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  <p:sldId id="261" r:id="rId6"/>
    <p:sldId id="262" r:id="rId7"/>
    <p:sldId id="265" r:id="rId8"/>
    <p:sldId id="270" r:id="rId9"/>
    <p:sldId id="272" r:id="rId10"/>
    <p:sldId id="273" r:id="rId11"/>
    <p:sldId id="266" r:id="rId12"/>
    <p:sldId id="267" r:id="rId13"/>
    <p:sldId id="268" r:id="rId14"/>
    <p:sldId id="269" r:id="rId15"/>
    <p:sldId id="276" r:id="rId16"/>
    <p:sldId id="278" r:id="rId17"/>
    <p:sldId id="279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57" autoAdjust="0"/>
  </p:normalViewPr>
  <p:slideViewPr>
    <p:cSldViewPr>
      <p:cViewPr>
        <p:scale>
          <a:sx n="88" d="100"/>
          <a:sy n="88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6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1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6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2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4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69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7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0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3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F712-65B9-4BD0-AD60-92D49D20FFD5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96E0-3D05-4A3A-8F97-EB3DA28CB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4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89964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Современное состояние сестринского дела в Российской Федерации – проблемы, пути решения и перспективы развития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848872" cy="12961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внештатный специалист Министерства здравоохранения  Российской Федерации по управлению сестринской деятельностью – С.И. Двойников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48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003232" cy="4353347"/>
          </a:xfrm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37% студентов уже в процессе обучения не планируют работать в медицине по окончании колледжа,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хотели бы работать в коммерческих медицинских учреждениях,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- высказывают намерение продолжить образование в ВУЗах.</a:t>
            </a:r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115888"/>
            <a:ext cx="7920037" cy="83767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Данные социологического исследования, проведенного по заказу Минздрава России, 2016г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35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7 марта 2017 г. N 95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ВНЕСЕНИИ ИЗМЕНЕНИЙ К ПРИКАЗУ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25 ОКТЯБРЯ 2012 Г. N 444 "О ГЛАВНЫХ ВНЕШТАТНЫХ СПЕЦИАЛИСТАХ МИНИСТЕРСТВА ЗДРАВООХРАНЕНИЯ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РОССИЙСКОЙ ФЕДЕРАЦИИ"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pic>
        <p:nvPicPr>
          <p:cNvPr id="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53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9941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от 7 марта 2017 г. N 95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9108504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функциями главного внештатного специалиста являются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анализ информации о состоянии соответствующего медицинского направления, изучение отечественного и зарубежного опыта в области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медицинских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технологий и методов профилактики, диагностики и лечения заболеваний, медицинской реабилитации;</a:t>
            </a: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подготовка предложений по совершенствованию соответствующей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специальности;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подготовка предложений по разработке нормативных правовых и иных актов, в том числе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квалификационных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требований к медицинским и фармацевтическим работникам, номенклатуры специальностей специалистов,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учетной и отчетной медицинской документации;</a:t>
            </a: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разработка паспорта специальности;</a:t>
            </a: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разработка проектов профессиональных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стандартов;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участие в разработке и экспертизе оценочных средств для проведения аккредитации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специалистов;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подготовка предложений по вопросу обеспечения системы здравоохранения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специалистами;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55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от 7 марта 2017 г. N 95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разработке федеральных государственных образовательных стандартов и дополнительных профессиональных программ;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экспертной оценке материалов участников Всероссийского конкурса;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проведение оценки эффективности деятельности главных внештатных специалистов субъектов Российской Федерации и федеральных округов по соответствующей специальности (медицинскому направлению);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20 декабря текущего года, предоставление отчетов в Министерство о проделанной работе;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подготовка обзоров по состоянию и развитию медицинской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помощи;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вносить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предложения по совершенствованию системы аккредитации специалистов, непрерывного медицинского и фармацевтического образования; совершенствованию системы аттестации специалистов на присвоение квалификационных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категорий.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89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216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от 7 марта 2017 г. N 95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Профильная комиссия принимает участие: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подготовке предложений по разработке нормативных правовых и иные актов, в 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числе квалификационных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требований к медицинским и фармацевтическим работникам, номенклатуры специальностей специалистов, имеющих медицинское и фармацевтическое образование, номенклатуры медицинских услуг;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подготовке предложений по совершенствованию медицинских технологий, методов профилактики, диагностики и лечения заболеваний, медицинской реабилитации;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подготовке предложений по кадровому обеспечению системы здравоохранения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подготовке и повышению квалификации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специалистов;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членов профильной комиссии избирается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Президиум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профильной комиссии;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количественный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состав Президиума определяется профильной комиссией по специальности и должен быть не менее 5 (пяти)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членов.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98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50405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Прошу обратить внимание главных внештатных специалистов:</a:t>
            </a: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Азимева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Роза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Шахидовна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Чеченская Республика </a:t>
            </a:r>
            <a:endParaRPr lang="ru-RU" dirty="0"/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Амплеева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Татьяна Викторовна – г. Москва;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Андросова Наталья Константиновна – Калининградская область;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Бородина Елена Александровна – Курганская область;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Брагина Марина Владимировна – Республика Алтай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Глазкова Татьяна Васильевна – Ленинградская область;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Дударова Людмила Германовна – Республика Северная Осетия (Алания);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Зенова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Наталья Анатольевна – Орловская область;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Иванова Ольга Вячеславовна – Пермский край;</a:t>
            </a:r>
          </a:p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Лотц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Елена Сергеевна – Чукотский округ;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Шилова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Нина Ивановна – Саратовская область;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Цолоева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Аза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Мусаевна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Республика Ингушетия;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Яковлева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Агрофена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Васильевна – Республика Саха (Якутия);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44624"/>
            <a:ext cx="7920037" cy="120543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эффективности деятельности главных внештатных специалистов субъектов </a:t>
            </a:r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93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многолетний добросовестный труд и  успехи в развитии сестринского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дела представлены к награждению: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Медалью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«За заслуги перед отечественным здравоохранением»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Бубликова Ирина Владимировна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Северо-Западного федерального округа и  г. Санкт-Петербург,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Санкт-Петербургского медицинского колледжа №1, стаж работы – 44 года; 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Вишнякова Валентина Александровна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Сибирского федерального округа и  Забайкальского края,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Забайкальской региональной общественной организации «Профессиональные медицинские специалисты» - стаж работы 47 лет;</a:t>
            </a:r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44624"/>
            <a:ext cx="7920037" cy="120543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эффективности деятельности главных внештатных специалистов субъектов </a:t>
            </a:r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204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530" cy="51411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Нагрудным знаком «Отличник здравоохранения»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Екимова Наталья Алексеевна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главная медицинская сестра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ФГУ «Центр сердечно-сосудистой хирургии Минздрава России» (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г.Астрахань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) – стаж работы – 24 года;</a:t>
            </a:r>
          </a:p>
          <a:p>
            <a:pPr algn="just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Засыпкина Ирина Николаевна 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Республики Башкортостан;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Профессиональной Ассоциации специалистов с высшим сестринским, средним медицинским и фармацевтическим образованием Республики Башкортостан – стаж работы 44 года;</a:t>
            </a:r>
          </a:p>
          <a:p>
            <a:pPr algn="just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Какаулина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Ольга Владимировна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главная медицинская сестра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Иркутской государственной областной детской клинической больницы – стаж работы 27 лет, </a:t>
            </a:r>
          </a:p>
          <a:p>
            <a:pPr algn="just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Карасева Лариса Аркадьевна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Самарской области,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Института сестринского образования государственного бюджетного образовательного учреждения высшего образования «Самарский государственный медицинский университет» Министерства здравоохранения Российской Федерации – стаж работы 38 лет;</a:t>
            </a:r>
          </a:p>
          <a:p>
            <a:pPr algn="just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Сафина Аида Вячеславовна 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Республики Татарстан,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главная медицинская сестра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Межрегионального клинико-диагностического центра – стаж работы 28 лет, </a:t>
            </a:r>
          </a:p>
          <a:p>
            <a:pPr algn="just"/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Янкина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Ольга Викторовна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главный внештатный специалист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Республики Мордовия;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Мордовского республиканского центра повышения квалификации специалистов здравоохранения – стаж работы 38 лет. </a:t>
            </a:r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44624"/>
            <a:ext cx="7920037" cy="120543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эффективности деятельности главных внештатных специалистов субъектов </a:t>
            </a:r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82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Подготовлены проекты профессиональных стандартов и переданы на экспертизу: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Специалист в области сестринского дела;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Специалист в области лечебного дела;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Специалист в области акушерского дела;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Специалист в области клинической лабораторной диагностики;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Специалист в области фармации.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366796"/>
            <a:ext cx="7920037" cy="53120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стандарты, 2016г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589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363272" cy="37052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Подписан приказ о награждении Почетной грамотой Министерства здравоохранения Российской Федерации 42 специалиста со средним медицинским образованием.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настоящее время поступило из регионов материалы 407 победителей Конкурса из регионов. Документы продолжают поступать!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44624"/>
            <a:ext cx="7920037" cy="120543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Конкурсе «Лучшие специалист со средним медицинским и фармацевтическим образованием </a:t>
            </a:r>
            <a:r>
              <a:rPr lang="ru-RU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Федерации»  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25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shadow_1_m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181725" y="6156325"/>
            <a:ext cx="27908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Group 13"/>
          <p:cNvGrpSpPr>
            <a:grpSpLocks/>
          </p:cNvGrpSpPr>
          <p:nvPr/>
        </p:nvGrpSpPr>
        <p:grpSpPr bwMode="auto">
          <a:xfrm>
            <a:off x="6194425" y="5440363"/>
            <a:ext cx="2770188" cy="1012825"/>
            <a:chOff x="2310" y="1872"/>
            <a:chExt cx="1901" cy="645"/>
          </a:xfrm>
        </p:grpSpPr>
        <p:sp>
          <p:nvSpPr>
            <p:cNvPr id="12300" name="Oval 14"/>
            <p:cNvSpPr>
              <a:spLocks noChangeArrowheads="1"/>
            </p:cNvSpPr>
            <p:nvPr/>
          </p:nvSpPr>
          <p:spPr bwMode="gray">
            <a:xfrm>
              <a:off x="2316" y="1872"/>
              <a:ext cx="1895" cy="645"/>
            </a:xfrm>
            <a:prstGeom prst="ellipse">
              <a:avLst/>
            </a:prstGeom>
            <a:gradFill rotWithShape="1">
              <a:gsLst>
                <a:gs pos="0">
                  <a:srgbClr val="7A7A7A"/>
                </a:gs>
                <a:gs pos="50000">
                  <a:srgbClr val="C0C0C0"/>
                </a:gs>
                <a:gs pos="100000">
                  <a:srgbClr val="7A7A7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ru-RU" sz="2400" b="1" i="1"/>
            </a:p>
          </p:txBody>
        </p:sp>
        <p:sp>
          <p:nvSpPr>
            <p:cNvPr id="12301" name="Oval 15"/>
            <p:cNvSpPr>
              <a:spLocks noChangeArrowheads="1"/>
            </p:cNvSpPr>
            <p:nvPr/>
          </p:nvSpPr>
          <p:spPr bwMode="gray">
            <a:xfrm>
              <a:off x="2310" y="1872"/>
              <a:ext cx="1901" cy="555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 w="9525" algn="ctr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ru-RU" sz="2400" b="1" i="1"/>
            </a:p>
          </p:txBody>
        </p:sp>
      </p:grpSp>
      <p:sp>
        <p:nvSpPr>
          <p:cNvPr id="12292" name="AutoShape 16"/>
          <p:cNvSpPr>
            <a:spLocks noChangeArrowheads="1"/>
          </p:cNvSpPr>
          <p:nvPr/>
        </p:nvSpPr>
        <p:spPr bwMode="ltGray">
          <a:xfrm rot="16200000" flipV="1">
            <a:off x="5926138" y="4498975"/>
            <a:ext cx="2460625" cy="49847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29314A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r"/>
            <a:endParaRPr lang="ru-RU" sz="2400" b="1" i="1"/>
          </a:p>
        </p:txBody>
      </p:sp>
      <p:sp>
        <p:nvSpPr>
          <p:cNvPr id="12293" name="AutoShape 17"/>
          <p:cNvSpPr>
            <a:spLocks noChangeArrowheads="1"/>
          </p:cNvSpPr>
          <p:nvPr/>
        </p:nvSpPr>
        <p:spPr bwMode="ltGray">
          <a:xfrm rot="16200000" flipV="1">
            <a:off x="7262019" y="4947444"/>
            <a:ext cx="1558925" cy="500063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6F2340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r"/>
            <a:endParaRPr lang="ru-RU" sz="2400" b="1" i="1"/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7380312" y="2969657"/>
            <a:ext cx="1738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Младший медицинский персонал: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6 778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/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4067547" y="4156075"/>
            <a:ext cx="296311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 </a:t>
            </a:r>
            <a:b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медицинский персонал:</a:t>
            </a:r>
            <a:b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23 880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FF191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AutoShape 20"/>
          <p:cNvSpPr>
            <a:spLocks noChangeArrowheads="1"/>
          </p:cNvSpPr>
          <p:nvPr/>
        </p:nvSpPr>
        <p:spPr bwMode="auto">
          <a:xfrm>
            <a:off x="250825" y="5157192"/>
            <a:ext cx="5454650" cy="163449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Снижение числа специалистов </a:t>
            </a:r>
            <a:r>
              <a:rPr lang="ru-RU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 средним медицинским образованием в </a:t>
            </a:r>
            <a:r>
              <a:rPr lang="ru-RU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Новосибирской области за год на 150 человек; младшего медицинского персонала – на 2 870 человека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7" name="Object 22"/>
          <p:cNvGraphicFramePr>
            <a:graphicFrameLocks noChangeAspect="1"/>
          </p:cNvGraphicFramePr>
          <p:nvPr/>
        </p:nvGraphicFramePr>
        <p:xfrm>
          <a:off x="133350" y="1989138"/>
          <a:ext cx="5734050" cy="264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Диаграмма" r:id="rId4" imgW="6857923" imgH="2628977" progId="MSGraph.Chart.8">
                  <p:embed followColorScheme="full"/>
                </p:oleObj>
              </mc:Choice>
              <mc:Fallback>
                <p:oleObj name="Диаграмма" r:id="rId4" imgW="6857923" imgH="2628977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989138"/>
                        <a:ext cx="5734050" cy="264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8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1114425" y="47625"/>
            <a:ext cx="7850188" cy="12049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в медицинских организациях</a:t>
            </a:r>
            <a:r>
              <a:rPr lang="ru-RU" altLang="ko-K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Российской Федерации работали 1 </a:t>
            </a:r>
            <a:r>
              <a:rPr lang="ru-RU" altLang="ko-K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291 948 </a:t>
            </a:r>
            <a:r>
              <a:rPr lang="ru-RU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специалистов с средним медицинским образованием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Беловский водопад в Новосибрской области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80" y="260648"/>
            <a:ext cx="85725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76264" y="13407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pPr algn="ctr"/>
            <a:r>
              <a:rPr lang="ru-RU" sz="6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r>
              <a:rPr lang="ru-RU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0735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20"/>
          <p:cNvSpPr>
            <a:spLocks noChangeArrowheads="1"/>
          </p:cNvSpPr>
          <p:nvPr/>
        </p:nvSpPr>
        <p:spPr bwMode="auto">
          <a:xfrm>
            <a:off x="1206500" y="188913"/>
            <a:ext cx="7686675" cy="83767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ko-K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Численность специалистов со средним медицинским образованием медицинских организаций (2016 г.)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HY그래픽M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41674"/>
              </p:ext>
            </p:extLst>
          </p:nvPr>
        </p:nvGraphicFramePr>
        <p:xfrm>
          <a:off x="467544" y="1628800"/>
          <a:ext cx="84249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медицинский персонал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 к итогу 2015 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5368">
                <a:tc>
                  <a:txBody>
                    <a:bodyPr/>
                    <a:lstStyle/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 </a:t>
                      </a:r>
                    </a:p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Северо-Западный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Приволжский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Уральский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Сибирский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Южный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Дальневосточный ФО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1 291 948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254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123 362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272 943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118 135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181 539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133 834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79 852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54 339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- 17 898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- 3 497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- 2 744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- 5 813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- 1 599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- 2 064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+ 19 237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+ 673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- 1 337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1206500" y="188913"/>
            <a:ext cx="7686675" cy="120543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ko-K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Обеспеченность специалистами со средним медицинским образованием на 10 000 тыс. населения (2016 г.)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HY그래픽M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26271"/>
              </p:ext>
            </p:extLst>
          </p:nvPr>
        </p:nvGraphicFramePr>
        <p:xfrm>
          <a:off x="467544" y="1628800"/>
          <a:ext cx="84249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медицинский персонал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 к итогу 2015 г. в%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5368">
                <a:tc>
                  <a:txBody>
                    <a:bodyPr/>
                    <a:lstStyle/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 </a:t>
                      </a:r>
                    </a:p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Северо-Западный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Приволжский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Уральский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Сибирский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Южный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Дальневосточный ФО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92,0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- 1,5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- 1,3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- 2,3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- 2,0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- 1,4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- 1,2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+ 0,2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+ 0,6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02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20"/>
          <p:cNvSpPr>
            <a:spLocks noChangeArrowheads="1"/>
          </p:cNvSpPr>
          <p:nvPr/>
        </p:nvSpPr>
        <p:spPr bwMode="auto">
          <a:xfrm>
            <a:off x="1116013" y="115888"/>
            <a:ext cx="7920037" cy="83767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Укомплектованность и коэффициент совместительства, 2016г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36181"/>
              </p:ext>
            </p:extLst>
          </p:nvPr>
        </p:nvGraphicFramePr>
        <p:xfrm>
          <a:off x="395537" y="1556792"/>
          <a:ext cx="828091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медицинский персонал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Младший медицинский персонал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7704">
                <a:tc>
                  <a:txBody>
                    <a:bodyPr/>
                    <a:lstStyle/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 </a:t>
                      </a:r>
                    </a:p>
                    <a:p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Северо-Западный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Приволжский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Уральский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Сибирский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Южный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 ФО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Дальневосточный ФО</a:t>
                      </a:r>
                    </a:p>
                    <a:p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72,5 (1,3)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71,3 (1,3)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66,7 (1,3)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74,6 (1,2)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76,1 (1,3)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70,3 (1,3)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73,3 (1,2)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85,5 (1,1)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65,6 (1,4)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66,5 (1,4)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61,0 (1,5)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 (1,4)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66,1 (1,4)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72,0 (1,2)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67,9 (1,4)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70,5 (1,2)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81,1 (1,1)</a:t>
                      </a: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71,0 (1,3)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745923"/>
              </p:ext>
            </p:extLst>
          </p:nvPr>
        </p:nvGraphicFramePr>
        <p:xfrm>
          <a:off x="179513" y="1360449"/>
          <a:ext cx="8749478" cy="4372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046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4871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категория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категория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 категория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Сертифи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-кат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1767">
                <a:tc>
                  <a:txBody>
                    <a:bodyPr/>
                    <a:lstStyle/>
                    <a:p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 </a:t>
                      </a:r>
                    </a:p>
                    <a:p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ЦФО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СЗФО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ПФО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УрФО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ЮФО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СКФО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1 291 948</a:t>
                      </a:r>
                    </a:p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322 254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123 362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272 943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118 135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181 539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133 834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79 852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54 339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466 227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36,1%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115 295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42 589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106 559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46 920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65 742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45 206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25 387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164 171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12,7%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49 417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19 615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36 301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11 677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19 583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13 384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6 758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75 956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18 503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6 218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15 178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6 086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16 114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8 177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2 095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1 217 319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94,2%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303 053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116 704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261 879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111 260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171 134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119 562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76 918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51 485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222780"/>
            <a:ext cx="7920037" cy="46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Коэффициенты аттестации и сертификации, 2016г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76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173807"/>
              </p:ext>
            </p:extLst>
          </p:nvPr>
        </p:nvGraphicFramePr>
        <p:xfrm>
          <a:off x="388938" y="1300163"/>
          <a:ext cx="8755062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иаграмма" r:id="rId3" imgW="8801100" imgH="4753026" progId="MSGraph.Chart.8">
                  <p:embed followColorScheme="full"/>
                </p:oleObj>
              </mc:Choice>
              <mc:Fallback>
                <p:oleObj name="Диаграмма" r:id="rId3" imgW="8801100" imgH="4753026" progId="MSGraph.Chart.8">
                  <p:embed followColorScheme="full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1300163"/>
                        <a:ext cx="8755062" cy="471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3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20"/>
          <p:cNvSpPr>
            <a:spLocks noChangeArrowheads="1"/>
          </p:cNvSpPr>
          <p:nvPr/>
        </p:nvSpPr>
        <p:spPr bwMode="auto">
          <a:xfrm>
            <a:off x="1116013" y="115888"/>
            <a:ext cx="7920037" cy="83767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Средний возраст специалистов с средним медицинским образованием по специальностям,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40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99" y="548680"/>
            <a:ext cx="5377618" cy="324036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270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4077072"/>
            <a:ext cx="8496944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«….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дефицит в сфере среднего медперсонала в России составляет 270 тыс. человек, при дефиците врачей - 40 тыс. человек. Только 2-2,5% из них выходят на пенсию, остальные разочаровываются в профессии или в условиях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работы».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Министр здравоохранения РФ  В.И. Скворцова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/>
          </a:p>
        </p:txBody>
      </p:sp>
      <p:pic>
        <p:nvPicPr>
          <p:cNvPr id="7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22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420506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14% медицинских работников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морально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материально удовлетворены своей деятельностью,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собирались сменить место работы,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47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% не хотели бы, чтобы их дети стали медицинскими работниками. </a:t>
            </a:r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16013" y="115888"/>
            <a:ext cx="7920037" cy="83767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Данные социологического исследования, проведенного по заказу Минздрава России, 2016г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2863"/>
            <a:ext cx="10080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91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1360</Words>
  <Application>Microsoft Office PowerPoint</Application>
  <PresentationFormat>Экран (4:3)</PresentationFormat>
  <Paragraphs>246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Диаграмма</vt:lpstr>
      <vt:lpstr>Современное состояние сестринского дела в Российской Федерации – проблемы, пути решения и перспективы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Приказ Министерства здравоохранения Российской Федерации от 7 марта 2017 г. N 95 </vt:lpstr>
      <vt:lpstr>Приказ Министерства здравоохранения Российской Федерации от 7 марта 2017 г. N 95</vt:lpstr>
      <vt:lpstr> Приказ Министерства здравоохранения Российской Федерации от 7 марта 2017 г. N 95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 сестринского дела в Российской Федерации – проблемы, пути решения и перспективы развития</dc:title>
  <dc:creator>User</dc:creator>
  <cp:lastModifiedBy>Arina</cp:lastModifiedBy>
  <cp:revision>33</cp:revision>
  <dcterms:created xsi:type="dcterms:W3CDTF">2017-05-07T11:59:49Z</dcterms:created>
  <dcterms:modified xsi:type="dcterms:W3CDTF">2017-06-09T13:36:28Z</dcterms:modified>
</cp:coreProperties>
</file>