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7"/>
  </p:notesMasterIdLst>
  <p:sldIdLst>
    <p:sldId id="256" r:id="rId2"/>
    <p:sldId id="258" r:id="rId3"/>
    <p:sldId id="259" r:id="rId4"/>
    <p:sldId id="260" r:id="rId5"/>
    <p:sldId id="342" r:id="rId6"/>
    <p:sldId id="343" r:id="rId7"/>
    <p:sldId id="279" r:id="rId8"/>
    <p:sldId id="280" r:id="rId9"/>
    <p:sldId id="284" r:id="rId10"/>
    <p:sldId id="332" r:id="rId11"/>
    <p:sldId id="303" r:id="rId12"/>
    <p:sldId id="263" r:id="rId13"/>
    <p:sldId id="261" r:id="rId14"/>
    <p:sldId id="300" r:id="rId15"/>
    <p:sldId id="285" r:id="rId16"/>
    <p:sldId id="349" r:id="rId17"/>
    <p:sldId id="268" r:id="rId18"/>
    <p:sldId id="302" r:id="rId19"/>
    <p:sldId id="299" r:id="rId20"/>
    <p:sldId id="294" r:id="rId21"/>
    <p:sldId id="293" r:id="rId22"/>
    <p:sldId id="331" r:id="rId23"/>
    <p:sldId id="297" r:id="rId24"/>
    <p:sldId id="337" r:id="rId25"/>
    <p:sldId id="338" r:id="rId26"/>
    <p:sldId id="336" r:id="rId27"/>
    <p:sldId id="335" r:id="rId28"/>
    <p:sldId id="298" r:id="rId29"/>
    <p:sldId id="282" r:id="rId30"/>
    <p:sldId id="286" r:id="rId31"/>
    <p:sldId id="288" r:id="rId32"/>
    <p:sldId id="287" r:id="rId33"/>
    <p:sldId id="275" r:id="rId34"/>
    <p:sldId id="348" r:id="rId35"/>
    <p:sldId id="339" r:id="rId36"/>
    <p:sldId id="340" r:id="rId37"/>
    <p:sldId id="341" r:id="rId38"/>
    <p:sldId id="301" r:id="rId39"/>
    <p:sldId id="311" r:id="rId40"/>
    <p:sldId id="313" r:id="rId41"/>
    <p:sldId id="315" r:id="rId42"/>
    <p:sldId id="318" r:id="rId43"/>
    <p:sldId id="319" r:id="rId44"/>
    <p:sldId id="320" r:id="rId45"/>
    <p:sldId id="321" r:id="rId46"/>
    <p:sldId id="322" r:id="rId47"/>
    <p:sldId id="323" r:id="rId48"/>
    <p:sldId id="325" r:id="rId49"/>
    <p:sldId id="326" r:id="rId50"/>
    <p:sldId id="310" r:id="rId51"/>
    <p:sldId id="309" r:id="rId52"/>
    <p:sldId id="330" r:id="rId53"/>
    <p:sldId id="345" r:id="rId54"/>
    <p:sldId id="346" r:id="rId55"/>
    <p:sldId id="347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>
      <p:cViewPr>
        <p:scale>
          <a:sx n="100" d="100"/>
          <a:sy n="100" d="100"/>
        </p:scale>
        <p:origin x="-75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2015-6%20&#1084;&#1077;&#1089;&#1103;&#1094;&#1077;&#1074;%202016.%20&#1057;&#1074;&#1086;&#1076;%20&#1087;&#1086;%20&#1089;&#1090;&#1088;&#1091;&#1082;&#1090;&#1091;&#1088;&#1077;%20&#1089;&#1083;&#1091;&#1078;&#1073;&#1099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102;&#1076;&#1084;&#1080;&#1083;&#1072;%20&#1050;&#1086;&#1095;&#1077;&#1090;&#1082;&#1086;&#1074;&#1072;\Desktop\2015.%20&#1059;&#1060;&#1054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102;&#1076;&#1084;&#1080;&#1083;&#1072;%20&#1050;&#1086;&#1095;&#1077;&#1090;&#1082;&#1086;&#1074;&#1072;\Desktop\&#1043;&#1088;&#1072;&#1092;&#1080;&#1082;&#108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ksm\Desktop\&#1050;&#1091;&#1088;&#1089;&#1082;\&#1043;&#1088;&#1072;&#1092;&#1080;&#1082;%20&#1082;%20&#1087;&#1088;&#1077;&#1079;&#1077;&#1085;&#1090;&#1072;&#1094;&#1080;&#1080;%202011-2015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ksm\Desktop\&#1050;&#1091;&#1088;&#1089;&#1082;\&#1043;&#1088;&#1072;&#1092;&#1080;&#1082;%20&#1082;%20&#1087;&#1088;&#1077;&#1079;&#1077;&#1085;&#1090;&#1072;&#1094;&#1080;&#1080;%202011-2015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ksm\Desktop\&#1050;&#1091;&#1088;&#1089;&#1082;\&#1043;&#1088;&#1072;&#1092;&#1080;&#1082;%20&#1082;%20&#1087;&#1088;&#1077;&#1079;&#1077;&#1085;&#1090;&#1072;&#1094;&#1080;&#1080;%202011-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'1-2016'!$B$8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8378851534804343E-3"/>
                  <c:y val="4.98753117206973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8378851534804343E-3"/>
                  <c:y val="2.49376558603492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648709483046265E-2"/>
                  <c:y val="-2.49376558603492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054121647829317E-2"/>
                  <c:y val="2.49376558603492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9675770306960907E-2"/>
                  <c:y val="-2.49376558603492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'1-2016'!$A$9:$A$14</c:f>
              <c:strCache>
                <c:ptCount val="6"/>
                <c:pt idx="0">
                  <c:v>Количество кабинетов паллиативной медицинской помощи</c:v>
                </c:pt>
                <c:pt idx="1">
                  <c:v>Количество выездных патронажных служб</c:v>
                </c:pt>
                <c:pt idx="2">
                  <c:v>Количество отделений паллиативной медицинской помощи</c:v>
                </c:pt>
                <c:pt idx="3">
                  <c:v>Количество хосписов</c:v>
                </c:pt>
                <c:pt idx="4">
                  <c:v>Количество отделений сестринского ухода</c:v>
                </c:pt>
                <c:pt idx="5">
                  <c:v>Количество домов сестринского ухода</c:v>
                </c:pt>
              </c:strCache>
            </c:strRef>
          </c:cat>
          <c:val>
            <c:numRef>
              <c:f>'1-2016'!$B$9:$B$14</c:f>
              <c:numCache>
                <c:formatCode>General</c:formatCode>
                <c:ptCount val="6"/>
                <c:pt idx="0">
                  <c:v>424</c:v>
                </c:pt>
                <c:pt idx="1">
                  <c:v>117</c:v>
                </c:pt>
                <c:pt idx="2">
                  <c:v>320</c:v>
                </c:pt>
                <c:pt idx="3">
                  <c:v>30</c:v>
                </c:pt>
                <c:pt idx="4">
                  <c:v>701</c:v>
                </c:pt>
                <c:pt idx="5">
                  <c:v>20</c:v>
                </c:pt>
              </c:numCache>
            </c:numRef>
          </c:val>
        </c:ser>
        <c:ser>
          <c:idx val="1"/>
          <c:order val="1"/>
          <c:tx>
            <c:strRef>
              <c:f>'1-2016'!$C$8</c:f>
              <c:strCache>
                <c:ptCount val="1"/>
                <c:pt idx="0">
                  <c:v>6 месяцев 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459533812612133E-2"/>
                  <c:y val="-2.49376558603492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243297318263384E-2"/>
                  <c:y val="2.49376558603492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4324729886975144E-3"/>
                  <c:y val="-2.49376558603492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6216486591316901E-3"/>
                  <c:y val="2.49376558603496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027060823914591E-3"/>
                  <c:y val="-2.49376558603492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9675770306960907E-2"/>
                  <c:y val="2.49376558603492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'1-2016'!$A$9:$A$14</c:f>
              <c:strCache>
                <c:ptCount val="6"/>
                <c:pt idx="0">
                  <c:v>Количество кабинетов паллиативной медицинской помощи</c:v>
                </c:pt>
                <c:pt idx="1">
                  <c:v>Количество выездных патронажных служб</c:v>
                </c:pt>
                <c:pt idx="2">
                  <c:v>Количество отделений паллиативной медицинской помощи</c:v>
                </c:pt>
                <c:pt idx="3">
                  <c:v>Количество хосписов</c:v>
                </c:pt>
                <c:pt idx="4">
                  <c:v>Количество отделений сестринского ухода</c:v>
                </c:pt>
                <c:pt idx="5">
                  <c:v>Количество домов сестринского ухода</c:v>
                </c:pt>
              </c:strCache>
            </c:strRef>
          </c:cat>
          <c:val>
            <c:numRef>
              <c:f>'1-2016'!$C$9:$C$14</c:f>
              <c:numCache>
                <c:formatCode>General</c:formatCode>
                <c:ptCount val="6"/>
                <c:pt idx="0">
                  <c:v>543</c:v>
                </c:pt>
                <c:pt idx="1">
                  <c:v>162</c:v>
                </c:pt>
                <c:pt idx="2">
                  <c:v>399</c:v>
                </c:pt>
                <c:pt idx="3">
                  <c:v>30</c:v>
                </c:pt>
                <c:pt idx="4">
                  <c:v>687</c:v>
                </c:pt>
                <c:pt idx="5">
                  <c:v>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82717312"/>
        <c:axId val="82747776"/>
        <c:axId val="0"/>
      </c:bar3DChart>
      <c:catAx>
        <c:axId val="82717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2747776"/>
        <c:crosses val="autoZero"/>
        <c:auto val="1"/>
        <c:lblAlgn val="ctr"/>
        <c:lblOffset val="100"/>
        <c:noMultiLvlLbl val="0"/>
      </c:catAx>
      <c:valAx>
        <c:axId val="8274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2717312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890098194455314E-2"/>
          <c:y val="2.6660660231054997E-2"/>
          <c:w val="0.67037441714506196"/>
          <c:h val="0.913405930543489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Количество паллиативных коек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5555561631185704E-3"/>
                  <c:y val="-4.83203540550290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5555561631185704E-3"/>
                  <c:y val="-1.6912123919260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555561631185704E-3"/>
                  <c:y val="-4.83203540550282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9444452038982122E-3"/>
                  <c:y val="-4.83203540550290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9444452038982122E-3"/>
                  <c:y val="-7.24805310825438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Лист1!$B$2:$F$2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6 месяцев 2016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  <c:pt idx="0">
                  <c:v>1258</c:v>
                </c:pt>
                <c:pt idx="1">
                  <c:v>2942</c:v>
                </c:pt>
                <c:pt idx="2">
                  <c:v>5250</c:v>
                </c:pt>
                <c:pt idx="3">
                  <c:v>7930</c:v>
                </c:pt>
                <c:pt idx="4">
                  <c:v>10940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Количество коек сестринского ухода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159012593942754E-2"/>
                  <c:y val="-1.4496106216508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340772784424231E-3"/>
                  <c:y val="-1.2080088513757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9138243562800609E-3"/>
                  <c:y val="-1.5425987675646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494252873563218E-2"/>
                  <c:y val="-1.0037639832094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888890407796441E-3"/>
                  <c:y val="-2.6576194730265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Лист1!$B$2:$F$2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6 месяцев 2016</c:v>
                </c:pt>
              </c:strCache>
            </c:strRef>
          </c:cat>
          <c:val>
            <c:numRef>
              <c:f>Лист1!$B$4:$F$4</c:f>
              <c:numCache>
                <c:formatCode>General</c:formatCode>
                <c:ptCount val="5"/>
                <c:pt idx="0">
                  <c:v>19725</c:v>
                </c:pt>
                <c:pt idx="1">
                  <c:v>20415</c:v>
                </c:pt>
                <c:pt idx="2">
                  <c:v>20323</c:v>
                </c:pt>
                <c:pt idx="3">
                  <c:v>17768</c:v>
                </c:pt>
                <c:pt idx="4">
                  <c:v>16754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4374272"/>
        <c:axId val="84375808"/>
        <c:axId val="0"/>
      </c:bar3DChart>
      <c:catAx>
        <c:axId val="8437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5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4375808"/>
        <c:crosses val="autoZero"/>
        <c:auto val="1"/>
        <c:lblAlgn val="ctr"/>
        <c:lblOffset val="100"/>
        <c:noMultiLvlLbl val="0"/>
      </c:catAx>
      <c:valAx>
        <c:axId val="84375808"/>
        <c:scaling>
          <c:orientation val="minMax"/>
          <c:max val="21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5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4374272"/>
        <c:crosses val="autoZero"/>
        <c:crossBetween val="between"/>
        <c:majorUnit val="3000"/>
      </c:valAx>
    </c:plotArea>
    <c:legend>
      <c:legendPos val="r"/>
      <c:layout>
        <c:manualLayout>
          <c:xMode val="edge"/>
          <c:yMode val="edge"/>
          <c:x val="0.75005264428153373"/>
          <c:y val="0.31591798431546619"/>
          <c:w val="0.23845310284490379"/>
          <c:h val="0.31462968880945713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353722733810814E-2"/>
          <c:y val="4.2538376764601087E-2"/>
          <c:w val="0.78868493000874895"/>
          <c:h val="0.861478305283040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'Общие (абс)'!$A$26</c:f>
              <c:strCache>
                <c:ptCount val="1"/>
                <c:pt idx="0">
                  <c:v>Количество кабинетов паллиативной медицинской помощи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277777777777781E-2"/>
                  <c:y val="-2.7095356453281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7222222222222224E-3"/>
                  <c:y val="-2.9179614641995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444444444444445E-2"/>
                  <c:y val="-3.5432389208137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'Общие (абс)'!$B$25:$D$25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'Общие (абс)'!$B$26:$D$26</c:f>
              <c:numCache>
                <c:formatCode>General</c:formatCode>
                <c:ptCount val="3"/>
                <c:pt idx="0">
                  <c:v>230</c:v>
                </c:pt>
                <c:pt idx="1">
                  <c:v>543</c:v>
                </c:pt>
                <c:pt idx="2">
                  <c:v>652</c:v>
                </c:pt>
              </c:numCache>
            </c:numRef>
          </c:val>
        </c:ser>
        <c:ser>
          <c:idx val="1"/>
          <c:order val="1"/>
          <c:tx>
            <c:strRef>
              <c:f>'Общие (абс)'!$A$27</c:f>
              <c:strCache>
                <c:ptCount val="1"/>
                <c:pt idx="0">
                  <c:v>Количество выездных патронажных служб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88888888888926E-2"/>
                  <c:y val="-3.7516647396851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611111111111159E-2"/>
                  <c:y val="-3.3348131019423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33333333333334E-2"/>
                  <c:y val="-2.2926840075853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'Общие (абс)'!$B$25:$D$25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'Общие (абс)'!$B$27:$D$27</c:f>
              <c:numCache>
                <c:formatCode>General</c:formatCode>
                <c:ptCount val="3"/>
                <c:pt idx="0">
                  <c:v>105</c:v>
                </c:pt>
                <c:pt idx="1">
                  <c:v>162</c:v>
                </c:pt>
                <c:pt idx="2">
                  <c:v>213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6074880"/>
        <c:axId val="86076416"/>
        <c:axId val="0"/>
      </c:bar3DChart>
      <c:catAx>
        <c:axId val="86074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6076416"/>
        <c:crosses val="autoZero"/>
        <c:auto val="1"/>
        <c:lblAlgn val="ctr"/>
        <c:lblOffset val="100"/>
        <c:noMultiLvlLbl val="0"/>
      </c:catAx>
      <c:valAx>
        <c:axId val="860764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6074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503302712160978"/>
          <c:y val="8.3940790655958691E-2"/>
          <c:w val="0.26338976377952866"/>
          <c:h val="0.46047877215857835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130844755516708E-2"/>
          <c:y val="4.486139192918747E-2"/>
          <c:w val="0.90786915524448364"/>
          <c:h val="0.417689671789187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койки сестринского ухода (20323)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0925925925925923E-2"/>
                  <c:y val="-5.9191671986947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666666666666671E-2"/>
                  <c:y val="2.58815890806590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296296296296426E-2"/>
                  <c:y val="-2.6652479250904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3950617283950622E-2"/>
                  <c:y val="-7.76447672419779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6296296296296439E-2"/>
                  <c:y val="-6.9880290517780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9382716049382935E-2"/>
                  <c:y val="-9.0090090090090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2469135802469126E-2"/>
                  <c:y val="-2.3155635950911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5555555555555455E-2"/>
                  <c:y val="-2.25225225225225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3.0864197530864165E-2"/>
                  <c:y val="-3.37837837837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Центральный ФО</c:v>
                </c:pt>
                <c:pt idx="1">
                  <c:v>Северо-Западный ФО</c:v>
                </c:pt>
                <c:pt idx="2">
                  <c:v>Южный ФО</c:v>
                </c:pt>
                <c:pt idx="3">
                  <c:v>Северо-Кавказский ФО</c:v>
                </c:pt>
                <c:pt idx="4">
                  <c:v>Приволжский ФО</c:v>
                </c:pt>
                <c:pt idx="5">
                  <c:v>Уральский ФО</c:v>
                </c:pt>
                <c:pt idx="6">
                  <c:v>Сибирский ФО</c:v>
                </c:pt>
                <c:pt idx="7">
                  <c:v>Дальневосточный ФО</c:v>
                </c:pt>
                <c:pt idx="8">
                  <c:v>Крымский ФО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5331</c:v>
                </c:pt>
                <c:pt idx="1">
                  <c:v>1999</c:v>
                </c:pt>
                <c:pt idx="2">
                  <c:v>2979</c:v>
                </c:pt>
                <c:pt idx="3">
                  <c:v>65</c:v>
                </c:pt>
                <c:pt idx="4">
                  <c:v>5493</c:v>
                </c:pt>
                <c:pt idx="5">
                  <c:v>483</c:v>
                </c:pt>
                <c:pt idx="6">
                  <c:v>2614</c:v>
                </c:pt>
                <c:pt idx="7">
                  <c:v>1359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паллиативные койки (5250)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8641975308641965E-2"/>
                  <c:y val="-9.91771298857913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037037037037056E-2"/>
                  <c:y val="3.87139107611549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8580246913580245E-2"/>
                  <c:y val="-9.691778392565794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6297511422183479E-3"/>
                  <c:y val="-4.7021884088813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7839506172839497E-2"/>
                  <c:y val="1.2237532808398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3209876543209756E-2"/>
                  <c:y val="-3.7005213875292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7839506172839497E-2"/>
                  <c:y val="5.45169184932966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9382594536794201E-2"/>
                  <c:y val="-1.5727105057813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2345557499757145E-2"/>
                  <c:y val="-7.4720862594878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Центральный ФО</c:v>
                </c:pt>
                <c:pt idx="1">
                  <c:v>Северо-Западный ФО</c:v>
                </c:pt>
                <c:pt idx="2">
                  <c:v>Южный ФО</c:v>
                </c:pt>
                <c:pt idx="3">
                  <c:v>Северо-Кавказский ФО</c:v>
                </c:pt>
                <c:pt idx="4">
                  <c:v>Приволжский ФО</c:v>
                </c:pt>
                <c:pt idx="5">
                  <c:v>Уральский ФО</c:v>
                </c:pt>
                <c:pt idx="6">
                  <c:v>Сибирский ФО</c:v>
                </c:pt>
                <c:pt idx="7">
                  <c:v>Дальневосточный ФО</c:v>
                </c:pt>
                <c:pt idx="8">
                  <c:v>Крымский ФО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1786</c:v>
                </c:pt>
                <c:pt idx="1">
                  <c:v>700</c:v>
                </c:pt>
                <c:pt idx="2">
                  <c:v>623</c:v>
                </c:pt>
                <c:pt idx="3">
                  <c:v>33</c:v>
                </c:pt>
                <c:pt idx="4">
                  <c:v>1253</c:v>
                </c:pt>
                <c:pt idx="5">
                  <c:v>179</c:v>
                </c:pt>
                <c:pt idx="6">
                  <c:v>537</c:v>
                </c:pt>
                <c:pt idx="7">
                  <c:v>139</c:v>
                </c:pt>
                <c:pt idx="8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Центральный ФО</c:v>
                </c:pt>
                <c:pt idx="1">
                  <c:v>Северо-Западный ФО</c:v>
                </c:pt>
                <c:pt idx="2">
                  <c:v>Южный ФО</c:v>
                </c:pt>
                <c:pt idx="3">
                  <c:v>Северо-Кавказский ФО</c:v>
                </c:pt>
                <c:pt idx="4">
                  <c:v>Приволжский ФО</c:v>
                </c:pt>
                <c:pt idx="5">
                  <c:v>Уральский ФО</c:v>
                </c:pt>
                <c:pt idx="6">
                  <c:v>Сибирский ФО</c:v>
                </c:pt>
                <c:pt idx="7">
                  <c:v>Дальневосточный ФО</c:v>
                </c:pt>
                <c:pt idx="8">
                  <c:v>Крымский ФО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584704"/>
        <c:axId val="86623360"/>
      </c:barChart>
      <c:catAx>
        <c:axId val="865847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6623360"/>
        <c:crosses val="autoZero"/>
        <c:auto val="1"/>
        <c:lblAlgn val="ctr"/>
        <c:lblOffset val="100"/>
        <c:noMultiLvlLbl val="0"/>
      </c:catAx>
      <c:valAx>
        <c:axId val="86623360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6584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Расчетная потребность 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Лист1!$R$14:$V$14</c:f>
              <c:strCache>
                <c:ptCount val="1"/>
              </c:strCache>
            </c:strRef>
          </c:tx>
          <c:spPr>
            <a:ln w="50800"/>
          </c:spPr>
          <c:marker>
            <c:symbol val="circle"/>
            <c:size val="9"/>
          </c:marker>
          <c:dLbls>
            <c:dLbl>
              <c:idx val="0"/>
              <c:layout>
                <c:manualLayout>
                  <c:x val="-1.1190098718698777E-3"/>
                  <c:y val="-1.2012012012012021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8608274205703532E-2"/>
                  <c:y val="-8.13812237434284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7140592312190731E-2"/>
                  <c:y val="-0.128128758679939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417690700208698E-2"/>
                  <c:y val="-9.3393235755440548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254</a:t>
                    </a:r>
                    <a:r>
                      <a:rPr lang="en-US" smtClean="0"/>
                      <a:t> </a:t>
                    </a:r>
                    <a:r>
                      <a:rPr lang="ru-RU" smtClean="0"/>
                      <a:t>654</a:t>
                    </a:r>
                    <a:r>
                      <a:rPr lang="en-US" smtClean="0"/>
                      <a:t>   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6481179549114325E-2"/>
                  <c:y val="-8.569109195402532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 289 </a:t>
                    </a:r>
                    <a:r>
                      <a:rPr lang="ru-RU" smtClean="0"/>
                      <a:t>888</a:t>
                    </a:r>
                    <a:r>
                      <a:rPr lang="en-US" smtClean="0"/>
                      <a:t>   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1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Лист1!$R$16:$V$16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Лист1!$R$17:$V$17</c:f>
              <c:numCache>
                <c:formatCode>_-* #,##0_р_._-;\-* #,##0_р_._-;_-* "-"??_р_._-;_-@_-</c:formatCode>
                <c:ptCount val="5"/>
                <c:pt idx="0">
                  <c:v>168857</c:v>
                </c:pt>
                <c:pt idx="1">
                  <c:v>131617</c:v>
                </c:pt>
                <c:pt idx="2">
                  <c:v>141569</c:v>
                </c:pt>
                <c:pt idx="3">
                  <c:v>235717</c:v>
                </c:pt>
                <c:pt idx="4">
                  <c:v>289762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prstDash val="lgDash"/>
            </a:ln>
          </c:spPr>
        </c:dropLines>
        <c:marker val="1"/>
        <c:smooth val="0"/>
        <c:axId val="87894272"/>
        <c:axId val="87904256"/>
      </c:lineChart>
      <c:catAx>
        <c:axId val="878942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7904256"/>
        <c:crosses val="autoZero"/>
        <c:auto val="1"/>
        <c:lblAlgn val="ctr"/>
        <c:lblOffset val="100"/>
        <c:noMultiLvlLbl val="0"/>
      </c:catAx>
      <c:valAx>
        <c:axId val="87904256"/>
        <c:scaling>
          <c:orientation val="minMax"/>
          <c:max val="400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Упаковок</a:t>
                </a:r>
              </a:p>
            </c:rich>
          </c:tx>
          <c:overlay val="0"/>
        </c:title>
        <c:numFmt formatCode="_-* #,##0_р_._-;\-* #,##0_р_._-;_-* &quot;-&quot;??_р_._-;_-@_-" sourceLinked="1"/>
        <c:majorTickMark val="out"/>
        <c:minorTickMark val="none"/>
        <c:tickLblPos val="nextTo"/>
        <c:crossAx val="878942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lang="ru-RU" sz="1800" b="1" i="0" u="none" strike="noStrike" kern="1200" baseline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800" b="1" i="0" u="none" strike="noStrike" kern="1200" baseline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Фактическое потребление</a:t>
            </a:r>
            <a:endParaRPr lang="ru-RU" sz="1800" b="1" i="0" u="none" strike="noStrike" kern="1200" baseline="0" dirty="0">
              <a:solidFill>
                <a:schemeClr val="tx2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Лист1!$R$14:$V$14</c:f>
              <c:strCache>
                <c:ptCount val="1"/>
              </c:strCache>
            </c:strRef>
          </c:tx>
          <c:spPr>
            <a:ln w="50800">
              <a:solidFill>
                <a:srgbClr val="92D050"/>
              </a:solidFill>
            </a:ln>
          </c:spPr>
          <c:marker>
            <c:symbol val="circle"/>
            <c:size val="9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dLbls>
            <c:dLbl>
              <c:idx val="0"/>
              <c:layout>
                <c:manualLayout>
                  <c:x val="-3.3570296156095391E-3"/>
                  <c:y val="-4.8048048048048062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5273148148148206E-2"/>
                  <c:y val="-0.125636831275720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9307523209103451E-2"/>
                  <c:y val="-0.12812844340403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5410326086956521E-2"/>
                  <c:y val="-0.11509979423868533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119</a:t>
                    </a:r>
                    <a:r>
                      <a:rPr lang="en-US" smtClean="0"/>
                      <a:t> </a:t>
                    </a:r>
                    <a:r>
                      <a:rPr lang="ru-RU" smtClean="0"/>
                      <a:t>062</a:t>
                    </a:r>
                    <a:r>
                      <a:rPr lang="en-US" smtClean="0"/>
                      <a:t>   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6113325281803539E-2"/>
                  <c:y val="-7.5902777777777791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 1</a:t>
                    </a:r>
                    <a:r>
                      <a:rPr lang="ru-RU" smtClean="0"/>
                      <a:t>69</a:t>
                    </a:r>
                    <a:r>
                      <a:rPr lang="en-US" smtClean="0"/>
                      <a:t> </a:t>
                    </a:r>
                    <a:r>
                      <a:rPr lang="ru-RU" smtClean="0"/>
                      <a:t>851</a:t>
                    </a:r>
                    <a:r>
                      <a:rPr lang="en-US" smtClean="0"/>
                      <a:t>   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1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Лист1!$R$42:$V$42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 (11 мес.)</c:v>
                </c:pt>
              </c:strCache>
            </c:strRef>
          </c:cat>
          <c:val>
            <c:numRef>
              <c:f>Лист1!$R$43:$V$43</c:f>
              <c:numCache>
                <c:formatCode>_-* #,##0_р_._-;\-* #,##0_р_._-;_-* "-"??_р_._-;_-@_-</c:formatCode>
                <c:ptCount val="5"/>
                <c:pt idx="0">
                  <c:v>48245</c:v>
                </c:pt>
                <c:pt idx="1">
                  <c:v>59722</c:v>
                </c:pt>
                <c:pt idx="2">
                  <c:v>57548</c:v>
                </c:pt>
                <c:pt idx="3">
                  <c:v>115873</c:v>
                </c:pt>
                <c:pt idx="4">
                  <c:v>158637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prstClr val="black">
                  <a:shade val="95000"/>
                  <a:satMod val="105000"/>
                </a:prstClr>
              </a:solidFill>
              <a:prstDash val="lgDash"/>
            </a:ln>
          </c:spPr>
        </c:dropLines>
        <c:marker val="1"/>
        <c:smooth val="0"/>
        <c:axId val="88021632"/>
        <c:axId val="88048000"/>
      </c:lineChart>
      <c:catAx>
        <c:axId val="880216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8048000"/>
        <c:crosses val="autoZero"/>
        <c:auto val="1"/>
        <c:lblAlgn val="ctr"/>
        <c:lblOffset val="100"/>
        <c:noMultiLvlLbl val="0"/>
      </c:catAx>
      <c:valAx>
        <c:axId val="88048000"/>
        <c:scaling>
          <c:orientation val="minMax"/>
          <c:max val="200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Упаковок</a:t>
                </a:r>
              </a:p>
            </c:rich>
          </c:tx>
          <c:overlay val="0"/>
        </c:title>
        <c:numFmt formatCode="_-* #,##0_р_._-;\-* #,##0_р_._-;_-* &quot;-&quot;??_р_._-;_-@_-" sourceLinked="1"/>
        <c:majorTickMark val="out"/>
        <c:minorTickMark val="none"/>
        <c:tickLblPos val="nextTo"/>
        <c:crossAx val="880216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800" b="1" i="0" u="none" strike="noStrike" kern="1200" baseline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800" b="1" i="0" baseline="0" smtClean="0"/>
              <a:t>Количество пациентов, получающих адекватное обезболиваение</a:t>
            </a:r>
            <a:endParaRPr lang="ru-RU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Лист1!$R$14:$V$14</c:f>
              <c:strCache>
                <c:ptCount val="1"/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circle"/>
            <c:size val="9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dLbls>
            <c:dLbl>
              <c:idx val="0"/>
              <c:layout>
                <c:manualLayout>
                  <c:x val="-2.2355173909554205E-2"/>
                  <c:y val="-0.1014015590393543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8537185358874795E-2"/>
                  <c:y val="-0.1134132557754605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1616631799670094E-2"/>
                  <c:y val="-9.6096411372001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1894126863470842E-2"/>
                  <c:y val="-7.73775350153309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0775116991600977E-2"/>
                  <c:y val="-7.337353101132819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 6</a:t>
                    </a:r>
                    <a:r>
                      <a:rPr lang="ru-RU" smtClean="0"/>
                      <a:t>6</a:t>
                    </a:r>
                    <a:r>
                      <a:rPr lang="en-US" smtClean="0"/>
                      <a:t> </a:t>
                    </a:r>
                    <a:r>
                      <a:rPr lang="ru-RU" smtClean="0"/>
                      <a:t>870</a:t>
                    </a:r>
                    <a:r>
                      <a:rPr lang="en-US" smtClean="0"/>
                      <a:t>   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1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Лист1!$R$60:$V$60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 (11 мес.)</c:v>
                </c:pt>
              </c:strCache>
            </c:strRef>
          </c:cat>
          <c:val>
            <c:numRef>
              <c:f>Лист1!$R$61:$V$61</c:f>
              <c:numCache>
                <c:formatCode>_-* #,##0_р_._-;\-* #,##0_р_._-;_-* "-"??_р_._-;_-@_-</c:formatCode>
                <c:ptCount val="5"/>
                <c:pt idx="0">
                  <c:v>20884</c:v>
                </c:pt>
                <c:pt idx="1">
                  <c:v>26704</c:v>
                </c:pt>
                <c:pt idx="2">
                  <c:v>26607</c:v>
                </c:pt>
                <c:pt idx="3">
                  <c:v>46000</c:v>
                </c:pt>
                <c:pt idx="4">
                  <c:v>62396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prstDash val="lgDash"/>
            </a:ln>
          </c:spPr>
        </c:dropLines>
        <c:marker val="1"/>
        <c:smooth val="0"/>
        <c:axId val="88079744"/>
        <c:axId val="88102016"/>
      </c:lineChart>
      <c:catAx>
        <c:axId val="880797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8102016"/>
        <c:crosses val="autoZero"/>
        <c:auto val="1"/>
        <c:lblAlgn val="ctr"/>
        <c:lblOffset val="100"/>
        <c:noMultiLvlLbl val="0"/>
      </c:catAx>
      <c:valAx>
        <c:axId val="88102016"/>
        <c:scaling>
          <c:orientation val="minMax"/>
          <c:max val="75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Человек</a:t>
                </a:r>
              </a:p>
            </c:rich>
          </c:tx>
          <c:overlay val="0"/>
        </c:title>
        <c:numFmt formatCode="_-* #,##0_р_._-;\-* #,##0_р_._-;_-* &quot;-&quot;??_р_._-;_-@_-" sourceLinked="1"/>
        <c:majorTickMark val="out"/>
        <c:minorTickMark val="none"/>
        <c:tickLblPos val="nextTo"/>
        <c:crossAx val="88079744"/>
        <c:crosses val="autoZero"/>
        <c:crossBetween val="between"/>
        <c:majorUnit val="15000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118E1A-642B-452A-956E-095A1BF9F106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2B8F5E2-CD87-49AB-9FF6-D08EE7D451FF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Наибольшее число служб паллиативной помощи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6D9AC04-11F3-4F80-AD72-3B878E427CC0}" type="parTrans" cxnId="{EB809857-6A75-488D-91A1-A355667E3AFD}">
      <dgm:prSet/>
      <dgm:spPr/>
      <dgm:t>
        <a:bodyPr/>
        <a:lstStyle/>
        <a:p>
          <a:endParaRPr lang="ru-RU"/>
        </a:p>
      </dgm:t>
    </dgm:pt>
    <dgm:pt modelId="{E814448C-069B-4C65-9368-8BCCEDF81CF2}" type="sibTrans" cxnId="{EB809857-6A75-488D-91A1-A355667E3AFD}">
      <dgm:prSet/>
      <dgm:spPr/>
      <dgm:t>
        <a:bodyPr/>
        <a:lstStyle/>
        <a:p>
          <a:endParaRPr lang="ru-RU"/>
        </a:p>
      </dgm:t>
    </dgm:pt>
    <dgm:pt modelId="{136758D3-C7ED-473C-910D-592B3713FBA4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Румыния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04467DA-2F73-4563-9EF1-54DFB6341EF1}" type="sibTrans" cxnId="{E3218222-AF32-444C-8615-80668C5EA975}">
      <dgm:prSet/>
      <dgm:spPr/>
      <dgm:t>
        <a:bodyPr/>
        <a:lstStyle/>
        <a:p>
          <a:endParaRPr lang="ru-RU"/>
        </a:p>
      </dgm:t>
    </dgm:pt>
    <dgm:pt modelId="{E077920D-6E67-4191-836F-CF25FDAC0EE9}" type="parTrans" cxnId="{E3218222-AF32-444C-8615-80668C5EA975}">
      <dgm:prSet/>
      <dgm:spPr/>
      <dgm:t>
        <a:bodyPr/>
        <a:lstStyle/>
        <a:p>
          <a:endParaRPr lang="ru-RU"/>
        </a:p>
      </dgm:t>
    </dgm:pt>
    <dgm:pt modelId="{A9D2D7C0-FA43-4BC8-A1CB-307182536547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Пять «образцовых центров» (</a:t>
          </a:r>
          <a:r>
            <a:rPr lang="en-US" dirty="0" smtClean="0"/>
            <a:t>beacons)</a:t>
          </a:r>
          <a:endParaRPr lang="ru-RU" dirty="0"/>
        </a:p>
      </dgm:t>
    </dgm:pt>
    <dgm:pt modelId="{BBD11ED2-2679-4731-9586-DAE91223CDEC}" type="sibTrans" cxnId="{61003A43-CC85-4E27-88F9-1504548204D7}">
      <dgm:prSet/>
      <dgm:spPr/>
      <dgm:t>
        <a:bodyPr/>
        <a:lstStyle/>
        <a:p>
          <a:endParaRPr lang="ru-RU"/>
        </a:p>
      </dgm:t>
    </dgm:pt>
    <dgm:pt modelId="{13E44B4C-1B38-412F-8075-5F9E8E3AFF8E}" type="parTrans" cxnId="{61003A43-CC85-4E27-88F9-1504548204D7}">
      <dgm:prSet/>
      <dgm:spPr/>
      <dgm:t>
        <a:bodyPr/>
        <a:lstStyle/>
        <a:p>
          <a:endParaRPr lang="ru-RU"/>
        </a:p>
      </dgm:t>
    </dgm:pt>
    <dgm:pt modelId="{EA882EA0-3D2B-4455-A655-5E653588B313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Польша (2 центра)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A25BC9D-BE7F-4C81-98EA-6E2CAC68FC5F}" type="parTrans" cxnId="{5CBA5237-7081-422F-9131-82531C49B030}">
      <dgm:prSet/>
      <dgm:spPr/>
      <dgm:t>
        <a:bodyPr/>
        <a:lstStyle/>
        <a:p>
          <a:endParaRPr lang="ru-RU"/>
        </a:p>
      </dgm:t>
    </dgm:pt>
    <dgm:pt modelId="{EA3448E5-A4C6-435E-8C8A-D25249748DF7}" type="sibTrans" cxnId="{5CBA5237-7081-422F-9131-82531C49B030}">
      <dgm:prSet/>
      <dgm:spPr/>
      <dgm:t>
        <a:bodyPr/>
        <a:lstStyle/>
        <a:p>
          <a:endParaRPr lang="ru-RU"/>
        </a:p>
      </dgm:t>
    </dgm:pt>
    <dgm:pt modelId="{F46E7661-4D39-42F5-86B7-0C4832383011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Венгрия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9DAB534-5190-45F0-B19C-5FC7F90C4F7B}" type="parTrans" cxnId="{6F701B62-67E0-4CA3-BE51-8182F946ABA2}">
      <dgm:prSet/>
      <dgm:spPr/>
      <dgm:t>
        <a:bodyPr/>
        <a:lstStyle/>
        <a:p>
          <a:endParaRPr lang="ru-RU"/>
        </a:p>
      </dgm:t>
    </dgm:pt>
    <dgm:pt modelId="{479FF388-E274-44BB-AA4A-AFB46EBCD467}" type="sibTrans" cxnId="{6F701B62-67E0-4CA3-BE51-8182F946ABA2}">
      <dgm:prSet/>
      <dgm:spPr/>
      <dgm:t>
        <a:bodyPr/>
        <a:lstStyle/>
        <a:p>
          <a:endParaRPr lang="ru-RU"/>
        </a:p>
      </dgm:t>
    </dgm:pt>
    <dgm:pt modelId="{A3C59992-2E9B-45DD-BEA7-C46209C64848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Россия</a:t>
          </a:r>
          <a:endParaRPr lang="ru-RU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08D26A-F9BE-47FB-A58B-51BE240485EF}" type="parTrans" cxnId="{AD6B2AF6-D874-4E3B-BA21-846FAF6A6741}">
      <dgm:prSet/>
      <dgm:spPr/>
      <dgm:t>
        <a:bodyPr/>
        <a:lstStyle/>
        <a:p>
          <a:endParaRPr lang="ru-RU"/>
        </a:p>
      </dgm:t>
    </dgm:pt>
    <dgm:pt modelId="{455CDCE7-2905-4BF4-8857-23E810F4CF0A}" type="sibTrans" cxnId="{AD6B2AF6-D874-4E3B-BA21-846FAF6A6741}">
      <dgm:prSet/>
      <dgm:spPr/>
      <dgm:t>
        <a:bodyPr/>
        <a:lstStyle/>
        <a:p>
          <a:endParaRPr lang="ru-RU"/>
        </a:p>
      </dgm:t>
    </dgm:pt>
    <dgm:pt modelId="{C8361238-E5D2-4061-9F2C-3A0FB921B036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Россия</a:t>
          </a:r>
          <a:endParaRPr lang="ru-RU" dirty="0">
            <a:solidFill>
              <a:srgbClr val="FF0000"/>
            </a:solidFill>
          </a:endParaRPr>
        </a:p>
      </dgm:t>
    </dgm:pt>
    <dgm:pt modelId="{81E86BDB-16D4-4A82-9C65-728284FC5B5C}" type="parTrans" cxnId="{1759EB7B-EF14-4EC1-BB63-08C57E0E35C0}">
      <dgm:prSet/>
      <dgm:spPr/>
      <dgm:t>
        <a:bodyPr/>
        <a:lstStyle/>
        <a:p>
          <a:endParaRPr lang="ru-RU"/>
        </a:p>
      </dgm:t>
    </dgm:pt>
    <dgm:pt modelId="{36F23DB2-CA31-4291-AA1B-CAB9AB7378E0}" type="sibTrans" cxnId="{1759EB7B-EF14-4EC1-BB63-08C57E0E35C0}">
      <dgm:prSet/>
      <dgm:spPr/>
      <dgm:t>
        <a:bodyPr/>
        <a:lstStyle/>
        <a:p>
          <a:endParaRPr lang="ru-RU"/>
        </a:p>
      </dgm:t>
    </dgm:pt>
    <dgm:pt modelId="{24E320F9-2816-4AE1-BB40-BBC67F9E9E99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Польша</a:t>
          </a:r>
          <a:endParaRPr lang="ru-RU" dirty="0"/>
        </a:p>
      </dgm:t>
    </dgm:pt>
    <dgm:pt modelId="{FFE4966D-4A8E-4384-AD58-2CDC4B704CDC}" type="parTrans" cxnId="{DB84AA9A-257E-4BCC-BC23-F569C014DBA6}">
      <dgm:prSet/>
      <dgm:spPr/>
      <dgm:t>
        <a:bodyPr/>
        <a:lstStyle/>
        <a:p>
          <a:endParaRPr lang="ru-RU"/>
        </a:p>
      </dgm:t>
    </dgm:pt>
    <dgm:pt modelId="{80B011FE-E3D2-4866-A429-13E228E4296D}" type="sibTrans" cxnId="{DB84AA9A-257E-4BCC-BC23-F569C014DBA6}">
      <dgm:prSet/>
      <dgm:spPr/>
      <dgm:t>
        <a:bodyPr/>
        <a:lstStyle/>
        <a:p>
          <a:endParaRPr lang="ru-RU"/>
        </a:p>
      </dgm:t>
    </dgm:pt>
    <dgm:pt modelId="{9F8BE173-287A-447C-9685-DD7B8E7BEAA7}" type="pres">
      <dgm:prSet presAssocID="{02118E1A-642B-452A-956E-095A1BF9F10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11D92CA-9D06-434B-97BA-7727C7EFBFE7}" type="pres">
      <dgm:prSet presAssocID="{A9D2D7C0-FA43-4BC8-A1CB-307182536547}" presName="linNode" presStyleCnt="0"/>
      <dgm:spPr/>
    </dgm:pt>
    <dgm:pt modelId="{F09C17AE-5687-4021-A36F-1E45E5A7FFD4}" type="pres">
      <dgm:prSet presAssocID="{A9D2D7C0-FA43-4BC8-A1CB-307182536547}" presName="parentShp" presStyleLbl="node1" presStyleIdx="0" presStyleCnt="2" custScaleY="123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2AB23A-4478-4B97-9F30-FA7B33E26137}" type="pres">
      <dgm:prSet presAssocID="{A9D2D7C0-FA43-4BC8-A1CB-307182536547}" presName="childShp" presStyleLbl="bgAccFollowNode1" presStyleIdx="0" presStyleCnt="2" custScaleY="128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97D249-03C6-4B1E-8ED6-870423B2FDDC}" type="pres">
      <dgm:prSet presAssocID="{BBD11ED2-2679-4731-9586-DAE91223CDEC}" presName="spacing" presStyleCnt="0"/>
      <dgm:spPr/>
    </dgm:pt>
    <dgm:pt modelId="{2EFD6971-152B-49B8-BBEE-B471832E34C2}" type="pres">
      <dgm:prSet presAssocID="{72B8F5E2-CD87-49AB-9FF6-D08EE7D451FF}" presName="linNode" presStyleCnt="0"/>
      <dgm:spPr/>
    </dgm:pt>
    <dgm:pt modelId="{A6612425-9DEF-4BB7-8D1C-DE894A20287F}" type="pres">
      <dgm:prSet presAssocID="{72B8F5E2-CD87-49AB-9FF6-D08EE7D451FF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771A2E-9AB5-4CB1-8E3F-3FC75B97A21A}" type="pres">
      <dgm:prSet presAssocID="{72B8F5E2-CD87-49AB-9FF6-D08EE7D451FF}" presName="childShp" presStyleLbl="bgAccFollowNode1" presStyleIdx="1" presStyleCnt="2" custScaleY="70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2E0550-63CC-4918-8CAC-92E342D897F0}" type="presOf" srcId="{24E320F9-2816-4AE1-BB40-BBC67F9E9E99}" destId="{EA771A2E-9AB5-4CB1-8E3F-3FC75B97A21A}" srcOrd="0" destOrd="0" presId="urn:microsoft.com/office/officeart/2005/8/layout/vList6"/>
    <dgm:cxn modelId="{EB809857-6A75-488D-91A1-A355667E3AFD}" srcId="{02118E1A-642B-452A-956E-095A1BF9F106}" destId="{72B8F5E2-CD87-49AB-9FF6-D08EE7D451FF}" srcOrd="1" destOrd="0" parTransId="{76D9AC04-11F3-4F80-AD72-3B878E427CC0}" sibTransId="{E814448C-069B-4C65-9368-8BCCEDF81CF2}"/>
    <dgm:cxn modelId="{CD808AD1-32A9-4B73-B68D-FD0C399243ED}" type="presOf" srcId="{A3C59992-2E9B-45DD-BEA7-C46209C64848}" destId="{4D2AB23A-4478-4B97-9F30-FA7B33E26137}" srcOrd="0" destOrd="3" presId="urn:microsoft.com/office/officeart/2005/8/layout/vList6"/>
    <dgm:cxn modelId="{DB84AA9A-257E-4BCC-BC23-F569C014DBA6}" srcId="{72B8F5E2-CD87-49AB-9FF6-D08EE7D451FF}" destId="{24E320F9-2816-4AE1-BB40-BBC67F9E9E99}" srcOrd="0" destOrd="0" parTransId="{FFE4966D-4A8E-4384-AD58-2CDC4B704CDC}" sibTransId="{80B011FE-E3D2-4866-A429-13E228E4296D}"/>
    <dgm:cxn modelId="{9301928E-89E1-4650-B340-66BD9D0EBE46}" type="presOf" srcId="{F46E7661-4D39-42F5-86B7-0C4832383011}" destId="{4D2AB23A-4478-4B97-9F30-FA7B33E26137}" srcOrd="0" destOrd="2" presId="urn:microsoft.com/office/officeart/2005/8/layout/vList6"/>
    <dgm:cxn modelId="{010032CD-20F8-4465-BED5-44E8DB328BC4}" type="presOf" srcId="{C8361238-E5D2-4061-9F2C-3A0FB921B036}" destId="{EA771A2E-9AB5-4CB1-8E3F-3FC75B97A21A}" srcOrd="0" destOrd="1" presId="urn:microsoft.com/office/officeart/2005/8/layout/vList6"/>
    <dgm:cxn modelId="{326B6EA7-CF0C-4B0E-B761-0A2C7BE657CB}" type="presOf" srcId="{A9D2D7C0-FA43-4BC8-A1CB-307182536547}" destId="{F09C17AE-5687-4021-A36F-1E45E5A7FFD4}" srcOrd="0" destOrd="0" presId="urn:microsoft.com/office/officeart/2005/8/layout/vList6"/>
    <dgm:cxn modelId="{C3CE6AED-71A0-4198-BA68-4B2540A95284}" type="presOf" srcId="{02118E1A-642B-452A-956E-095A1BF9F106}" destId="{9F8BE173-287A-447C-9685-DD7B8E7BEAA7}" srcOrd="0" destOrd="0" presId="urn:microsoft.com/office/officeart/2005/8/layout/vList6"/>
    <dgm:cxn modelId="{D7004244-E7B6-431E-8AC2-35B9D2A9CFEE}" type="presOf" srcId="{136758D3-C7ED-473C-910D-592B3713FBA4}" destId="{4D2AB23A-4478-4B97-9F30-FA7B33E26137}" srcOrd="0" destOrd="0" presId="urn:microsoft.com/office/officeart/2005/8/layout/vList6"/>
    <dgm:cxn modelId="{AD6B2AF6-D874-4E3B-BA21-846FAF6A6741}" srcId="{A9D2D7C0-FA43-4BC8-A1CB-307182536547}" destId="{A3C59992-2E9B-45DD-BEA7-C46209C64848}" srcOrd="3" destOrd="0" parTransId="{A108D26A-F9BE-47FB-A58B-51BE240485EF}" sibTransId="{455CDCE7-2905-4BF4-8857-23E810F4CF0A}"/>
    <dgm:cxn modelId="{E3218222-AF32-444C-8615-80668C5EA975}" srcId="{A9D2D7C0-FA43-4BC8-A1CB-307182536547}" destId="{136758D3-C7ED-473C-910D-592B3713FBA4}" srcOrd="0" destOrd="0" parTransId="{E077920D-6E67-4191-836F-CF25FDAC0EE9}" sibTransId="{F04467DA-2F73-4563-9EF1-54DFB6341EF1}"/>
    <dgm:cxn modelId="{BB48643B-E9DE-46C3-99F3-3D962203D89D}" type="presOf" srcId="{EA882EA0-3D2B-4455-A655-5E653588B313}" destId="{4D2AB23A-4478-4B97-9F30-FA7B33E26137}" srcOrd="0" destOrd="1" presId="urn:microsoft.com/office/officeart/2005/8/layout/vList6"/>
    <dgm:cxn modelId="{5CBA5237-7081-422F-9131-82531C49B030}" srcId="{A9D2D7C0-FA43-4BC8-A1CB-307182536547}" destId="{EA882EA0-3D2B-4455-A655-5E653588B313}" srcOrd="1" destOrd="0" parTransId="{4A25BC9D-BE7F-4C81-98EA-6E2CAC68FC5F}" sibTransId="{EA3448E5-A4C6-435E-8C8A-D25249748DF7}"/>
    <dgm:cxn modelId="{6F701B62-67E0-4CA3-BE51-8182F946ABA2}" srcId="{A9D2D7C0-FA43-4BC8-A1CB-307182536547}" destId="{F46E7661-4D39-42F5-86B7-0C4832383011}" srcOrd="2" destOrd="0" parTransId="{A9DAB534-5190-45F0-B19C-5FC7F90C4F7B}" sibTransId="{479FF388-E274-44BB-AA4A-AFB46EBCD467}"/>
    <dgm:cxn modelId="{61003A43-CC85-4E27-88F9-1504548204D7}" srcId="{02118E1A-642B-452A-956E-095A1BF9F106}" destId="{A9D2D7C0-FA43-4BC8-A1CB-307182536547}" srcOrd="0" destOrd="0" parTransId="{13E44B4C-1B38-412F-8075-5F9E8E3AFF8E}" sibTransId="{BBD11ED2-2679-4731-9586-DAE91223CDEC}"/>
    <dgm:cxn modelId="{5CA20EED-0E4D-47B6-A2A5-3F42ADE6C122}" type="presOf" srcId="{72B8F5E2-CD87-49AB-9FF6-D08EE7D451FF}" destId="{A6612425-9DEF-4BB7-8D1C-DE894A20287F}" srcOrd="0" destOrd="0" presId="urn:microsoft.com/office/officeart/2005/8/layout/vList6"/>
    <dgm:cxn modelId="{1759EB7B-EF14-4EC1-BB63-08C57E0E35C0}" srcId="{72B8F5E2-CD87-49AB-9FF6-D08EE7D451FF}" destId="{C8361238-E5D2-4061-9F2C-3A0FB921B036}" srcOrd="1" destOrd="0" parTransId="{81E86BDB-16D4-4A82-9C65-728284FC5B5C}" sibTransId="{36F23DB2-CA31-4291-AA1B-CAB9AB7378E0}"/>
    <dgm:cxn modelId="{F472CFEA-C046-4120-B659-143EC909C71A}" type="presParOf" srcId="{9F8BE173-287A-447C-9685-DD7B8E7BEAA7}" destId="{911D92CA-9D06-434B-97BA-7727C7EFBFE7}" srcOrd="0" destOrd="0" presId="urn:microsoft.com/office/officeart/2005/8/layout/vList6"/>
    <dgm:cxn modelId="{21E45F83-4DA7-4740-A977-7C41CB289A16}" type="presParOf" srcId="{911D92CA-9D06-434B-97BA-7727C7EFBFE7}" destId="{F09C17AE-5687-4021-A36F-1E45E5A7FFD4}" srcOrd="0" destOrd="0" presId="urn:microsoft.com/office/officeart/2005/8/layout/vList6"/>
    <dgm:cxn modelId="{6BBF528C-75F6-44E3-8182-AF31BAD8D9E9}" type="presParOf" srcId="{911D92CA-9D06-434B-97BA-7727C7EFBFE7}" destId="{4D2AB23A-4478-4B97-9F30-FA7B33E26137}" srcOrd="1" destOrd="0" presId="urn:microsoft.com/office/officeart/2005/8/layout/vList6"/>
    <dgm:cxn modelId="{FFD034E1-60A0-4665-AF7D-459C70CFECAE}" type="presParOf" srcId="{9F8BE173-287A-447C-9685-DD7B8E7BEAA7}" destId="{3697D249-03C6-4B1E-8ED6-870423B2FDDC}" srcOrd="1" destOrd="0" presId="urn:microsoft.com/office/officeart/2005/8/layout/vList6"/>
    <dgm:cxn modelId="{129C21FE-7030-4210-9953-A607F3245FC9}" type="presParOf" srcId="{9F8BE173-287A-447C-9685-DD7B8E7BEAA7}" destId="{2EFD6971-152B-49B8-BBEE-B471832E34C2}" srcOrd="2" destOrd="0" presId="urn:microsoft.com/office/officeart/2005/8/layout/vList6"/>
    <dgm:cxn modelId="{D27E6B02-750D-405A-8532-3496C988CDB3}" type="presParOf" srcId="{2EFD6971-152B-49B8-BBEE-B471832E34C2}" destId="{A6612425-9DEF-4BB7-8D1C-DE894A20287F}" srcOrd="0" destOrd="0" presId="urn:microsoft.com/office/officeart/2005/8/layout/vList6"/>
    <dgm:cxn modelId="{441867B5-3D61-4D38-9831-721B4645CE7A}" type="presParOf" srcId="{2EFD6971-152B-49B8-BBEE-B471832E34C2}" destId="{EA771A2E-9AB5-4CB1-8E3F-3FC75B97A21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C532BB-48E9-4ED4-9A81-D136037BB26A}" type="doc">
      <dgm:prSet loTypeId="urn:microsoft.com/office/officeart/2005/8/layout/pyramid2" loCatId="pyramid" qsTypeId="urn:microsoft.com/office/officeart/2005/8/quickstyle/simple1" qsCatId="simple" csTypeId="urn:microsoft.com/office/officeart/2005/8/colors/colorful1#1" csCatId="colorful" phldr="1"/>
      <dgm:spPr/>
    </dgm:pt>
    <dgm:pt modelId="{1D33F75C-EC5C-4E16-9997-114E64DAB30A}">
      <dgm:prSet phldrT="[Текст]" custT="1"/>
      <dgm:spPr/>
      <dgm:t>
        <a:bodyPr/>
        <a:lstStyle/>
        <a:p>
          <a:r>
            <a:rPr lang="ru-RU" sz="1500" dirty="0" smtClean="0"/>
            <a:t>Более </a:t>
          </a:r>
          <a:r>
            <a:rPr lang="ru-RU" sz="2000" dirty="0" smtClean="0">
              <a:solidFill>
                <a:srgbClr val="FF0000"/>
              </a:solidFill>
            </a:rPr>
            <a:t>40</a:t>
          </a:r>
          <a:r>
            <a:rPr lang="ru-RU" sz="1500" dirty="0" smtClean="0"/>
            <a:t> приказов федеральных органов исполнительной власти</a:t>
          </a:r>
          <a:endParaRPr lang="ru-RU" sz="1500" dirty="0"/>
        </a:p>
      </dgm:t>
    </dgm:pt>
    <dgm:pt modelId="{BDEA8DA6-88D3-4F38-8A6D-D319397248B7}" type="parTrans" cxnId="{2E0B3678-EDA0-4BD7-8049-4741E60CBB41}">
      <dgm:prSet/>
      <dgm:spPr/>
      <dgm:t>
        <a:bodyPr/>
        <a:lstStyle/>
        <a:p>
          <a:endParaRPr lang="ru-RU"/>
        </a:p>
      </dgm:t>
    </dgm:pt>
    <dgm:pt modelId="{B3779BFF-2A22-4CD9-8C71-31CF2BBD098E}" type="sibTrans" cxnId="{2E0B3678-EDA0-4BD7-8049-4741E60CBB41}">
      <dgm:prSet/>
      <dgm:spPr/>
      <dgm:t>
        <a:bodyPr/>
        <a:lstStyle/>
        <a:p>
          <a:endParaRPr lang="ru-RU"/>
        </a:p>
      </dgm:t>
    </dgm:pt>
    <dgm:pt modelId="{E9EE3FB1-F0D9-49C7-B555-FF513A5B316E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FF0000"/>
              </a:solidFill>
            </a:rPr>
            <a:t>31</a:t>
          </a:r>
          <a:r>
            <a:rPr lang="ru-RU" sz="2000" dirty="0" smtClean="0"/>
            <a:t> постановление Правительства РФ</a:t>
          </a:r>
          <a:endParaRPr lang="ru-RU" sz="2000" dirty="0"/>
        </a:p>
      </dgm:t>
    </dgm:pt>
    <dgm:pt modelId="{236CB789-04D4-4E36-B461-994B823A1F5F}" type="parTrans" cxnId="{EC291C9B-FF4A-4121-BEED-86F358ED095B}">
      <dgm:prSet/>
      <dgm:spPr/>
      <dgm:t>
        <a:bodyPr/>
        <a:lstStyle/>
        <a:p>
          <a:endParaRPr lang="ru-RU"/>
        </a:p>
      </dgm:t>
    </dgm:pt>
    <dgm:pt modelId="{C1E35EA7-650F-42D0-9B8F-F4C29061D5D0}" type="sibTrans" cxnId="{EC291C9B-FF4A-4121-BEED-86F358ED095B}">
      <dgm:prSet/>
      <dgm:spPr/>
      <dgm:t>
        <a:bodyPr/>
        <a:lstStyle/>
        <a:p>
          <a:endParaRPr lang="ru-RU"/>
        </a:p>
      </dgm:t>
    </dgm:pt>
    <dgm:pt modelId="{756381C7-00CD-4F58-B2E2-C08D75A7DED3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3600" b="1" dirty="0" smtClean="0">
              <a:solidFill>
                <a:srgbClr val="FF0000"/>
              </a:solidFill>
            </a:rPr>
            <a:t>6</a:t>
          </a:r>
          <a:r>
            <a:rPr lang="ru-RU" sz="2000" dirty="0" smtClean="0"/>
            <a:t> федеральных законов</a:t>
          </a:r>
          <a:endParaRPr lang="ru-RU" sz="2000" dirty="0"/>
        </a:p>
      </dgm:t>
    </dgm:pt>
    <dgm:pt modelId="{86600A0A-EE6D-4297-BEA3-90AD8D7A67B7}" type="parTrans" cxnId="{3A88079E-17BB-4F3B-A5B2-2CB0E17427D2}">
      <dgm:prSet/>
      <dgm:spPr/>
      <dgm:t>
        <a:bodyPr/>
        <a:lstStyle/>
        <a:p>
          <a:endParaRPr lang="ru-RU"/>
        </a:p>
      </dgm:t>
    </dgm:pt>
    <dgm:pt modelId="{2A3E8041-121B-4287-AC60-75BE4624D28D}" type="sibTrans" cxnId="{3A88079E-17BB-4F3B-A5B2-2CB0E17427D2}">
      <dgm:prSet/>
      <dgm:spPr/>
      <dgm:t>
        <a:bodyPr/>
        <a:lstStyle/>
        <a:p>
          <a:endParaRPr lang="ru-RU"/>
        </a:p>
      </dgm:t>
    </dgm:pt>
    <dgm:pt modelId="{2A2F8988-C397-4AEE-875B-63765D4E923C}">
      <dgm:prSet custT="1"/>
      <dgm:spPr/>
      <dgm:t>
        <a:bodyPr/>
        <a:lstStyle/>
        <a:p>
          <a:r>
            <a:rPr lang="ru-RU" sz="3200" b="1" dirty="0" smtClean="0">
              <a:solidFill>
                <a:srgbClr val="FF0000"/>
              </a:solidFill>
            </a:rPr>
            <a:t>∞         </a:t>
          </a:r>
          <a:r>
            <a:rPr lang="ru-RU" sz="2000" b="0" dirty="0" smtClean="0">
              <a:solidFill>
                <a:schemeClr val="tx1"/>
              </a:solidFill>
            </a:rPr>
            <a:t>региональные и локальные НПА</a:t>
          </a:r>
          <a:endParaRPr lang="ru-RU" sz="2000" b="0" dirty="0">
            <a:solidFill>
              <a:schemeClr val="tx1"/>
            </a:solidFill>
          </a:endParaRPr>
        </a:p>
      </dgm:t>
    </dgm:pt>
    <dgm:pt modelId="{D1F63F4A-59EE-4F2D-B813-3EFD4047BA30}" type="parTrans" cxnId="{D723F793-BCC5-4C14-A20F-F2FBB1330C18}">
      <dgm:prSet/>
      <dgm:spPr/>
      <dgm:t>
        <a:bodyPr/>
        <a:lstStyle/>
        <a:p>
          <a:endParaRPr lang="ru-RU"/>
        </a:p>
      </dgm:t>
    </dgm:pt>
    <dgm:pt modelId="{0EE6E9B7-F12D-4297-90F5-476498BB667D}" type="sibTrans" cxnId="{D723F793-BCC5-4C14-A20F-F2FBB1330C18}">
      <dgm:prSet/>
      <dgm:spPr/>
      <dgm:t>
        <a:bodyPr/>
        <a:lstStyle/>
        <a:p>
          <a:endParaRPr lang="ru-RU"/>
        </a:p>
      </dgm:t>
    </dgm:pt>
    <dgm:pt modelId="{9DB3A985-B424-4D07-A46D-4C12D0B9F2CA}" type="pres">
      <dgm:prSet presAssocID="{3FC532BB-48E9-4ED4-9A81-D136037BB26A}" presName="compositeShape" presStyleCnt="0">
        <dgm:presLayoutVars>
          <dgm:dir/>
          <dgm:resizeHandles/>
        </dgm:presLayoutVars>
      </dgm:prSet>
      <dgm:spPr/>
    </dgm:pt>
    <dgm:pt modelId="{414E5B34-E904-4AFC-9933-FC6D7EAC10B0}" type="pres">
      <dgm:prSet presAssocID="{3FC532BB-48E9-4ED4-9A81-D136037BB26A}" presName="pyramid" presStyleLbl="node1" presStyleIdx="0" presStyleCn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0D96B335-3479-4FF9-B335-B93EBE036205}" type="pres">
      <dgm:prSet presAssocID="{3FC532BB-48E9-4ED4-9A81-D136037BB26A}" presName="theList" presStyleCnt="0"/>
      <dgm:spPr/>
    </dgm:pt>
    <dgm:pt modelId="{9A4FF97B-22F3-45AF-93B9-6013BE37BE5E}" type="pres">
      <dgm:prSet presAssocID="{2A2F8988-C397-4AEE-875B-63765D4E923C}" presName="aNode" presStyleLbl="fgAcc1" presStyleIdx="0" presStyleCnt="4" custScaleY="133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68663-76E3-4D2F-B204-0D1AC77DD42F}" type="pres">
      <dgm:prSet presAssocID="{2A2F8988-C397-4AEE-875B-63765D4E923C}" presName="aSpace" presStyleCnt="0"/>
      <dgm:spPr/>
    </dgm:pt>
    <dgm:pt modelId="{EC498050-3CEF-45EC-9CC1-CFBDCA669D9F}" type="pres">
      <dgm:prSet presAssocID="{1D33F75C-EC5C-4E16-9997-114E64DAB30A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4D9886-F302-45F2-92B8-5382FE5ADB03}" type="pres">
      <dgm:prSet presAssocID="{1D33F75C-EC5C-4E16-9997-114E64DAB30A}" presName="aSpace" presStyleCnt="0"/>
      <dgm:spPr/>
    </dgm:pt>
    <dgm:pt modelId="{DF9AB36E-638F-4DE3-9F21-A799931E6312}" type="pres">
      <dgm:prSet presAssocID="{E9EE3FB1-F0D9-49C7-B555-FF513A5B316E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D6A474-3176-4510-A5A8-16298F1D9C85}" type="pres">
      <dgm:prSet presAssocID="{E9EE3FB1-F0D9-49C7-B555-FF513A5B316E}" presName="aSpace" presStyleCnt="0"/>
      <dgm:spPr/>
    </dgm:pt>
    <dgm:pt modelId="{FD8FBC9F-FD9E-48B1-8071-29F65A4A450E}" type="pres">
      <dgm:prSet presAssocID="{756381C7-00CD-4F58-B2E2-C08D75A7DED3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73563-4CA8-4159-9652-B0A25BBFEA61}" type="pres">
      <dgm:prSet presAssocID="{756381C7-00CD-4F58-B2E2-C08D75A7DED3}" presName="aSpace" presStyleCnt="0"/>
      <dgm:spPr/>
    </dgm:pt>
  </dgm:ptLst>
  <dgm:cxnLst>
    <dgm:cxn modelId="{C511DEC4-3FE1-432A-8DA2-A691B2911015}" type="presOf" srcId="{3FC532BB-48E9-4ED4-9A81-D136037BB26A}" destId="{9DB3A985-B424-4D07-A46D-4C12D0B9F2CA}" srcOrd="0" destOrd="0" presId="urn:microsoft.com/office/officeart/2005/8/layout/pyramid2"/>
    <dgm:cxn modelId="{2E0B3678-EDA0-4BD7-8049-4741E60CBB41}" srcId="{3FC532BB-48E9-4ED4-9A81-D136037BB26A}" destId="{1D33F75C-EC5C-4E16-9997-114E64DAB30A}" srcOrd="1" destOrd="0" parTransId="{BDEA8DA6-88D3-4F38-8A6D-D319397248B7}" sibTransId="{B3779BFF-2A22-4CD9-8C71-31CF2BBD098E}"/>
    <dgm:cxn modelId="{3A88079E-17BB-4F3B-A5B2-2CB0E17427D2}" srcId="{3FC532BB-48E9-4ED4-9A81-D136037BB26A}" destId="{756381C7-00CD-4F58-B2E2-C08D75A7DED3}" srcOrd="3" destOrd="0" parTransId="{86600A0A-EE6D-4297-BEA3-90AD8D7A67B7}" sibTransId="{2A3E8041-121B-4287-AC60-75BE4624D28D}"/>
    <dgm:cxn modelId="{2AE9C532-0FFF-4E9F-8D7D-A83E2E67B6D2}" type="presOf" srcId="{756381C7-00CD-4F58-B2E2-C08D75A7DED3}" destId="{FD8FBC9F-FD9E-48B1-8071-29F65A4A450E}" srcOrd="0" destOrd="0" presId="urn:microsoft.com/office/officeart/2005/8/layout/pyramid2"/>
    <dgm:cxn modelId="{EC291C9B-FF4A-4121-BEED-86F358ED095B}" srcId="{3FC532BB-48E9-4ED4-9A81-D136037BB26A}" destId="{E9EE3FB1-F0D9-49C7-B555-FF513A5B316E}" srcOrd="2" destOrd="0" parTransId="{236CB789-04D4-4E36-B461-994B823A1F5F}" sibTransId="{C1E35EA7-650F-42D0-9B8F-F4C29061D5D0}"/>
    <dgm:cxn modelId="{0CDDD68F-85CD-47EA-811A-D03374C1F139}" type="presOf" srcId="{E9EE3FB1-F0D9-49C7-B555-FF513A5B316E}" destId="{DF9AB36E-638F-4DE3-9F21-A799931E6312}" srcOrd="0" destOrd="0" presId="urn:microsoft.com/office/officeart/2005/8/layout/pyramid2"/>
    <dgm:cxn modelId="{943676C1-5C40-410A-AFFB-9B90C52850C9}" type="presOf" srcId="{1D33F75C-EC5C-4E16-9997-114E64DAB30A}" destId="{EC498050-3CEF-45EC-9CC1-CFBDCA669D9F}" srcOrd="0" destOrd="0" presId="urn:microsoft.com/office/officeart/2005/8/layout/pyramid2"/>
    <dgm:cxn modelId="{D723F793-BCC5-4C14-A20F-F2FBB1330C18}" srcId="{3FC532BB-48E9-4ED4-9A81-D136037BB26A}" destId="{2A2F8988-C397-4AEE-875B-63765D4E923C}" srcOrd="0" destOrd="0" parTransId="{D1F63F4A-59EE-4F2D-B813-3EFD4047BA30}" sibTransId="{0EE6E9B7-F12D-4297-90F5-476498BB667D}"/>
    <dgm:cxn modelId="{F0D54ADC-36AA-4659-B557-598CF14FD136}" type="presOf" srcId="{2A2F8988-C397-4AEE-875B-63765D4E923C}" destId="{9A4FF97B-22F3-45AF-93B9-6013BE37BE5E}" srcOrd="0" destOrd="0" presId="urn:microsoft.com/office/officeart/2005/8/layout/pyramid2"/>
    <dgm:cxn modelId="{F7DCDA32-B9EB-4138-9BF4-19A8575ECEB7}" type="presParOf" srcId="{9DB3A985-B424-4D07-A46D-4C12D0B9F2CA}" destId="{414E5B34-E904-4AFC-9933-FC6D7EAC10B0}" srcOrd="0" destOrd="0" presId="urn:microsoft.com/office/officeart/2005/8/layout/pyramid2"/>
    <dgm:cxn modelId="{662109EC-AD5A-4856-8C48-D939168D769D}" type="presParOf" srcId="{9DB3A985-B424-4D07-A46D-4C12D0B9F2CA}" destId="{0D96B335-3479-4FF9-B335-B93EBE036205}" srcOrd="1" destOrd="0" presId="urn:microsoft.com/office/officeart/2005/8/layout/pyramid2"/>
    <dgm:cxn modelId="{98F86817-9A85-460A-9FC0-A38880A392E5}" type="presParOf" srcId="{0D96B335-3479-4FF9-B335-B93EBE036205}" destId="{9A4FF97B-22F3-45AF-93B9-6013BE37BE5E}" srcOrd="0" destOrd="0" presId="urn:microsoft.com/office/officeart/2005/8/layout/pyramid2"/>
    <dgm:cxn modelId="{835C7216-5752-4538-8A98-4C7CE49A1D7C}" type="presParOf" srcId="{0D96B335-3479-4FF9-B335-B93EBE036205}" destId="{6E468663-76E3-4D2F-B204-0D1AC77DD42F}" srcOrd="1" destOrd="0" presId="urn:microsoft.com/office/officeart/2005/8/layout/pyramid2"/>
    <dgm:cxn modelId="{3270C6DA-B00F-46F7-A38E-57C201EB20FE}" type="presParOf" srcId="{0D96B335-3479-4FF9-B335-B93EBE036205}" destId="{EC498050-3CEF-45EC-9CC1-CFBDCA669D9F}" srcOrd="2" destOrd="0" presId="urn:microsoft.com/office/officeart/2005/8/layout/pyramid2"/>
    <dgm:cxn modelId="{340137C7-4DFA-4344-80D5-2202E6AA76CA}" type="presParOf" srcId="{0D96B335-3479-4FF9-B335-B93EBE036205}" destId="{754D9886-F302-45F2-92B8-5382FE5ADB03}" srcOrd="3" destOrd="0" presId="urn:microsoft.com/office/officeart/2005/8/layout/pyramid2"/>
    <dgm:cxn modelId="{D6D2C02A-D8E6-4272-A8D3-AEB0D2899E7A}" type="presParOf" srcId="{0D96B335-3479-4FF9-B335-B93EBE036205}" destId="{DF9AB36E-638F-4DE3-9F21-A799931E6312}" srcOrd="4" destOrd="0" presId="urn:microsoft.com/office/officeart/2005/8/layout/pyramid2"/>
    <dgm:cxn modelId="{A730393A-6D89-4B40-914E-2396B4400227}" type="presParOf" srcId="{0D96B335-3479-4FF9-B335-B93EBE036205}" destId="{E0D6A474-3176-4510-A5A8-16298F1D9C85}" srcOrd="5" destOrd="0" presId="urn:microsoft.com/office/officeart/2005/8/layout/pyramid2"/>
    <dgm:cxn modelId="{75C46B5E-5BBD-47BF-A0FA-6EC75315A800}" type="presParOf" srcId="{0D96B335-3479-4FF9-B335-B93EBE036205}" destId="{FD8FBC9F-FD9E-48B1-8071-29F65A4A450E}" srcOrd="6" destOrd="0" presId="urn:microsoft.com/office/officeart/2005/8/layout/pyramid2"/>
    <dgm:cxn modelId="{83B0AC13-07E3-4991-9CF3-C185FEE00029}" type="presParOf" srcId="{0D96B335-3479-4FF9-B335-B93EBE036205}" destId="{A9873563-4CA8-4159-9652-B0A25BBFEA6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2CCF7E-32A4-41CA-B29D-FCB889582C3D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1226639F-E7EF-429B-A530-C34F6E7A3A72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Целевые индикаторы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9D87790-4651-451B-9C51-B01B022DBDCC}" type="parTrans" cxnId="{F008BCB0-9FDC-46B6-93E1-2694E1307EE5}">
      <dgm:prSet/>
      <dgm:spPr/>
      <dgm:t>
        <a:bodyPr/>
        <a:lstStyle/>
        <a:p>
          <a:endParaRPr lang="ru-RU"/>
        </a:p>
      </dgm:t>
    </dgm:pt>
    <dgm:pt modelId="{D64A67A9-C8DA-47B8-91D1-AD2B7211AA0A}" type="sibTrans" cxnId="{F008BCB0-9FDC-46B6-93E1-2694E1307EE5}">
      <dgm:prSet/>
      <dgm:spPr/>
      <dgm:t>
        <a:bodyPr/>
        <a:lstStyle/>
        <a:p>
          <a:endParaRPr lang="ru-RU"/>
        </a:p>
      </dgm:t>
    </dgm:pt>
    <dgm:pt modelId="{2D3475A4-30C6-4463-8EA2-9F85782A6A55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Ожидаемые результаты на 2016г.*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9108DA6-AEBA-4FBB-A5D4-C811ABB58BF0}" type="parTrans" cxnId="{A6D58EEC-239A-4BDE-B17C-B874FCC5AB77}">
      <dgm:prSet/>
      <dgm:spPr/>
      <dgm:t>
        <a:bodyPr/>
        <a:lstStyle/>
        <a:p>
          <a:endParaRPr lang="ru-RU"/>
        </a:p>
      </dgm:t>
    </dgm:pt>
    <dgm:pt modelId="{65D93058-CEA5-4D88-B202-AD201BFE434C}" type="sibTrans" cxnId="{A6D58EEC-239A-4BDE-B17C-B874FCC5AB77}">
      <dgm:prSet/>
      <dgm:spPr/>
      <dgm:t>
        <a:bodyPr/>
        <a:lstStyle/>
        <a:p>
          <a:endParaRPr lang="ru-RU"/>
        </a:p>
      </dgm:t>
    </dgm:pt>
    <dgm:pt modelId="{E97A568A-61DC-49A6-93D1-57F76992DAD2}">
      <dgm:prSet/>
      <dgm:spPr/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10 коек на 100 тыс.взрослого населения</a:t>
          </a:r>
          <a:endParaRPr lang="ru-RU" b="1" dirty="0" smtClean="0">
            <a:latin typeface="Times New Roman" pitchFamily="18" charset="0"/>
            <a:cs typeface="Times New Roman" pitchFamily="18" charset="0"/>
          </a:endParaRPr>
        </a:p>
      </dgm:t>
    </dgm:pt>
    <dgm:pt modelId="{F5D18685-8918-40A7-A970-CD988A7768D4}" type="parTrans" cxnId="{5C0D481C-F052-4C0B-BCB5-91551B2BF667}">
      <dgm:prSet/>
      <dgm:spPr/>
      <dgm:t>
        <a:bodyPr/>
        <a:lstStyle/>
        <a:p>
          <a:endParaRPr lang="ru-RU"/>
        </a:p>
      </dgm:t>
    </dgm:pt>
    <dgm:pt modelId="{D6C1A708-0B15-4A42-8017-86AC4C0A341D}" type="sibTrans" cxnId="{5C0D481C-F052-4C0B-BCB5-91551B2BF667}">
      <dgm:prSet/>
      <dgm:spPr/>
      <dgm:t>
        <a:bodyPr/>
        <a:lstStyle/>
        <a:p>
          <a:endParaRPr lang="ru-RU"/>
        </a:p>
      </dgm:t>
    </dgm:pt>
    <dgm:pt modelId="{8A979B3E-7F50-4820-9554-CC3A8F3855D9}">
      <dgm:prSet/>
      <dgm:spPr/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2,08 коек на 100 тыс.детского населения</a:t>
          </a:r>
          <a:endParaRPr lang="ru-RU" b="1" dirty="0" smtClean="0">
            <a:latin typeface="Times New Roman" pitchFamily="18" charset="0"/>
            <a:cs typeface="Times New Roman" pitchFamily="18" charset="0"/>
          </a:endParaRPr>
        </a:p>
      </dgm:t>
    </dgm:pt>
    <dgm:pt modelId="{7928F537-3A89-4328-BD5A-038DF0202AAA}" type="parTrans" cxnId="{071315C5-7B75-4663-83C2-F49FADF52E5E}">
      <dgm:prSet/>
      <dgm:spPr/>
      <dgm:t>
        <a:bodyPr/>
        <a:lstStyle/>
        <a:p>
          <a:endParaRPr lang="ru-RU"/>
        </a:p>
      </dgm:t>
    </dgm:pt>
    <dgm:pt modelId="{CE68BEBC-E1E9-4C1D-A8DA-89ABED801B4A}" type="sibTrans" cxnId="{071315C5-7B75-4663-83C2-F49FADF52E5E}">
      <dgm:prSet/>
      <dgm:spPr/>
      <dgm:t>
        <a:bodyPr/>
        <a:lstStyle/>
        <a:p>
          <a:endParaRPr lang="ru-RU"/>
        </a:p>
      </dgm:t>
    </dgm:pt>
    <dgm:pt modelId="{A4B91E85-B3B6-483D-8728-73ADA3FCFE1B}">
      <dgm:prSet/>
      <dgm:spPr/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12 019 коек</a:t>
          </a:r>
          <a:r>
            <a:rPr lang="ru-RU" smtClean="0">
              <a:latin typeface="Times New Roman" pitchFamily="18" charset="0"/>
              <a:cs typeface="Times New Roman" pitchFamily="18" charset="0"/>
            </a:rPr>
            <a:t> для взрослого населения </a:t>
          </a:r>
          <a:endParaRPr lang="ru-RU" b="1" dirty="0" smtClean="0">
            <a:latin typeface="Times New Roman" pitchFamily="18" charset="0"/>
            <a:cs typeface="Times New Roman" pitchFamily="18" charset="0"/>
          </a:endParaRPr>
        </a:p>
      </dgm:t>
    </dgm:pt>
    <dgm:pt modelId="{35C24402-762B-44C2-A968-6FB1E21B26F3}" type="parTrans" cxnId="{C871C2B8-DCF9-4280-A03F-940F8E436A27}">
      <dgm:prSet/>
      <dgm:spPr/>
      <dgm:t>
        <a:bodyPr/>
        <a:lstStyle/>
        <a:p>
          <a:endParaRPr lang="ru-RU"/>
        </a:p>
      </dgm:t>
    </dgm:pt>
    <dgm:pt modelId="{C7C02FD3-3BEC-4F86-9C7E-51D827AA8480}" type="sibTrans" cxnId="{C871C2B8-DCF9-4280-A03F-940F8E436A27}">
      <dgm:prSet/>
      <dgm:spPr/>
      <dgm:t>
        <a:bodyPr/>
        <a:lstStyle/>
        <a:p>
          <a:endParaRPr lang="ru-RU"/>
        </a:p>
      </dgm:t>
    </dgm:pt>
    <dgm:pt modelId="{DB066CB2-A500-423A-85C9-0655FE1964C9}">
      <dgm:prSet/>
      <dgm:spPr/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548 коек</a:t>
          </a:r>
          <a:r>
            <a:rPr lang="ru-RU" smtClean="0">
              <a:latin typeface="Times New Roman" pitchFamily="18" charset="0"/>
              <a:cs typeface="Times New Roman" pitchFamily="18" charset="0"/>
            </a:rPr>
            <a:t> для детского населения</a:t>
          </a:r>
          <a:endParaRPr lang="ru-RU"/>
        </a:p>
      </dgm:t>
    </dgm:pt>
    <dgm:pt modelId="{9D8F849B-8BE6-440A-91EF-513EFE2918C2}" type="parTrans" cxnId="{280AD0DD-0FC0-48C7-B632-E221C0C0C1C9}">
      <dgm:prSet/>
      <dgm:spPr/>
      <dgm:t>
        <a:bodyPr/>
        <a:lstStyle/>
        <a:p>
          <a:endParaRPr lang="ru-RU"/>
        </a:p>
      </dgm:t>
    </dgm:pt>
    <dgm:pt modelId="{E471B5D7-53C3-4678-8D5C-6EEE500ED483}" type="sibTrans" cxnId="{280AD0DD-0FC0-48C7-B632-E221C0C0C1C9}">
      <dgm:prSet/>
      <dgm:spPr/>
      <dgm:t>
        <a:bodyPr/>
        <a:lstStyle/>
        <a:p>
          <a:endParaRPr lang="ru-RU"/>
        </a:p>
      </dgm:t>
    </dgm:pt>
    <dgm:pt modelId="{C8F4E0AC-A3AC-4A6B-8148-E4288E0B31F7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Фактические результаты</a:t>
          </a:r>
          <a:endParaRPr lang="ru-RU" dirty="0"/>
        </a:p>
      </dgm:t>
    </dgm:pt>
    <dgm:pt modelId="{51131E29-B099-48A2-BFD3-0B3FE47F4FA4}" type="parTrans" cxnId="{0AA65DC7-9EF0-4D0C-9E21-2819D79C7498}">
      <dgm:prSet/>
      <dgm:spPr/>
      <dgm:t>
        <a:bodyPr/>
        <a:lstStyle/>
        <a:p>
          <a:endParaRPr lang="ru-RU"/>
        </a:p>
      </dgm:t>
    </dgm:pt>
    <dgm:pt modelId="{386CD785-7E03-4248-AF5C-8FD2ADDAEC8A}" type="sibTrans" cxnId="{0AA65DC7-9EF0-4D0C-9E21-2819D79C7498}">
      <dgm:prSet/>
      <dgm:spPr/>
      <dgm:t>
        <a:bodyPr/>
        <a:lstStyle/>
        <a:p>
          <a:endParaRPr lang="ru-RU"/>
        </a:p>
      </dgm:t>
    </dgm:pt>
    <dgm:pt modelId="{B652A168-BF46-4DF3-84F5-196002FD2D5C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10 400 коек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для взрослого населения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CD9623A-1559-47C0-918D-50A23BD00906}" type="parTrans" cxnId="{9825FE72-9B38-4DF0-B260-1995FA49F762}">
      <dgm:prSet/>
      <dgm:spPr/>
      <dgm:t>
        <a:bodyPr/>
        <a:lstStyle/>
        <a:p>
          <a:endParaRPr lang="ru-RU"/>
        </a:p>
      </dgm:t>
    </dgm:pt>
    <dgm:pt modelId="{6104ADB7-EF7F-4E16-A0DB-6CC256530DF4}" type="sibTrans" cxnId="{9825FE72-9B38-4DF0-B260-1995FA49F762}">
      <dgm:prSet/>
      <dgm:spPr/>
      <dgm:t>
        <a:bodyPr/>
        <a:lstStyle/>
        <a:p>
          <a:endParaRPr lang="ru-RU"/>
        </a:p>
      </dgm:t>
    </dgm:pt>
    <dgm:pt modelId="{5BB69C9A-DD74-4AB0-B31A-71FAFFD734AC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540</a:t>
          </a:r>
          <a:r>
            <a: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коек для детского населения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664EC5B-A549-400D-ABD6-3EF695D6FBE4}" type="parTrans" cxnId="{D2736994-E80F-4A39-B02E-04093FCF113A}">
      <dgm:prSet/>
      <dgm:spPr/>
      <dgm:t>
        <a:bodyPr/>
        <a:lstStyle/>
        <a:p>
          <a:endParaRPr lang="ru-RU"/>
        </a:p>
      </dgm:t>
    </dgm:pt>
    <dgm:pt modelId="{F950F86C-C020-4B6B-80C8-DFE80F319CE4}" type="sibTrans" cxnId="{D2736994-E80F-4A39-B02E-04093FCF113A}">
      <dgm:prSet/>
      <dgm:spPr/>
      <dgm:t>
        <a:bodyPr/>
        <a:lstStyle/>
        <a:p>
          <a:endParaRPr lang="ru-RU"/>
        </a:p>
      </dgm:t>
    </dgm:pt>
    <dgm:pt modelId="{F685866B-0C8F-4DA3-B990-1CBF20572D42}" type="pres">
      <dgm:prSet presAssocID="{852CCF7E-32A4-41CA-B29D-FCB889582C3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9DBBF59-B023-45DD-A0DE-44F0A173E4C6}" type="pres">
      <dgm:prSet presAssocID="{1226639F-E7EF-429B-A530-C34F6E7A3A72}" presName="root" presStyleCnt="0"/>
      <dgm:spPr/>
    </dgm:pt>
    <dgm:pt modelId="{DC7EC179-6449-4BCA-AFA1-1DD03DFC48E8}" type="pres">
      <dgm:prSet presAssocID="{1226639F-E7EF-429B-A530-C34F6E7A3A72}" presName="rootComposite" presStyleCnt="0"/>
      <dgm:spPr/>
    </dgm:pt>
    <dgm:pt modelId="{261EB756-2A97-45A4-AF26-6968BB0AC9DE}" type="pres">
      <dgm:prSet presAssocID="{1226639F-E7EF-429B-A530-C34F6E7A3A72}" presName="rootText" presStyleLbl="node1" presStyleIdx="0" presStyleCnt="3"/>
      <dgm:spPr/>
      <dgm:t>
        <a:bodyPr/>
        <a:lstStyle/>
        <a:p>
          <a:endParaRPr lang="ru-RU"/>
        </a:p>
      </dgm:t>
    </dgm:pt>
    <dgm:pt modelId="{44B3EF3E-AA9D-4AED-8FCE-0AC3B5A55457}" type="pres">
      <dgm:prSet presAssocID="{1226639F-E7EF-429B-A530-C34F6E7A3A72}" presName="rootConnector" presStyleLbl="node1" presStyleIdx="0" presStyleCnt="3"/>
      <dgm:spPr/>
      <dgm:t>
        <a:bodyPr/>
        <a:lstStyle/>
        <a:p>
          <a:endParaRPr lang="ru-RU"/>
        </a:p>
      </dgm:t>
    </dgm:pt>
    <dgm:pt modelId="{7966AEFA-2BCA-445C-BCF6-143BF08D45F4}" type="pres">
      <dgm:prSet presAssocID="{1226639F-E7EF-429B-A530-C34F6E7A3A72}" presName="childShape" presStyleCnt="0"/>
      <dgm:spPr/>
    </dgm:pt>
    <dgm:pt modelId="{AED6F226-2B86-481F-9848-17F2B74C3CF2}" type="pres">
      <dgm:prSet presAssocID="{F5D18685-8918-40A7-A970-CD988A7768D4}" presName="Name13" presStyleLbl="parChTrans1D2" presStyleIdx="0" presStyleCnt="6"/>
      <dgm:spPr/>
      <dgm:t>
        <a:bodyPr/>
        <a:lstStyle/>
        <a:p>
          <a:endParaRPr lang="ru-RU"/>
        </a:p>
      </dgm:t>
    </dgm:pt>
    <dgm:pt modelId="{0AE765BE-1EF4-48ED-8940-2DDC05B41C99}" type="pres">
      <dgm:prSet presAssocID="{E97A568A-61DC-49A6-93D1-57F76992DAD2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4D818-6F35-4519-9E0D-46DE63F7D215}" type="pres">
      <dgm:prSet presAssocID="{7928F537-3A89-4328-BD5A-038DF0202AAA}" presName="Name13" presStyleLbl="parChTrans1D2" presStyleIdx="1" presStyleCnt="6"/>
      <dgm:spPr/>
      <dgm:t>
        <a:bodyPr/>
        <a:lstStyle/>
        <a:p>
          <a:endParaRPr lang="ru-RU"/>
        </a:p>
      </dgm:t>
    </dgm:pt>
    <dgm:pt modelId="{E22C58D2-D4E8-4ED1-B5CF-13C9EF79D444}" type="pres">
      <dgm:prSet presAssocID="{8A979B3E-7F50-4820-9554-CC3A8F3855D9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75881-2BDC-4F0F-810C-BE1C2000B3ED}" type="pres">
      <dgm:prSet presAssocID="{2D3475A4-30C6-4463-8EA2-9F85782A6A55}" presName="root" presStyleCnt="0"/>
      <dgm:spPr/>
    </dgm:pt>
    <dgm:pt modelId="{F6999686-A5AD-4E85-909B-EAFE9F3FAE22}" type="pres">
      <dgm:prSet presAssocID="{2D3475A4-30C6-4463-8EA2-9F85782A6A55}" presName="rootComposite" presStyleCnt="0"/>
      <dgm:spPr/>
    </dgm:pt>
    <dgm:pt modelId="{EE2B918B-A17B-429B-B4A3-EBD1583A8B5D}" type="pres">
      <dgm:prSet presAssocID="{2D3475A4-30C6-4463-8EA2-9F85782A6A55}" presName="rootText" presStyleLbl="node1" presStyleIdx="1" presStyleCnt="3"/>
      <dgm:spPr/>
      <dgm:t>
        <a:bodyPr/>
        <a:lstStyle/>
        <a:p>
          <a:endParaRPr lang="ru-RU"/>
        </a:p>
      </dgm:t>
    </dgm:pt>
    <dgm:pt modelId="{5A90D0A8-79C4-430A-89E7-9DE223581A0E}" type="pres">
      <dgm:prSet presAssocID="{2D3475A4-30C6-4463-8EA2-9F85782A6A55}" presName="rootConnector" presStyleLbl="node1" presStyleIdx="1" presStyleCnt="3"/>
      <dgm:spPr/>
      <dgm:t>
        <a:bodyPr/>
        <a:lstStyle/>
        <a:p>
          <a:endParaRPr lang="ru-RU"/>
        </a:p>
      </dgm:t>
    </dgm:pt>
    <dgm:pt modelId="{6563CA3B-0B5B-49CE-A3DE-118C66CF4A51}" type="pres">
      <dgm:prSet presAssocID="{2D3475A4-30C6-4463-8EA2-9F85782A6A55}" presName="childShape" presStyleCnt="0"/>
      <dgm:spPr/>
    </dgm:pt>
    <dgm:pt modelId="{03DDEBE8-BCCF-4755-91D9-14EA69816E8A}" type="pres">
      <dgm:prSet presAssocID="{35C24402-762B-44C2-A968-6FB1E21B26F3}" presName="Name13" presStyleLbl="parChTrans1D2" presStyleIdx="2" presStyleCnt="6"/>
      <dgm:spPr/>
      <dgm:t>
        <a:bodyPr/>
        <a:lstStyle/>
        <a:p>
          <a:endParaRPr lang="ru-RU"/>
        </a:p>
      </dgm:t>
    </dgm:pt>
    <dgm:pt modelId="{B2215590-BF98-4A4C-A7C8-98A8F4CC4F09}" type="pres">
      <dgm:prSet presAssocID="{A4B91E85-B3B6-483D-8728-73ADA3FCFE1B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0616FB-8F17-410C-B18E-490690527F9D}" type="pres">
      <dgm:prSet presAssocID="{9D8F849B-8BE6-440A-91EF-513EFE2918C2}" presName="Name13" presStyleLbl="parChTrans1D2" presStyleIdx="3" presStyleCnt="6"/>
      <dgm:spPr/>
      <dgm:t>
        <a:bodyPr/>
        <a:lstStyle/>
        <a:p>
          <a:endParaRPr lang="ru-RU"/>
        </a:p>
      </dgm:t>
    </dgm:pt>
    <dgm:pt modelId="{ED2C3752-42BE-48C0-ADA8-D907A15CD2E6}" type="pres">
      <dgm:prSet presAssocID="{DB066CB2-A500-423A-85C9-0655FE1964C9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208FE7-FABE-497C-98A7-78EB7F6C466D}" type="pres">
      <dgm:prSet presAssocID="{C8F4E0AC-A3AC-4A6B-8148-E4288E0B31F7}" presName="root" presStyleCnt="0"/>
      <dgm:spPr/>
    </dgm:pt>
    <dgm:pt modelId="{082767EE-9015-4A4A-967A-6C0525B2FE0E}" type="pres">
      <dgm:prSet presAssocID="{C8F4E0AC-A3AC-4A6B-8148-E4288E0B31F7}" presName="rootComposite" presStyleCnt="0"/>
      <dgm:spPr/>
    </dgm:pt>
    <dgm:pt modelId="{0F0EA9FB-2D25-423A-9E85-E3166B3120D3}" type="pres">
      <dgm:prSet presAssocID="{C8F4E0AC-A3AC-4A6B-8148-E4288E0B31F7}" presName="rootText" presStyleLbl="node1" presStyleIdx="2" presStyleCnt="3"/>
      <dgm:spPr/>
      <dgm:t>
        <a:bodyPr/>
        <a:lstStyle/>
        <a:p>
          <a:endParaRPr lang="ru-RU"/>
        </a:p>
      </dgm:t>
    </dgm:pt>
    <dgm:pt modelId="{6311E6A7-A049-48F4-A607-34D073DA3E2D}" type="pres">
      <dgm:prSet presAssocID="{C8F4E0AC-A3AC-4A6B-8148-E4288E0B31F7}" presName="rootConnector" presStyleLbl="node1" presStyleIdx="2" presStyleCnt="3"/>
      <dgm:spPr/>
      <dgm:t>
        <a:bodyPr/>
        <a:lstStyle/>
        <a:p>
          <a:endParaRPr lang="ru-RU"/>
        </a:p>
      </dgm:t>
    </dgm:pt>
    <dgm:pt modelId="{C0082730-0CA9-4666-8CA6-F779B81B96F2}" type="pres">
      <dgm:prSet presAssocID="{C8F4E0AC-A3AC-4A6B-8148-E4288E0B31F7}" presName="childShape" presStyleCnt="0"/>
      <dgm:spPr/>
    </dgm:pt>
    <dgm:pt modelId="{02A6EED9-1F5B-4A80-B5AD-FA9A9663D212}" type="pres">
      <dgm:prSet presAssocID="{2CD9623A-1559-47C0-918D-50A23BD00906}" presName="Name13" presStyleLbl="parChTrans1D2" presStyleIdx="4" presStyleCnt="6"/>
      <dgm:spPr/>
      <dgm:t>
        <a:bodyPr/>
        <a:lstStyle/>
        <a:p>
          <a:endParaRPr lang="ru-RU"/>
        </a:p>
      </dgm:t>
    </dgm:pt>
    <dgm:pt modelId="{11B0BF5E-E51B-4217-AB94-A550BDA4C99F}" type="pres">
      <dgm:prSet presAssocID="{B652A168-BF46-4DF3-84F5-196002FD2D5C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CFD70-90F9-4B71-BF7F-4CBA8F8E65CF}" type="pres">
      <dgm:prSet presAssocID="{A664EC5B-A549-400D-ABD6-3EF695D6FBE4}" presName="Name13" presStyleLbl="parChTrans1D2" presStyleIdx="5" presStyleCnt="6"/>
      <dgm:spPr/>
      <dgm:t>
        <a:bodyPr/>
        <a:lstStyle/>
        <a:p>
          <a:endParaRPr lang="ru-RU"/>
        </a:p>
      </dgm:t>
    </dgm:pt>
    <dgm:pt modelId="{FC8C4FA1-D323-4143-826B-EDEFE2EF67A9}" type="pres">
      <dgm:prSet presAssocID="{5BB69C9A-DD74-4AB0-B31A-71FAFFD734AC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1315C5-7B75-4663-83C2-F49FADF52E5E}" srcId="{1226639F-E7EF-429B-A530-C34F6E7A3A72}" destId="{8A979B3E-7F50-4820-9554-CC3A8F3855D9}" srcOrd="1" destOrd="0" parTransId="{7928F537-3A89-4328-BD5A-038DF0202AAA}" sibTransId="{CE68BEBC-E1E9-4C1D-A8DA-89ABED801B4A}"/>
    <dgm:cxn modelId="{2CC07B6A-2544-48DD-8D1B-B6666F56E0B6}" type="presOf" srcId="{852CCF7E-32A4-41CA-B29D-FCB889582C3D}" destId="{F685866B-0C8F-4DA3-B990-1CBF20572D42}" srcOrd="0" destOrd="0" presId="urn:microsoft.com/office/officeart/2005/8/layout/hierarchy3"/>
    <dgm:cxn modelId="{D2736994-E80F-4A39-B02E-04093FCF113A}" srcId="{C8F4E0AC-A3AC-4A6B-8148-E4288E0B31F7}" destId="{5BB69C9A-DD74-4AB0-B31A-71FAFFD734AC}" srcOrd="1" destOrd="0" parTransId="{A664EC5B-A549-400D-ABD6-3EF695D6FBE4}" sibTransId="{F950F86C-C020-4B6B-80C8-DFE80F319CE4}"/>
    <dgm:cxn modelId="{00266254-E778-4834-A416-E8EF23D752D2}" type="presOf" srcId="{9D8F849B-8BE6-440A-91EF-513EFE2918C2}" destId="{2E0616FB-8F17-410C-B18E-490690527F9D}" srcOrd="0" destOrd="0" presId="urn:microsoft.com/office/officeart/2005/8/layout/hierarchy3"/>
    <dgm:cxn modelId="{9825FE72-9B38-4DF0-B260-1995FA49F762}" srcId="{C8F4E0AC-A3AC-4A6B-8148-E4288E0B31F7}" destId="{B652A168-BF46-4DF3-84F5-196002FD2D5C}" srcOrd="0" destOrd="0" parTransId="{2CD9623A-1559-47C0-918D-50A23BD00906}" sibTransId="{6104ADB7-EF7F-4E16-A0DB-6CC256530DF4}"/>
    <dgm:cxn modelId="{6983F44D-73A8-4825-9870-42248A803CBA}" type="presOf" srcId="{F5D18685-8918-40A7-A970-CD988A7768D4}" destId="{AED6F226-2B86-481F-9848-17F2B74C3CF2}" srcOrd="0" destOrd="0" presId="urn:microsoft.com/office/officeart/2005/8/layout/hierarchy3"/>
    <dgm:cxn modelId="{280AD0DD-0FC0-48C7-B632-E221C0C0C1C9}" srcId="{2D3475A4-30C6-4463-8EA2-9F85782A6A55}" destId="{DB066CB2-A500-423A-85C9-0655FE1964C9}" srcOrd="1" destOrd="0" parTransId="{9D8F849B-8BE6-440A-91EF-513EFE2918C2}" sibTransId="{E471B5D7-53C3-4678-8D5C-6EEE500ED483}"/>
    <dgm:cxn modelId="{9A939F86-D89D-44A3-9EE7-EF8D3E26EC60}" type="presOf" srcId="{E97A568A-61DC-49A6-93D1-57F76992DAD2}" destId="{0AE765BE-1EF4-48ED-8940-2DDC05B41C99}" srcOrd="0" destOrd="0" presId="urn:microsoft.com/office/officeart/2005/8/layout/hierarchy3"/>
    <dgm:cxn modelId="{D445C91D-6F95-4559-BA46-74D5E20A597E}" type="presOf" srcId="{1226639F-E7EF-429B-A530-C34F6E7A3A72}" destId="{261EB756-2A97-45A4-AF26-6968BB0AC9DE}" srcOrd="0" destOrd="0" presId="urn:microsoft.com/office/officeart/2005/8/layout/hierarchy3"/>
    <dgm:cxn modelId="{C871C2B8-DCF9-4280-A03F-940F8E436A27}" srcId="{2D3475A4-30C6-4463-8EA2-9F85782A6A55}" destId="{A4B91E85-B3B6-483D-8728-73ADA3FCFE1B}" srcOrd="0" destOrd="0" parTransId="{35C24402-762B-44C2-A968-6FB1E21B26F3}" sibTransId="{C7C02FD3-3BEC-4F86-9C7E-51D827AA8480}"/>
    <dgm:cxn modelId="{6FF710F5-7B58-492B-AB40-BEDEEDED16C6}" type="presOf" srcId="{C8F4E0AC-A3AC-4A6B-8148-E4288E0B31F7}" destId="{6311E6A7-A049-48F4-A607-34D073DA3E2D}" srcOrd="1" destOrd="0" presId="urn:microsoft.com/office/officeart/2005/8/layout/hierarchy3"/>
    <dgm:cxn modelId="{A9D65578-40D6-413F-9794-F2A92AC8716A}" type="presOf" srcId="{A664EC5B-A549-400D-ABD6-3EF695D6FBE4}" destId="{C38CFD70-90F9-4B71-BF7F-4CBA8F8E65CF}" srcOrd="0" destOrd="0" presId="urn:microsoft.com/office/officeart/2005/8/layout/hierarchy3"/>
    <dgm:cxn modelId="{8E204816-A576-4C55-9692-16E6481600DE}" type="presOf" srcId="{B652A168-BF46-4DF3-84F5-196002FD2D5C}" destId="{11B0BF5E-E51B-4217-AB94-A550BDA4C99F}" srcOrd="0" destOrd="0" presId="urn:microsoft.com/office/officeart/2005/8/layout/hierarchy3"/>
    <dgm:cxn modelId="{81E7F0C6-9E65-407C-9730-9417F7D97A29}" type="presOf" srcId="{8A979B3E-7F50-4820-9554-CC3A8F3855D9}" destId="{E22C58D2-D4E8-4ED1-B5CF-13C9EF79D444}" srcOrd="0" destOrd="0" presId="urn:microsoft.com/office/officeart/2005/8/layout/hierarchy3"/>
    <dgm:cxn modelId="{0AA65DC7-9EF0-4D0C-9E21-2819D79C7498}" srcId="{852CCF7E-32A4-41CA-B29D-FCB889582C3D}" destId="{C8F4E0AC-A3AC-4A6B-8148-E4288E0B31F7}" srcOrd="2" destOrd="0" parTransId="{51131E29-B099-48A2-BFD3-0B3FE47F4FA4}" sibTransId="{386CD785-7E03-4248-AF5C-8FD2ADDAEC8A}"/>
    <dgm:cxn modelId="{843AA8A6-344E-4F29-888A-C2ED78B77E3C}" type="presOf" srcId="{2CD9623A-1559-47C0-918D-50A23BD00906}" destId="{02A6EED9-1F5B-4A80-B5AD-FA9A9663D212}" srcOrd="0" destOrd="0" presId="urn:microsoft.com/office/officeart/2005/8/layout/hierarchy3"/>
    <dgm:cxn modelId="{9C6AFBFC-DDE9-4C14-A5AE-0FB4062D4483}" type="presOf" srcId="{5BB69C9A-DD74-4AB0-B31A-71FAFFD734AC}" destId="{FC8C4FA1-D323-4143-826B-EDEFE2EF67A9}" srcOrd="0" destOrd="0" presId="urn:microsoft.com/office/officeart/2005/8/layout/hierarchy3"/>
    <dgm:cxn modelId="{515CB61D-4909-4DA9-9DB2-9E4214639005}" type="presOf" srcId="{35C24402-762B-44C2-A968-6FB1E21B26F3}" destId="{03DDEBE8-BCCF-4755-91D9-14EA69816E8A}" srcOrd="0" destOrd="0" presId="urn:microsoft.com/office/officeart/2005/8/layout/hierarchy3"/>
    <dgm:cxn modelId="{F820EA91-D109-4310-8AA0-7AEDEEF4C513}" type="presOf" srcId="{DB066CB2-A500-423A-85C9-0655FE1964C9}" destId="{ED2C3752-42BE-48C0-ADA8-D907A15CD2E6}" srcOrd="0" destOrd="0" presId="urn:microsoft.com/office/officeart/2005/8/layout/hierarchy3"/>
    <dgm:cxn modelId="{5C0D481C-F052-4C0B-BCB5-91551B2BF667}" srcId="{1226639F-E7EF-429B-A530-C34F6E7A3A72}" destId="{E97A568A-61DC-49A6-93D1-57F76992DAD2}" srcOrd="0" destOrd="0" parTransId="{F5D18685-8918-40A7-A970-CD988A7768D4}" sibTransId="{D6C1A708-0B15-4A42-8017-86AC4C0A341D}"/>
    <dgm:cxn modelId="{F008BCB0-9FDC-46B6-93E1-2694E1307EE5}" srcId="{852CCF7E-32A4-41CA-B29D-FCB889582C3D}" destId="{1226639F-E7EF-429B-A530-C34F6E7A3A72}" srcOrd="0" destOrd="0" parTransId="{89D87790-4651-451B-9C51-B01B022DBDCC}" sibTransId="{D64A67A9-C8DA-47B8-91D1-AD2B7211AA0A}"/>
    <dgm:cxn modelId="{4CBBBC43-F248-4DF2-9800-800CC0C590D4}" type="presOf" srcId="{A4B91E85-B3B6-483D-8728-73ADA3FCFE1B}" destId="{B2215590-BF98-4A4C-A7C8-98A8F4CC4F09}" srcOrd="0" destOrd="0" presId="urn:microsoft.com/office/officeart/2005/8/layout/hierarchy3"/>
    <dgm:cxn modelId="{338B0F10-5E52-46C9-B9B4-CF5EE0065DE5}" type="presOf" srcId="{C8F4E0AC-A3AC-4A6B-8148-E4288E0B31F7}" destId="{0F0EA9FB-2D25-423A-9E85-E3166B3120D3}" srcOrd="0" destOrd="0" presId="urn:microsoft.com/office/officeart/2005/8/layout/hierarchy3"/>
    <dgm:cxn modelId="{25BEA031-70AA-4EEF-8DF4-28F0DCC6DE3E}" type="presOf" srcId="{2D3475A4-30C6-4463-8EA2-9F85782A6A55}" destId="{5A90D0A8-79C4-430A-89E7-9DE223581A0E}" srcOrd="1" destOrd="0" presId="urn:microsoft.com/office/officeart/2005/8/layout/hierarchy3"/>
    <dgm:cxn modelId="{5A607AF3-D768-48FD-A137-55E29D5D40FB}" type="presOf" srcId="{2D3475A4-30C6-4463-8EA2-9F85782A6A55}" destId="{EE2B918B-A17B-429B-B4A3-EBD1583A8B5D}" srcOrd="0" destOrd="0" presId="urn:microsoft.com/office/officeart/2005/8/layout/hierarchy3"/>
    <dgm:cxn modelId="{725FF0F2-3D66-4F66-B135-C8867ED33534}" type="presOf" srcId="{7928F537-3A89-4328-BD5A-038DF0202AAA}" destId="{7764D818-6F35-4519-9E0D-46DE63F7D215}" srcOrd="0" destOrd="0" presId="urn:microsoft.com/office/officeart/2005/8/layout/hierarchy3"/>
    <dgm:cxn modelId="{A6D58EEC-239A-4BDE-B17C-B874FCC5AB77}" srcId="{852CCF7E-32A4-41CA-B29D-FCB889582C3D}" destId="{2D3475A4-30C6-4463-8EA2-9F85782A6A55}" srcOrd="1" destOrd="0" parTransId="{89108DA6-AEBA-4FBB-A5D4-C811ABB58BF0}" sibTransId="{65D93058-CEA5-4D88-B202-AD201BFE434C}"/>
    <dgm:cxn modelId="{40B97B63-ECC0-4D77-AE27-CEAF590961A8}" type="presOf" srcId="{1226639F-E7EF-429B-A530-C34F6E7A3A72}" destId="{44B3EF3E-AA9D-4AED-8FCE-0AC3B5A55457}" srcOrd="1" destOrd="0" presId="urn:microsoft.com/office/officeart/2005/8/layout/hierarchy3"/>
    <dgm:cxn modelId="{66C8B219-97B7-4825-A337-989BFF4B4207}" type="presParOf" srcId="{F685866B-0C8F-4DA3-B990-1CBF20572D42}" destId="{F9DBBF59-B023-45DD-A0DE-44F0A173E4C6}" srcOrd="0" destOrd="0" presId="urn:microsoft.com/office/officeart/2005/8/layout/hierarchy3"/>
    <dgm:cxn modelId="{24FECC6D-28BD-48A7-933B-5B41AF4257C6}" type="presParOf" srcId="{F9DBBF59-B023-45DD-A0DE-44F0A173E4C6}" destId="{DC7EC179-6449-4BCA-AFA1-1DD03DFC48E8}" srcOrd="0" destOrd="0" presId="urn:microsoft.com/office/officeart/2005/8/layout/hierarchy3"/>
    <dgm:cxn modelId="{632C2506-21B9-4583-AFBE-6EDC97AD86B0}" type="presParOf" srcId="{DC7EC179-6449-4BCA-AFA1-1DD03DFC48E8}" destId="{261EB756-2A97-45A4-AF26-6968BB0AC9DE}" srcOrd="0" destOrd="0" presId="urn:microsoft.com/office/officeart/2005/8/layout/hierarchy3"/>
    <dgm:cxn modelId="{DDD94CFF-E7D6-47D5-BA9E-66459E89585E}" type="presParOf" srcId="{DC7EC179-6449-4BCA-AFA1-1DD03DFC48E8}" destId="{44B3EF3E-AA9D-4AED-8FCE-0AC3B5A55457}" srcOrd="1" destOrd="0" presId="urn:microsoft.com/office/officeart/2005/8/layout/hierarchy3"/>
    <dgm:cxn modelId="{5287D1F6-7E95-4881-80E9-9CF63221E505}" type="presParOf" srcId="{F9DBBF59-B023-45DD-A0DE-44F0A173E4C6}" destId="{7966AEFA-2BCA-445C-BCF6-143BF08D45F4}" srcOrd="1" destOrd="0" presId="urn:microsoft.com/office/officeart/2005/8/layout/hierarchy3"/>
    <dgm:cxn modelId="{96CEFB25-A3EB-4772-AF33-868043317A8C}" type="presParOf" srcId="{7966AEFA-2BCA-445C-BCF6-143BF08D45F4}" destId="{AED6F226-2B86-481F-9848-17F2B74C3CF2}" srcOrd="0" destOrd="0" presId="urn:microsoft.com/office/officeart/2005/8/layout/hierarchy3"/>
    <dgm:cxn modelId="{CB9D1A5D-BDCD-41E8-A799-E891479BF109}" type="presParOf" srcId="{7966AEFA-2BCA-445C-BCF6-143BF08D45F4}" destId="{0AE765BE-1EF4-48ED-8940-2DDC05B41C99}" srcOrd="1" destOrd="0" presId="urn:microsoft.com/office/officeart/2005/8/layout/hierarchy3"/>
    <dgm:cxn modelId="{033B29A9-98A0-4CEB-BBFF-A2F4754420E3}" type="presParOf" srcId="{7966AEFA-2BCA-445C-BCF6-143BF08D45F4}" destId="{7764D818-6F35-4519-9E0D-46DE63F7D215}" srcOrd="2" destOrd="0" presId="urn:microsoft.com/office/officeart/2005/8/layout/hierarchy3"/>
    <dgm:cxn modelId="{38E26EF1-3791-4FC6-A27B-1F7EFD1EE9D9}" type="presParOf" srcId="{7966AEFA-2BCA-445C-BCF6-143BF08D45F4}" destId="{E22C58D2-D4E8-4ED1-B5CF-13C9EF79D444}" srcOrd="3" destOrd="0" presId="urn:microsoft.com/office/officeart/2005/8/layout/hierarchy3"/>
    <dgm:cxn modelId="{56F1B99D-D722-4BE7-97A1-1DF819DCBFCE}" type="presParOf" srcId="{F685866B-0C8F-4DA3-B990-1CBF20572D42}" destId="{70475881-2BDC-4F0F-810C-BE1C2000B3ED}" srcOrd="1" destOrd="0" presId="urn:microsoft.com/office/officeart/2005/8/layout/hierarchy3"/>
    <dgm:cxn modelId="{0E28E110-4F05-47B7-996D-191227FDC327}" type="presParOf" srcId="{70475881-2BDC-4F0F-810C-BE1C2000B3ED}" destId="{F6999686-A5AD-4E85-909B-EAFE9F3FAE22}" srcOrd="0" destOrd="0" presId="urn:microsoft.com/office/officeart/2005/8/layout/hierarchy3"/>
    <dgm:cxn modelId="{75BB318A-BFA1-48FC-8C19-857DC0C6BD37}" type="presParOf" srcId="{F6999686-A5AD-4E85-909B-EAFE9F3FAE22}" destId="{EE2B918B-A17B-429B-B4A3-EBD1583A8B5D}" srcOrd="0" destOrd="0" presId="urn:microsoft.com/office/officeart/2005/8/layout/hierarchy3"/>
    <dgm:cxn modelId="{2E4E51D5-CA1B-47A6-9424-DB884C73F056}" type="presParOf" srcId="{F6999686-A5AD-4E85-909B-EAFE9F3FAE22}" destId="{5A90D0A8-79C4-430A-89E7-9DE223581A0E}" srcOrd="1" destOrd="0" presId="urn:microsoft.com/office/officeart/2005/8/layout/hierarchy3"/>
    <dgm:cxn modelId="{62E3FC28-7298-4E9E-B55A-0D2090560523}" type="presParOf" srcId="{70475881-2BDC-4F0F-810C-BE1C2000B3ED}" destId="{6563CA3B-0B5B-49CE-A3DE-118C66CF4A51}" srcOrd="1" destOrd="0" presId="urn:microsoft.com/office/officeart/2005/8/layout/hierarchy3"/>
    <dgm:cxn modelId="{07CA3186-A092-4DEE-A675-F9335CA6D0AC}" type="presParOf" srcId="{6563CA3B-0B5B-49CE-A3DE-118C66CF4A51}" destId="{03DDEBE8-BCCF-4755-91D9-14EA69816E8A}" srcOrd="0" destOrd="0" presId="urn:microsoft.com/office/officeart/2005/8/layout/hierarchy3"/>
    <dgm:cxn modelId="{329A1D78-48EF-4780-B4C9-A1149D2F7A61}" type="presParOf" srcId="{6563CA3B-0B5B-49CE-A3DE-118C66CF4A51}" destId="{B2215590-BF98-4A4C-A7C8-98A8F4CC4F09}" srcOrd="1" destOrd="0" presId="urn:microsoft.com/office/officeart/2005/8/layout/hierarchy3"/>
    <dgm:cxn modelId="{BF1CA5CA-7486-4FA5-AAC4-FEAAEAA3B4FC}" type="presParOf" srcId="{6563CA3B-0B5B-49CE-A3DE-118C66CF4A51}" destId="{2E0616FB-8F17-410C-B18E-490690527F9D}" srcOrd="2" destOrd="0" presId="urn:microsoft.com/office/officeart/2005/8/layout/hierarchy3"/>
    <dgm:cxn modelId="{2204162E-4A3B-4752-A163-3FA0F53EC0F3}" type="presParOf" srcId="{6563CA3B-0B5B-49CE-A3DE-118C66CF4A51}" destId="{ED2C3752-42BE-48C0-ADA8-D907A15CD2E6}" srcOrd="3" destOrd="0" presId="urn:microsoft.com/office/officeart/2005/8/layout/hierarchy3"/>
    <dgm:cxn modelId="{73DA2093-C6C4-4AC0-AB97-B87B5DF044CB}" type="presParOf" srcId="{F685866B-0C8F-4DA3-B990-1CBF20572D42}" destId="{3D208FE7-FABE-497C-98A7-78EB7F6C466D}" srcOrd="2" destOrd="0" presId="urn:microsoft.com/office/officeart/2005/8/layout/hierarchy3"/>
    <dgm:cxn modelId="{744DE468-32FC-4ED7-ACCC-E1B383F27260}" type="presParOf" srcId="{3D208FE7-FABE-497C-98A7-78EB7F6C466D}" destId="{082767EE-9015-4A4A-967A-6C0525B2FE0E}" srcOrd="0" destOrd="0" presId="urn:microsoft.com/office/officeart/2005/8/layout/hierarchy3"/>
    <dgm:cxn modelId="{57D423C9-E0C4-452F-9B33-F7CD73DCF4F3}" type="presParOf" srcId="{082767EE-9015-4A4A-967A-6C0525B2FE0E}" destId="{0F0EA9FB-2D25-423A-9E85-E3166B3120D3}" srcOrd="0" destOrd="0" presId="urn:microsoft.com/office/officeart/2005/8/layout/hierarchy3"/>
    <dgm:cxn modelId="{FF33E9D0-AE2F-48A3-A699-FDEF17CDC7ED}" type="presParOf" srcId="{082767EE-9015-4A4A-967A-6C0525B2FE0E}" destId="{6311E6A7-A049-48F4-A607-34D073DA3E2D}" srcOrd="1" destOrd="0" presId="urn:microsoft.com/office/officeart/2005/8/layout/hierarchy3"/>
    <dgm:cxn modelId="{85CC0A9F-6BC3-4439-AA9B-7E7B512EA2E2}" type="presParOf" srcId="{3D208FE7-FABE-497C-98A7-78EB7F6C466D}" destId="{C0082730-0CA9-4666-8CA6-F779B81B96F2}" srcOrd="1" destOrd="0" presId="urn:microsoft.com/office/officeart/2005/8/layout/hierarchy3"/>
    <dgm:cxn modelId="{095522F7-5744-4B84-8C6F-77147A3E0557}" type="presParOf" srcId="{C0082730-0CA9-4666-8CA6-F779B81B96F2}" destId="{02A6EED9-1F5B-4A80-B5AD-FA9A9663D212}" srcOrd="0" destOrd="0" presId="urn:microsoft.com/office/officeart/2005/8/layout/hierarchy3"/>
    <dgm:cxn modelId="{83CF0F5E-2196-4FD9-B411-70A8A3C9D422}" type="presParOf" srcId="{C0082730-0CA9-4666-8CA6-F779B81B96F2}" destId="{11B0BF5E-E51B-4217-AB94-A550BDA4C99F}" srcOrd="1" destOrd="0" presId="urn:microsoft.com/office/officeart/2005/8/layout/hierarchy3"/>
    <dgm:cxn modelId="{D0A5ECDE-44F7-4A29-9882-94CD793C6B22}" type="presParOf" srcId="{C0082730-0CA9-4666-8CA6-F779B81B96F2}" destId="{C38CFD70-90F9-4B71-BF7F-4CBA8F8E65CF}" srcOrd="2" destOrd="0" presId="urn:microsoft.com/office/officeart/2005/8/layout/hierarchy3"/>
    <dgm:cxn modelId="{B330EB12-2804-42CB-852D-42328BF78CCE}" type="presParOf" srcId="{C0082730-0CA9-4666-8CA6-F779B81B96F2}" destId="{FC8C4FA1-D323-4143-826B-EDEFE2EF67A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6069E4-B460-463E-879C-E9231CA045A2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952867-F9B5-4192-8634-F1097FBC79E1}">
      <dgm:prSet phldrT="[Текст]" custT="1"/>
      <dgm:spPr/>
      <dgm:t>
        <a:bodyPr/>
        <a:lstStyle/>
        <a:p>
          <a:r>
            <a:rPr lang="en-US" sz="900" b="1" dirty="0" smtClean="0">
              <a:latin typeface="Times New Roman" pitchFamily="18" charset="0"/>
              <a:cs typeface="Times New Roman" pitchFamily="18" charset="0"/>
            </a:rPr>
            <a:t>I</a:t>
          </a:r>
          <a:r>
            <a:rPr lang="en-US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уровень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678D243B-5533-4F1A-AA28-03C5256CD3F8}" type="parTrans" cxnId="{6610F039-D75D-4A05-84AA-94917C9C5275}">
      <dgm:prSet/>
      <dgm:spPr/>
      <dgm:t>
        <a:bodyPr/>
        <a:lstStyle/>
        <a:p>
          <a:endParaRPr lang="ru-RU"/>
        </a:p>
      </dgm:t>
    </dgm:pt>
    <dgm:pt modelId="{92F55288-2445-4EB8-AB32-CF2BDAD7E882}" type="sibTrans" cxnId="{6610F039-D75D-4A05-84AA-94917C9C5275}">
      <dgm:prSet/>
      <dgm:spPr/>
      <dgm:t>
        <a:bodyPr/>
        <a:lstStyle/>
        <a:p>
          <a:endParaRPr lang="ru-RU"/>
        </a:p>
      </dgm:t>
    </dgm:pt>
    <dgm:pt modelId="{C0A8D47E-6FC1-4F55-8CFA-CEBAA1BFE76D}">
      <dgm:prSet phldrT="[Текст]" custT="1"/>
      <dgm:spPr/>
      <dgm:t>
        <a:bodyPr/>
        <a:lstStyle/>
        <a:p>
          <a:r>
            <a:rPr lang="ru-RU" sz="9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Паллиативный подход</a:t>
          </a:r>
          <a:endParaRPr lang="ru-RU" sz="9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97DF010-6259-4A79-ADD8-6F8C2B24515D}" type="parTrans" cxnId="{CFDB8D44-1402-4687-B42A-A9D324E7AD3F}">
      <dgm:prSet/>
      <dgm:spPr/>
      <dgm:t>
        <a:bodyPr/>
        <a:lstStyle/>
        <a:p>
          <a:endParaRPr lang="ru-RU"/>
        </a:p>
      </dgm:t>
    </dgm:pt>
    <dgm:pt modelId="{38B25CDE-CFE0-4C7E-B495-209252A88773}" type="sibTrans" cxnId="{CFDB8D44-1402-4687-B42A-A9D324E7AD3F}">
      <dgm:prSet/>
      <dgm:spPr/>
      <dgm:t>
        <a:bodyPr/>
        <a:lstStyle/>
        <a:p>
          <a:endParaRPr lang="ru-RU"/>
        </a:p>
      </dgm:t>
    </dgm:pt>
    <dgm:pt modelId="{607B6169-4917-4BB4-B4C8-76CC0D80087F}">
      <dgm:prSet phldrT="[Текст]" custT="1"/>
      <dgm:spPr/>
      <dgm:t>
        <a:bodyPr/>
        <a:lstStyle/>
        <a:p>
          <a:pPr algn="just"/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Принят и реализован  всеми квалифицированными медицинскими работниками. Это интеграция принципов и методик  паллиативной помощи в учреждениях, не специализирующихся на оказании паллиативной помощи. Используется врачами общей практики и сотрудникам больниц общего профиля, а также учреждений сестринского ухода и домов-интернатов.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EBBFD2C9-B910-4DF1-A13B-135417A6D173}" type="parTrans" cxnId="{D3B5F72B-CF09-4692-A5D5-99D144DF1651}">
      <dgm:prSet/>
      <dgm:spPr/>
      <dgm:t>
        <a:bodyPr/>
        <a:lstStyle/>
        <a:p>
          <a:endParaRPr lang="ru-RU"/>
        </a:p>
      </dgm:t>
    </dgm:pt>
    <dgm:pt modelId="{026EBCEE-ED91-4067-B4DD-4E0CD307552B}" type="sibTrans" cxnId="{D3B5F72B-CF09-4692-A5D5-99D144DF1651}">
      <dgm:prSet/>
      <dgm:spPr/>
      <dgm:t>
        <a:bodyPr/>
        <a:lstStyle/>
        <a:p>
          <a:endParaRPr lang="ru-RU"/>
        </a:p>
      </dgm:t>
    </dgm:pt>
    <dgm:pt modelId="{9B14BD49-4751-4FA3-A457-F7EB45FD1E23}">
      <dgm:prSet phldrT="[Текст]" custT="1"/>
      <dgm:spPr/>
      <dgm:t>
        <a:bodyPr/>
        <a:lstStyle/>
        <a:p>
          <a:r>
            <a:rPr lang="en-US" sz="900" b="1" dirty="0" smtClean="0">
              <a:latin typeface="Times New Roman" pitchFamily="18" charset="0"/>
              <a:cs typeface="Times New Roman" pitchFamily="18" charset="0"/>
            </a:rPr>
            <a:t>II</a:t>
          </a:r>
          <a:r>
            <a:rPr lang="en-US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уровень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263E5F15-9367-445E-895D-D03D746FD0F1}" type="parTrans" cxnId="{79C2955D-87AB-4696-9320-87184CB15604}">
      <dgm:prSet/>
      <dgm:spPr/>
      <dgm:t>
        <a:bodyPr/>
        <a:lstStyle/>
        <a:p>
          <a:endParaRPr lang="ru-RU"/>
        </a:p>
      </dgm:t>
    </dgm:pt>
    <dgm:pt modelId="{65CB8340-DDB6-4065-8D6B-480486C9B570}" type="sibTrans" cxnId="{79C2955D-87AB-4696-9320-87184CB15604}">
      <dgm:prSet/>
      <dgm:spPr/>
      <dgm:t>
        <a:bodyPr/>
        <a:lstStyle/>
        <a:p>
          <a:endParaRPr lang="ru-RU"/>
        </a:p>
      </dgm:t>
    </dgm:pt>
    <dgm:pt modelId="{92EBE7D4-A8AC-4A57-95E8-CF1DE134960B}">
      <dgm:prSet phldrT="[Текст]" custT="1"/>
      <dgm:spPr/>
      <dgm:t>
        <a:bodyPr/>
        <a:lstStyle/>
        <a:p>
          <a:r>
            <a:rPr lang="ru-RU" sz="9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Общая паллиативная помощь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8A85974C-6AF5-4261-891F-9DB89D8B8CB6}" type="parTrans" cxnId="{85A434BC-E2F0-47CB-9E82-A5FC504E11A2}">
      <dgm:prSet/>
      <dgm:spPr/>
      <dgm:t>
        <a:bodyPr/>
        <a:lstStyle/>
        <a:p>
          <a:endParaRPr lang="ru-RU"/>
        </a:p>
      </dgm:t>
    </dgm:pt>
    <dgm:pt modelId="{E5D8281A-A6CC-4B0C-9D78-DAB0621B5D0B}" type="sibTrans" cxnId="{85A434BC-E2F0-47CB-9E82-A5FC504E11A2}">
      <dgm:prSet/>
      <dgm:spPr/>
      <dgm:t>
        <a:bodyPr/>
        <a:lstStyle/>
        <a:p>
          <a:endParaRPr lang="ru-RU"/>
        </a:p>
      </dgm:t>
    </dgm:pt>
    <dgm:pt modelId="{7BA5DBB0-0CFC-4CE0-B7F6-EB2EBE2D933C}">
      <dgm:prSet phldrT="[Текст]" custT="1"/>
      <dgm:spPr/>
      <dgm:t>
        <a:bodyPr/>
        <a:lstStyle/>
        <a:p>
          <a:r>
            <a:rPr lang="en-US" sz="900" b="1" dirty="0" smtClean="0">
              <a:latin typeface="Times New Roman" pitchFamily="18" charset="0"/>
              <a:cs typeface="Times New Roman" pitchFamily="18" charset="0"/>
            </a:rPr>
            <a:t>III</a:t>
          </a:r>
          <a:r>
            <a:rPr lang="en-US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уровень 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72F9853D-3C21-47AB-B03E-44D3AE26E3FC}" type="parTrans" cxnId="{6BFE8C24-560F-4F63-91B9-6B12016D4D03}">
      <dgm:prSet/>
      <dgm:spPr/>
      <dgm:t>
        <a:bodyPr/>
        <a:lstStyle/>
        <a:p>
          <a:endParaRPr lang="ru-RU"/>
        </a:p>
      </dgm:t>
    </dgm:pt>
    <dgm:pt modelId="{02A7608E-5A4D-4424-8932-64F93CB56E3C}" type="sibTrans" cxnId="{6BFE8C24-560F-4F63-91B9-6B12016D4D03}">
      <dgm:prSet/>
      <dgm:spPr/>
      <dgm:t>
        <a:bodyPr/>
        <a:lstStyle/>
        <a:p>
          <a:endParaRPr lang="ru-RU"/>
        </a:p>
      </dgm:t>
    </dgm:pt>
    <dgm:pt modelId="{E1773716-CBB2-4602-81A3-6A271FCEE5D6}">
      <dgm:prSet phldrT="[Текст]" custT="1"/>
      <dgm:spPr/>
      <dgm:t>
        <a:bodyPr/>
        <a:lstStyle/>
        <a:p>
          <a:pPr marL="0" indent="0">
            <a:tabLst>
              <a:tab pos="1882775" algn="l"/>
            </a:tabLst>
          </a:pPr>
          <a:r>
            <a:rPr lang="ru-RU" sz="9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Специализированная паллиативная помощь 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F43EDA8C-9646-4A67-B53D-C2EB8F55D841}" type="parTrans" cxnId="{48DDEA4B-CC8E-4E5C-81B8-2EF8116A948F}">
      <dgm:prSet/>
      <dgm:spPr/>
      <dgm:t>
        <a:bodyPr/>
        <a:lstStyle/>
        <a:p>
          <a:endParaRPr lang="ru-RU"/>
        </a:p>
      </dgm:t>
    </dgm:pt>
    <dgm:pt modelId="{6BEB63F6-505B-4ACE-A2CA-527D333C468F}" type="sibTrans" cxnId="{48DDEA4B-CC8E-4E5C-81B8-2EF8116A948F}">
      <dgm:prSet/>
      <dgm:spPr/>
      <dgm:t>
        <a:bodyPr/>
        <a:lstStyle/>
        <a:p>
          <a:endParaRPr lang="ru-RU"/>
        </a:p>
      </dgm:t>
    </dgm:pt>
    <dgm:pt modelId="{864F95EE-2879-442A-A4B3-84B79C135C31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Оказывают службы, основной деятельностью которых является предоставление паллиативной помощи. Такие службы, как правило, предоставляют помощь пациентам с комплексными и сложными проблемами, и поэтому их сотрудники должны иметь более высокий уровень образования и подготовки.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206537E3-AA1E-4279-A57B-FED0245B68B7}" type="sibTrans" cxnId="{37AD4002-2AF1-4F94-9BBD-B7FB29C896AC}">
      <dgm:prSet/>
      <dgm:spPr/>
      <dgm:t>
        <a:bodyPr/>
        <a:lstStyle/>
        <a:p>
          <a:endParaRPr lang="ru-RU"/>
        </a:p>
      </dgm:t>
    </dgm:pt>
    <dgm:pt modelId="{D06ED3E1-4303-46F3-9B2C-C7A7E54D90F2}" type="parTrans" cxnId="{37AD4002-2AF1-4F94-9BBD-B7FB29C896AC}">
      <dgm:prSet/>
      <dgm:spPr/>
      <dgm:t>
        <a:bodyPr/>
        <a:lstStyle/>
        <a:p>
          <a:endParaRPr lang="ru-RU"/>
        </a:p>
      </dgm:t>
    </dgm:pt>
    <dgm:pt modelId="{1F131FD6-A628-4B66-A5BD-F0D08C2FA00C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0" dirty="0" smtClean="0">
              <a:latin typeface="Times New Roman" pitchFamily="18" charset="0"/>
              <a:cs typeface="Times New Roman" pitchFamily="18" charset="0"/>
            </a:rPr>
            <a:t>Оказывается медицинскими работниками первичного звена медицинской помощи и специалистами, которые занимаются лечением пациентов с угрожающими жизни заболеваниями и имеют хорошие навыки и знания основ паллиативной помощи.</a:t>
          </a:r>
        </a:p>
      </dgm:t>
    </dgm:pt>
    <dgm:pt modelId="{E9DAAE19-BE85-489F-8005-6AD67E912AAB}" type="sibTrans" cxnId="{001DBC70-1127-44BB-97F0-E70CB6061EEA}">
      <dgm:prSet/>
      <dgm:spPr/>
      <dgm:t>
        <a:bodyPr/>
        <a:lstStyle/>
        <a:p>
          <a:endParaRPr lang="ru-RU"/>
        </a:p>
      </dgm:t>
    </dgm:pt>
    <dgm:pt modelId="{DCB0A5A3-618A-4826-8F68-959EE55E5FF1}" type="parTrans" cxnId="{001DBC70-1127-44BB-97F0-E70CB6061EEA}">
      <dgm:prSet/>
      <dgm:spPr/>
      <dgm:t>
        <a:bodyPr/>
        <a:lstStyle/>
        <a:p>
          <a:endParaRPr lang="ru-RU"/>
        </a:p>
      </dgm:t>
    </dgm:pt>
    <dgm:pt modelId="{49D9E711-6ABA-40F4-A5C2-C827AA70D6F1}" type="pres">
      <dgm:prSet presAssocID="{D26069E4-B460-463E-879C-E9231CA045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510BC5-3E77-430B-8D11-24EA164C3133}" type="pres">
      <dgm:prSet presAssocID="{7BA5DBB0-0CFC-4CE0-B7F6-EB2EBE2D933C}" presName="boxAndChildren" presStyleCnt="0"/>
      <dgm:spPr/>
    </dgm:pt>
    <dgm:pt modelId="{44D0C51A-EC04-40D6-AF94-A0AFA066B7A1}" type="pres">
      <dgm:prSet presAssocID="{7BA5DBB0-0CFC-4CE0-B7F6-EB2EBE2D933C}" presName="parentTextBox" presStyleLbl="node1" presStyleIdx="0" presStyleCnt="3"/>
      <dgm:spPr/>
      <dgm:t>
        <a:bodyPr/>
        <a:lstStyle/>
        <a:p>
          <a:endParaRPr lang="ru-RU"/>
        </a:p>
      </dgm:t>
    </dgm:pt>
    <dgm:pt modelId="{8E8A791C-67E9-4243-88E3-689675E836E0}" type="pres">
      <dgm:prSet presAssocID="{7BA5DBB0-0CFC-4CE0-B7F6-EB2EBE2D933C}" presName="entireBox" presStyleLbl="node1" presStyleIdx="0" presStyleCnt="3" custLinFactNeighborY="-4705"/>
      <dgm:spPr/>
      <dgm:t>
        <a:bodyPr/>
        <a:lstStyle/>
        <a:p>
          <a:endParaRPr lang="ru-RU"/>
        </a:p>
      </dgm:t>
    </dgm:pt>
    <dgm:pt modelId="{AC6CA31E-A3DF-47EA-850D-C7A5A71DF993}" type="pres">
      <dgm:prSet presAssocID="{7BA5DBB0-0CFC-4CE0-B7F6-EB2EBE2D933C}" presName="descendantBox" presStyleCnt="0"/>
      <dgm:spPr/>
    </dgm:pt>
    <dgm:pt modelId="{867F0D52-7E5B-4C27-99BA-CB5C0B2BF450}" type="pres">
      <dgm:prSet presAssocID="{E1773716-CBB2-4602-81A3-6A271FCEE5D6}" presName="childTextBox" presStyleLbl="fgAccFollowNode1" presStyleIdx="0" presStyleCnt="6" custScaleX="101247" custScaleY="166426" custLinFactNeighborX="64" custLinFactNeighborY="51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E198E-7392-4F6D-88E2-E08A08EC6E42}" type="pres">
      <dgm:prSet presAssocID="{864F95EE-2879-442A-A4B3-84B79C135C31}" presName="childTextBox" presStyleLbl="fgAccFollowNode1" presStyleIdx="1" presStyleCnt="6" custScaleX="317105" custScaleY="176834" custLinFactNeighborX="2902" custLinFactNeighborY="71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63E46-A8EB-42C2-A677-C4ABFE28A560}" type="pres">
      <dgm:prSet presAssocID="{65CB8340-DDB6-4065-8D6B-480486C9B570}" presName="sp" presStyleCnt="0"/>
      <dgm:spPr/>
    </dgm:pt>
    <dgm:pt modelId="{EFB29D64-F34C-49A3-BC8B-43C7AD444251}" type="pres">
      <dgm:prSet presAssocID="{9B14BD49-4751-4FA3-A457-F7EB45FD1E23}" presName="arrowAndChildren" presStyleCnt="0"/>
      <dgm:spPr/>
    </dgm:pt>
    <dgm:pt modelId="{6EEE6D7C-7D57-41D7-9296-B95A595599DD}" type="pres">
      <dgm:prSet presAssocID="{9B14BD49-4751-4FA3-A457-F7EB45FD1E23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0F7B1468-60D3-4193-9BB2-8E4AF616B2AD}" type="pres">
      <dgm:prSet presAssocID="{9B14BD49-4751-4FA3-A457-F7EB45FD1E23}" presName="arrow" presStyleLbl="node1" presStyleIdx="1" presStyleCnt="3"/>
      <dgm:spPr/>
      <dgm:t>
        <a:bodyPr/>
        <a:lstStyle/>
        <a:p>
          <a:endParaRPr lang="ru-RU"/>
        </a:p>
      </dgm:t>
    </dgm:pt>
    <dgm:pt modelId="{1D473A38-B064-4DCF-A739-D4BE30689FC8}" type="pres">
      <dgm:prSet presAssocID="{9B14BD49-4751-4FA3-A457-F7EB45FD1E23}" presName="descendantArrow" presStyleCnt="0"/>
      <dgm:spPr/>
    </dgm:pt>
    <dgm:pt modelId="{0DC7DAAC-55C2-4A9B-BA69-83E97E02ED2D}" type="pres">
      <dgm:prSet presAssocID="{92EBE7D4-A8AC-4A57-95E8-CF1DE134960B}" presName="childTextArrow" presStyleLbl="fgAccFollowNode1" presStyleIdx="2" presStyleCnt="6" custScaleY="137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0A81E-DF0F-4CDB-A5FE-5A503B2401E7}" type="pres">
      <dgm:prSet presAssocID="{1F131FD6-A628-4B66-A5BD-F0D08C2FA00C}" presName="childTextArrow" presStyleLbl="fgAccFollowNode1" presStyleIdx="3" presStyleCnt="6" custScaleX="335197" custScaleY="137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38CA5-6BC9-4C7F-B783-B0195E4FEF09}" type="pres">
      <dgm:prSet presAssocID="{92F55288-2445-4EB8-AB32-CF2BDAD7E882}" presName="sp" presStyleCnt="0"/>
      <dgm:spPr/>
    </dgm:pt>
    <dgm:pt modelId="{82A4B9B3-502D-4DAB-9112-D7160CC4B709}" type="pres">
      <dgm:prSet presAssocID="{87952867-F9B5-4192-8634-F1097FBC79E1}" presName="arrowAndChildren" presStyleCnt="0"/>
      <dgm:spPr/>
    </dgm:pt>
    <dgm:pt modelId="{CD045953-9494-47DE-9144-4FE3B22E9F45}" type="pres">
      <dgm:prSet presAssocID="{87952867-F9B5-4192-8634-F1097FBC79E1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04383F6A-7655-4514-8C06-378D9A582F6C}" type="pres">
      <dgm:prSet presAssocID="{87952867-F9B5-4192-8634-F1097FBC79E1}" presName="arrow" presStyleLbl="node1" presStyleIdx="2" presStyleCnt="3" custLinFactNeighborX="-1974" custLinFactNeighborY="-3688"/>
      <dgm:spPr/>
      <dgm:t>
        <a:bodyPr/>
        <a:lstStyle/>
        <a:p>
          <a:endParaRPr lang="ru-RU"/>
        </a:p>
      </dgm:t>
    </dgm:pt>
    <dgm:pt modelId="{CB1AFDFA-3DEE-441B-8FC7-BBBFDC6FE3D0}" type="pres">
      <dgm:prSet presAssocID="{87952867-F9B5-4192-8634-F1097FBC79E1}" presName="descendantArrow" presStyleCnt="0"/>
      <dgm:spPr/>
    </dgm:pt>
    <dgm:pt modelId="{A8939B67-8824-40D4-B55B-DFDF73B8DBA1}" type="pres">
      <dgm:prSet presAssocID="{C0A8D47E-6FC1-4F55-8CFA-CEBAA1BFE76D}" presName="childTextArrow" presStyleLbl="fgAccFollowNode1" presStyleIdx="4" presStyleCnt="6" custScaleX="55298" custScaleY="1417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B6E81-9D9A-45DE-B4E7-F619C09CA8A7}" type="pres">
      <dgm:prSet presAssocID="{607B6169-4917-4BB4-B4C8-76CC0D80087F}" presName="childTextArrow" presStyleLbl="fgAccFollowNode1" presStyleIdx="5" presStyleCnt="6" custScaleX="185605" custScaleY="128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81B000-5F54-4871-BFC0-407BDD21ACBA}" type="presOf" srcId="{607B6169-4917-4BB4-B4C8-76CC0D80087F}" destId="{A98B6E81-9D9A-45DE-B4E7-F619C09CA8A7}" srcOrd="0" destOrd="0" presId="urn:microsoft.com/office/officeart/2005/8/layout/process4"/>
    <dgm:cxn modelId="{E8E54CC2-5236-46AF-B8E2-C79765C8A160}" type="presOf" srcId="{864F95EE-2879-442A-A4B3-84B79C135C31}" destId="{AE4E198E-7392-4F6D-88E2-E08A08EC6E42}" srcOrd="0" destOrd="0" presId="urn:microsoft.com/office/officeart/2005/8/layout/process4"/>
    <dgm:cxn modelId="{79C2955D-87AB-4696-9320-87184CB15604}" srcId="{D26069E4-B460-463E-879C-E9231CA045A2}" destId="{9B14BD49-4751-4FA3-A457-F7EB45FD1E23}" srcOrd="1" destOrd="0" parTransId="{263E5F15-9367-445E-895D-D03D746FD0F1}" sibTransId="{65CB8340-DDB6-4065-8D6B-480486C9B570}"/>
    <dgm:cxn modelId="{072DC42F-5576-4E38-B497-36958D705563}" type="presOf" srcId="{E1773716-CBB2-4602-81A3-6A271FCEE5D6}" destId="{867F0D52-7E5B-4C27-99BA-CB5C0B2BF450}" srcOrd="0" destOrd="0" presId="urn:microsoft.com/office/officeart/2005/8/layout/process4"/>
    <dgm:cxn modelId="{001DBC70-1127-44BB-97F0-E70CB6061EEA}" srcId="{9B14BD49-4751-4FA3-A457-F7EB45FD1E23}" destId="{1F131FD6-A628-4B66-A5BD-F0D08C2FA00C}" srcOrd="1" destOrd="0" parTransId="{DCB0A5A3-618A-4826-8F68-959EE55E5FF1}" sibTransId="{E9DAAE19-BE85-489F-8005-6AD67E912AAB}"/>
    <dgm:cxn modelId="{37AD4002-2AF1-4F94-9BBD-B7FB29C896AC}" srcId="{7BA5DBB0-0CFC-4CE0-B7F6-EB2EBE2D933C}" destId="{864F95EE-2879-442A-A4B3-84B79C135C31}" srcOrd="1" destOrd="0" parTransId="{D06ED3E1-4303-46F3-9B2C-C7A7E54D90F2}" sibTransId="{206537E3-AA1E-4279-A57B-FED0245B68B7}"/>
    <dgm:cxn modelId="{10D9FABD-6111-43F9-A3A0-AA1CC440BDD0}" type="presOf" srcId="{D26069E4-B460-463E-879C-E9231CA045A2}" destId="{49D9E711-6ABA-40F4-A5C2-C827AA70D6F1}" srcOrd="0" destOrd="0" presId="urn:microsoft.com/office/officeart/2005/8/layout/process4"/>
    <dgm:cxn modelId="{CA312D1D-AD14-463E-A3F4-BED83354FA21}" type="presOf" srcId="{7BA5DBB0-0CFC-4CE0-B7F6-EB2EBE2D933C}" destId="{44D0C51A-EC04-40D6-AF94-A0AFA066B7A1}" srcOrd="0" destOrd="0" presId="urn:microsoft.com/office/officeart/2005/8/layout/process4"/>
    <dgm:cxn modelId="{155C84E3-F12B-4738-9D63-5E51883D842C}" type="presOf" srcId="{C0A8D47E-6FC1-4F55-8CFA-CEBAA1BFE76D}" destId="{A8939B67-8824-40D4-B55B-DFDF73B8DBA1}" srcOrd="0" destOrd="0" presId="urn:microsoft.com/office/officeart/2005/8/layout/process4"/>
    <dgm:cxn modelId="{48DDEA4B-CC8E-4E5C-81B8-2EF8116A948F}" srcId="{7BA5DBB0-0CFC-4CE0-B7F6-EB2EBE2D933C}" destId="{E1773716-CBB2-4602-81A3-6A271FCEE5D6}" srcOrd="0" destOrd="0" parTransId="{F43EDA8C-9646-4A67-B53D-C2EB8F55D841}" sibTransId="{6BEB63F6-505B-4ACE-A2CA-527D333C468F}"/>
    <dgm:cxn modelId="{02DF55B2-B733-4157-A7D4-1748E7783AFD}" type="presOf" srcId="{9B14BD49-4751-4FA3-A457-F7EB45FD1E23}" destId="{0F7B1468-60D3-4193-9BB2-8E4AF616B2AD}" srcOrd="1" destOrd="0" presId="urn:microsoft.com/office/officeart/2005/8/layout/process4"/>
    <dgm:cxn modelId="{21219357-6A57-43CF-A549-30DED276C190}" type="presOf" srcId="{87952867-F9B5-4192-8634-F1097FBC79E1}" destId="{04383F6A-7655-4514-8C06-378D9A582F6C}" srcOrd="1" destOrd="0" presId="urn:microsoft.com/office/officeart/2005/8/layout/process4"/>
    <dgm:cxn modelId="{A475CBA0-1B8C-473D-9B05-2519F626619B}" type="presOf" srcId="{87952867-F9B5-4192-8634-F1097FBC79E1}" destId="{CD045953-9494-47DE-9144-4FE3B22E9F45}" srcOrd="0" destOrd="0" presId="urn:microsoft.com/office/officeart/2005/8/layout/process4"/>
    <dgm:cxn modelId="{6610F039-D75D-4A05-84AA-94917C9C5275}" srcId="{D26069E4-B460-463E-879C-E9231CA045A2}" destId="{87952867-F9B5-4192-8634-F1097FBC79E1}" srcOrd="0" destOrd="0" parTransId="{678D243B-5533-4F1A-AA28-03C5256CD3F8}" sibTransId="{92F55288-2445-4EB8-AB32-CF2BDAD7E882}"/>
    <dgm:cxn modelId="{87B14413-69F4-426C-9459-BA92D4EFF87A}" type="presOf" srcId="{7BA5DBB0-0CFC-4CE0-B7F6-EB2EBE2D933C}" destId="{8E8A791C-67E9-4243-88E3-689675E836E0}" srcOrd="1" destOrd="0" presId="urn:microsoft.com/office/officeart/2005/8/layout/process4"/>
    <dgm:cxn modelId="{D3B5F72B-CF09-4692-A5D5-99D144DF1651}" srcId="{87952867-F9B5-4192-8634-F1097FBC79E1}" destId="{607B6169-4917-4BB4-B4C8-76CC0D80087F}" srcOrd="1" destOrd="0" parTransId="{EBBFD2C9-B910-4DF1-A13B-135417A6D173}" sibTransId="{026EBCEE-ED91-4067-B4DD-4E0CD307552B}"/>
    <dgm:cxn modelId="{6B00AD50-1295-4D40-8675-0316C6E90F7F}" type="presOf" srcId="{1F131FD6-A628-4B66-A5BD-F0D08C2FA00C}" destId="{DEC0A81E-DF0F-4CDB-A5FE-5A503B2401E7}" srcOrd="0" destOrd="0" presId="urn:microsoft.com/office/officeart/2005/8/layout/process4"/>
    <dgm:cxn modelId="{85A434BC-E2F0-47CB-9E82-A5FC504E11A2}" srcId="{9B14BD49-4751-4FA3-A457-F7EB45FD1E23}" destId="{92EBE7D4-A8AC-4A57-95E8-CF1DE134960B}" srcOrd="0" destOrd="0" parTransId="{8A85974C-6AF5-4261-891F-9DB89D8B8CB6}" sibTransId="{E5D8281A-A6CC-4B0C-9D78-DAB0621B5D0B}"/>
    <dgm:cxn modelId="{CFDB8D44-1402-4687-B42A-A9D324E7AD3F}" srcId="{87952867-F9B5-4192-8634-F1097FBC79E1}" destId="{C0A8D47E-6FC1-4F55-8CFA-CEBAA1BFE76D}" srcOrd="0" destOrd="0" parTransId="{D97DF010-6259-4A79-ADD8-6F8C2B24515D}" sibTransId="{38B25CDE-CFE0-4C7E-B495-209252A88773}"/>
    <dgm:cxn modelId="{6BFE8C24-560F-4F63-91B9-6B12016D4D03}" srcId="{D26069E4-B460-463E-879C-E9231CA045A2}" destId="{7BA5DBB0-0CFC-4CE0-B7F6-EB2EBE2D933C}" srcOrd="2" destOrd="0" parTransId="{72F9853D-3C21-47AB-B03E-44D3AE26E3FC}" sibTransId="{02A7608E-5A4D-4424-8932-64F93CB56E3C}"/>
    <dgm:cxn modelId="{D5048D27-34E0-4665-9D6A-640170AE1495}" type="presOf" srcId="{9B14BD49-4751-4FA3-A457-F7EB45FD1E23}" destId="{6EEE6D7C-7D57-41D7-9296-B95A595599DD}" srcOrd="0" destOrd="0" presId="urn:microsoft.com/office/officeart/2005/8/layout/process4"/>
    <dgm:cxn modelId="{78EFD76B-56E1-4A64-AD0A-A2688571CFC6}" type="presOf" srcId="{92EBE7D4-A8AC-4A57-95E8-CF1DE134960B}" destId="{0DC7DAAC-55C2-4A9B-BA69-83E97E02ED2D}" srcOrd="0" destOrd="0" presId="urn:microsoft.com/office/officeart/2005/8/layout/process4"/>
    <dgm:cxn modelId="{75EFC701-FB22-4A95-8F63-BF03980FB246}" type="presParOf" srcId="{49D9E711-6ABA-40F4-A5C2-C827AA70D6F1}" destId="{7B510BC5-3E77-430B-8D11-24EA164C3133}" srcOrd="0" destOrd="0" presId="urn:microsoft.com/office/officeart/2005/8/layout/process4"/>
    <dgm:cxn modelId="{28465CF1-FF35-4DCA-BC05-47025B97EB58}" type="presParOf" srcId="{7B510BC5-3E77-430B-8D11-24EA164C3133}" destId="{44D0C51A-EC04-40D6-AF94-A0AFA066B7A1}" srcOrd="0" destOrd="0" presId="urn:microsoft.com/office/officeart/2005/8/layout/process4"/>
    <dgm:cxn modelId="{CCEEA496-2E1D-4F55-BA85-23927F9438E2}" type="presParOf" srcId="{7B510BC5-3E77-430B-8D11-24EA164C3133}" destId="{8E8A791C-67E9-4243-88E3-689675E836E0}" srcOrd="1" destOrd="0" presId="urn:microsoft.com/office/officeart/2005/8/layout/process4"/>
    <dgm:cxn modelId="{89BDAB23-F935-4AA3-BDA3-5093D0F0698F}" type="presParOf" srcId="{7B510BC5-3E77-430B-8D11-24EA164C3133}" destId="{AC6CA31E-A3DF-47EA-850D-C7A5A71DF993}" srcOrd="2" destOrd="0" presId="urn:microsoft.com/office/officeart/2005/8/layout/process4"/>
    <dgm:cxn modelId="{0F968A25-7F6A-4483-B709-A07DB8F4E604}" type="presParOf" srcId="{AC6CA31E-A3DF-47EA-850D-C7A5A71DF993}" destId="{867F0D52-7E5B-4C27-99BA-CB5C0B2BF450}" srcOrd="0" destOrd="0" presId="urn:microsoft.com/office/officeart/2005/8/layout/process4"/>
    <dgm:cxn modelId="{8E13A484-D3F4-46FA-97E5-678668E2800F}" type="presParOf" srcId="{AC6CA31E-A3DF-47EA-850D-C7A5A71DF993}" destId="{AE4E198E-7392-4F6D-88E2-E08A08EC6E42}" srcOrd="1" destOrd="0" presId="urn:microsoft.com/office/officeart/2005/8/layout/process4"/>
    <dgm:cxn modelId="{F85756B3-BA10-4655-8C4C-7151F9BDDA7A}" type="presParOf" srcId="{49D9E711-6ABA-40F4-A5C2-C827AA70D6F1}" destId="{5D263E46-A8EB-42C2-A677-C4ABFE28A560}" srcOrd="1" destOrd="0" presId="urn:microsoft.com/office/officeart/2005/8/layout/process4"/>
    <dgm:cxn modelId="{0DD4E90C-B83E-4B42-B44E-BA8761B95123}" type="presParOf" srcId="{49D9E711-6ABA-40F4-A5C2-C827AA70D6F1}" destId="{EFB29D64-F34C-49A3-BC8B-43C7AD444251}" srcOrd="2" destOrd="0" presId="urn:microsoft.com/office/officeart/2005/8/layout/process4"/>
    <dgm:cxn modelId="{CCAF9ECA-1FDB-462E-84A2-E2F2B43A83A4}" type="presParOf" srcId="{EFB29D64-F34C-49A3-BC8B-43C7AD444251}" destId="{6EEE6D7C-7D57-41D7-9296-B95A595599DD}" srcOrd="0" destOrd="0" presId="urn:microsoft.com/office/officeart/2005/8/layout/process4"/>
    <dgm:cxn modelId="{C6ABAC2B-7A9E-40B8-B57F-AA7FE668CD64}" type="presParOf" srcId="{EFB29D64-F34C-49A3-BC8B-43C7AD444251}" destId="{0F7B1468-60D3-4193-9BB2-8E4AF616B2AD}" srcOrd="1" destOrd="0" presId="urn:microsoft.com/office/officeart/2005/8/layout/process4"/>
    <dgm:cxn modelId="{BC6B74E5-E742-4DCD-B86D-C3805E96EC9E}" type="presParOf" srcId="{EFB29D64-F34C-49A3-BC8B-43C7AD444251}" destId="{1D473A38-B064-4DCF-A739-D4BE30689FC8}" srcOrd="2" destOrd="0" presId="urn:microsoft.com/office/officeart/2005/8/layout/process4"/>
    <dgm:cxn modelId="{E9D23EBC-CE43-4343-BF50-AE9C91D6B803}" type="presParOf" srcId="{1D473A38-B064-4DCF-A739-D4BE30689FC8}" destId="{0DC7DAAC-55C2-4A9B-BA69-83E97E02ED2D}" srcOrd="0" destOrd="0" presId="urn:microsoft.com/office/officeart/2005/8/layout/process4"/>
    <dgm:cxn modelId="{5990BD40-9DA9-41F1-844B-15CBC50BF0A1}" type="presParOf" srcId="{1D473A38-B064-4DCF-A739-D4BE30689FC8}" destId="{DEC0A81E-DF0F-4CDB-A5FE-5A503B2401E7}" srcOrd="1" destOrd="0" presId="urn:microsoft.com/office/officeart/2005/8/layout/process4"/>
    <dgm:cxn modelId="{97ABD670-BA74-43D6-BF56-6795512E6563}" type="presParOf" srcId="{49D9E711-6ABA-40F4-A5C2-C827AA70D6F1}" destId="{29C38CA5-6BC9-4C7F-B783-B0195E4FEF09}" srcOrd="3" destOrd="0" presId="urn:microsoft.com/office/officeart/2005/8/layout/process4"/>
    <dgm:cxn modelId="{0883DD7B-2220-44EC-9E0A-A396A095FE14}" type="presParOf" srcId="{49D9E711-6ABA-40F4-A5C2-C827AA70D6F1}" destId="{82A4B9B3-502D-4DAB-9112-D7160CC4B709}" srcOrd="4" destOrd="0" presId="urn:microsoft.com/office/officeart/2005/8/layout/process4"/>
    <dgm:cxn modelId="{E7F3C693-44F8-411A-9303-C4F08A96DDE2}" type="presParOf" srcId="{82A4B9B3-502D-4DAB-9112-D7160CC4B709}" destId="{CD045953-9494-47DE-9144-4FE3B22E9F45}" srcOrd="0" destOrd="0" presId="urn:microsoft.com/office/officeart/2005/8/layout/process4"/>
    <dgm:cxn modelId="{B79AFB8C-39C0-4435-B225-CB2F267AEC06}" type="presParOf" srcId="{82A4B9B3-502D-4DAB-9112-D7160CC4B709}" destId="{04383F6A-7655-4514-8C06-378D9A582F6C}" srcOrd="1" destOrd="0" presId="urn:microsoft.com/office/officeart/2005/8/layout/process4"/>
    <dgm:cxn modelId="{06B607D0-2302-4445-8088-8A6371104A5B}" type="presParOf" srcId="{82A4B9B3-502D-4DAB-9112-D7160CC4B709}" destId="{CB1AFDFA-3DEE-441B-8FC7-BBBFDC6FE3D0}" srcOrd="2" destOrd="0" presId="urn:microsoft.com/office/officeart/2005/8/layout/process4"/>
    <dgm:cxn modelId="{81F83826-CFEE-4B45-9B2D-3083A7D05963}" type="presParOf" srcId="{CB1AFDFA-3DEE-441B-8FC7-BBBFDC6FE3D0}" destId="{A8939B67-8824-40D4-B55B-DFDF73B8DBA1}" srcOrd="0" destOrd="0" presId="urn:microsoft.com/office/officeart/2005/8/layout/process4"/>
    <dgm:cxn modelId="{592713A0-5986-461A-8C66-42111849EC9A}" type="presParOf" srcId="{CB1AFDFA-3DEE-441B-8FC7-BBBFDC6FE3D0}" destId="{A98B6E81-9D9A-45DE-B4E7-F619C09CA8A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AEE862-A088-4E75-A01C-1DBF4C01C2B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7AFACEE2-5887-49CE-8D82-EE1331AA8954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3-ий уровень</a:t>
          </a:r>
          <a:r>
            <a:rPr lang="en-US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</a:t>
          </a:r>
          <a:endParaRPr lang="ru-RU" sz="10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Хосписы, ОПМП, ВПС ПМП, КПМП, ОСУ, ДСУ с лицензией на оказание ПМП и оборот НС и ПВ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F1D3E86C-EF4E-4CE4-BAAE-EB0A8EF26666}" type="parTrans" cxnId="{0476DA01-B2B3-43EA-AADD-B2B453CBB85D}">
      <dgm:prSet/>
      <dgm:spPr/>
      <dgm:t>
        <a:bodyPr/>
        <a:lstStyle/>
        <a:p>
          <a:endParaRPr lang="ru-RU"/>
        </a:p>
      </dgm:t>
    </dgm:pt>
    <dgm:pt modelId="{5B4CA1BC-83BA-49AE-8E21-11FBB31C2E21}" type="sibTrans" cxnId="{0476DA01-B2B3-43EA-AADD-B2B453CBB85D}">
      <dgm:prSet/>
      <dgm:spPr/>
      <dgm:t>
        <a:bodyPr/>
        <a:lstStyle/>
        <a:p>
          <a:endParaRPr lang="ru-RU"/>
        </a:p>
      </dgm:t>
    </dgm:pt>
    <dgm:pt modelId="{B6313E0E-9CBB-4E30-9C97-67D5AA4D1394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2-ой уровень</a:t>
          </a:r>
          <a:r>
            <a:rPr lang="en-US" b="1" baseline="0" dirty="0" smtClean="0">
              <a:latin typeface="Times New Roman" pitchFamily="18" charset="0"/>
              <a:cs typeface="Times New Roman" pitchFamily="18" charset="0"/>
            </a:rPr>
            <a:t>: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ОСУ, ДСУ,  МО специализированной помощи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1F4968F-8527-48F5-ACDE-CD92631A7BE0}" type="parTrans" cxnId="{78731F62-63A9-44B9-AEAC-8ED9FBD22690}">
      <dgm:prSet/>
      <dgm:spPr/>
      <dgm:t>
        <a:bodyPr/>
        <a:lstStyle/>
        <a:p>
          <a:endParaRPr lang="ru-RU"/>
        </a:p>
      </dgm:t>
    </dgm:pt>
    <dgm:pt modelId="{61E204FC-96E7-4DE8-B620-3BD906EB32EB}" type="sibTrans" cxnId="{78731F62-63A9-44B9-AEAC-8ED9FBD22690}">
      <dgm:prSet/>
      <dgm:spPr/>
      <dgm:t>
        <a:bodyPr/>
        <a:lstStyle/>
        <a:p>
          <a:endParaRPr lang="ru-RU"/>
        </a:p>
      </dgm:t>
    </dgm:pt>
    <dgm:pt modelId="{F1704358-29B4-448B-8B4A-A49E4C437B8C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1-ый уровень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МО ПМСП (в том числе первичную специализированную), МО СМП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25CFB1B-EBC7-4A47-B12C-5BFF473EAAA8}" type="parTrans" cxnId="{7248E779-8019-4E83-8D53-FF4B202771F6}">
      <dgm:prSet/>
      <dgm:spPr/>
      <dgm:t>
        <a:bodyPr/>
        <a:lstStyle/>
        <a:p>
          <a:endParaRPr lang="ru-RU"/>
        </a:p>
      </dgm:t>
    </dgm:pt>
    <dgm:pt modelId="{86E31A42-8C76-4A5F-AAFE-E86B2D28426B}" type="sibTrans" cxnId="{7248E779-8019-4E83-8D53-FF4B202771F6}">
      <dgm:prSet/>
      <dgm:spPr/>
      <dgm:t>
        <a:bodyPr/>
        <a:lstStyle/>
        <a:p>
          <a:endParaRPr lang="ru-RU"/>
        </a:p>
      </dgm:t>
    </dgm:pt>
    <dgm:pt modelId="{5E1B0E75-DF01-48FE-8A10-D6FA7B360DE9}" type="pres">
      <dgm:prSet presAssocID="{93AEE862-A088-4E75-A01C-1DBF4C01C2BB}" presName="compositeShape" presStyleCnt="0">
        <dgm:presLayoutVars>
          <dgm:dir/>
          <dgm:resizeHandles/>
        </dgm:presLayoutVars>
      </dgm:prSet>
      <dgm:spPr/>
    </dgm:pt>
    <dgm:pt modelId="{D06410DB-62AA-4AD6-B6C4-EC060CB51ACC}" type="pres">
      <dgm:prSet presAssocID="{93AEE862-A088-4E75-A01C-1DBF4C01C2BB}" presName="pyramid" presStyleLbl="node1" presStyleIdx="0" presStyleCnt="1" custScaleX="48640" custScaleY="95554" custLinFactNeighborX="-41254" custLinFactNeighborY="3182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EA679FDE-16A4-403F-AC40-73F2622B6F56}" type="pres">
      <dgm:prSet presAssocID="{93AEE862-A088-4E75-A01C-1DBF4C01C2BB}" presName="theList" presStyleCnt="0"/>
      <dgm:spPr/>
    </dgm:pt>
    <dgm:pt modelId="{E7226BB1-9C85-45CE-86DC-DAB024A7F0AF}" type="pres">
      <dgm:prSet presAssocID="{7AFACEE2-5887-49CE-8D82-EE1331AA8954}" presName="aNode" presStyleLbl="fgAcc1" presStyleIdx="0" presStyleCnt="3" custScaleX="65732" custScaleY="23728" custLinFactX="-32525" custLinFactNeighborX="-100000" custLinFactNeighborY="17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6172A1-FF54-429F-B656-29C6A9E41580}" type="pres">
      <dgm:prSet presAssocID="{7AFACEE2-5887-49CE-8D82-EE1331AA8954}" presName="aSpace" presStyleCnt="0"/>
      <dgm:spPr/>
    </dgm:pt>
    <dgm:pt modelId="{C9EA42C5-DBEC-41BF-9C8C-C403F1687EFD}" type="pres">
      <dgm:prSet presAssocID="{B6313E0E-9CBB-4E30-9C97-67D5AA4D1394}" presName="aNode" presStyleLbl="fgAcc1" presStyleIdx="1" presStyleCnt="3" custScaleX="72543" custScaleY="18396" custLinFactX="-34618" custLinFactNeighborX="-100000" custLinFactNeighborY="23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F261C-F401-463B-8B19-E357A2407543}" type="pres">
      <dgm:prSet presAssocID="{B6313E0E-9CBB-4E30-9C97-67D5AA4D1394}" presName="aSpace" presStyleCnt="0"/>
      <dgm:spPr/>
    </dgm:pt>
    <dgm:pt modelId="{29B64DCC-647B-46B3-80DC-391B23FA18F9}" type="pres">
      <dgm:prSet presAssocID="{F1704358-29B4-448B-8B4A-A49E4C437B8C}" presName="aNode" presStyleLbl="fgAcc1" presStyleIdx="2" presStyleCnt="3" custScaleX="83399" custScaleY="23420" custLinFactX="-25360" custLinFactNeighborX="-100000" custLinFactNeighborY="5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5C262-9355-47E5-B0B5-A6914A162818}" type="pres">
      <dgm:prSet presAssocID="{F1704358-29B4-448B-8B4A-A49E4C437B8C}" presName="aSpace" presStyleCnt="0"/>
      <dgm:spPr/>
    </dgm:pt>
  </dgm:ptLst>
  <dgm:cxnLst>
    <dgm:cxn modelId="{7248E779-8019-4E83-8D53-FF4B202771F6}" srcId="{93AEE862-A088-4E75-A01C-1DBF4C01C2BB}" destId="{F1704358-29B4-448B-8B4A-A49E4C437B8C}" srcOrd="2" destOrd="0" parTransId="{D25CFB1B-EBC7-4A47-B12C-5BFF473EAAA8}" sibTransId="{86E31A42-8C76-4A5F-AAFE-E86B2D28426B}"/>
    <dgm:cxn modelId="{3C1A9583-B4B4-4B66-8465-FCBB2C7E94D0}" type="presOf" srcId="{F1704358-29B4-448B-8B4A-A49E4C437B8C}" destId="{29B64DCC-647B-46B3-80DC-391B23FA18F9}" srcOrd="0" destOrd="0" presId="urn:microsoft.com/office/officeart/2005/8/layout/pyramid2"/>
    <dgm:cxn modelId="{5E1EA1A6-DC72-4380-AC32-F711537A9B99}" type="presOf" srcId="{93AEE862-A088-4E75-A01C-1DBF4C01C2BB}" destId="{5E1B0E75-DF01-48FE-8A10-D6FA7B360DE9}" srcOrd="0" destOrd="0" presId="urn:microsoft.com/office/officeart/2005/8/layout/pyramid2"/>
    <dgm:cxn modelId="{641AB635-0143-4094-A0F9-9BFE6269A875}" type="presOf" srcId="{B6313E0E-9CBB-4E30-9C97-67D5AA4D1394}" destId="{C9EA42C5-DBEC-41BF-9C8C-C403F1687EFD}" srcOrd="0" destOrd="0" presId="urn:microsoft.com/office/officeart/2005/8/layout/pyramid2"/>
    <dgm:cxn modelId="{0476DA01-B2B3-43EA-AADD-B2B453CBB85D}" srcId="{93AEE862-A088-4E75-A01C-1DBF4C01C2BB}" destId="{7AFACEE2-5887-49CE-8D82-EE1331AA8954}" srcOrd="0" destOrd="0" parTransId="{F1D3E86C-EF4E-4CE4-BAAE-EB0A8EF26666}" sibTransId="{5B4CA1BC-83BA-49AE-8E21-11FBB31C2E21}"/>
    <dgm:cxn modelId="{78731F62-63A9-44B9-AEAC-8ED9FBD22690}" srcId="{93AEE862-A088-4E75-A01C-1DBF4C01C2BB}" destId="{B6313E0E-9CBB-4E30-9C97-67D5AA4D1394}" srcOrd="1" destOrd="0" parTransId="{F1F4968F-8527-48F5-ACDE-CD92631A7BE0}" sibTransId="{61E204FC-96E7-4DE8-B620-3BD906EB32EB}"/>
    <dgm:cxn modelId="{3CBF3E85-AE76-4854-8FF1-857EA4E4A208}" type="presOf" srcId="{7AFACEE2-5887-49CE-8D82-EE1331AA8954}" destId="{E7226BB1-9C85-45CE-86DC-DAB024A7F0AF}" srcOrd="0" destOrd="0" presId="urn:microsoft.com/office/officeart/2005/8/layout/pyramid2"/>
    <dgm:cxn modelId="{D3C60373-57F1-4BD1-B904-6B2C5F960376}" type="presParOf" srcId="{5E1B0E75-DF01-48FE-8A10-D6FA7B360DE9}" destId="{D06410DB-62AA-4AD6-B6C4-EC060CB51ACC}" srcOrd="0" destOrd="0" presId="urn:microsoft.com/office/officeart/2005/8/layout/pyramid2"/>
    <dgm:cxn modelId="{973C402E-8507-478D-A49E-877D43869C69}" type="presParOf" srcId="{5E1B0E75-DF01-48FE-8A10-D6FA7B360DE9}" destId="{EA679FDE-16A4-403F-AC40-73F2622B6F56}" srcOrd="1" destOrd="0" presId="urn:microsoft.com/office/officeart/2005/8/layout/pyramid2"/>
    <dgm:cxn modelId="{7848B8BD-4489-4EC2-B869-E89542D94F34}" type="presParOf" srcId="{EA679FDE-16A4-403F-AC40-73F2622B6F56}" destId="{E7226BB1-9C85-45CE-86DC-DAB024A7F0AF}" srcOrd="0" destOrd="0" presId="urn:microsoft.com/office/officeart/2005/8/layout/pyramid2"/>
    <dgm:cxn modelId="{0E9BF0E3-5E26-4B89-A240-D8143FAD0478}" type="presParOf" srcId="{EA679FDE-16A4-403F-AC40-73F2622B6F56}" destId="{ED6172A1-FF54-429F-B656-29C6A9E41580}" srcOrd="1" destOrd="0" presId="urn:microsoft.com/office/officeart/2005/8/layout/pyramid2"/>
    <dgm:cxn modelId="{CC1F3C2B-E813-4AFB-AF64-6F5568B05A22}" type="presParOf" srcId="{EA679FDE-16A4-403F-AC40-73F2622B6F56}" destId="{C9EA42C5-DBEC-41BF-9C8C-C403F1687EFD}" srcOrd="2" destOrd="0" presId="urn:microsoft.com/office/officeart/2005/8/layout/pyramid2"/>
    <dgm:cxn modelId="{BE8F03FE-A28D-4358-B163-C848E7135F3A}" type="presParOf" srcId="{EA679FDE-16A4-403F-AC40-73F2622B6F56}" destId="{D59F261C-F401-463B-8B19-E357A2407543}" srcOrd="3" destOrd="0" presId="urn:microsoft.com/office/officeart/2005/8/layout/pyramid2"/>
    <dgm:cxn modelId="{79D8B2A3-E1B4-4839-8DE2-FA2A89B50546}" type="presParOf" srcId="{EA679FDE-16A4-403F-AC40-73F2622B6F56}" destId="{29B64DCC-647B-46B3-80DC-391B23FA18F9}" srcOrd="4" destOrd="0" presId="urn:microsoft.com/office/officeart/2005/8/layout/pyramid2"/>
    <dgm:cxn modelId="{AB6E9796-2A25-4139-B2D8-07155DCCEFE2}" type="presParOf" srcId="{EA679FDE-16A4-403F-AC40-73F2622B6F56}" destId="{43B5C262-9355-47E5-B0B5-A6914A16281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AC0C5D-1400-44C0-A65B-5807CD7FA715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DA9F4A9C-D6C2-404F-B8F3-57B91E9438E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МО, оказывающих скорую, в том числе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скорую специализированную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медицинскую помощь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вне медицинской организации</a:t>
          </a:r>
          <a:endParaRPr lang="ru-RU" b="1" dirty="0"/>
        </a:p>
      </dgm:t>
    </dgm:pt>
    <dgm:pt modelId="{205C18BE-DB83-4B09-88BB-9063EDB23A66}" type="parTrans" cxnId="{B7F25108-C0EA-4F13-91A4-E62E5F535EC5}">
      <dgm:prSet/>
      <dgm:spPr/>
      <dgm:t>
        <a:bodyPr/>
        <a:lstStyle/>
        <a:p>
          <a:endParaRPr lang="ru-RU"/>
        </a:p>
      </dgm:t>
    </dgm:pt>
    <dgm:pt modelId="{F02ED1C6-A9E3-4180-AF37-4F09A12E5213}" type="sibTrans" cxnId="{B7F25108-C0EA-4F13-91A4-E62E5F535EC5}">
      <dgm:prSet/>
      <dgm:spPr/>
      <dgm:t>
        <a:bodyPr/>
        <a:lstStyle/>
        <a:p>
          <a:endParaRPr lang="ru-RU"/>
        </a:p>
      </dgm:t>
    </dgm:pt>
    <dgm:pt modelId="{7EF72519-9E18-495D-A44B-30EEFECF17DB}">
      <dgm:prSet phldrT="[Текст]"/>
      <dgm:spPr/>
      <dgm:t>
        <a:bodyPr/>
        <a:lstStyle/>
        <a:p>
          <a:r>
            <a:rPr lang="ru-RU" dirty="0" smtClean="0"/>
            <a:t>Норматив на 1000 вызовов, г</a:t>
          </a:r>
          <a:endParaRPr lang="ru-RU" dirty="0"/>
        </a:p>
      </dgm:t>
    </dgm:pt>
    <dgm:pt modelId="{5DC602BA-C16D-478A-B47D-5396C0450A24}" type="parTrans" cxnId="{63D32D7B-B732-45C1-8148-259B3A6E0584}">
      <dgm:prSet/>
      <dgm:spPr/>
      <dgm:t>
        <a:bodyPr/>
        <a:lstStyle/>
        <a:p>
          <a:endParaRPr lang="ru-RU"/>
        </a:p>
      </dgm:t>
    </dgm:pt>
    <dgm:pt modelId="{49309EB6-6940-43A0-B705-253E7D9F6226}" type="sibTrans" cxnId="{63D32D7B-B732-45C1-8148-259B3A6E0584}">
      <dgm:prSet/>
      <dgm:spPr/>
      <dgm:t>
        <a:bodyPr/>
        <a:lstStyle/>
        <a:p>
          <a:endParaRPr lang="ru-RU"/>
        </a:p>
      </dgm:t>
    </dgm:pt>
    <dgm:pt modelId="{E9D8DE64-80C8-491A-A4D6-0CC94ADCB4E7}">
      <dgm:prSet phldrT="[Текст]"/>
      <dgm:spPr/>
      <dgm:t>
        <a:bodyPr/>
        <a:lstStyle/>
        <a:p>
          <a:r>
            <a:rPr lang="ru-RU" dirty="0" smtClean="0"/>
            <a:t>2 МНН* лекарственного средства</a:t>
          </a:r>
          <a:endParaRPr lang="ru-RU" dirty="0"/>
        </a:p>
      </dgm:t>
    </dgm:pt>
    <dgm:pt modelId="{171E0DFC-8175-4BCC-A173-A04BDB523F0D}" type="parTrans" cxnId="{D6AE1EF4-F852-4160-B3D7-72DB6B297362}">
      <dgm:prSet/>
      <dgm:spPr/>
      <dgm:t>
        <a:bodyPr/>
        <a:lstStyle/>
        <a:p>
          <a:endParaRPr lang="ru-RU"/>
        </a:p>
      </dgm:t>
    </dgm:pt>
    <dgm:pt modelId="{E3ECA9E1-9497-4DB4-958E-A92B66498ACF}" type="sibTrans" cxnId="{D6AE1EF4-F852-4160-B3D7-72DB6B297362}">
      <dgm:prSet/>
      <dgm:spPr/>
      <dgm:t>
        <a:bodyPr/>
        <a:lstStyle/>
        <a:p>
          <a:endParaRPr lang="ru-RU"/>
        </a:p>
      </dgm:t>
    </dgm:pt>
    <dgm:pt modelId="{9BFCA766-19B6-42B6-96DF-510FFF2C532C}">
      <dgm:prSet custT="1"/>
      <dgm:spPr/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МО, оказывающие первичную медико-санитарную помощь и паллиативную медицинскую помощь в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амбулаторных условиях</a:t>
          </a:r>
        </a:p>
      </dgm:t>
    </dgm:pt>
    <dgm:pt modelId="{34C2E120-C202-4D7A-98C7-EFAD9FE17C52}" type="parTrans" cxnId="{CB37BD8E-6C6D-452A-B69A-D392B29111F2}">
      <dgm:prSet/>
      <dgm:spPr/>
      <dgm:t>
        <a:bodyPr/>
        <a:lstStyle/>
        <a:p>
          <a:endParaRPr lang="ru-RU"/>
        </a:p>
      </dgm:t>
    </dgm:pt>
    <dgm:pt modelId="{08401D3D-45C9-4970-9C07-A97451733A5E}" type="sibTrans" cxnId="{CB37BD8E-6C6D-452A-B69A-D392B29111F2}">
      <dgm:prSet/>
      <dgm:spPr/>
      <dgm:t>
        <a:bodyPr/>
        <a:lstStyle/>
        <a:p>
          <a:endParaRPr lang="ru-RU"/>
        </a:p>
      </dgm:t>
    </dgm:pt>
    <dgm:pt modelId="{E8FE92C2-41BF-41C9-9811-799AC04C2D52}">
      <dgm:prSet/>
      <dgm:spPr/>
      <dgm:t>
        <a:bodyPr/>
        <a:lstStyle/>
        <a:p>
          <a:r>
            <a:rPr lang="ru-RU" dirty="0" smtClean="0"/>
            <a:t>Норматив на 1000 человек в год, г</a:t>
          </a:r>
          <a:endParaRPr lang="ru-RU" dirty="0"/>
        </a:p>
      </dgm:t>
    </dgm:pt>
    <dgm:pt modelId="{ECE8B01F-5060-4805-A76C-FADDE1D1C329}" type="parTrans" cxnId="{3EE6BA51-2982-4FE9-B186-A230C878E409}">
      <dgm:prSet/>
      <dgm:spPr/>
      <dgm:t>
        <a:bodyPr/>
        <a:lstStyle/>
        <a:p>
          <a:endParaRPr lang="ru-RU"/>
        </a:p>
      </dgm:t>
    </dgm:pt>
    <dgm:pt modelId="{B6C7CE0F-DF02-419D-829B-F333392EAD9D}" type="sibTrans" cxnId="{3EE6BA51-2982-4FE9-B186-A230C878E409}">
      <dgm:prSet/>
      <dgm:spPr/>
      <dgm:t>
        <a:bodyPr/>
        <a:lstStyle/>
        <a:p>
          <a:endParaRPr lang="ru-RU"/>
        </a:p>
      </dgm:t>
    </dgm:pt>
    <dgm:pt modelId="{576BE06E-371A-4FE1-A871-E17525EF42C0}">
      <dgm:prSet/>
      <dgm:spPr/>
      <dgm:t>
        <a:bodyPr/>
        <a:lstStyle/>
        <a:p>
          <a:r>
            <a:rPr lang="ru-RU" dirty="0" smtClean="0"/>
            <a:t>8 МНН* лекарственного средства</a:t>
          </a:r>
          <a:endParaRPr lang="ru-RU" dirty="0"/>
        </a:p>
      </dgm:t>
    </dgm:pt>
    <dgm:pt modelId="{2982CDE9-16CF-4CA4-A9DB-1E282F078A6F}" type="parTrans" cxnId="{DAAE5A36-F29A-492C-9433-194E0B39D6EB}">
      <dgm:prSet/>
      <dgm:spPr/>
      <dgm:t>
        <a:bodyPr/>
        <a:lstStyle/>
        <a:p>
          <a:endParaRPr lang="ru-RU"/>
        </a:p>
      </dgm:t>
    </dgm:pt>
    <dgm:pt modelId="{F4A4DB42-44AA-481B-B62B-3E750DEE1663}" type="sibTrans" cxnId="{DAAE5A36-F29A-492C-9433-194E0B39D6EB}">
      <dgm:prSet/>
      <dgm:spPr/>
      <dgm:t>
        <a:bodyPr/>
        <a:lstStyle/>
        <a:p>
          <a:endParaRPr lang="ru-RU"/>
        </a:p>
      </dgm:t>
    </dgm:pt>
    <dgm:pt modelId="{00198867-40F5-49F5-A272-54DD6366314F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МО, оказывающих специализированную, в том числе высокотехнологичную медицинскую помощь, скорую медицинскую помощь, паллиативную медицинскую помощь в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стационарных условиях </a:t>
          </a:r>
          <a:endParaRPr lang="ru-RU" sz="2400" dirty="0"/>
        </a:p>
      </dgm:t>
    </dgm:pt>
    <dgm:pt modelId="{0FB1251A-80F9-4CBC-8CD2-67CAD318035E}" type="parTrans" cxnId="{0576B87C-EFAE-4C3B-9075-054BB94189DE}">
      <dgm:prSet/>
      <dgm:spPr/>
      <dgm:t>
        <a:bodyPr/>
        <a:lstStyle/>
        <a:p>
          <a:endParaRPr lang="ru-RU"/>
        </a:p>
      </dgm:t>
    </dgm:pt>
    <dgm:pt modelId="{74E3ED2D-7034-4670-B8B0-39403BF25E6C}" type="sibTrans" cxnId="{0576B87C-EFAE-4C3B-9075-054BB94189DE}">
      <dgm:prSet/>
      <dgm:spPr/>
      <dgm:t>
        <a:bodyPr/>
        <a:lstStyle/>
        <a:p>
          <a:endParaRPr lang="ru-RU"/>
        </a:p>
      </dgm:t>
    </dgm:pt>
    <dgm:pt modelId="{B42E58EF-83A9-42CB-BCC1-E71220BDCC93}">
      <dgm:prSet/>
      <dgm:spPr/>
      <dgm:t>
        <a:bodyPr/>
        <a:lstStyle/>
        <a:p>
          <a:r>
            <a:rPr lang="ru-RU" dirty="0" smtClean="0"/>
            <a:t>8 МНН* лекарственного средства</a:t>
          </a:r>
          <a:endParaRPr lang="ru-RU" dirty="0"/>
        </a:p>
      </dgm:t>
    </dgm:pt>
    <dgm:pt modelId="{A7C3C51B-E477-475D-B7AF-9E47C850EA42}" type="parTrans" cxnId="{422167CD-DEE1-47AF-9676-B793262D61B4}">
      <dgm:prSet/>
      <dgm:spPr/>
      <dgm:t>
        <a:bodyPr/>
        <a:lstStyle/>
        <a:p>
          <a:endParaRPr lang="ru-RU"/>
        </a:p>
      </dgm:t>
    </dgm:pt>
    <dgm:pt modelId="{AB794EF2-38DA-426A-B908-50C5CCF0955F}" type="sibTrans" cxnId="{422167CD-DEE1-47AF-9676-B793262D61B4}">
      <dgm:prSet/>
      <dgm:spPr/>
      <dgm:t>
        <a:bodyPr/>
        <a:lstStyle/>
        <a:p>
          <a:endParaRPr lang="ru-RU"/>
        </a:p>
      </dgm:t>
    </dgm:pt>
    <dgm:pt modelId="{4DCD87B0-888B-4B83-A9D2-311DE21286FB}">
      <dgm:prSet/>
      <dgm:spPr/>
      <dgm:t>
        <a:bodyPr/>
        <a:lstStyle/>
        <a:p>
          <a:r>
            <a:rPr lang="ru-RU" dirty="0" smtClean="0"/>
            <a:t>Норматив по профилю медицинской помощи, койки, г</a:t>
          </a:r>
          <a:endParaRPr lang="ru-RU" dirty="0"/>
        </a:p>
      </dgm:t>
    </dgm:pt>
    <dgm:pt modelId="{058157BD-9FFC-49E5-8199-52AF21A3E2F9}" type="parTrans" cxnId="{5672890B-131C-4227-9530-EA6231F74172}">
      <dgm:prSet/>
      <dgm:spPr/>
    </dgm:pt>
    <dgm:pt modelId="{9E249DEC-5EF0-4B3B-9E89-29D80F0B1C05}" type="sibTrans" cxnId="{5672890B-131C-4227-9530-EA6231F74172}">
      <dgm:prSet/>
      <dgm:spPr/>
    </dgm:pt>
    <dgm:pt modelId="{80CBF296-E269-4EDA-A47A-B69C652E2E6D}" type="pres">
      <dgm:prSet presAssocID="{29AC0C5D-1400-44C0-A65B-5807CD7FA71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6448B6-46EA-480F-8FFE-BC7E1D6F102C}" type="pres">
      <dgm:prSet presAssocID="{9BFCA766-19B6-42B6-96DF-510FFF2C532C}" presName="compNode" presStyleCnt="0"/>
      <dgm:spPr/>
    </dgm:pt>
    <dgm:pt modelId="{80B1FAE2-2863-40FC-8B85-40C990ACC1D4}" type="pres">
      <dgm:prSet presAssocID="{9BFCA766-19B6-42B6-96DF-510FFF2C532C}" presName="aNode" presStyleLbl="bgShp" presStyleIdx="0" presStyleCnt="3"/>
      <dgm:spPr/>
      <dgm:t>
        <a:bodyPr/>
        <a:lstStyle/>
        <a:p>
          <a:endParaRPr lang="ru-RU"/>
        </a:p>
      </dgm:t>
    </dgm:pt>
    <dgm:pt modelId="{088B588D-7FFB-4AE3-A2A7-654E9F33EE38}" type="pres">
      <dgm:prSet presAssocID="{9BFCA766-19B6-42B6-96DF-510FFF2C532C}" presName="textNode" presStyleLbl="bgShp" presStyleIdx="0" presStyleCnt="3"/>
      <dgm:spPr/>
      <dgm:t>
        <a:bodyPr/>
        <a:lstStyle/>
        <a:p>
          <a:endParaRPr lang="ru-RU"/>
        </a:p>
      </dgm:t>
    </dgm:pt>
    <dgm:pt modelId="{40139C8F-B017-48D2-9CE6-921EA5641F89}" type="pres">
      <dgm:prSet presAssocID="{9BFCA766-19B6-42B6-96DF-510FFF2C532C}" presName="compChildNode" presStyleCnt="0"/>
      <dgm:spPr/>
    </dgm:pt>
    <dgm:pt modelId="{00E7E6A9-75AC-4175-9899-36DD5D7530E7}" type="pres">
      <dgm:prSet presAssocID="{9BFCA766-19B6-42B6-96DF-510FFF2C532C}" presName="theInnerList" presStyleCnt="0"/>
      <dgm:spPr/>
    </dgm:pt>
    <dgm:pt modelId="{E1D68A69-DAEA-4476-A8BA-C1B5D64F2388}" type="pres">
      <dgm:prSet presAssocID="{E8FE92C2-41BF-41C9-9811-799AC04C2D52}" presName="childNode" presStyleLbl="node1" presStyleIdx="0" presStyleCnt="6" custLinFactNeighborX="-1715" custLinFactNeighborY="-1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91F3D8-46CB-4006-8C5F-E3BED1735692}" type="pres">
      <dgm:prSet presAssocID="{E8FE92C2-41BF-41C9-9811-799AC04C2D52}" presName="aSpace2" presStyleCnt="0"/>
      <dgm:spPr/>
    </dgm:pt>
    <dgm:pt modelId="{08ADF3D0-5C1C-4820-9419-413A58A9D205}" type="pres">
      <dgm:prSet presAssocID="{576BE06E-371A-4FE1-A871-E17525EF42C0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6147F-23FD-4916-9D51-4BC3C2B9C7F7}" type="pres">
      <dgm:prSet presAssocID="{9BFCA766-19B6-42B6-96DF-510FFF2C532C}" presName="aSpace" presStyleCnt="0"/>
      <dgm:spPr/>
    </dgm:pt>
    <dgm:pt modelId="{457CA6C4-FF18-4104-8799-5EE0BAB145E7}" type="pres">
      <dgm:prSet presAssocID="{00198867-40F5-49F5-A272-54DD6366314F}" presName="compNode" presStyleCnt="0"/>
      <dgm:spPr/>
    </dgm:pt>
    <dgm:pt modelId="{AE9C8A6A-7735-4458-966A-1C53F6106CAD}" type="pres">
      <dgm:prSet presAssocID="{00198867-40F5-49F5-A272-54DD6366314F}" presName="aNode" presStyleLbl="bgShp" presStyleIdx="1" presStyleCnt="3"/>
      <dgm:spPr/>
      <dgm:t>
        <a:bodyPr/>
        <a:lstStyle/>
        <a:p>
          <a:endParaRPr lang="ru-RU"/>
        </a:p>
      </dgm:t>
    </dgm:pt>
    <dgm:pt modelId="{85445398-91D4-47BF-BBF4-17FD2643CFF1}" type="pres">
      <dgm:prSet presAssocID="{00198867-40F5-49F5-A272-54DD6366314F}" presName="textNode" presStyleLbl="bgShp" presStyleIdx="1" presStyleCnt="3"/>
      <dgm:spPr/>
      <dgm:t>
        <a:bodyPr/>
        <a:lstStyle/>
        <a:p>
          <a:endParaRPr lang="ru-RU"/>
        </a:p>
      </dgm:t>
    </dgm:pt>
    <dgm:pt modelId="{28FB69E3-1049-4D9C-B4AF-E2C3EFF50722}" type="pres">
      <dgm:prSet presAssocID="{00198867-40F5-49F5-A272-54DD6366314F}" presName="compChildNode" presStyleCnt="0"/>
      <dgm:spPr/>
    </dgm:pt>
    <dgm:pt modelId="{BE750AE2-C87C-4DF8-BB52-13D43DB7BD91}" type="pres">
      <dgm:prSet presAssocID="{00198867-40F5-49F5-A272-54DD6366314F}" presName="theInnerList" presStyleCnt="0"/>
      <dgm:spPr/>
    </dgm:pt>
    <dgm:pt modelId="{380B0F27-C4FF-49A0-A361-959A7D0194E5}" type="pres">
      <dgm:prSet presAssocID="{4DCD87B0-888B-4B83-A9D2-311DE21286FB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37C67-586B-443E-8811-468A83C292E8}" type="pres">
      <dgm:prSet presAssocID="{4DCD87B0-888B-4B83-A9D2-311DE21286FB}" presName="aSpace2" presStyleCnt="0"/>
      <dgm:spPr/>
    </dgm:pt>
    <dgm:pt modelId="{DF3A9146-4E24-4F3B-A549-411046AB2CC9}" type="pres">
      <dgm:prSet presAssocID="{B42E58EF-83A9-42CB-BCC1-E71220BDCC93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57176-44AD-4B22-B22E-4CBD56733C72}" type="pres">
      <dgm:prSet presAssocID="{00198867-40F5-49F5-A272-54DD6366314F}" presName="aSpace" presStyleCnt="0"/>
      <dgm:spPr/>
    </dgm:pt>
    <dgm:pt modelId="{D0BDFFF4-EAE3-4E87-BD8B-24DEF410D228}" type="pres">
      <dgm:prSet presAssocID="{DA9F4A9C-D6C2-404F-B8F3-57B91E9438EE}" presName="compNode" presStyleCnt="0"/>
      <dgm:spPr/>
    </dgm:pt>
    <dgm:pt modelId="{5F27F955-43D0-425C-8CBC-337DD529F30A}" type="pres">
      <dgm:prSet presAssocID="{DA9F4A9C-D6C2-404F-B8F3-57B91E9438EE}" presName="aNode" presStyleLbl="bgShp" presStyleIdx="2" presStyleCnt="3"/>
      <dgm:spPr/>
      <dgm:t>
        <a:bodyPr/>
        <a:lstStyle/>
        <a:p>
          <a:endParaRPr lang="ru-RU"/>
        </a:p>
      </dgm:t>
    </dgm:pt>
    <dgm:pt modelId="{BF999884-3210-4DB1-9AEC-0070BA55E1AC}" type="pres">
      <dgm:prSet presAssocID="{DA9F4A9C-D6C2-404F-B8F3-57B91E9438EE}" presName="textNode" presStyleLbl="bgShp" presStyleIdx="2" presStyleCnt="3"/>
      <dgm:spPr/>
      <dgm:t>
        <a:bodyPr/>
        <a:lstStyle/>
        <a:p>
          <a:endParaRPr lang="ru-RU"/>
        </a:p>
      </dgm:t>
    </dgm:pt>
    <dgm:pt modelId="{A47B77A8-C0EF-4DC7-8C9A-A073D105586D}" type="pres">
      <dgm:prSet presAssocID="{DA9F4A9C-D6C2-404F-B8F3-57B91E9438EE}" presName="compChildNode" presStyleCnt="0"/>
      <dgm:spPr/>
    </dgm:pt>
    <dgm:pt modelId="{519A6C67-2E57-4AA7-BD54-80D301F1F1FE}" type="pres">
      <dgm:prSet presAssocID="{DA9F4A9C-D6C2-404F-B8F3-57B91E9438EE}" presName="theInnerList" presStyleCnt="0"/>
      <dgm:spPr/>
    </dgm:pt>
    <dgm:pt modelId="{F98413F8-4746-428C-9582-C1EB88FD1A98}" type="pres">
      <dgm:prSet presAssocID="{7EF72519-9E18-495D-A44B-30EEFECF17DB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AF519D-BCAF-4485-9C61-FEBF5B011878}" type="pres">
      <dgm:prSet presAssocID="{7EF72519-9E18-495D-A44B-30EEFECF17DB}" presName="aSpace2" presStyleCnt="0"/>
      <dgm:spPr/>
    </dgm:pt>
    <dgm:pt modelId="{29723269-60EA-4992-AE80-1168C0F088AE}" type="pres">
      <dgm:prSet presAssocID="{E9D8DE64-80C8-491A-A4D6-0CC94ADCB4E7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F4772F-500C-471E-AA6F-C38D48DE3D30}" type="presOf" srcId="{DA9F4A9C-D6C2-404F-B8F3-57B91E9438EE}" destId="{5F27F955-43D0-425C-8CBC-337DD529F30A}" srcOrd="0" destOrd="0" presId="urn:microsoft.com/office/officeart/2005/8/layout/lProcess2"/>
    <dgm:cxn modelId="{7B2E68BB-55DC-4EE2-8C50-7B193E0168F6}" type="presOf" srcId="{9BFCA766-19B6-42B6-96DF-510FFF2C532C}" destId="{088B588D-7FFB-4AE3-A2A7-654E9F33EE38}" srcOrd="1" destOrd="0" presId="urn:microsoft.com/office/officeart/2005/8/layout/lProcess2"/>
    <dgm:cxn modelId="{67B0F1B4-4253-403A-B9BD-4676C0895F2C}" type="presOf" srcId="{4DCD87B0-888B-4B83-A9D2-311DE21286FB}" destId="{380B0F27-C4FF-49A0-A361-959A7D0194E5}" srcOrd="0" destOrd="0" presId="urn:microsoft.com/office/officeart/2005/8/layout/lProcess2"/>
    <dgm:cxn modelId="{3EE6BA51-2982-4FE9-B186-A230C878E409}" srcId="{9BFCA766-19B6-42B6-96DF-510FFF2C532C}" destId="{E8FE92C2-41BF-41C9-9811-799AC04C2D52}" srcOrd="0" destOrd="0" parTransId="{ECE8B01F-5060-4805-A76C-FADDE1D1C329}" sibTransId="{B6C7CE0F-DF02-419D-829B-F333392EAD9D}"/>
    <dgm:cxn modelId="{5672890B-131C-4227-9530-EA6231F74172}" srcId="{00198867-40F5-49F5-A272-54DD6366314F}" destId="{4DCD87B0-888B-4B83-A9D2-311DE21286FB}" srcOrd="0" destOrd="0" parTransId="{058157BD-9FFC-49E5-8199-52AF21A3E2F9}" sibTransId="{9E249DEC-5EF0-4B3B-9E89-29D80F0B1C05}"/>
    <dgm:cxn modelId="{0576B87C-EFAE-4C3B-9075-054BB94189DE}" srcId="{29AC0C5D-1400-44C0-A65B-5807CD7FA715}" destId="{00198867-40F5-49F5-A272-54DD6366314F}" srcOrd="1" destOrd="0" parTransId="{0FB1251A-80F9-4CBC-8CD2-67CAD318035E}" sibTransId="{74E3ED2D-7034-4670-B8B0-39403BF25E6C}"/>
    <dgm:cxn modelId="{CE1E1D9C-B285-4AF2-A1B1-1CB81C3821A4}" type="presOf" srcId="{E8FE92C2-41BF-41C9-9811-799AC04C2D52}" destId="{E1D68A69-DAEA-4476-A8BA-C1B5D64F2388}" srcOrd="0" destOrd="0" presId="urn:microsoft.com/office/officeart/2005/8/layout/lProcess2"/>
    <dgm:cxn modelId="{C3377658-BC35-4944-BEDB-912B9EFF57DA}" type="presOf" srcId="{E9D8DE64-80C8-491A-A4D6-0CC94ADCB4E7}" destId="{29723269-60EA-4992-AE80-1168C0F088AE}" srcOrd="0" destOrd="0" presId="urn:microsoft.com/office/officeart/2005/8/layout/lProcess2"/>
    <dgm:cxn modelId="{AD10C8EE-7BA0-4E5E-9639-A3F6AE116E68}" type="presOf" srcId="{B42E58EF-83A9-42CB-BCC1-E71220BDCC93}" destId="{DF3A9146-4E24-4F3B-A549-411046AB2CC9}" srcOrd="0" destOrd="0" presId="urn:microsoft.com/office/officeart/2005/8/layout/lProcess2"/>
    <dgm:cxn modelId="{95363E8A-8FBE-4D66-A590-7500B3745CFE}" type="presOf" srcId="{29AC0C5D-1400-44C0-A65B-5807CD7FA715}" destId="{80CBF296-E269-4EDA-A47A-B69C652E2E6D}" srcOrd="0" destOrd="0" presId="urn:microsoft.com/office/officeart/2005/8/layout/lProcess2"/>
    <dgm:cxn modelId="{822A698B-E142-4675-AD92-57EA51F468E2}" type="presOf" srcId="{7EF72519-9E18-495D-A44B-30EEFECF17DB}" destId="{F98413F8-4746-428C-9582-C1EB88FD1A98}" srcOrd="0" destOrd="0" presId="urn:microsoft.com/office/officeart/2005/8/layout/lProcess2"/>
    <dgm:cxn modelId="{800B05F9-56C6-4B38-9646-EFFF1E744A81}" type="presOf" srcId="{DA9F4A9C-D6C2-404F-B8F3-57B91E9438EE}" destId="{BF999884-3210-4DB1-9AEC-0070BA55E1AC}" srcOrd="1" destOrd="0" presId="urn:microsoft.com/office/officeart/2005/8/layout/lProcess2"/>
    <dgm:cxn modelId="{422167CD-DEE1-47AF-9676-B793262D61B4}" srcId="{00198867-40F5-49F5-A272-54DD6366314F}" destId="{B42E58EF-83A9-42CB-BCC1-E71220BDCC93}" srcOrd="1" destOrd="0" parTransId="{A7C3C51B-E477-475D-B7AF-9E47C850EA42}" sibTransId="{AB794EF2-38DA-426A-B908-50C5CCF0955F}"/>
    <dgm:cxn modelId="{CB37BD8E-6C6D-452A-B69A-D392B29111F2}" srcId="{29AC0C5D-1400-44C0-A65B-5807CD7FA715}" destId="{9BFCA766-19B6-42B6-96DF-510FFF2C532C}" srcOrd="0" destOrd="0" parTransId="{34C2E120-C202-4D7A-98C7-EFAD9FE17C52}" sibTransId="{08401D3D-45C9-4970-9C07-A97451733A5E}"/>
    <dgm:cxn modelId="{0EA378BB-F138-45D9-B43F-1B792596F903}" type="presOf" srcId="{9BFCA766-19B6-42B6-96DF-510FFF2C532C}" destId="{80B1FAE2-2863-40FC-8B85-40C990ACC1D4}" srcOrd="0" destOrd="0" presId="urn:microsoft.com/office/officeart/2005/8/layout/lProcess2"/>
    <dgm:cxn modelId="{075E7E76-B507-4CEE-89BB-C9EBFBCFD6BA}" type="presOf" srcId="{00198867-40F5-49F5-A272-54DD6366314F}" destId="{AE9C8A6A-7735-4458-966A-1C53F6106CAD}" srcOrd="0" destOrd="0" presId="urn:microsoft.com/office/officeart/2005/8/layout/lProcess2"/>
    <dgm:cxn modelId="{DAAE5A36-F29A-492C-9433-194E0B39D6EB}" srcId="{9BFCA766-19B6-42B6-96DF-510FFF2C532C}" destId="{576BE06E-371A-4FE1-A871-E17525EF42C0}" srcOrd="1" destOrd="0" parTransId="{2982CDE9-16CF-4CA4-A9DB-1E282F078A6F}" sibTransId="{F4A4DB42-44AA-481B-B62B-3E750DEE1663}"/>
    <dgm:cxn modelId="{D6AE1EF4-F852-4160-B3D7-72DB6B297362}" srcId="{DA9F4A9C-D6C2-404F-B8F3-57B91E9438EE}" destId="{E9D8DE64-80C8-491A-A4D6-0CC94ADCB4E7}" srcOrd="1" destOrd="0" parTransId="{171E0DFC-8175-4BCC-A173-A04BDB523F0D}" sibTransId="{E3ECA9E1-9497-4DB4-958E-A92B66498ACF}"/>
    <dgm:cxn modelId="{63D32D7B-B732-45C1-8148-259B3A6E0584}" srcId="{DA9F4A9C-D6C2-404F-B8F3-57B91E9438EE}" destId="{7EF72519-9E18-495D-A44B-30EEFECF17DB}" srcOrd="0" destOrd="0" parTransId="{5DC602BA-C16D-478A-B47D-5396C0450A24}" sibTransId="{49309EB6-6940-43A0-B705-253E7D9F6226}"/>
    <dgm:cxn modelId="{1F6DC3C5-E8DB-4DC9-976C-EDE10998D48B}" type="presOf" srcId="{00198867-40F5-49F5-A272-54DD6366314F}" destId="{85445398-91D4-47BF-BBF4-17FD2643CFF1}" srcOrd="1" destOrd="0" presId="urn:microsoft.com/office/officeart/2005/8/layout/lProcess2"/>
    <dgm:cxn modelId="{B7F25108-C0EA-4F13-91A4-E62E5F535EC5}" srcId="{29AC0C5D-1400-44C0-A65B-5807CD7FA715}" destId="{DA9F4A9C-D6C2-404F-B8F3-57B91E9438EE}" srcOrd="2" destOrd="0" parTransId="{205C18BE-DB83-4B09-88BB-9063EDB23A66}" sibTransId="{F02ED1C6-A9E3-4180-AF37-4F09A12E5213}"/>
    <dgm:cxn modelId="{ADA00965-D5DA-48CA-9790-915A303CC8E2}" type="presOf" srcId="{576BE06E-371A-4FE1-A871-E17525EF42C0}" destId="{08ADF3D0-5C1C-4820-9419-413A58A9D205}" srcOrd="0" destOrd="0" presId="urn:microsoft.com/office/officeart/2005/8/layout/lProcess2"/>
    <dgm:cxn modelId="{F3812229-215A-4096-81C0-9FB0ADAE99A6}" type="presParOf" srcId="{80CBF296-E269-4EDA-A47A-B69C652E2E6D}" destId="{6B6448B6-46EA-480F-8FFE-BC7E1D6F102C}" srcOrd="0" destOrd="0" presId="urn:microsoft.com/office/officeart/2005/8/layout/lProcess2"/>
    <dgm:cxn modelId="{C4BF475B-AA9F-4F22-A919-146A35C9B0CC}" type="presParOf" srcId="{6B6448B6-46EA-480F-8FFE-BC7E1D6F102C}" destId="{80B1FAE2-2863-40FC-8B85-40C990ACC1D4}" srcOrd="0" destOrd="0" presId="urn:microsoft.com/office/officeart/2005/8/layout/lProcess2"/>
    <dgm:cxn modelId="{A6772DB5-BEEF-4EDC-BCE5-E9A74E81FDC8}" type="presParOf" srcId="{6B6448B6-46EA-480F-8FFE-BC7E1D6F102C}" destId="{088B588D-7FFB-4AE3-A2A7-654E9F33EE38}" srcOrd="1" destOrd="0" presId="urn:microsoft.com/office/officeart/2005/8/layout/lProcess2"/>
    <dgm:cxn modelId="{8CCDE8B1-3D32-429E-BB4C-E03EC2321EAE}" type="presParOf" srcId="{6B6448B6-46EA-480F-8FFE-BC7E1D6F102C}" destId="{40139C8F-B017-48D2-9CE6-921EA5641F89}" srcOrd="2" destOrd="0" presId="urn:microsoft.com/office/officeart/2005/8/layout/lProcess2"/>
    <dgm:cxn modelId="{D763B592-005A-4F9D-BF26-7F9A71520DC5}" type="presParOf" srcId="{40139C8F-B017-48D2-9CE6-921EA5641F89}" destId="{00E7E6A9-75AC-4175-9899-36DD5D7530E7}" srcOrd="0" destOrd="0" presId="urn:microsoft.com/office/officeart/2005/8/layout/lProcess2"/>
    <dgm:cxn modelId="{B0F5C17A-2400-419A-8D62-B96240ED7FFF}" type="presParOf" srcId="{00E7E6A9-75AC-4175-9899-36DD5D7530E7}" destId="{E1D68A69-DAEA-4476-A8BA-C1B5D64F2388}" srcOrd="0" destOrd="0" presId="urn:microsoft.com/office/officeart/2005/8/layout/lProcess2"/>
    <dgm:cxn modelId="{5442E62C-9237-44A7-8F3A-97C696B31995}" type="presParOf" srcId="{00E7E6A9-75AC-4175-9899-36DD5D7530E7}" destId="{A891F3D8-46CB-4006-8C5F-E3BED1735692}" srcOrd="1" destOrd="0" presId="urn:microsoft.com/office/officeart/2005/8/layout/lProcess2"/>
    <dgm:cxn modelId="{C7C4A608-AB5E-44AD-934D-6B99FFFADC04}" type="presParOf" srcId="{00E7E6A9-75AC-4175-9899-36DD5D7530E7}" destId="{08ADF3D0-5C1C-4820-9419-413A58A9D205}" srcOrd="2" destOrd="0" presId="urn:microsoft.com/office/officeart/2005/8/layout/lProcess2"/>
    <dgm:cxn modelId="{4DCC0C49-3FD7-48C3-B5D1-E5FFC2DBA858}" type="presParOf" srcId="{80CBF296-E269-4EDA-A47A-B69C652E2E6D}" destId="{F886147F-23FD-4916-9D51-4BC3C2B9C7F7}" srcOrd="1" destOrd="0" presId="urn:microsoft.com/office/officeart/2005/8/layout/lProcess2"/>
    <dgm:cxn modelId="{F9C255B1-B46E-469F-917B-FD134525AC2A}" type="presParOf" srcId="{80CBF296-E269-4EDA-A47A-B69C652E2E6D}" destId="{457CA6C4-FF18-4104-8799-5EE0BAB145E7}" srcOrd="2" destOrd="0" presId="urn:microsoft.com/office/officeart/2005/8/layout/lProcess2"/>
    <dgm:cxn modelId="{82243E15-F929-4BA2-AB25-EBD973EABBDD}" type="presParOf" srcId="{457CA6C4-FF18-4104-8799-5EE0BAB145E7}" destId="{AE9C8A6A-7735-4458-966A-1C53F6106CAD}" srcOrd="0" destOrd="0" presId="urn:microsoft.com/office/officeart/2005/8/layout/lProcess2"/>
    <dgm:cxn modelId="{FA49C187-B9D4-4759-8D34-FE851D8D8BB4}" type="presParOf" srcId="{457CA6C4-FF18-4104-8799-5EE0BAB145E7}" destId="{85445398-91D4-47BF-BBF4-17FD2643CFF1}" srcOrd="1" destOrd="0" presId="urn:microsoft.com/office/officeart/2005/8/layout/lProcess2"/>
    <dgm:cxn modelId="{037C5A4B-355B-40A6-A604-A7D4CCEFD80A}" type="presParOf" srcId="{457CA6C4-FF18-4104-8799-5EE0BAB145E7}" destId="{28FB69E3-1049-4D9C-B4AF-E2C3EFF50722}" srcOrd="2" destOrd="0" presId="urn:microsoft.com/office/officeart/2005/8/layout/lProcess2"/>
    <dgm:cxn modelId="{A39051AC-4258-428F-B9B4-B4C3F8756344}" type="presParOf" srcId="{28FB69E3-1049-4D9C-B4AF-E2C3EFF50722}" destId="{BE750AE2-C87C-4DF8-BB52-13D43DB7BD91}" srcOrd="0" destOrd="0" presId="urn:microsoft.com/office/officeart/2005/8/layout/lProcess2"/>
    <dgm:cxn modelId="{D82E3C0B-75AF-4D2F-9EED-546381897FD0}" type="presParOf" srcId="{BE750AE2-C87C-4DF8-BB52-13D43DB7BD91}" destId="{380B0F27-C4FF-49A0-A361-959A7D0194E5}" srcOrd="0" destOrd="0" presId="urn:microsoft.com/office/officeart/2005/8/layout/lProcess2"/>
    <dgm:cxn modelId="{FD4D5386-B533-4C13-9C03-6C8199C74E48}" type="presParOf" srcId="{BE750AE2-C87C-4DF8-BB52-13D43DB7BD91}" destId="{2F337C67-586B-443E-8811-468A83C292E8}" srcOrd="1" destOrd="0" presId="urn:microsoft.com/office/officeart/2005/8/layout/lProcess2"/>
    <dgm:cxn modelId="{ED219C91-36CE-4566-90D9-D7AC2DD3D738}" type="presParOf" srcId="{BE750AE2-C87C-4DF8-BB52-13D43DB7BD91}" destId="{DF3A9146-4E24-4F3B-A549-411046AB2CC9}" srcOrd="2" destOrd="0" presId="urn:microsoft.com/office/officeart/2005/8/layout/lProcess2"/>
    <dgm:cxn modelId="{3DA9A88D-FC2F-4D44-BC30-9B37607303FB}" type="presParOf" srcId="{80CBF296-E269-4EDA-A47A-B69C652E2E6D}" destId="{87D57176-44AD-4B22-B22E-4CBD56733C72}" srcOrd="3" destOrd="0" presId="urn:microsoft.com/office/officeart/2005/8/layout/lProcess2"/>
    <dgm:cxn modelId="{AF03FCE1-24E4-4012-87E7-3A92F576A93A}" type="presParOf" srcId="{80CBF296-E269-4EDA-A47A-B69C652E2E6D}" destId="{D0BDFFF4-EAE3-4E87-BD8B-24DEF410D228}" srcOrd="4" destOrd="0" presId="urn:microsoft.com/office/officeart/2005/8/layout/lProcess2"/>
    <dgm:cxn modelId="{AEBF8F1E-2CDF-4036-8EA4-985F2675EBD5}" type="presParOf" srcId="{D0BDFFF4-EAE3-4E87-BD8B-24DEF410D228}" destId="{5F27F955-43D0-425C-8CBC-337DD529F30A}" srcOrd="0" destOrd="0" presId="urn:microsoft.com/office/officeart/2005/8/layout/lProcess2"/>
    <dgm:cxn modelId="{D4ADC3F2-3FE4-46D7-B703-2BA9A572850A}" type="presParOf" srcId="{D0BDFFF4-EAE3-4E87-BD8B-24DEF410D228}" destId="{BF999884-3210-4DB1-9AEC-0070BA55E1AC}" srcOrd="1" destOrd="0" presId="urn:microsoft.com/office/officeart/2005/8/layout/lProcess2"/>
    <dgm:cxn modelId="{EADB30B1-8A61-4F3C-9294-D74BDFD67E36}" type="presParOf" srcId="{D0BDFFF4-EAE3-4E87-BD8B-24DEF410D228}" destId="{A47B77A8-C0EF-4DC7-8C9A-A073D105586D}" srcOrd="2" destOrd="0" presId="urn:microsoft.com/office/officeart/2005/8/layout/lProcess2"/>
    <dgm:cxn modelId="{447D52EE-D36D-41E4-9BF9-7A515D021AE9}" type="presParOf" srcId="{A47B77A8-C0EF-4DC7-8C9A-A073D105586D}" destId="{519A6C67-2E57-4AA7-BD54-80D301F1F1FE}" srcOrd="0" destOrd="0" presId="urn:microsoft.com/office/officeart/2005/8/layout/lProcess2"/>
    <dgm:cxn modelId="{E08793D3-87D9-4AAC-9B16-84CFDC7433A4}" type="presParOf" srcId="{519A6C67-2E57-4AA7-BD54-80D301F1F1FE}" destId="{F98413F8-4746-428C-9582-C1EB88FD1A98}" srcOrd="0" destOrd="0" presId="urn:microsoft.com/office/officeart/2005/8/layout/lProcess2"/>
    <dgm:cxn modelId="{BAE2AD1C-1FEE-4C1F-B9D3-5E1634A86319}" type="presParOf" srcId="{519A6C67-2E57-4AA7-BD54-80D301F1F1FE}" destId="{C2AF519D-BCAF-4485-9C61-FEBF5B011878}" srcOrd="1" destOrd="0" presId="urn:microsoft.com/office/officeart/2005/8/layout/lProcess2"/>
    <dgm:cxn modelId="{921201B1-9EDD-444D-AEFA-7FAB1B7D0376}" type="presParOf" srcId="{519A6C67-2E57-4AA7-BD54-80D301F1F1FE}" destId="{29723269-60EA-4992-AE80-1168C0F088A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EBD2D4-8C74-4D8F-AB76-0AB714807700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12DE3645-6A66-4CEE-BDE1-3B4D4ECA34A6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Заявка* на 2017г.</a:t>
          </a:r>
          <a:endParaRPr lang="ru-RU" dirty="0"/>
        </a:p>
      </dgm:t>
    </dgm:pt>
    <dgm:pt modelId="{093991BF-2C71-42F8-BBE7-F079C999BF40}" type="parTrans" cxnId="{77733057-9FBE-4B7D-A6BD-E5516D2ECCA3}">
      <dgm:prSet/>
      <dgm:spPr/>
      <dgm:t>
        <a:bodyPr/>
        <a:lstStyle/>
        <a:p>
          <a:endParaRPr lang="ru-RU"/>
        </a:p>
      </dgm:t>
    </dgm:pt>
    <dgm:pt modelId="{D9AB0E3B-6974-4CC8-A2DB-860182EF18C4}" type="sibTrans" cxnId="{77733057-9FBE-4B7D-A6BD-E5516D2ECCA3}">
      <dgm:prSet/>
      <dgm:spPr/>
      <dgm:t>
        <a:bodyPr/>
        <a:lstStyle/>
        <a:p>
          <a:endParaRPr lang="ru-RU"/>
        </a:p>
      </dgm:t>
    </dgm:pt>
    <dgm:pt modelId="{E18D4B0B-F6B3-46DA-8385-075EBA622D8C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2014г</a:t>
          </a:r>
          <a:endParaRPr lang="ru-RU" dirty="0"/>
        </a:p>
      </dgm:t>
    </dgm:pt>
    <dgm:pt modelId="{A171D058-24E5-4908-B535-AA852C139998}" type="parTrans" cxnId="{8A9E96A5-DA75-4980-8153-659437332EBD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185414C-119D-441D-A57F-CD1C8045F180}" type="sibTrans" cxnId="{8A9E96A5-DA75-4980-8153-659437332EBD}">
      <dgm:prSet/>
      <dgm:spPr/>
      <dgm:t>
        <a:bodyPr/>
        <a:lstStyle/>
        <a:p>
          <a:endParaRPr lang="ru-RU"/>
        </a:p>
      </dgm:t>
    </dgm:pt>
    <dgm:pt modelId="{DF472667-3616-4D27-8D75-0E959EEC75DD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2015г</a:t>
          </a:r>
          <a:endParaRPr lang="ru-RU" dirty="0"/>
        </a:p>
      </dgm:t>
    </dgm:pt>
    <dgm:pt modelId="{500F89C0-90F2-4759-816D-8DC4815C5B74}" type="parTrans" cxnId="{95AEF797-6318-4148-8223-74FE75F7F2DC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6B43B78F-FAC7-474F-AFD1-D0B152F29376}" type="sibTrans" cxnId="{95AEF797-6318-4148-8223-74FE75F7F2DC}">
      <dgm:prSet/>
      <dgm:spPr/>
      <dgm:t>
        <a:bodyPr/>
        <a:lstStyle/>
        <a:p>
          <a:endParaRPr lang="ru-RU"/>
        </a:p>
      </dgm:t>
    </dgm:pt>
    <dgm:pt modelId="{DCBED9BA-96D4-48AF-8F2C-7DC123AAE8FF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2016г</a:t>
          </a:r>
          <a:endParaRPr lang="ru-RU" dirty="0"/>
        </a:p>
      </dgm:t>
    </dgm:pt>
    <dgm:pt modelId="{52D65235-7F95-4587-9FCE-D4B7B6811EB3}" type="parTrans" cxnId="{477AF7D4-6BF5-4BBF-9EE7-FA83D098A5AE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CF702471-4753-4B76-A894-4AEB048E8416}" type="sibTrans" cxnId="{477AF7D4-6BF5-4BBF-9EE7-FA83D098A5AE}">
      <dgm:prSet/>
      <dgm:spPr/>
      <dgm:t>
        <a:bodyPr/>
        <a:lstStyle/>
        <a:p>
          <a:endParaRPr lang="ru-RU"/>
        </a:p>
      </dgm:t>
    </dgm:pt>
    <dgm:pt modelId="{CFEFA2EB-A199-4BC4-8B2B-71207E48C075}" type="pres">
      <dgm:prSet presAssocID="{57EBD2D4-8C74-4D8F-AB76-0AB71480770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22273B-2046-49D9-B6AA-C90E5EF18214}" type="pres">
      <dgm:prSet presAssocID="{12DE3645-6A66-4CEE-BDE1-3B4D4ECA34A6}" presName="centerShape" presStyleLbl="node0" presStyleIdx="0" presStyleCnt="1"/>
      <dgm:spPr/>
      <dgm:t>
        <a:bodyPr/>
        <a:lstStyle/>
        <a:p>
          <a:endParaRPr lang="ru-RU"/>
        </a:p>
      </dgm:t>
    </dgm:pt>
    <dgm:pt modelId="{B1FB6143-64BD-4A50-8CE9-CCB6C850E7AC}" type="pres">
      <dgm:prSet presAssocID="{A171D058-24E5-4908-B535-AA852C139998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BE60D29A-B3CA-48AC-9896-7897C7BF0D95}" type="pres">
      <dgm:prSet presAssocID="{E18D4B0B-F6B3-46DA-8385-075EBA622D8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85504-3D0A-42CB-AD16-F266C5EE4645}" type="pres">
      <dgm:prSet presAssocID="{500F89C0-90F2-4759-816D-8DC4815C5B74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3C6A26DE-B1DD-43E2-AC52-D3F6712B68EF}" type="pres">
      <dgm:prSet presAssocID="{DF472667-3616-4D27-8D75-0E959EEC75D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D9738-0488-43BD-BA3B-0CBCD1242122}" type="pres">
      <dgm:prSet presAssocID="{52D65235-7F95-4587-9FCE-D4B7B6811EB3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0DB99B83-8B58-4287-AC25-01A497D1E908}" type="pres">
      <dgm:prSet presAssocID="{DCBED9BA-96D4-48AF-8F2C-7DC123AAE8F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6F97ED-2F5C-4279-A0AB-7CD130B5CFBA}" type="presOf" srcId="{57EBD2D4-8C74-4D8F-AB76-0AB714807700}" destId="{CFEFA2EB-A199-4BC4-8B2B-71207E48C075}" srcOrd="0" destOrd="0" presId="urn:microsoft.com/office/officeart/2005/8/layout/radial4"/>
    <dgm:cxn modelId="{9610044B-DAD5-477B-8EAF-4C920BF1D5B6}" type="presOf" srcId="{E18D4B0B-F6B3-46DA-8385-075EBA622D8C}" destId="{BE60D29A-B3CA-48AC-9896-7897C7BF0D95}" srcOrd="0" destOrd="0" presId="urn:microsoft.com/office/officeart/2005/8/layout/radial4"/>
    <dgm:cxn modelId="{24237E40-6F6D-465D-9CEC-F3946C8554FC}" type="presOf" srcId="{A171D058-24E5-4908-B535-AA852C139998}" destId="{B1FB6143-64BD-4A50-8CE9-CCB6C850E7AC}" srcOrd="0" destOrd="0" presId="urn:microsoft.com/office/officeart/2005/8/layout/radial4"/>
    <dgm:cxn modelId="{C825D67F-7E4C-48DC-BA32-5FE7D4CF76EF}" type="presOf" srcId="{52D65235-7F95-4587-9FCE-D4B7B6811EB3}" destId="{302D9738-0488-43BD-BA3B-0CBCD1242122}" srcOrd="0" destOrd="0" presId="urn:microsoft.com/office/officeart/2005/8/layout/radial4"/>
    <dgm:cxn modelId="{E78B0B4E-3877-4E60-A574-A3A91C0BC8FE}" type="presOf" srcId="{DCBED9BA-96D4-48AF-8F2C-7DC123AAE8FF}" destId="{0DB99B83-8B58-4287-AC25-01A497D1E908}" srcOrd="0" destOrd="0" presId="urn:microsoft.com/office/officeart/2005/8/layout/radial4"/>
    <dgm:cxn modelId="{77733057-9FBE-4B7D-A6BD-E5516D2ECCA3}" srcId="{57EBD2D4-8C74-4D8F-AB76-0AB714807700}" destId="{12DE3645-6A66-4CEE-BDE1-3B4D4ECA34A6}" srcOrd="0" destOrd="0" parTransId="{093991BF-2C71-42F8-BBE7-F079C999BF40}" sibTransId="{D9AB0E3B-6974-4CC8-A2DB-860182EF18C4}"/>
    <dgm:cxn modelId="{D0714C07-4294-45D5-AD90-857FF466FDEB}" type="presOf" srcId="{500F89C0-90F2-4759-816D-8DC4815C5B74}" destId="{C3185504-3D0A-42CB-AD16-F266C5EE4645}" srcOrd="0" destOrd="0" presId="urn:microsoft.com/office/officeart/2005/8/layout/radial4"/>
    <dgm:cxn modelId="{F59D747A-7BF5-4CDD-86BF-EE748D92A50C}" type="presOf" srcId="{DF472667-3616-4D27-8D75-0E959EEC75DD}" destId="{3C6A26DE-B1DD-43E2-AC52-D3F6712B68EF}" srcOrd="0" destOrd="0" presId="urn:microsoft.com/office/officeart/2005/8/layout/radial4"/>
    <dgm:cxn modelId="{95AEF797-6318-4148-8223-74FE75F7F2DC}" srcId="{12DE3645-6A66-4CEE-BDE1-3B4D4ECA34A6}" destId="{DF472667-3616-4D27-8D75-0E959EEC75DD}" srcOrd="1" destOrd="0" parTransId="{500F89C0-90F2-4759-816D-8DC4815C5B74}" sibTransId="{6B43B78F-FAC7-474F-AFD1-D0B152F29376}"/>
    <dgm:cxn modelId="{477AF7D4-6BF5-4BBF-9EE7-FA83D098A5AE}" srcId="{12DE3645-6A66-4CEE-BDE1-3B4D4ECA34A6}" destId="{DCBED9BA-96D4-48AF-8F2C-7DC123AAE8FF}" srcOrd="2" destOrd="0" parTransId="{52D65235-7F95-4587-9FCE-D4B7B6811EB3}" sibTransId="{CF702471-4753-4B76-A894-4AEB048E8416}"/>
    <dgm:cxn modelId="{E512BC13-D711-4C8E-96D0-C728D0710B93}" type="presOf" srcId="{12DE3645-6A66-4CEE-BDE1-3B4D4ECA34A6}" destId="{6222273B-2046-49D9-B6AA-C90E5EF18214}" srcOrd="0" destOrd="0" presId="urn:microsoft.com/office/officeart/2005/8/layout/radial4"/>
    <dgm:cxn modelId="{8A9E96A5-DA75-4980-8153-659437332EBD}" srcId="{12DE3645-6A66-4CEE-BDE1-3B4D4ECA34A6}" destId="{E18D4B0B-F6B3-46DA-8385-075EBA622D8C}" srcOrd="0" destOrd="0" parTransId="{A171D058-24E5-4908-B535-AA852C139998}" sibTransId="{3185414C-119D-441D-A57F-CD1C8045F180}"/>
    <dgm:cxn modelId="{80C593FF-07DB-48F2-AF89-D08038E6F51F}" type="presParOf" srcId="{CFEFA2EB-A199-4BC4-8B2B-71207E48C075}" destId="{6222273B-2046-49D9-B6AA-C90E5EF18214}" srcOrd="0" destOrd="0" presId="urn:microsoft.com/office/officeart/2005/8/layout/radial4"/>
    <dgm:cxn modelId="{131B4354-24A9-4346-A936-5E2F88DB74FD}" type="presParOf" srcId="{CFEFA2EB-A199-4BC4-8B2B-71207E48C075}" destId="{B1FB6143-64BD-4A50-8CE9-CCB6C850E7AC}" srcOrd="1" destOrd="0" presId="urn:microsoft.com/office/officeart/2005/8/layout/radial4"/>
    <dgm:cxn modelId="{C00DCCEB-AAA6-42B4-A996-CBC3FEC9DF3E}" type="presParOf" srcId="{CFEFA2EB-A199-4BC4-8B2B-71207E48C075}" destId="{BE60D29A-B3CA-48AC-9896-7897C7BF0D95}" srcOrd="2" destOrd="0" presId="urn:microsoft.com/office/officeart/2005/8/layout/radial4"/>
    <dgm:cxn modelId="{5D920AFB-E39B-49F1-9AF3-D63217A4FFA9}" type="presParOf" srcId="{CFEFA2EB-A199-4BC4-8B2B-71207E48C075}" destId="{C3185504-3D0A-42CB-AD16-F266C5EE4645}" srcOrd="3" destOrd="0" presId="urn:microsoft.com/office/officeart/2005/8/layout/radial4"/>
    <dgm:cxn modelId="{10B0BAD1-D6D2-4EA6-BF39-4FED94557E34}" type="presParOf" srcId="{CFEFA2EB-A199-4BC4-8B2B-71207E48C075}" destId="{3C6A26DE-B1DD-43E2-AC52-D3F6712B68EF}" srcOrd="4" destOrd="0" presId="urn:microsoft.com/office/officeart/2005/8/layout/radial4"/>
    <dgm:cxn modelId="{46AB4662-268D-46A6-B34D-FDD3E520B104}" type="presParOf" srcId="{CFEFA2EB-A199-4BC4-8B2B-71207E48C075}" destId="{302D9738-0488-43BD-BA3B-0CBCD1242122}" srcOrd="5" destOrd="0" presId="urn:microsoft.com/office/officeart/2005/8/layout/radial4"/>
    <dgm:cxn modelId="{FCA88FB4-61C6-4AFF-BB72-DA7E889812A4}" type="presParOf" srcId="{CFEFA2EB-A199-4BC4-8B2B-71207E48C075}" destId="{0DB99B83-8B58-4287-AC25-01A497D1E90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AB23A-4478-4B97-9F30-FA7B33E26137}">
      <dsp:nvSpPr>
        <dsp:cNvPr id="0" name=""/>
        <dsp:cNvSpPr/>
      </dsp:nvSpPr>
      <dsp:spPr>
        <a:xfrm>
          <a:off x="3293446" y="1399"/>
          <a:ext cx="4928120" cy="2437419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Румыния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Польша (2 центра)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Венгрия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Россия</a:t>
          </a:r>
          <a:endParaRPr lang="ru-RU" sz="30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93446" y="306076"/>
        <a:ext cx="4014088" cy="1828065"/>
      </dsp:txXfrm>
    </dsp:sp>
    <dsp:sp modelId="{F09C17AE-5687-4021-A36F-1E45E5A7FFD4}">
      <dsp:nvSpPr>
        <dsp:cNvPr id="0" name=""/>
        <dsp:cNvSpPr/>
      </dsp:nvSpPr>
      <dsp:spPr>
        <a:xfrm>
          <a:off x="8032" y="46480"/>
          <a:ext cx="3285413" cy="2347258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Пять «образцовых центров» (</a:t>
          </a:r>
          <a:r>
            <a:rPr lang="en-US" sz="3000" kern="1200" dirty="0" smtClean="0"/>
            <a:t>beacons)</a:t>
          </a:r>
          <a:endParaRPr lang="ru-RU" sz="3000" kern="1200" dirty="0"/>
        </a:p>
      </dsp:txBody>
      <dsp:txXfrm>
        <a:off x="122616" y="161064"/>
        <a:ext cx="3056245" cy="2118090"/>
      </dsp:txXfrm>
    </dsp:sp>
    <dsp:sp modelId="{EA771A2E-9AB5-4CB1-8E3F-3FC75B97A21A}">
      <dsp:nvSpPr>
        <dsp:cNvPr id="0" name=""/>
        <dsp:cNvSpPr/>
      </dsp:nvSpPr>
      <dsp:spPr>
        <a:xfrm>
          <a:off x="3291839" y="2908917"/>
          <a:ext cx="4937760" cy="1335160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Польша</a:t>
          </a:r>
          <a:endParaRPr lang="ru-R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>
              <a:solidFill>
                <a:srgbClr val="FF0000"/>
              </a:solidFill>
            </a:rPr>
            <a:t>Россия</a:t>
          </a:r>
          <a:endParaRPr lang="ru-RU" sz="3000" kern="1200" dirty="0">
            <a:solidFill>
              <a:srgbClr val="FF0000"/>
            </a:solidFill>
          </a:endParaRPr>
        </a:p>
      </dsp:txBody>
      <dsp:txXfrm>
        <a:off x="3291839" y="3075812"/>
        <a:ext cx="4437075" cy="1001370"/>
      </dsp:txXfrm>
    </dsp:sp>
    <dsp:sp modelId="{A6612425-9DEF-4BB7-8D1C-DE894A20287F}">
      <dsp:nvSpPr>
        <dsp:cNvPr id="0" name=""/>
        <dsp:cNvSpPr/>
      </dsp:nvSpPr>
      <dsp:spPr>
        <a:xfrm>
          <a:off x="0" y="2628432"/>
          <a:ext cx="3291840" cy="1896130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Наибольшее число служб паллиативной помощи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2561" y="2720993"/>
        <a:ext cx="3106718" cy="1711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0.86898</cdr:x>
      <cdr:y>0.21304</cdr:y>
    </cdr:from>
    <cdr:to>
      <cdr:x>0.8907</cdr:x>
      <cdr:y>0.23777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9862298" y="675716"/>
          <a:ext cx="246529" cy="784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0.37685</cdr:x>
      <cdr:y>0.5173</cdr:y>
    </cdr:from>
    <cdr:to>
      <cdr:x>0.44893</cdr:x>
      <cdr:y>0.61975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744416" y="1080120"/>
          <a:ext cx="716186" cy="2139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 b="1" smtClean="0">
              <a:solidFill>
                <a:srgbClr val="FF0000"/>
              </a:solidFill>
            </a:rPr>
            <a:t>-</a:t>
          </a:r>
          <a:r>
            <a:rPr lang="ru-RU" sz="1100" b="1" baseline="0" smtClean="0">
              <a:solidFill>
                <a:srgbClr val="FF0000"/>
              </a:solidFill>
            </a:rPr>
            <a:t> 22</a:t>
          </a:r>
          <a:r>
            <a:rPr lang="ru-RU" sz="1100" b="1" smtClean="0">
              <a:solidFill>
                <a:srgbClr val="FF0000"/>
              </a:solidFill>
            </a:rPr>
            <a:t> %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0.54354</cdr:x>
      <cdr:y>0.44833</cdr:y>
    </cdr:from>
    <cdr:to>
      <cdr:x>0.61562</cdr:x>
      <cdr:y>0.55078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5400600" y="936104"/>
          <a:ext cx="716187" cy="2139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b="1" baseline="0" smtClean="0">
              <a:solidFill>
                <a:sysClr val="windowText" lastClr="000000"/>
              </a:solidFill>
            </a:rPr>
            <a:t>+ 8</a:t>
          </a:r>
          <a:r>
            <a:rPr lang="ru-RU" sz="1100" b="1" smtClean="0">
              <a:solidFill>
                <a:sysClr val="windowText" lastClr="000000"/>
              </a:solidFill>
            </a:rPr>
            <a:t> %</a:t>
          </a:r>
          <a:endParaRPr lang="ru-RU" sz="11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0.73013</cdr:x>
      <cdr:y>0.28436</cdr:y>
    </cdr:from>
    <cdr:to>
      <cdr:x>0.80221</cdr:x>
      <cdr:y>0.38682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7254568" y="593734"/>
          <a:ext cx="716187" cy="2139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b="1" smtClean="0">
              <a:solidFill>
                <a:sysClr val="windowText" lastClr="000000"/>
              </a:solidFill>
            </a:rPr>
            <a:t>+ </a:t>
          </a:r>
          <a:r>
            <a:rPr lang="ru-RU" b="1" smtClean="0"/>
            <a:t>80</a:t>
          </a:r>
          <a:r>
            <a:rPr lang="ru-RU" sz="1100" b="1" smtClean="0">
              <a:solidFill>
                <a:sysClr val="windowText" lastClr="000000"/>
              </a:solidFill>
            </a:rPr>
            <a:t> %</a:t>
          </a:r>
          <a:endParaRPr lang="ru-RU" sz="11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0.89865</cdr:x>
      <cdr:y>0.27589</cdr:y>
    </cdr:from>
    <cdr:to>
      <cdr:x>0.97073</cdr:x>
      <cdr:y>0.37835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928992" y="576064"/>
          <a:ext cx="716187" cy="213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smtClean="0">
              <a:solidFill>
                <a:sysClr val="windowText" lastClr="000000"/>
              </a:solidFill>
            </a:rPr>
            <a:t>+ 15 %</a:t>
          </a:r>
          <a:endParaRPr lang="ru-RU" sz="1100" b="1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0.86898</cdr:x>
      <cdr:y>0.21304</cdr:y>
    </cdr:from>
    <cdr:to>
      <cdr:x>0.8907</cdr:x>
      <cdr:y>0.23777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9862298" y="675716"/>
          <a:ext cx="246529" cy="784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0.55038</cdr:x>
      <cdr:y>0.40687</cdr:y>
    </cdr:from>
    <cdr:to>
      <cdr:x>0.62246</cdr:x>
      <cdr:y>0.50932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468618" y="790948"/>
          <a:ext cx="716187" cy="1991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 b="1" smtClean="0">
              <a:solidFill>
                <a:srgbClr val="FF0000"/>
              </a:solidFill>
            </a:rPr>
            <a:t>- 4 %</a:t>
          </a:r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0.39221</cdr:x>
      <cdr:y>0.40687</cdr:y>
    </cdr:from>
    <cdr:to>
      <cdr:x>0.46428</cdr:x>
      <cdr:y>0.50933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896982" y="790948"/>
          <a:ext cx="716087" cy="1991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b="1" baseline="0" smtClean="0">
              <a:solidFill>
                <a:sysClr val="windowText" lastClr="000000"/>
              </a:solidFill>
            </a:rPr>
            <a:t>+ 24 </a:t>
          </a:r>
          <a:r>
            <a:rPr lang="ru-RU" sz="1100" b="1" smtClean="0">
              <a:solidFill>
                <a:sysClr val="windowText" lastClr="000000"/>
              </a:solidFill>
            </a:rPr>
            <a:t>%</a:t>
          </a:r>
          <a:endParaRPr lang="ru-RU" sz="11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0.73197</cdr:x>
      <cdr:y>0.29633</cdr:y>
    </cdr:from>
    <cdr:to>
      <cdr:x>0.80405</cdr:x>
      <cdr:y>0.39879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7272808" y="576064"/>
          <a:ext cx="716187" cy="1991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b="1" smtClean="0">
              <a:solidFill>
                <a:sysClr val="windowText" lastClr="000000"/>
              </a:solidFill>
            </a:rPr>
            <a:t>+</a:t>
          </a:r>
          <a:r>
            <a:rPr lang="ru-RU" sz="1100" b="1" baseline="0" smtClean="0">
              <a:solidFill>
                <a:sysClr val="windowText" lastClr="000000"/>
              </a:solidFill>
            </a:rPr>
            <a:t> 106</a:t>
          </a:r>
          <a:r>
            <a:rPr lang="ru-RU" sz="1100" b="1" smtClean="0">
              <a:solidFill>
                <a:sysClr val="windowText" lastClr="000000"/>
              </a:solidFill>
            </a:rPr>
            <a:t> %</a:t>
          </a:r>
          <a:endParaRPr lang="ru-RU" sz="11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0.9059</cdr:x>
      <cdr:y>0.25929</cdr:y>
    </cdr:from>
    <cdr:to>
      <cdr:x>0.97797</cdr:x>
      <cdr:y>0.36174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9001000" y="504056"/>
          <a:ext cx="716088" cy="1991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b="1" smtClean="0"/>
            <a:t>+ </a:t>
          </a:r>
          <a:r>
            <a:rPr lang="ru-RU" b="1" smtClean="0"/>
            <a:t>4</a:t>
          </a:r>
          <a:r>
            <a:rPr lang="ru-RU" sz="1100" b="1" smtClean="0"/>
            <a:t>3 %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0.85517</cdr:x>
      <cdr:y>0.85195</cdr:y>
    </cdr:from>
    <cdr:to>
      <cdr:x>0.94213</cdr:x>
      <cdr:y>0.96307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8496944" y="1656184"/>
          <a:ext cx="864096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00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0.84792</cdr:x>
      <cdr:y>0.87106</cdr:y>
    </cdr:from>
    <cdr:to>
      <cdr:x>0.93489</cdr:x>
      <cdr:y>0.95655</cdr:y>
    </cdr:to>
    <cdr:sp macro="" textlink="">
      <cdr:nvSpPr>
        <cdr:cNvPr id="16" name="Прямоугольник 15"/>
        <cdr:cNvSpPr/>
      </cdr:nvSpPr>
      <cdr:spPr>
        <a:xfrm xmlns:a="http://schemas.openxmlformats.org/drawingml/2006/main">
          <a:off x="8424936" y="1944216"/>
          <a:ext cx="864096" cy="1908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00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0.86898</cdr:x>
      <cdr:y>0.21304</cdr:y>
    </cdr:from>
    <cdr:to>
      <cdr:x>0.8907</cdr:x>
      <cdr:y>0.23777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9862298" y="675716"/>
          <a:ext cx="246529" cy="784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0.52881</cdr:x>
      <cdr:y>0.44349</cdr:y>
    </cdr:from>
    <cdr:to>
      <cdr:x>0.60089</cdr:x>
      <cdr:y>0.54595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254304" y="989872"/>
          <a:ext cx="716187" cy="2286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0 %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0.37783</cdr:x>
      <cdr:y>0.44349</cdr:y>
    </cdr:from>
    <cdr:to>
      <cdr:x>0.44991</cdr:x>
      <cdr:y>0.54595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754106" y="989872"/>
          <a:ext cx="716187" cy="2286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b="1" baseline="0" dirty="0" smtClean="0">
              <a:solidFill>
                <a:sysClr val="windowText" lastClr="000000"/>
              </a:solidFill>
            </a:rPr>
            <a:t>+ 28 </a:t>
          </a:r>
          <a:r>
            <a:rPr lang="ru-RU" sz="1100" b="1" dirty="0" smtClean="0">
              <a:solidFill>
                <a:sysClr val="windowText" lastClr="000000"/>
              </a:solidFill>
            </a:rPr>
            <a:t>%</a:t>
          </a:r>
          <a:endParaRPr lang="ru-RU" sz="11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0.72472</cdr:x>
      <cdr:y>0.32262</cdr:y>
    </cdr:from>
    <cdr:to>
      <cdr:x>0.7968</cdr:x>
      <cdr:y>0.42508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7200800" y="720080"/>
          <a:ext cx="716187" cy="2286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b="1" smtClean="0">
              <a:solidFill>
                <a:sysClr val="windowText" lastClr="000000"/>
              </a:solidFill>
            </a:rPr>
            <a:t>+ 73 %</a:t>
          </a:r>
          <a:endParaRPr lang="ru-RU" sz="11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0.9059</cdr:x>
      <cdr:y>0.22583</cdr:y>
    </cdr:from>
    <cdr:to>
      <cdr:x>0.97797</cdr:x>
      <cdr:y>0.32828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9001000" y="504056"/>
          <a:ext cx="716088" cy="2286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b="1" smtClean="0"/>
            <a:t>+ 46 %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0.28264</cdr:x>
      <cdr:y>0.64523</cdr:y>
    </cdr:from>
    <cdr:to>
      <cdr:x>0.43469</cdr:x>
      <cdr:y>0.83878</cdr:y>
    </cdr:to>
    <cdr:sp macro="" textlink="">
      <cdr:nvSpPr>
        <cdr:cNvPr id="7" name="Выноска со стрелкой вверх 6"/>
        <cdr:cNvSpPr/>
      </cdr:nvSpPr>
      <cdr:spPr>
        <a:xfrm xmlns:a="http://schemas.openxmlformats.org/drawingml/2006/main">
          <a:off x="2808312" y="1440160"/>
          <a:ext cx="1510768" cy="432000"/>
        </a:xfrm>
        <a:prstGeom xmlns:a="http://schemas.openxmlformats.org/drawingml/2006/main" prst="upArrowCallout">
          <a:avLst>
            <a:gd name="adj1" fmla="val 14747"/>
            <a:gd name="adj2" fmla="val 17684"/>
            <a:gd name="adj3" fmla="val 17492"/>
            <a:gd name="adj4" fmla="val 55232"/>
          </a:avLst>
        </a:prstGeom>
        <a:gradFill xmlns:a="http://schemas.openxmlformats.org/drawingml/2006/main" rotWithShape="1">
          <a:gsLst>
            <a:gs pos="0">
              <a:srgbClr val="4F81BD">
                <a:tint val="50000"/>
                <a:satMod val="300000"/>
              </a:srgbClr>
            </a:gs>
            <a:gs pos="35000">
              <a:srgbClr val="4F81BD">
                <a:tint val="37000"/>
                <a:satMod val="300000"/>
              </a:srgbClr>
            </a:gs>
            <a:gs pos="100000">
              <a:srgbClr val="4F81BD">
                <a:tint val="15000"/>
                <a:satMod val="350000"/>
              </a:srgbClr>
            </a:gs>
          </a:gsLst>
          <a:lin ang="16200000" scaled="1"/>
        </a:gradFill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900" b="1" baseline="0" smtClean="0">
              <a:solidFill>
                <a:sysClr val="windowText" lastClr="000000"/>
              </a:solidFill>
              <a:latin typeface="Calibri"/>
            </a:rPr>
            <a:t>12 % от общего числа нуждавшихся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0.46382</cdr:x>
      <cdr:y>0.64523</cdr:y>
    </cdr:from>
    <cdr:to>
      <cdr:x>0.61587</cdr:x>
      <cdr:y>0.85355</cdr:y>
    </cdr:to>
    <cdr:sp macro="" textlink="">
      <cdr:nvSpPr>
        <cdr:cNvPr id="12" name="Выноска со стрелкой вверх 11"/>
        <cdr:cNvSpPr/>
      </cdr:nvSpPr>
      <cdr:spPr>
        <a:xfrm xmlns:a="http://schemas.openxmlformats.org/drawingml/2006/main">
          <a:off x="4608512" y="1440160"/>
          <a:ext cx="1510769" cy="464970"/>
        </a:xfrm>
        <a:prstGeom xmlns:a="http://schemas.openxmlformats.org/drawingml/2006/main" prst="upArrowCallout">
          <a:avLst>
            <a:gd name="adj1" fmla="val 14934"/>
            <a:gd name="adj2" fmla="val 17302"/>
            <a:gd name="adj3" fmla="val 19035"/>
            <a:gd name="adj4" fmla="val 58751"/>
          </a:avLst>
        </a:prstGeom>
        <a:gradFill xmlns:a="http://schemas.openxmlformats.org/drawingml/2006/main" rotWithShape="1">
          <a:gsLst>
            <a:gs pos="0">
              <a:srgbClr val="4F81BD">
                <a:tint val="50000"/>
                <a:satMod val="300000"/>
              </a:srgbClr>
            </a:gs>
            <a:gs pos="35000">
              <a:srgbClr val="4F81BD">
                <a:tint val="37000"/>
                <a:satMod val="300000"/>
              </a:srgbClr>
            </a:gs>
            <a:gs pos="100000">
              <a:srgbClr val="4F81BD">
                <a:tint val="15000"/>
                <a:satMod val="350000"/>
              </a:srgbClr>
            </a:gs>
          </a:gsLst>
          <a:lin ang="16200000" scaled="1"/>
        </a:gradFill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900" b="1" baseline="0" smtClean="0">
              <a:solidFill>
                <a:sysClr val="windowText" lastClr="000000"/>
              </a:solidFill>
              <a:latin typeface="Calibri"/>
            </a:rPr>
            <a:t>11 % от общего числа нуждавшихся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0.645</cdr:x>
      <cdr:y>0.48392</cdr:y>
    </cdr:from>
    <cdr:to>
      <cdr:x>0.79705</cdr:x>
      <cdr:y>0.85914</cdr:y>
    </cdr:to>
    <cdr:sp macro="" textlink="">
      <cdr:nvSpPr>
        <cdr:cNvPr id="13" name="Выноска со стрелкой вверх 12"/>
        <cdr:cNvSpPr/>
      </cdr:nvSpPr>
      <cdr:spPr>
        <a:xfrm xmlns:a="http://schemas.openxmlformats.org/drawingml/2006/main">
          <a:off x="6408712" y="1080120"/>
          <a:ext cx="1510769" cy="837491"/>
        </a:xfrm>
        <a:prstGeom xmlns:a="http://schemas.openxmlformats.org/drawingml/2006/main" prst="upArrowCallout">
          <a:avLst>
            <a:gd name="adj1" fmla="val 7208"/>
            <a:gd name="adj2" fmla="val 9010"/>
            <a:gd name="adj3" fmla="val 12662"/>
            <a:gd name="adj4" fmla="val 31366"/>
          </a:avLst>
        </a:prstGeom>
        <a:gradFill xmlns:a="http://schemas.openxmlformats.org/drawingml/2006/main" rotWithShape="1">
          <a:gsLst>
            <a:gs pos="0">
              <a:srgbClr val="4F81BD">
                <a:tint val="50000"/>
                <a:satMod val="300000"/>
              </a:srgbClr>
            </a:gs>
            <a:gs pos="35000">
              <a:srgbClr val="4F81BD">
                <a:tint val="37000"/>
                <a:satMod val="300000"/>
              </a:srgbClr>
            </a:gs>
            <a:gs pos="100000">
              <a:srgbClr val="4F81BD">
                <a:tint val="15000"/>
                <a:satMod val="350000"/>
              </a:srgbClr>
            </a:gs>
          </a:gsLst>
          <a:lin ang="16200000" scaled="1"/>
        </a:gradFill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900" b="1" baseline="0" smtClean="0">
              <a:solidFill>
                <a:sysClr val="windowText" lastClr="000000"/>
              </a:solidFill>
              <a:latin typeface="Calibri"/>
            </a:rPr>
            <a:t>20 % от общего числа нуждавшихся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0.81893</cdr:x>
      <cdr:y>0.35488</cdr:y>
    </cdr:from>
    <cdr:to>
      <cdr:x>0.97098</cdr:x>
      <cdr:y>0.8492</cdr:y>
    </cdr:to>
    <cdr:sp macro="" textlink="">
      <cdr:nvSpPr>
        <cdr:cNvPr id="15" name="Выноска со стрелкой вверх 14"/>
        <cdr:cNvSpPr/>
      </cdr:nvSpPr>
      <cdr:spPr>
        <a:xfrm xmlns:a="http://schemas.openxmlformats.org/drawingml/2006/main">
          <a:off x="8136904" y="792088"/>
          <a:ext cx="1510769" cy="1103318"/>
        </a:xfrm>
        <a:prstGeom xmlns:a="http://schemas.openxmlformats.org/drawingml/2006/main" prst="upArrowCallout">
          <a:avLst>
            <a:gd name="adj1" fmla="val 5635"/>
            <a:gd name="adj2" fmla="val 6650"/>
            <a:gd name="adj3" fmla="val 7942"/>
            <a:gd name="adj4" fmla="val 24856"/>
          </a:avLst>
        </a:prstGeom>
        <a:gradFill xmlns:a="http://schemas.openxmlformats.org/drawingml/2006/main" rotWithShape="1">
          <a:gsLst>
            <a:gs pos="0">
              <a:srgbClr val="4F81BD">
                <a:tint val="50000"/>
                <a:satMod val="300000"/>
              </a:srgbClr>
            </a:gs>
            <a:gs pos="35000">
              <a:srgbClr val="4F81BD">
                <a:tint val="37000"/>
                <a:satMod val="300000"/>
              </a:srgbClr>
            </a:gs>
            <a:gs pos="100000">
              <a:srgbClr val="4F81BD">
                <a:tint val="15000"/>
                <a:satMod val="350000"/>
              </a:srgbClr>
            </a:gs>
          </a:gsLst>
          <a:lin ang="16200000" scaled="1"/>
        </a:gradFill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900" b="1" baseline="0" smtClean="0">
              <a:solidFill>
                <a:sysClr val="windowText" lastClr="000000"/>
              </a:solidFill>
              <a:latin typeface="Calibri"/>
            </a:rPr>
            <a:t>28 % от общего числа нуждавшихся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0.10871</cdr:x>
      <cdr:y>0.70976</cdr:y>
    </cdr:from>
    <cdr:to>
      <cdr:x>0.26076</cdr:x>
      <cdr:y>0.85815</cdr:y>
    </cdr:to>
    <cdr:sp macro="" textlink="">
      <cdr:nvSpPr>
        <cdr:cNvPr id="14" name="Выноска со стрелкой вверх 13"/>
        <cdr:cNvSpPr/>
      </cdr:nvSpPr>
      <cdr:spPr>
        <a:xfrm xmlns:a="http://schemas.openxmlformats.org/drawingml/2006/main">
          <a:off x="1080120" y="1584176"/>
          <a:ext cx="1510768" cy="331207"/>
        </a:xfrm>
        <a:prstGeom xmlns:a="http://schemas.openxmlformats.org/drawingml/2006/main" prst="upArrowCallout">
          <a:avLst>
            <a:gd name="adj1" fmla="val 16892"/>
            <a:gd name="adj2" fmla="val 19595"/>
            <a:gd name="adj3" fmla="val 25000"/>
            <a:gd name="adj4" fmla="val 65492"/>
          </a:avLst>
        </a:prstGeom>
        <a:gradFill xmlns:a="http://schemas.openxmlformats.org/drawingml/2006/main" rotWithShape="1">
          <a:gsLst>
            <a:gs pos="0">
              <a:srgbClr val="4F81BD">
                <a:tint val="50000"/>
                <a:satMod val="300000"/>
              </a:srgbClr>
            </a:gs>
            <a:gs pos="35000">
              <a:srgbClr val="4F81BD">
                <a:tint val="37000"/>
                <a:satMod val="300000"/>
              </a:srgbClr>
            </a:gs>
            <a:gs pos="100000">
              <a:srgbClr val="4F81BD">
                <a:tint val="15000"/>
                <a:satMod val="350000"/>
              </a:srgbClr>
            </a:gs>
          </a:gsLst>
          <a:lin ang="16200000" scaled="1"/>
        </a:gradFill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900" b="1" baseline="0" smtClean="0">
              <a:solidFill>
                <a:sysClr val="windowText" lastClr="000000"/>
              </a:solidFill>
              <a:latin typeface="Calibri"/>
            </a:rPr>
            <a:t>9 % от общего числа нуждавшихся</a:t>
          </a:r>
          <a:endParaRPr lang="ru-RU" sz="9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DAEE7-86EE-4416-814E-F0443B0AE58F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15129-2223-4B9F-9043-76CA3F3694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144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15129-2223-4B9F-9043-76CA3F369461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C5E757-FA0F-4FE9-95A4-8E57E4FE49A3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15129-2223-4B9F-9043-76CA3F369461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5F9AC4-4E3C-4F44-8E28-8DF412D99FF7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153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00F61F-795E-4AD7-A6EE-912655DD9C9A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6" descr="å®ᯨ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70485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296144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Всероссийская научно-практическая конференция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«Роль специалистов со средним медицинским образованием в оказании паллиативной помощи населению»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7772400" cy="4536504"/>
          </a:xfrm>
        </p:spPr>
        <p:txBody>
          <a:bodyPr>
            <a:normAutofit fontScale="85000" lnSpcReduction="20000"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О.А. </a:t>
            </a:r>
            <a:r>
              <a:rPr lang="ru-RU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Березикова</a:t>
            </a:r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Главный врач ГКУЗ КО «Кемеровский областной хоспис», </a:t>
            </a:r>
          </a:p>
          <a:p>
            <a:pPr algn="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главный областной специалист по паллиативной медицинской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помощи ДОЗН КО</a:t>
            </a:r>
          </a:p>
          <a:p>
            <a:pPr algn="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Д.В. </a:t>
            </a:r>
            <a:r>
              <a:rPr lang="ru-RU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Невзорова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Главный специалист по паллиативной медицинской помощи МЗ РФ</a:t>
            </a: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Новосибирск, 25-26 мая 2017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3455" y="2564904"/>
            <a:ext cx="823757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Основные задачи паллиативной медицины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практическом здравоохранении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187624" y="1844824"/>
            <a:ext cx="6629263" cy="157448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417" y="260648"/>
            <a:ext cx="8229600" cy="79208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паллиативной медицинской помощи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22048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Максимальное повышение качества жизни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4149080"/>
            <a:ext cx="2304256" cy="14401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Купирование 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боли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31840" y="4149080"/>
            <a:ext cx="2920775" cy="144016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Купирование тягостных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симптомов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72200" y="4149080"/>
            <a:ext cx="2520280" cy="142740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психологической и социальной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поддержки</a:t>
            </a:r>
          </a:p>
        </p:txBody>
      </p:sp>
      <p:cxnSp>
        <p:nvCxnSpPr>
          <p:cNvPr id="14" name="Прямая со стрелкой 13"/>
          <p:cNvCxnSpPr>
            <a:stCxn id="5" idx="4"/>
            <a:endCxn id="5" idx="4"/>
          </p:cNvCxnSpPr>
          <p:nvPr/>
        </p:nvCxnSpPr>
        <p:spPr>
          <a:xfrm>
            <a:off x="4502256" y="341930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4"/>
          </p:cNvCxnSpPr>
          <p:nvPr/>
        </p:nvCxnSpPr>
        <p:spPr>
          <a:xfrm flipH="1">
            <a:off x="4499992" y="3419304"/>
            <a:ext cx="2264" cy="729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5"/>
            <a:endCxn id="8" idx="0"/>
          </p:cNvCxnSpPr>
          <p:nvPr/>
        </p:nvCxnSpPr>
        <p:spPr>
          <a:xfrm>
            <a:off x="6846053" y="3188727"/>
            <a:ext cx="786287" cy="9603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5" idx="3"/>
            <a:endCxn id="6" idx="0"/>
          </p:cNvCxnSpPr>
          <p:nvPr/>
        </p:nvCxnSpPr>
        <p:spPr>
          <a:xfrm flipH="1">
            <a:off x="1547664" y="3188727"/>
            <a:ext cx="610794" cy="9603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08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Основные составляющие паллиативной медицинской помощи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Диагностика боли и других тягостных синдромов у пациентов с неизлечимыми хроническими заболеваниями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Купирование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профилактика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боли и тягостных синдромов. 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Контроль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над симптомами.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Общий уход за пациентами.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Обучение и реабилитация.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Психотерапевтическая помощь.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Поддержка семьи во время болезни близкого человека и после его смерти.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Научные исследования.</a:t>
            </a:r>
          </a:p>
          <a:p>
            <a:pPr>
              <a:lnSpc>
                <a:spcPct val="90000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Концепции паллиативной помощи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Традиционная концепция паллиативной медицинской помощи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*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Documents and Settings\o.berezikova\Рабочий стол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8568952" cy="45091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6237312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*Lynn J, Adamson DM. Living well at the end of life: adapting health care to serious chronic illness in old age. Arlington, VA, Rand Health, 2003</a:t>
            </a:r>
            <a:endParaRPr lang="ru-RU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Концепции паллиативной помощи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овая концепция паллиативной медицинской помощи*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o.berezikova\Рабочий стол\23_17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8208912" cy="39604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396335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*Lynn J, Adamson DM. Living well at the end of life: adapting health care to serious chronic illness in old age. Arlington, VA, Rand Health, 2003</a:t>
            </a:r>
            <a:endParaRPr lang="ru-RU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900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Стратегия ВОЗ в обеспечении НС</a:t>
            </a:r>
          </a:p>
        </p:txBody>
      </p:sp>
      <p:sp>
        <p:nvSpPr>
          <p:cNvPr id="5" name="Овал 4"/>
          <p:cNvSpPr/>
          <p:nvPr/>
        </p:nvSpPr>
        <p:spPr>
          <a:xfrm>
            <a:off x="2339975" y="1557338"/>
            <a:ext cx="4248150" cy="2951162"/>
          </a:xfrm>
          <a:prstGeom prst="ellipse">
            <a:avLst/>
          </a:prstGeom>
          <a:solidFill>
            <a:srgbClr val="CB2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411413" y="2565400"/>
            <a:ext cx="4248150" cy="29511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2771775" y="2565400"/>
            <a:ext cx="3384550" cy="2879725"/>
          </a:xfrm>
          <a:prstGeom prst="triangle">
            <a:avLst/>
          </a:prstGeom>
          <a:solidFill>
            <a:srgbClr val="CB2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19475" y="1844675"/>
            <a:ext cx="2016125" cy="647700"/>
          </a:xfrm>
          <a:prstGeom prst="rect">
            <a:avLst/>
          </a:prstGeom>
          <a:solidFill>
            <a:srgbClr val="CB2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Bookman Old Style" pitchFamily="18" charset="0"/>
              </a:rPr>
              <a:t>Политика правительства</a:t>
            </a:r>
          </a:p>
        </p:txBody>
      </p:sp>
      <p:sp>
        <p:nvSpPr>
          <p:cNvPr id="11" name="Прямоугольник 10"/>
          <p:cNvSpPr/>
          <p:nvPr/>
        </p:nvSpPr>
        <p:spPr>
          <a:xfrm rot="3524485">
            <a:off x="4662487" y="3556001"/>
            <a:ext cx="201612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Bookman Old Style" pitchFamily="18" charset="0"/>
              </a:rPr>
              <a:t>Просвещение и образование</a:t>
            </a:r>
          </a:p>
        </p:txBody>
      </p:sp>
      <p:sp>
        <p:nvSpPr>
          <p:cNvPr id="12" name="Прямоугольник 11"/>
          <p:cNvSpPr/>
          <p:nvPr/>
        </p:nvSpPr>
        <p:spPr>
          <a:xfrm rot="18092797">
            <a:off x="1658937" y="3482976"/>
            <a:ext cx="3135313" cy="754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Bookman Old Style" pitchFamily="18" charset="0"/>
              </a:rPr>
              <a:t>Доступность лекарственных средств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71775" y="5445125"/>
            <a:ext cx="3384550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Bookman Old Style" pitchFamily="18" charset="0"/>
              </a:rPr>
              <a:t>Нормативно-правовая документация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9388" y="6237288"/>
            <a:ext cx="8569325" cy="438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  <a:latin typeface="Bookman Old Style" pitchFamily="18" charset="0"/>
              </a:rPr>
              <a:t>Ист.: Обезболивание при раке с описанием системы обеспечения больных </a:t>
            </a:r>
            <a:r>
              <a:rPr lang="ru-RU" sz="900" dirty="0" err="1">
                <a:solidFill>
                  <a:schemeClr val="tx1"/>
                </a:solidFill>
                <a:latin typeface="Bookman Old Style" pitchFamily="18" charset="0"/>
              </a:rPr>
              <a:t>опиоидными</a:t>
            </a:r>
            <a:r>
              <a:rPr lang="ru-RU" sz="900" dirty="0">
                <a:solidFill>
                  <a:schemeClr val="tx1"/>
                </a:solidFill>
                <a:latin typeface="Bookman Old Style" pitchFamily="18" charset="0"/>
              </a:rPr>
              <a:t> препаратами, 2 издание, ВОЗ, Женева, 1996 г.  с дополнениями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1untitled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5796136" cy="3212976"/>
          </a:xfrm>
          <a:prstGeom prst="rect">
            <a:avLst/>
          </a:prstGeom>
        </p:spPr>
      </p:pic>
      <p:pic>
        <p:nvPicPr>
          <p:cNvPr id="11" name="Рисунок 10" descr="герб-России-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0"/>
            <a:ext cx="2814816" cy="292494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23528" y="3429000"/>
            <a:ext cx="84776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Современное состояние паллиативной</a:t>
            </a:r>
          </a:p>
          <a:p>
            <a:pPr algn="ctr"/>
            <a:r>
              <a:rPr lang="ru-RU" sz="3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медицинской помощи в Российской Федерации</a:t>
            </a:r>
          </a:p>
          <a:p>
            <a:pPr algn="ctr"/>
            <a:r>
              <a:rPr lang="ru-RU" sz="3200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(на 01.01.2017г.)</a:t>
            </a:r>
            <a:endParaRPr lang="ru-RU" sz="3200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 txBox="1">
            <a:spLocks/>
          </p:cNvSpPr>
          <p:nvPr/>
        </p:nvSpPr>
        <p:spPr>
          <a:xfrm>
            <a:off x="0" y="836712"/>
            <a:ext cx="9144000" cy="6021288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just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Совет при Правительстве Российской Федерации по вопросам попечительства в социальной сфере: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 Совета: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Clr>
                <a:srgbClr val="1F497D"/>
              </a:buCl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О.Ю.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Голодец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председатель Совета</a:t>
            </a:r>
          </a:p>
          <a:p>
            <a:pPr marL="0" indent="0" algn="just" fontAlgn="auto">
              <a:spcAft>
                <a:spcPts val="0"/>
              </a:spcAft>
              <a:buClr>
                <a:srgbClr val="1F497D"/>
              </a:buCl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Представители общественных организаций, НКО,           </a:t>
            </a:r>
          </a:p>
          <a:p>
            <a:pPr marL="0" indent="0" algn="just" fontAlgn="auto">
              <a:spcAft>
                <a:spcPts val="0"/>
              </a:spcAft>
              <a:buClr>
                <a:srgbClr val="1F497D"/>
              </a:buCl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благотворительных фондов</a:t>
            </a:r>
          </a:p>
          <a:p>
            <a:pPr marL="0" indent="0" algn="just" fontAlgn="auto">
              <a:spcAft>
                <a:spcPts val="0"/>
              </a:spcAft>
              <a:buClr>
                <a:srgbClr val="1F497D"/>
              </a:buClr>
              <a:buNone/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Clr>
                <a:srgbClr val="1F497D"/>
              </a:buCl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</a:p>
          <a:p>
            <a:pPr marL="0" indent="0" algn="just">
              <a:buNone/>
            </a:pPr>
            <a:endParaRPr lang="ru-RU" sz="1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Clr>
                <a:srgbClr val="1F497D"/>
              </a:buClr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Направления деятельности Совета в части развития ПМП:</a:t>
            </a:r>
          </a:p>
          <a:p>
            <a:pPr algn="just" fontAlgn="auto">
              <a:spcAft>
                <a:spcPts val="0"/>
              </a:spcAft>
              <a:buClr>
                <a:srgbClr val="1F497D"/>
              </a:buClr>
              <a:buFontTx/>
              <a:buChar char="-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Вопросы адекватного обезболивания тяжелых больных.</a:t>
            </a:r>
          </a:p>
          <a:p>
            <a:pPr algn="just" fontAlgn="auto">
              <a:spcAft>
                <a:spcPts val="0"/>
              </a:spcAft>
              <a:buClr>
                <a:srgbClr val="1F497D"/>
              </a:buClr>
              <a:buFontTx/>
              <a:buChar char="-"/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Вопросы респираторной поддержки тяжелобольных взрослых и детей.</a:t>
            </a:r>
          </a:p>
          <a:p>
            <a:pPr algn="just" fontAlgn="auto">
              <a:spcAft>
                <a:spcPts val="0"/>
              </a:spcAft>
              <a:buClr>
                <a:srgbClr val="1F497D"/>
              </a:buClr>
              <a:buFontTx/>
              <a:buChar char="-"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Подготовка предложений по дальнейшему развитию ПМП.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Clr>
                <a:srgbClr val="1F497D"/>
              </a:buClr>
              <a:buNone/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Подготовлена и внесена в Правительство Российской Федерации «дорожна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карта» по вопросам обезболивания</a:t>
            </a:r>
            <a:endParaRPr lang="ru-RU" sz="1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0"/>
            <a:ext cx="1428750" cy="188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bg1"/>
          </a:solidFill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</a:rPr>
              <a:t>   Развитие паллиативной медицинской помощи – приоритетное направление работы Правительства Российской Федерации</a:t>
            </a:r>
            <a:endParaRPr lang="ru-RU" sz="2000" dirty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30722" name="Picture 2" descr="C:\Documents and Settings\o.berezikova\Рабочий стол\_golodets_(12)_14119380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36912"/>
            <a:ext cx="3311277" cy="2016224"/>
          </a:xfrm>
          <a:prstGeom prst="rect">
            <a:avLst/>
          </a:prstGeom>
          <a:noFill/>
        </p:spPr>
      </p:pic>
      <p:pic>
        <p:nvPicPr>
          <p:cNvPr id="30723" name="Picture 3" descr="C:\Documents and Settings\o.berezikova\Рабочий стол\acce028de02d8fbaf48a6c3a04fdcac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556792"/>
            <a:ext cx="2646363" cy="1755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620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764704"/>
            <a:ext cx="8964488" cy="6093296"/>
          </a:xfrm>
        </p:spPr>
        <p:txBody>
          <a:bodyPr>
            <a:normAutofit/>
          </a:bodyPr>
          <a:lstStyle/>
          <a:p>
            <a:pPr algn="just">
              <a:buAutoNum type="arabicPeriod"/>
              <a:defRPr/>
            </a:pPr>
            <a:r>
              <a:rPr lang="ru-RU" sz="17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Федеральный закон Российской Федерации от 21 ноября 2011г. № 323-ФЗ </a:t>
            </a:r>
            <a:r>
              <a:rPr lang="ru-RU" sz="17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«Об основах охраны здоровья граждан в Российской Федерации»</a:t>
            </a:r>
          </a:p>
          <a:p>
            <a:pPr algn="just">
              <a:buFont typeface="Arial" pitchFamily="34" charset="0"/>
              <a:buAutoNum type="arabicPeriod"/>
              <a:defRPr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от 16.04.2012г. №291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«О лицензировании медицинской деятельности…»</a:t>
            </a:r>
            <a:endParaRPr lang="ru-RU" sz="170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just">
              <a:buFont typeface="Arial" pitchFamily="34" charset="0"/>
              <a:buAutoNum type="arabicPeriod"/>
              <a:defRPr/>
            </a:pPr>
            <a:r>
              <a:rPr lang="ru-RU" sz="17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Приказ Минздравсоцразвития Российской Федерации от 15.05.2012г. №543н </a:t>
            </a:r>
            <a:r>
              <a:rPr lang="ru-RU" sz="17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«Об утверждении положения об организации оказания первичной медико-санитарной помощи взрослому населению»</a:t>
            </a:r>
            <a:r>
              <a:rPr lang="en-US" sz="17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AutoNum type="arabicPeriod"/>
              <a:defRPr/>
            </a:pPr>
            <a:r>
              <a:rPr lang="ru-RU" sz="17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Приказ Минздрава Российской Федерации от 15.11.2012 №915н</a:t>
            </a:r>
            <a:r>
              <a:rPr lang="ru-RU" sz="17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Об</a:t>
            </a:r>
            <a:r>
              <a:rPr lang="en-US" sz="17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утверждении</a:t>
            </a:r>
            <a:r>
              <a:rPr lang="en-US" sz="17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Порядка оказания медицинской помощи по профилю «онкология»</a:t>
            </a:r>
            <a:r>
              <a:rPr lang="en-US" sz="17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</a:p>
          <a:p>
            <a:pPr algn="just">
              <a:buFont typeface="Arial" pitchFamily="34" charset="0"/>
              <a:buAutoNum type="arabicPeriod"/>
              <a:defRPr/>
            </a:pPr>
            <a:r>
              <a:rPr lang="ru-RU" sz="17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Приказ Минздрава России от 14 апреля 2015 г. №187н </a:t>
            </a:r>
            <a:r>
              <a:rPr lang="ru-RU" sz="17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«Об утверждении Порядка оказания паллиативной медицинской помощи взрослому населению»</a:t>
            </a:r>
            <a:r>
              <a:rPr lang="en-US" sz="17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  <a:endParaRPr lang="ru-RU" sz="170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just">
              <a:buFont typeface="Arial" pitchFamily="34" charset="0"/>
              <a:buAutoNum type="arabicPeriod"/>
              <a:defRPr/>
            </a:pPr>
            <a:r>
              <a:rPr lang="ru-RU" sz="17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Приказ Минздрава России от 14 апреля 2015 г. №193н </a:t>
            </a:r>
            <a:r>
              <a:rPr lang="ru-RU" sz="17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«Об утверждении Порядка оказания паллиативной медицинской помощи детям»</a:t>
            </a:r>
            <a:r>
              <a:rPr lang="en-US" sz="17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  <a:endParaRPr lang="ru-RU" sz="170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just">
              <a:buFont typeface="Arial" pitchFamily="34" charset="0"/>
              <a:buAutoNum type="arabicPeriod"/>
              <a:defRPr/>
            </a:pPr>
            <a:r>
              <a:rPr lang="ru-RU" sz="17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Приказ Минздрава России от 29 января 2016 г. №38н </a:t>
            </a:r>
            <a:r>
              <a:rPr lang="ru-RU" sz="17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«Об</a:t>
            </a:r>
            <a:r>
              <a:rPr lang="en-US" sz="17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утверждении</a:t>
            </a:r>
            <a:r>
              <a:rPr lang="en-US" sz="17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Порядка оказания медицинской помощи по профилю «гериатрия»</a:t>
            </a:r>
            <a:r>
              <a:rPr lang="en-US" sz="17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  <a:endParaRPr lang="ru-RU" sz="170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just">
              <a:buFont typeface="Arial" pitchFamily="34" charset="0"/>
              <a:buAutoNum type="arabicPeriod"/>
              <a:defRPr/>
            </a:pPr>
            <a:r>
              <a:rPr lang="ru-RU" sz="17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Распоряжение Правительства Российской Федерации от 05 февраля 2016г. №164-р </a:t>
            </a:r>
            <a:r>
              <a:rPr lang="ru-RU" sz="17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«Стратегия в интересах граждан старшего поколения в Российской Федерации до 2025 года»</a:t>
            </a:r>
            <a:r>
              <a:rPr lang="en-US" sz="17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  <a:endParaRPr lang="ru-RU" sz="170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just">
              <a:buAutoNum type="arabicPeriod"/>
              <a:defRPr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от 19 декабря  2016 г.  №1403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«О Программе государственных гарантий бесплатного оказания гражданам медицинской помощи на 2017 год и на плановый период 2018 и 2019 годов»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AutoNum type="arabicPeriod"/>
              <a:defRPr/>
            </a:pPr>
            <a:endParaRPr lang="ru-RU" sz="170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8864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7263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Основные нормативно-правовые акты, регулирующие организацию оказания ПМП  в РФ</a:t>
            </a:r>
          </a:p>
        </p:txBody>
      </p:sp>
    </p:spTree>
    <p:extLst>
      <p:ext uri="{BB962C8B-B14F-4D97-AF65-F5344CB8AC3E}">
        <p14:creationId xmlns:p14="http://schemas.microsoft.com/office/powerpoint/2010/main" val="1498787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Структура нормативно-правовых актов РФ в сфере оборота НС и ПВ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75856" y="6381328"/>
            <a:ext cx="554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Информационные материалы,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Падалкин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В.П., Николаева Н.М., 2016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Нормативно-правовые акты, определяющие основные задачи развития и совершенствования ПМП в РФ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921299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от 15 апреля 2014г.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№294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«Об утверждении государственной программы Российской Федерации «Развитие здравоохранения»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Указ Президента РФ от 31.12.2015 N 683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 Стратегии национальной безопасности Российской Федерации»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Распоряжение Правительства Российской Федерации от 1 июля 2016г. № 1403-р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«Повышение доступности  наркотических средств и психотропных веществ для использования в медицинских целях» 20016-2018гг. (План мероприятий «Дорожная карта»).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67744" y="1412776"/>
            <a:ext cx="6188224" cy="1470025"/>
          </a:xfrm>
        </p:spPr>
        <p:txBody>
          <a:bodyPr>
            <a:noAutofit/>
          </a:bodyPr>
          <a:lstStyle/>
          <a:p>
            <a:pPr algn="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«Никогда не сомневайтесь в том, что горстка вдумчивых и убежденных  индивидуумов может изменить мир. Пока что только так всегда и было.»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7304856" cy="766936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/>
              <a:t> 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Маргарет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американский антрополог</a:t>
            </a:r>
          </a:p>
        </p:txBody>
      </p:sp>
      <p:pic>
        <p:nvPicPr>
          <p:cNvPr id="1026" name="Picture 2" descr="C:\Documents and Settings\o.berezikova\Рабочий стол\a99038_mea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221088"/>
            <a:ext cx="6516216" cy="2520280"/>
          </a:xfrm>
          <a:prstGeom prst="rect">
            <a:avLst/>
          </a:prstGeom>
          <a:noFill/>
        </p:spPr>
      </p:pic>
      <p:pic>
        <p:nvPicPr>
          <p:cNvPr id="1027" name="Picture 3" descr="C:\Documents and Settings\o.berezikova\Рабочий стол\800px-Margaret_Mead_(1901-197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76672"/>
            <a:ext cx="2304256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Цели и ожидаемые результаты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плана мероприятий «Дорожная карта»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Совершенствование механизмов государственного регулирования оборота наркотических и психотропных лекарственных препаратов.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Обеспечение граждан современными наркотическими и психотропными лекарственными препаратами при оказании помощи в стационарных и амбулаторных условиях.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задачи плана мероприятий «Дорожная карта»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53347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Расширение номенклатуры НС и ПВ, используемых при БС, в том числе и у детей, внедрение в клиническую практику современных подходов к лечению БС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оптимизация расчетов потребности в НС и ПВ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повышение доступности и качества обезболивания, в том числе упрощение процедуры назначения и выписывания НС и ПВ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гармонизация нормативных правовых актов РФ и субъектов РФ в сфере оборота НС и ПВ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декриминализация деяний медицинских и фармацевтических работников, связанных с нарушениями в процессе осуществления ими профессиональной деятельности правил оборота НС и ПВ, не несущих в себе общественной опасности, совершенствование правового регулирования деятельности, связанной с распространением информации о применении НС и ПВ в медицинских целях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развитие паллиативной медицинской помощи и обучение медицинских работников по вопросам оказания ПМП.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Целевые индикаторы подпрограммы 6 «Оказание ПМП, в том числе детям» 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6237312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*При численности населения на 01.01.2016г.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146 565 000; взрослого населения -120 185 000 человек;  детского населения – 26 360 000 человек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 данным Федеральной службы государственной статистики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Достигнутые результаты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Организованы и функционируют МО с различными формами оказания ПМП в субъектах РФ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Утверждены главные областные специалисты по ПМП по ФО РФ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Подготовлена нормативно-правовая база по организации ПМП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Упрощены требования по обороту НС и ПВ и расширена номенклатура НС и ПВ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Организована система повышения квалификации специалистов по вопросам оказания ПМП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Уровни паллиативной помощи</a:t>
            </a:r>
            <a:endParaRPr lang="en-US" sz="2800" b="1" dirty="0"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6357366" y="2359152"/>
            <a:ext cx="1419606" cy="9144"/>
          </a:xfrm>
          <a:prstGeom prst="line">
            <a:avLst/>
          </a:prstGeom>
          <a:ln>
            <a:solidFill>
              <a:srgbClr val="D35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6357366" y="4322064"/>
            <a:ext cx="1419606" cy="9144"/>
          </a:xfrm>
          <a:prstGeom prst="line">
            <a:avLst/>
          </a:prstGeom>
          <a:ln>
            <a:solidFill>
              <a:srgbClr val="D35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901555773"/>
              </p:ext>
            </p:extLst>
          </p:nvPr>
        </p:nvGraphicFramePr>
        <p:xfrm>
          <a:off x="3203848" y="1700808"/>
          <a:ext cx="572412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1691680" y="1196752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РФ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24128" y="1196752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Содержимое 2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95918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8e6e307c0fc06d192942282fd7887d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772816"/>
            <a:ext cx="4067944" cy="50851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Рекомендации Совета Европы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*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6371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специалисты, работающие в сфере здравоохранения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должны хорошо знать основные принципы паллиативной помощи и уметь применять их на практике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09320"/>
            <a:ext cx="57241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*National Consensus Project for Quality Palliative Care. Clinical Practice Guidelines for Quality Palliative Care, 2004.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497887" cy="5048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Маршруты пациентов с ЗНО и с подозрением на  ЗНО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2875" y="692150"/>
            <a:ext cx="2016125" cy="384175"/>
          </a:xfrm>
          <a:prstGeom prst="rect">
            <a:avLst/>
          </a:prstGeom>
          <a:solidFill>
            <a:srgbClr val="00B0F0">
              <a:alpha val="1607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400">
                <a:solidFill>
                  <a:srgbClr val="000000"/>
                </a:solidFill>
                <a:latin typeface="Arial" pitchFamily="34" charset="0"/>
              </a:rPr>
              <a:t>Фельдшер ФАП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357438" y="620713"/>
            <a:ext cx="2374900" cy="455612"/>
          </a:xfrm>
          <a:prstGeom prst="rect">
            <a:avLst/>
          </a:prstGeom>
          <a:solidFill>
            <a:srgbClr val="00B0F0">
              <a:alpha val="1607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400">
                <a:solidFill>
                  <a:srgbClr val="000000"/>
                </a:solidFill>
                <a:latin typeface="Arial" pitchFamily="34" charset="0"/>
              </a:rPr>
              <a:t>Фельдшер (м/с)</a:t>
            </a:r>
          </a:p>
          <a:p>
            <a:pPr algn="ctr"/>
            <a:r>
              <a:rPr lang="ru-RU" altLang="ru-RU" sz="1400">
                <a:solidFill>
                  <a:srgbClr val="000000"/>
                </a:solidFill>
                <a:latin typeface="Arial" pitchFamily="34" charset="0"/>
              </a:rPr>
              <a:t>смотрового кабинета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857750" y="620713"/>
            <a:ext cx="2089150" cy="455612"/>
          </a:xfrm>
          <a:prstGeom prst="rect">
            <a:avLst/>
          </a:prstGeom>
          <a:solidFill>
            <a:srgbClr val="00B0F0">
              <a:alpha val="1607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400">
                <a:solidFill>
                  <a:srgbClr val="000000"/>
                </a:solidFill>
                <a:latin typeface="Arial" pitchFamily="34" charset="0"/>
              </a:rPr>
              <a:t>Врач первичного</a:t>
            </a:r>
          </a:p>
          <a:p>
            <a:pPr algn="ctr"/>
            <a:r>
              <a:rPr lang="ru-RU" altLang="ru-RU" sz="1400">
                <a:solidFill>
                  <a:srgbClr val="000000"/>
                </a:solidFill>
                <a:latin typeface="Arial" pitchFamily="34" charset="0"/>
              </a:rPr>
              <a:t>врачебного приема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7127875" y="620713"/>
            <a:ext cx="2016125" cy="455612"/>
          </a:xfrm>
          <a:prstGeom prst="rect">
            <a:avLst/>
          </a:prstGeom>
          <a:solidFill>
            <a:srgbClr val="00B0F0">
              <a:alpha val="1607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400">
                <a:solidFill>
                  <a:srgbClr val="000000"/>
                </a:solidFill>
                <a:latin typeface="Arial" pitchFamily="34" charset="0"/>
              </a:rPr>
              <a:t>Врач-специалист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476375" y="1557338"/>
            <a:ext cx="6264275" cy="357187"/>
          </a:xfrm>
          <a:prstGeom prst="rect">
            <a:avLst/>
          </a:prstGeom>
          <a:solidFill>
            <a:srgbClr val="00B0F0">
              <a:alpha val="1607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400">
                <a:solidFill>
                  <a:srgbClr val="000000"/>
                </a:solidFill>
                <a:latin typeface="Bookman Old Style" pitchFamily="18" charset="0"/>
              </a:rPr>
              <a:t>Врач первичного онкологического кабинета 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143000" y="2786063"/>
            <a:ext cx="2019300" cy="500062"/>
          </a:xfrm>
          <a:prstGeom prst="rect">
            <a:avLst/>
          </a:prstGeom>
          <a:solidFill>
            <a:srgbClr val="00B0F0">
              <a:alpha val="1607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400">
                <a:solidFill>
                  <a:srgbClr val="000000"/>
                </a:solidFill>
                <a:latin typeface="Bookman Old Style" pitchFamily="18" charset="0"/>
              </a:rPr>
              <a:t>Поликлиники </a:t>
            </a:r>
          </a:p>
          <a:p>
            <a:pPr algn="ctr"/>
            <a:r>
              <a:rPr lang="ru-RU" altLang="ru-RU" sz="1400">
                <a:solidFill>
                  <a:srgbClr val="000000"/>
                </a:solidFill>
                <a:latin typeface="Bookman Old Style" pitchFamily="18" charset="0"/>
              </a:rPr>
              <a:t>ОКОД, НКОД</a:t>
            </a:r>
          </a:p>
        </p:txBody>
      </p:sp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3929063" y="2786063"/>
            <a:ext cx="1873250" cy="500062"/>
          </a:xfrm>
          <a:prstGeom prst="rect">
            <a:avLst/>
          </a:prstGeom>
          <a:solidFill>
            <a:srgbClr val="00B0F0">
              <a:alpha val="1607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400">
                <a:solidFill>
                  <a:srgbClr val="000000"/>
                </a:solidFill>
                <a:latin typeface="Bookman Old Style" pitchFamily="18" charset="0"/>
              </a:rPr>
              <a:t>Поликлиника </a:t>
            </a:r>
          </a:p>
          <a:p>
            <a:pPr algn="ctr"/>
            <a:r>
              <a:rPr lang="ru-RU" altLang="ru-RU" sz="1400">
                <a:solidFill>
                  <a:srgbClr val="000000"/>
                </a:solidFill>
                <a:latin typeface="Bookman Old Style" pitchFamily="18" charset="0"/>
              </a:rPr>
              <a:t>ОКОД (дети)</a:t>
            </a:r>
          </a:p>
        </p:txBody>
      </p:sp>
      <p:sp>
        <p:nvSpPr>
          <p:cNvPr id="2058" name="Rectangle 11"/>
          <p:cNvSpPr>
            <a:spLocks noChangeArrowheads="1"/>
          </p:cNvSpPr>
          <p:nvPr/>
        </p:nvSpPr>
        <p:spPr bwMode="auto">
          <a:xfrm>
            <a:off x="6929438" y="3714750"/>
            <a:ext cx="2071687" cy="7858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000000"/>
                </a:solidFill>
              </a:rPr>
              <a:t>Онкологическое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000000"/>
                </a:solidFill>
              </a:rPr>
              <a:t>отделение (</a:t>
            </a:r>
            <a:r>
              <a:rPr lang="ru-RU" sz="1100" dirty="0" err="1">
                <a:solidFill>
                  <a:srgbClr val="000000"/>
                </a:solidFill>
              </a:rPr>
              <a:t>А-Судженск</a:t>
            </a:r>
            <a:r>
              <a:rPr lang="ru-RU" sz="1100" dirty="0">
                <a:solidFill>
                  <a:srgbClr val="000000"/>
                </a:solidFill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err="1">
                <a:solidFill>
                  <a:srgbClr val="000000"/>
                </a:solidFill>
              </a:rPr>
              <a:t>Л-Кузнецкий</a:t>
            </a:r>
            <a:r>
              <a:rPr lang="ru-RU" sz="1100" dirty="0">
                <a:solidFill>
                  <a:srgbClr val="000000"/>
                </a:solidFill>
              </a:rPr>
              <a:t>, Прокопьевск,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000000"/>
                </a:solidFill>
              </a:rPr>
              <a:t>Белово, Полысаево)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1143000" y="3643313"/>
            <a:ext cx="5715000" cy="785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1928813" y="4643438"/>
            <a:ext cx="5643562" cy="357187"/>
          </a:xfrm>
          <a:prstGeom prst="rect">
            <a:avLst/>
          </a:prstGeom>
          <a:solidFill>
            <a:srgbClr val="92D050">
              <a:alpha val="1607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400">
                <a:solidFill>
                  <a:srgbClr val="000000"/>
                </a:solidFill>
                <a:latin typeface="Bookman Old Style" pitchFamily="18" charset="0"/>
              </a:rPr>
              <a:t>Врач первичного онкологического кабинета</a:t>
            </a: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714375" y="5357813"/>
            <a:ext cx="2417763" cy="808037"/>
          </a:xfrm>
          <a:prstGeom prst="rect">
            <a:avLst/>
          </a:prstGeom>
          <a:solidFill>
            <a:srgbClr val="92D050">
              <a:alpha val="1607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200">
              <a:solidFill>
                <a:srgbClr val="000000"/>
              </a:solidFill>
              <a:latin typeface="Arial" pitchFamily="34" charset="0"/>
            </a:endParaRPr>
          </a:p>
          <a:p>
            <a:pPr algn="ctr"/>
            <a:r>
              <a:rPr lang="ru-RU" altLang="ru-RU" sz="1200">
                <a:solidFill>
                  <a:srgbClr val="000000"/>
                </a:solidFill>
                <a:latin typeface="Arial" pitchFamily="34" charset="0"/>
              </a:rPr>
              <a:t>Онкологическое</a:t>
            </a:r>
          </a:p>
          <a:p>
            <a:pPr algn="ctr"/>
            <a:r>
              <a:rPr lang="ru-RU" altLang="ru-RU" sz="1200">
                <a:solidFill>
                  <a:srgbClr val="000000"/>
                </a:solidFill>
                <a:latin typeface="Arial" pitchFamily="34" charset="0"/>
              </a:rPr>
              <a:t>отделение (А-Судженск,</a:t>
            </a:r>
          </a:p>
          <a:p>
            <a:pPr algn="ctr"/>
            <a:r>
              <a:rPr lang="ru-RU" altLang="ru-RU" sz="1200">
                <a:solidFill>
                  <a:srgbClr val="000000"/>
                </a:solidFill>
                <a:latin typeface="Arial" pitchFamily="34" charset="0"/>
              </a:rPr>
              <a:t>Л-Кузнецкий, Прокопьевск,</a:t>
            </a:r>
          </a:p>
          <a:p>
            <a:pPr algn="ctr"/>
            <a:r>
              <a:rPr lang="ru-RU" altLang="ru-RU" sz="1200">
                <a:solidFill>
                  <a:srgbClr val="000000"/>
                </a:solidFill>
                <a:latin typeface="Arial" pitchFamily="34" charset="0"/>
              </a:rPr>
              <a:t>Белово, Полысаево)</a:t>
            </a:r>
          </a:p>
          <a:p>
            <a:pPr algn="ctr"/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3492500" y="5286375"/>
            <a:ext cx="2457450" cy="793750"/>
          </a:xfrm>
          <a:prstGeom prst="rect">
            <a:avLst/>
          </a:prstGeom>
          <a:solidFill>
            <a:srgbClr val="92D050">
              <a:alpha val="1607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400">
                <a:solidFill>
                  <a:srgbClr val="000000"/>
                </a:solidFill>
                <a:latin typeface="Bookman Old Style" pitchFamily="18" charset="0"/>
              </a:rPr>
              <a:t>Хоспис, </a:t>
            </a:r>
          </a:p>
          <a:p>
            <a:pPr algn="ctr"/>
            <a:r>
              <a:rPr lang="ru-RU" altLang="ru-RU" sz="1400">
                <a:solidFill>
                  <a:srgbClr val="000000"/>
                </a:solidFill>
                <a:latin typeface="Bookman Old Style" pitchFamily="18" charset="0"/>
              </a:rPr>
              <a:t>отделение </a:t>
            </a:r>
          </a:p>
          <a:p>
            <a:pPr algn="ctr"/>
            <a:r>
              <a:rPr lang="ru-RU" altLang="ru-RU" sz="1400">
                <a:solidFill>
                  <a:srgbClr val="000000"/>
                </a:solidFill>
                <a:latin typeface="Bookman Old Style" pitchFamily="18" charset="0"/>
              </a:rPr>
              <a:t>паллиативного лечения</a:t>
            </a: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6429375" y="5286375"/>
            <a:ext cx="2319338" cy="808038"/>
          </a:xfrm>
          <a:prstGeom prst="rect">
            <a:avLst/>
          </a:prstGeom>
          <a:solidFill>
            <a:srgbClr val="92D050">
              <a:alpha val="1607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400">
                <a:solidFill>
                  <a:srgbClr val="000000"/>
                </a:solidFill>
                <a:latin typeface="Bookman Old Style" pitchFamily="18" charset="0"/>
              </a:rPr>
              <a:t>Поликлиники </a:t>
            </a:r>
          </a:p>
          <a:p>
            <a:pPr algn="ctr"/>
            <a:r>
              <a:rPr lang="ru-RU" altLang="ru-RU" sz="1400">
                <a:solidFill>
                  <a:srgbClr val="000000"/>
                </a:solidFill>
                <a:latin typeface="Bookman Old Style" pitchFamily="18" charset="0"/>
              </a:rPr>
              <a:t>ОКОД, НКОД</a:t>
            </a:r>
          </a:p>
          <a:p>
            <a:pPr algn="ctr"/>
            <a:r>
              <a:rPr lang="ru-RU" altLang="ru-RU" sz="1400">
                <a:solidFill>
                  <a:srgbClr val="000000"/>
                </a:solidFill>
                <a:latin typeface="Bookman Old Style" pitchFamily="18" charset="0"/>
              </a:rPr>
              <a:t>(консультация)</a:t>
            </a:r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2000250" y="6381750"/>
            <a:ext cx="5572125" cy="333375"/>
          </a:xfrm>
          <a:prstGeom prst="rect">
            <a:avLst/>
          </a:prstGeom>
          <a:solidFill>
            <a:srgbClr val="92D050">
              <a:alpha val="1607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400">
                <a:solidFill>
                  <a:srgbClr val="000000"/>
                </a:solidFill>
                <a:latin typeface="Bookman Old Style" pitchFamily="18" charset="0"/>
              </a:rPr>
              <a:t>Врач первичного онкологического кабинета</a:t>
            </a:r>
          </a:p>
        </p:txBody>
      </p:sp>
      <p:sp>
        <p:nvSpPr>
          <p:cNvPr id="2065" name="Text Box 19"/>
          <p:cNvSpPr txBox="1">
            <a:spLocks noChangeArrowheads="1"/>
          </p:cNvSpPr>
          <p:nvPr/>
        </p:nvSpPr>
        <p:spPr bwMode="auto">
          <a:xfrm>
            <a:off x="1143000" y="3643313"/>
            <a:ext cx="5715000" cy="7381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Специализированные отделения ГБУЗ ОКОД, ГБУЗ НКОД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Специализированные отделения др. ЛПУ (урология, нейрохирургия, ортопедия, печеночная хирургия)</a:t>
            </a:r>
          </a:p>
        </p:txBody>
      </p:sp>
      <p:sp>
        <p:nvSpPr>
          <p:cNvPr id="15382" name="Line 20"/>
          <p:cNvSpPr>
            <a:spLocks noChangeShapeType="1"/>
          </p:cNvSpPr>
          <p:nvPr/>
        </p:nvSpPr>
        <p:spPr bwMode="auto">
          <a:xfrm flipH="1">
            <a:off x="1763713" y="1071563"/>
            <a:ext cx="22225" cy="41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83" name="Line 21"/>
          <p:cNvSpPr>
            <a:spLocks noChangeShapeType="1"/>
          </p:cNvSpPr>
          <p:nvPr/>
        </p:nvSpPr>
        <p:spPr bwMode="auto">
          <a:xfrm flipH="1">
            <a:off x="3492500" y="1052513"/>
            <a:ext cx="7938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84" name="Line 22"/>
          <p:cNvSpPr>
            <a:spLocks noChangeShapeType="1"/>
          </p:cNvSpPr>
          <p:nvPr/>
        </p:nvSpPr>
        <p:spPr bwMode="auto">
          <a:xfrm>
            <a:off x="5867400" y="1052513"/>
            <a:ext cx="11113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85" name="Line 23"/>
          <p:cNvSpPr>
            <a:spLocks noChangeShapeType="1"/>
          </p:cNvSpPr>
          <p:nvPr/>
        </p:nvSpPr>
        <p:spPr bwMode="auto">
          <a:xfrm>
            <a:off x="7380288" y="1052513"/>
            <a:ext cx="22225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86" name="Line 24"/>
          <p:cNvSpPr>
            <a:spLocks noChangeShapeType="1"/>
          </p:cNvSpPr>
          <p:nvPr/>
        </p:nvSpPr>
        <p:spPr bwMode="auto">
          <a:xfrm>
            <a:off x="1785938" y="25717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87" name="Line 26"/>
          <p:cNvSpPr>
            <a:spLocks noChangeShapeType="1"/>
          </p:cNvSpPr>
          <p:nvPr/>
        </p:nvSpPr>
        <p:spPr bwMode="auto">
          <a:xfrm>
            <a:off x="4857750" y="25717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88" name="Line 27"/>
          <p:cNvSpPr>
            <a:spLocks noChangeShapeType="1"/>
          </p:cNvSpPr>
          <p:nvPr/>
        </p:nvSpPr>
        <p:spPr bwMode="auto">
          <a:xfrm>
            <a:off x="7000875" y="25003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89" name="Line 28"/>
          <p:cNvSpPr>
            <a:spLocks noChangeShapeType="1"/>
          </p:cNvSpPr>
          <p:nvPr/>
        </p:nvSpPr>
        <p:spPr bwMode="auto">
          <a:xfrm>
            <a:off x="4356100" y="45085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90" name="Line 35"/>
          <p:cNvSpPr>
            <a:spLocks noChangeShapeType="1"/>
          </p:cNvSpPr>
          <p:nvPr/>
        </p:nvSpPr>
        <p:spPr bwMode="auto">
          <a:xfrm flipH="1">
            <a:off x="1143000" y="3357563"/>
            <a:ext cx="28575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91" name="Line 26"/>
          <p:cNvSpPr>
            <a:spLocks noChangeShapeType="1"/>
          </p:cNvSpPr>
          <p:nvPr/>
        </p:nvSpPr>
        <p:spPr bwMode="auto">
          <a:xfrm>
            <a:off x="4857750" y="33575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92" name="Line 37"/>
          <p:cNvSpPr>
            <a:spLocks noChangeShapeType="1"/>
          </p:cNvSpPr>
          <p:nvPr/>
        </p:nvSpPr>
        <p:spPr bwMode="auto">
          <a:xfrm>
            <a:off x="7358063" y="3429000"/>
            <a:ext cx="214312" cy="214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cxnSp>
        <p:nvCxnSpPr>
          <p:cNvPr id="42" name="Прямая со стрелкой 41"/>
          <p:cNvCxnSpPr/>
          <p:nvPr/>
        </p:nvCxnSpPr>
        <p:spPr>
          <a:xfrm rot="16200000" flipH="1">
            <a:off x="6786563" y="5072063"/>
            <a:ext cx="214312" cy="214312"/>
          </a:xfrm>
          <a:prstGeom prst="straightConnector1">
            <a:avLst/>
          </a:prstGeom>
          <a:ln w="15875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16200000" flipH="1">
            <a:off x="2643187" y="6143626"/>
            <a:ext cx="214313" cy="214312"/>
          </a:xfrm>
          <a:prstGeom prst="straightConnector1">
            <a:avLst/>
          </a:prstGeom>
          <a:ln w="15875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10800000" flipV="1">
            <a:off x="2500313" y="5072063"/>
            <a:ext cx="285750" cy="214312"/>
          </a:xfrm>
          <a:prstGeom prst="straightConnector1">
            <a:avLst/>
          </a:prstGeom>
          <a:ln w="15875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5400000">
            <a:off x="4358482" y="5142706"/>
            <a:ext cx="285750" cy="1587"/>
          </a:xfrm>
          <a:prstGeom prst="straightConnector1">
            <a:avLst/>
          </a:prstGeom>
          <a:ln w="15875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5400000">
            <a:off x="6429375" y="6143625"/>
            <a:ext cx="285750" cy="285750"/>
          </a:xfrm>
          <a:prstGeom prst="straightConnector1">
            <a:avLst/>
          </a:prstGeom>
          <a:ln w="15875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5400000">
            <a:off x="4358482" y="6214269"/>
            <a:ext cx="285750" cy="1587"/>
          </a:xfrm>
          <a:prstGeom prst="straightConnector1">
            <a:avLst/>
          </a:prstGeom>
          <a:ln w="15875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99" name="Rectangle 7"/>
          <p:cNvSpPr>
            <a:spLocks noChangeArrowheads="1"/>
          </p:cNvSpPr>
          <p:nvPr/>
        </p:nvSpPr>
        <p:spPr bwMode="auto">
          <a:xfrm>
            <a:off x="1476375" y="1989138"/>
            <a:ext cx="6858000" cy="500062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400">
                <a:solidFill>
                  <a:srgbClr val="000000"/>
                </a:solidFill>
                <a:latin typeface="Bookman Old Style" pitchFamily="18" charset="0"/>
              </a:rPr>
              <a:t>Межтерриториальный диагностический центр (УЗИ, маммография,</a:t>
            </a:r>
          </a:p>
          <a:p>
            <a:pPr algn="ctr"/>
            <a:r>
              <a:rPr lang="ru-RU" altLang="ru-RU" sz="1400">
                <a:solidFill>
                  <a:srgbClr val="000000"/>
                </a:solidFill>
                <a:latin typeface="Bookman Old Style" pitchFamily="18" charset="0"/>
              </a:rPr>
              <a:t>эндоскопия, рентгенография, КТ, онкомаркеры и др.)</a:t>
            </a: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rot="10800000">
            <a:off x="0" y="3500438"/>
            <a:ext cx="9144000" cy="1587"/>
          </a:xfrm>
          <a:prstGeom prst="line">
            <a:avLst/>
          </a:prstGeom>
          <a:ln w="317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rot="10800000">
            <a:off x="0" y="4572000"/>
            <a:ext cx="9144000" cy="1588"/>
          </a:xfrm>
          <a:prstGeom prst="line">
            <a:avLst/>
          </a:prstGeom>
          <a:ln w="317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Скругленная прямоугольная выноска 65"/>
          <p:cNvSpPr/>
          <p:nvPr/>
        </p:nvSpPr>
        <p:spPr>
          <a:xfrm>
            <a:off x="142875" y="1714500"/>
            <a:ext cx="1214438" cy="827088"/>
          </a:xfrm>
          <a:prstGeom prst="wedgeRoundRectCallout">
            <a:avLst>
              <a:gd name="adj1" fmla="val 83224"/>
              <a:gd name="adj2" fmla="val 43205"/>
              <a:gd name="adj3" fmla="val 16667"/>
            </a:avLst>
          </a:prstGeom>
          <a:solidFill>
            <a:srgbClr val="0070C0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latin typeface="Bookman Old Style" pitchFamily="18" charset="0"/>
              </a:rPr>
              <a:t>Этап </a:t>
            </a:r>
            <a:r>
              <a:rPr lang="ru-RU" sz="1400" b="1" dirty="0" err="1">
                <a:solidFill>
                  <a:srgbClr val="000000"/>
                </a:solidFill>
                <a:latin typeface="Bookman Old Style" pitchFamily="18" charset="0"/>
              </a:rPr>
              <a:t>диагнос-тики</a:t>
            </a:r>
            <a:endParaRPr lang="ru-RU" sz="14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67" name="Скругленная прямоугольная выноска 66"/>
          <p:cNvSpPr/>
          <p:nvPr/>
        </p:nvSpPr>
        <p:spPr>
          <a:xfrm>
            <a:off x="142875" y="3571875"/>
            <a:ext cx="914400" cy="684213"/>
          </a:xfrm>
          <a:prstGeom prst="wedgeRoundRectCallout">
            <a:avLst>
              <a:gd name="adj1" fmla="val 82359"/>
              <a:gd name="adj2" fmla="val 33869"/>
              <a:gd name="adj3" fmla="val 16667"/>
            </a:avLst>
          </a:prstGeom>
          <a:solidFill>
            <a:schemeClr val="tx2">
              <a:lumMod val="60000"/>
              <a:lumOff val="40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</a:rPr>
              <a:t>Этап лечения</a:t>
            </a:r>
          </a:p>
        </p:txBody>
      </p:sp>
      <p:sp>
        <p:nvSpPr>
          <p:cNvPr id="68" name="Скругленная прямоугольная выноска 67"/>
          <p:cNvSpPr/>
          <p:nvPr/>
        </p:nvSpPr>
        <p:spPr>
          <a:xfrm>
            <a:off x="0" y="4500563"/>
            <a:ext cx="1785938" cy="857250"/>
          </a:xfrm>
          <a:prstGeom prst="wedgeRoundRectCallout">
            <a:avLst>
              <a:gd name="adj1" fmla="val 65810"/>
              <a:gd name="adj2" fmla="val 18459"/>
              <a:gd name="adj3" fmla="val 16667"/>
            </a:avLst>
          </a:prstGeom>
          <a:solidFill>
            <a:srgbClr val="92D050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</a:rPr>
              <a:t>Этап долечивания,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</a:rPr>
              <a:t>диспансеризация,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</a:rPr>
              <a:t>паллиативная помощь</a:t>
            </a:r>
          </a:p>
        </p:txBody>
      </p:sp>
      <p:sp>
        <p:nvSpPr>
          <p:cNvPr id="15405" name="Rectangle 11"/>
          <p:cNvSpPr>
            <a:spLocks noChangeArrowheads="1"/>
          </p:cNvSpPr>
          <p:nvPr/>
        </p:nvSpPr>
        <p:spPr bwMode="auto">
          <a:xfrm>
            <a:off x="6286500" y="2714625"/>
            <a:ext cx="2000250" cy="642938"/>
          </a:xfrm>
          <a:prstGeom prst="rect">
            <a:avLst/>
          </a:prstGeom>
          <a:solidFill>
            <a:srgbClr val="00B0F0">
              <a:alpha val="1607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100">
                <a:solidFill>
                  <a:srgbClr val="000000"/>
                </a:solidFill>
                <a:latin typeface="Arial" pitchFamily="34" charset="0"/>
              </a:rPr>
              <a:t>Онкологическое</a:t>
            </a:r>
          </a:p>
          <a:p>
            <a:pPr algn="ctr"/>
            <a:r>
              <a:rPr lang="ru-RU" altLang="ru-RU" sz="1100">
                <a:solidFill>
                  <a:srgbClr val="000000"/>
                </a:solidFill>
                <a:latin typeface="Arial" pitchFamily="34" charset="0"/>
              </a:rPr>
              <a:t>отделение (А-Судженск,</a:t>
            </a:r>
          </a:p>
          <a:p>
            <a:pPr algn="ctr"/>
            <a:r>
              <a:rPr lang="ru-RU" altLang="ru-RU" sz="1100">
                <a:solidFill>
                  <a:srgbClr val="000000"/>
                </a:solidFill>
                <a:latin typeface="Arial" pitchFamily="34" charset="0"/>
              </a:rPr>
              <a:t>Л-Кузнецкий, Прокопьевск,</a:t>
            </a:r>
          </a:p>
          <a:p>
            <a:pPr algn="ctr"/>
            <a:r>
              <a:rPr lang="ru-RU" altLang="ru-RU" sz="1100">
                <a:solidFill>
                  <a:srgbClr val="000000"/>
                </a:solidFill>
                <a:latin typeface="Arial" pitchFamily="34" charset="0"/>
              </a:rPr>
              <a:t>Белово, Полысаево)</a:t>
            </a:r>
          </a:p>
        </p:txBody>
      </p:sp>
      <p:cxnSp>
        <p:nvCxnSpPr>
          <p:cNvPr id="43" name="Прямая со стрелкой 42"/>
          <p:cNvCxnSpPr/>
          <p:nvPr/>
        </p:nvCxnSpPr>
        <p:spPr>
          <a:xfrm rot="16200000" flipH="1">
            <a:off x="6804026" y="5084762"/>
            <a:ext cx="214312" cy="214313"/>
          </a:xfrm>
          <a:prstGeom prst="straightConnector1">
            <a:avLst/>
          </a:prstGeom>
          <a:ln w="15875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15376" idx="3"/>
            <a:endCxn id="15377" idx="1"/>
          </p:cNvCxnSpPr>
          <p:nvPr/>
        </p:nvCxnSpPr>
        <p:spPr>
          <a:xfrm>
            <a:off x="5949950" y="5683250"/>
            <a:ext cx="479425" cy="793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3059113" y="5661025"/>
            <a:ext cx="479425" cy="793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900113" y="115888"/>
            <a:ext cx="7772400" cy="86518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АЛГОРИТМ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оказания ПМП в Кемеровской области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59113" y="981075"/>
            <a:ext cx="2449512" cy="431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Первичное посещение  </a:t>
            </a:r>
            <a:r>
              <a:rPr lang="ru-RU" sz="1000" dirty="0" err="1">
                <a:solidFill>
                  <a:schemeClr val="tx1"/>
                </a:solidFill>
              </a:rPr>
              <a:t>инкурабельного</a:t>
            </a:r>
            <a:r>
              <a:rPr lang="ru-RU" sz="1000" dirty="0">
                <a:solidFill>
                  <a:schemeClr val="tx1"/>
                </a:solidFill>
              </a:rPr>
              <a:t> </a:t>
            </a:r>
            <a:r>
              <a:rPr lang="ru-RU" sz="1000" dirty="0" err="1">
                <a:solidFill>
                  <a:schemeClr val="tx1"/>
                </a:solidFill>
              </a:rPr>
              <a:t>б-го</a:t>
            </a:r>
            <a:r>
              <a:rPr lang="ru-RU" sz="1000" dirty="0">
                <a:solidFill>
                  <a:schemeClr val="tx1"/>
                </a:solidFill>
              </a:rPr>
              <a:t> участковым врачом /</a:t>
            </a:r>
            <a:r>
              <a:rPr lang="ru-RU" sz="1000" dirty="0" err="1">
                <a:solidFill>
                  <a:schemeClr val="tx1"/>
                </a:solidFill>
              </a:rPr>
              <a:t>врачом</a:t>
            </a:r>
            <a:r>
              <a:rPr lang="ru-RU" sz="1000" dirty="0">
                <a:solidFill>
                  <a:schemeClr val="tx1"/>
                </a:solidFill>
              </a:rPr>
              <a:t> общей практики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76375" y="1557338"/>
            <a:ext cx="5616575" cy="431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2">
                    <a:lumMod val="50000"/>
                  </a:schemeClr>
                </a:solidFill>
              </a:rPr>
              <a:t>Есть ли у </a:t>
            </a:r>
            <a:r>
              <a:rPr lang="ru-RU" sz="1000" b="1" dirty="0" err="1">
                <a:solidFill>
                  <a:schemeClr val="bg2">
                    <a:lumMod val="50000"/>
                  </a:schemeClr>
                </a:solidFill>
              </a:rPr>
              <a:t>инкурабельного</a:t>
            </a:r>
            <a:r>
              <a:rPr lang="ru-RU" sz="1000" b="1" dirty="0">
                <a:solidFill>
                  <a:schemeClr val="bg2">
                    <a:lumMod val="50000"/>
                  </a:schemeClr>
                </a:solidFill>
              </a:rPr>
              <a:t> больного заключение и рекомендации врача-специалиста (онколога, фтизиатра, невролога и др.) о симптоматической терапии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9250" y="2565400"/>
            <a:ext cx="2447925" cy="79216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Составление индивидуального плана лечения  ± вызов специалистов ПМП для постановки на учет и наблюдение  ВС ПМП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750" y="3573463"/>
            <a:ext cx="2447925" cy="431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2">
                    <a:lumMod val="50000"/>
                  </a:schemeClr>
                </a:solidFill>
              </a:rPr>
              <a:t>Нужна ли госпитализация  в МО ПМП?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750" y="4437063"/>
            <a:ext cx="2447925" cy="7207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Госпитализация  в МО ПМП для диагностики тягостных симптомов и подбора симптоматической терапии.  Выписка с рекомендациями.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40425" y="2565400"/>
            <a:ext cx="2447925" cy="431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Направление  к врачу-специалисту для постановки диагноза </a:t>
            </a:r>
            <a:r>
              <a:rPr lang="ru-RU" sz="1000" dirty="0" err="1">
                <a:solidFill>
                  <a:schemeClr val="tx1"/>
                </a:solidFill>
              </a:rPr>
              <a:t>инкурабельного</a:t>
            </a:r>
            <a:r>
              <a:rPr lang="ru-RU" sz="1000" dirty="0">
                <a:solidFill>
                  <a:schemeClr val="tx1"/>
                </a:solidFill>
              </a:rPr>
              <a:t> заболевания </a:t>
            </a:r>
          </a:p>
        </p:txBody>
      </p:sp>
      <p:cxnSp>
        <p:nvCxnSpPr>
          <p:cNvPr id="13" name="Прямая со стрелкой 12"/>
          <p:cNvCxnSpPr>
            <a:stCxn id="3" idx="2"/>
            <a:endCxn id="4" idx="0"/>
          </p:cNvCxnSpPr>
          <p:nvPr/>
        </p:nvCxnSpPr>
        <p:spPr>
          <a:xfrm>
            <a:off x="4284663" y="1412875"/>
            <a:ext cx="0" cy="144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2"/>
            <a:endCxn id="5" idx="0"/>
          </p:cNvCxnSpPr>
          <p:nvPr/>
        </p:nvCxnSpPr>
        <p:spPr>
          <a:xfrm rot="5400000">
            <a:off x="3275807" y="1556544"/>
            <a:ext cx="576262" cy="14414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39750" y="6165850"/>
            <a:ext cx="2447925" cy="431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Выдача НС и ПВ на срок до 5 дней 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39750" y="5445125"/>
            <a:ext cx="2447925" cy="5048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2">
                    <a:lumMod val="50000"/>
                  </a:schemeClr>
                </a:solidFill>
              </a:rPr>
              <a:t>Нужны ли больному НС и ПВ до прибытия под наблюдение по месту жительства ? 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916238" y="2060575"/>
            <a:ext cx="625475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Bookman Old Style" pitchFamily="18" charset="0"/>
              </a:rPr>
              <a:t>Да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219700" y="2060575"/>
            <a:ext cx="627063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Bookman Old Style" pitchFamily="18" charset="0"/>
              </a:rPr>
              <a:t>Нет</a:t>
            </a:r>
          </a:p>
        </p:txBody>
      </p:sp>
      <p:cxnSp>
        <p:nvCxnSpPr>
          <p:cNvPr id="26" name="Прямая со стрелкой 25"/>
          <p:cNvCxnSpPr>
            <a:stCxn id="4" idx="2"/>
            <a:endCxn id="9" idx="0"/>
          </p:cNvCxnSpPr>
          <p:nvPr/>
        </p:nvCxnSpPr>
        <p:spPr>
          <a:xfrm rot="16200000" flipH="1">
            <a:off x="5436395" y="837406"/>
            <a:ext cx="576262" cy="28797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5" idx="2"/>
            <a:endCxn id="6" idx="0"/>
          </p:cNvCxnSpPr>
          <p:nvPr/>
        </p:nvCxnSpPr>
        <p:spPr>
          <a:xfrm flipH="1">
            <a:off x="1763713" y="3357563"/>
            <a:ext cx="107950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6" idx="2"/>
            <a:endCxn id="7" idx="0"/>
          </p:cNvCxnSpPr>
          <p:nvPr/>
        </p:nvCxnSpPr>
        <p:spPr>
          <a:xfrm>
            <a:off x="1763713" y="4005263"/>
            <a:ext cx="0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7" idx="3"/>
          </p:cNvCxnSpPr>
          <p:nvPr/>
        </p:nvCxnSpPr>
        <p:spPr>
          <a:xfrm>
            <a:off x="2987675" y="4797425"/>
            <a:ext cx="936625" cy="3603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1763713" y="5949950"/>
            <a:ext cx="627062" cy="142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Bookman Old Style" pitchFamily="18" charset="0"/>
              </a:rPr>
              <a:t>Да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619250" y="4149725"/>
            <a:ext cx="627063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Bookman Old Style" pitchFamily="18" charset="0"/>
              </a:rPr>
              <a:t>Да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3059113" y="5445125"/>
            <a:ext cx="627062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Bookman Old Style" pitchFamily="18" charset="0"/>
              </a:rPr>
              <a:t>Нет</a:t>
            </a:r>
          </a:p>
        </p:txBody>
      </p:sp>
      <p:sp>
        <p:nvSpPr>
          <p:cNvPr id="51" name="Прямоугольник 50"/>
          <p:cNvSpPr/>
          <p:nvPr/>
        </p:nvSpPr>
        <p:spPr>
          <a:xfrm rot="1379416">
            <a:off x="5308600" y="3902075"/>
            <a:ext cx="627063" cy="217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292725" y="4365625"/>
            <a:ext cx="625475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cxnSp>
        <p:nvCxnSpPr>
          <p:cNvPr id="62" name="Прямая со стрелкой 61"/>
          <p:cNvCxnSpPr>
            <a:stCxn id="7" idx="2"/>
            <a:endCxn id="22" idx="0"/>
          </p:cNvCxnSpPr>
          <p:nvPr/>
        </p:nvCxnSpPr>
        <p:spPr>
          <a:xfrm>
            <a:off x="1763713" y="5157788"/>
            <a:ext cx="0" cy="287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6588125" y="4941888"/>
            <a:ext cx="2447925" cy="5746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Лечение врачами-специалистами (радиолог, </a:t>
            </a:r>
            <a:r>
              <a:rPr lang="ru-RU" sz="1000" dirty="0" err="1">
                <a:solidFill>
                  <a:schemeClr val="tx1"/>
                </a:solidFill>
              </a:rPr>
              <a:t>химиотерапевт</a:t>
            </a:r>
            <a:r>
              <a:rPr lang="ru-RU" sz="1000" dirty="0">
                <a:solidFill>
                  <a:schemeClr val="tx1"/>
                </a:solidFill>
              </a:rPr>
              <a:t>, хирург анестезиолог, нейрохирург и  др.)</a:t>
            </a:r>
          </a:p>
        </p:txBody>
      </p:sp>
      <p:cxnSp>
        <p:nvCxnSpPr>
          <p:cNvPr id="106" name="Прямая со стрелкой 105"/>
          <p:cNvCxnSpPr>
            <a:stCxn id="22" idx="2"/>
            <a:endCxn id="20" idx="0"/>
          </p:cNvCxnSpPr>
          <p:nvPr/>
        </p:nvCxnSpPr>
        <p:spPr>
          <a:xfrm>
            <a:off x="1763713" y="5949950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 flipV="1">
            <a:off x="2987675" y="5373688"/>
            <a:ext cx="2160588" cy="8636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>
            <a:endCxn id="103" idx="0"/>
          </p:cNvCxnSpPr>
          <p:nvPr/>
        </p:nvCxnSpPr>
        <p:spPr>
          <a:xfrm>
            <a:off x="6011863" y="3860800"/>
            <a:ext cx="1800225" cy="108108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Прямоугольник 135"/>
          <p:cNvSpPr/>
          <p:nvPr/>
        </p:nvSpPr>
        <p:spPr>
          <a:xfrm>
            <a:off x="5219700" y="5732463"/>
            <a:ext cx="2447925" cy="43338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Динамическое наблюдение  и лечение врачом МО ПМП</a:t>
            </a:r>
          </a:p>
        </p:txBody>
      </p:sp>
      <p:cxnSp>
        <p:nvCxnSpPr>
          <p:cNvPr id="138" name="Прямая со стрелкой 137"/>
          <p:cNvCxnSpPr/>
          <p:nvPr/>
        </p:nvCxnSpPr>
        <p:spPr>
          <a:xfrm>
            <a:off x="5867400" y="5516563"/>
            <a:ext cx="0" cy="2159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Прямоугольник 145"/>
          <p:cNvSpPr/>
          <p:nvPr/>
        </p:nvSpPr>
        <p:spPr>
          <a:xfrm>
            <a:off x="3924300" y="5084763"/>
            <a:ext cx="2447925" cy="431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Динамическое наблюдение  и лечение участковым врачом (</a:t>
            </a:r>
            <a:r>
              <a:rPr lang="ru-RU" sz="1000" dirty="0" err="1">
                <a:solidFill>
                  <a:schemeClr val="tx1"/>
                </a:solidFill>
              </a:rPr>
              <a:t>врачом</a:t>
            </a:r>
            <a:r>
              <a:rPr lang="ru-RU" sz="1000" dirty="0">
                <a:solidFill>
                  <a:schemeClr val="tx1"/>
                </a:solidFill>
              </a:rPr>
              <a:t> ОП)</a:t>
            </a:r>
          </a:p>
        </p:txBody>
      </p:sp>
      <p:cxnSp>
        <p:nvCxnSpPr>
          <p:cNvPr id="154" name="Прямая со стрелкой 153"/>
          <p:cNvCxnSpPr>
            <a:endCxn id="136" idx="2"/>
          </p:cNvCxnSpPr>
          <p:nvPr/>
        </p:nvCxnSpPr>
        <p:spPr>
          <a:xfrm flipV="1">
            <a:off x="2987675" y="6165850"/>
            <a:ext cx="3455988" cy="35877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 стрелкой 161"/>
          <p:cNvCxnSpPr>
            <a:stCxn id="9" idx="3"/>
            <a:endCxn id="3" idx="3"/>
          </p:cNvCxnSpPr>
          <p:nvPr/>
        </p:nvCxnSpPr>
        <p:spPr>
          <a:xfrm flipH="1" flipV="1">
            <a:off x="5508625" y="1196975"/>
            <a:ext cx="2879725" cy="1584325"/>
          </a:xfrm>
          <a:prstGeom prst="bentConnector3">
            <a:avLst>
              <a:gd name="adj1" fmla="val -793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 стрелкой 170"/>
          <p:cNvCxnSpPr>
            <a:stCxn id="9" idx="3"/>
          </p:cNvCxnSpPr>
          <p:nvPr/>
        </p:nvCxnSpPr>
        <p:spPr>
          <a:xfrm flipH="1">
            <a:off x="4067175" y="2781300"/>
            <a:ext cx="4321175" cy="395288"/>
          </a:xfrm>
          <a:prstGeom prst="bentConnector3">
            <a:avLst>
              <a:gd name="adj1" fmla="val -529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Овал 172"/>
          <p:cNvSpPr/>
          <p:nvPr/>
        </p:nvSpPr>
        <p:spPr>
          <a:xfrm>
            <a:off x="3708400" y="4581525"/>
            <a:ext cx="5327650" cy="1727200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9" name="Прямоугольник 218"/>
          <p:cNvSpPr/>
          <p:nvPr/>
        </p:nvSpPr>
        <p:spPr>
          <a:xfrm>
            <a:off x="3059113" y="3573463"/>
            <a:ext cx="2952750" cy="50323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2">
                    <a:lumMod val="50000"/>
                  </a:schemeClr>
                </a:solidFill>
              </a:rPr>
              <a:t>Нужны ли больному специальные виды лечения: лучевая терапия,  ПХТ,  </a:t>
            </a:r>
            <a:r>
              <a:rPr lang="ru-RU" sz="1000" b="1" dirty="0" err="1">
                <a:solidFill>
                  <a:schemeClr val="bg2">
                    <a:lumMod val="50000"/>
                  </a:schemeClr>
                </a:solidFill>
              </a:rPr>
              <a:t>инвазивные</a:t>
            </a:r>
            <a:r>
              <a:rPr lang="ru-RU" sz="1000" b="1" dirty="0">
                <a:solidFill>
                  <a:schemeClr val="bg2">
                    <a:lumMod val="50000"/>
                  </a:schemeClr>
                </a:solidFill>
              </a:rPr>
              <a:t> методы лечения и т.п. ?</a:t>
            </a:r>
          </a:p>
        </p:txBody>
      </p:sp>
      <p:cxnSp>
        <p:nvCxnSpPr>
          <p:cNvPr id="234" name="Прямая со стрелкой 233"/>
          <p:cNvCxnSpPr>
            <a:stCxn id="5" idx="2"/>
            <a:endCxn id="219" idx="0"/>
          </p:cNvCxnSpPr>
          <p:nvPr/>
        </p:nvCxnSpPr>
        <p:spPr>
          <a:xfrm>
            <a:off x="2843213" y="3357563"/>
            <a:ext cx="1692275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Прямоугольник 238"/>
          <p:cNvSpPr/>
          <p:nvPr/>
        </p:nvSpPr>
        <p:spPr>
          <a:xfrm>
            <a:off x="6516688" y="3644900"/>
            <a:ext cx="625475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Bookman Old Style" pitchFamily="18" charset="0"/>
              </a:rPr>
              <a:t>Да</a:t>
            </a:r>
          </a:p>
        </p:txBody>
      </p:sp>
      <p:cxnSp>
        <p:nvCxnSpPr>
          <p:cNvPr id="241" name="Прямая со стрелкой 240"/>
          <p:cNvCxnSpPr>
            <a:stCxn id="219" idx="3"/>
          </p:cNvCxnSpPr>
          <p:nvPr/>
        </p:nvCxnSpPr>
        <p:spPr>
          <a:xfrm>
            <a:off x="6011863" y="3824288"/>
            <a:ext cx="576262" cy="1908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Прямоугольник 242"/>
          <p:cNvSpPr/>
          <p:nvPr/>
        </p:nvSpPr>
        <p:spPr>
          <a:xfrm rot="4359523">
            <a:off x="6111081" y="4660107"/>
            <a:ext cx="627063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Bookman Old Style" pitchFamily="18" charset="0"/>
              </a:rPr>
              <a:t>Нет</a:t>
            </a:r>
          </a:p>
        </p:txBody>
      </p:sp>
      <p:cxnSp>
        <p:nvCxnSpPr>
          <p:cNvPr id="252" name="Прямая со стрелкой 251"/>
          <p:cNvCxnSpPr>
            <a:stCxn id="6" idx="2"/>
            <a:endCxn id="146" idx="0"/>
          </p:cNvCxnSpPr>
          <p:nvPr/>
        </p:nvCxnSpPr>
        <p:spPr>
          <a:xfrm>
            <a:off x="1763713" y="4005263"/>
            <a:ext cx="3384550" cy="1079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Прямоугольник 253"/>
          <p:cNvSpPr/>
          <p:nvPr/>
        </p:nvSpPr>
        <p:spPr>
          <a:xfrm rot="1161462">
            <a:off x="3149600" y="4318000"/>
            <a:ext cx="627063" cy="217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Bookman Old Style" pitchFamily="18" charset="0"/>
              </a:rPr>
              <a:t>Нет</a:t>
            </a:r>
          </a:p>
        </p:txBody>
      </p:sp>
      <p:sp>
        <p:nvSpPr>
          <p:cNvPr id="255" name="Прямоугольник 254"/>
          <p:cNvSpPr/>
          <p:nvPr/>
        </p:nvSpPr>
        <p:spPr>
          <a:xfrm>
            <a:off x="4859338" y="4149725"/>
            <a:ext cx="1008062" cy="358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Аптечная организация</a:t>
            </a:r>
          </a:p>
        </p:txBody>
      </p:sp>
      <p:cxnSp>
        <p:nvCxnSpPr>
          <p:cNvPr id="257" name="Прямая со стрелкой 256"/>
          <p:cNvCxnSpPr/>
          <p:nvPr/>
        </p:nvCxnSpPr>
        <p:spPr>
          <a:xfrm>
            <a:off x="5508625" y="4508500"/>
            <a:ext cx="0" cy="5762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Прямая со стрелкой 259"/>
          <p:cNvCxnSpPr>
            <a:stCxn id="7" idx="3"/>
            <a:endCxn id="136" idx="1"/>
          </p:cNvCxnSpPr>
          <p:nvPr/>
        </p:nvCxnSpPr>
        <p:spPr>
          <a:xfrm>
            <a:off x="2987675" y="4797425"/>
            <a:ext cx="2232025" cy="1152525"/>
          </a:xfrm>
          <a:prstGeom prst="bentConnector3">
            <a:avLst>
              <a:gd name="adj1" fmla="val 738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Соединительная линия уступом 70"/>
          <p:cNvCxnSpPr>
            <a:stCxn id="136" idx="0"/>
          </p:cNvCxnSpPr>
          <p:nvPr/>
        </p:nvCxnSpPr>
        <p:spPr>
          <a:xfrm rot="16200000" flipV="1">
            <a:off x="5364162" y="4652963"/>
            <a:ext cx="1223963" cy="935038"/>
          </a:xfrm>
          <a:prstGeom prst="bentConnector3">
            <a:avLst>
              <a:gd name="adj1" fmla="val 67365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6443663" y="5084763"/>
            <a:ext cx="1444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3436938" y="3314700"/>
            <a:ext cx="1982787" cy="1720850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827088" y="0"/>
            <a:ext cx="73453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Организационные формы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ПМП </a:t>
            </a:r>
          </a:p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взрослого и детского населения</a:t>
            </a: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468313" y="1616075"/>
            <a:ext cx="2951162" cy="4908550"/>
          </a:xfrm>
          <a:prstGeom prst="rightArrowCallout">
            <a:avLst>
              <a:gd name="adj1" fmla="val 16164"/>
              <a:gd name="adj2" fmla="val 17453"/>
              <a:gd name="adj3" fmla="val 14160"/>
              <a:gd name="adj4" fmla="val 7902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schemeClr val="tx1"/>
                </a:solidFill>
                <a:latin typeface="Bookman Old Style" pitchFamily="18" charset="0"/>
              </a:rPr>
              <a:t>Хоспис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1400" b="1" dirty="0">
              <a:solidFill>
                <a:schemeClr val="tx1"/>
              </a:solidFill>
              <a:latin typeface="Bookman Old Style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Bookman Old Style" pitchFamily="18" charset="0"/>
              </a:rPr>
              <a:t>2. Дома (больницы) сестринского ухода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Bookman Old Style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Bookman Old Style" pitchFamily="18" charset="0"/>
              </a:rPr>
              <a:t>3. На базе МО: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  <a:latin typeface="Bookman Old Style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dirty="0">
                <a:solidFill>
                  <a:schemeClr val="tx1"/>
                </a:solidFill>
                <a:latin typeface="Bookman Old Style" pitchFamily="18" charset="0"/>
              </a:rPr>
              <a:t>Отделения ПМП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b="1" dirty="0">
              <a:solidFill>
                <a:schemeClr val="tx1"/>
              </a:solidFill>
              <a:latin typeface="Bookman Old Style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dirty="0">
                <a:solidFill>
                  <a:schemeClr val="tx1"/>
                </a:solidFill>
                <a:latin typeface="Bookman Old Style" pitchFamily="18" charset="0"/>
              </a:rPr>
              <a:t>Отделения сестринского ухода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  <a:latin typeface="Bookman Old Style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dirty="0">
                <a:solidFill>
                  <a:schemeClr val="tx1"/>
                </a:solidFill>
                <a:latin typeface="Bookman Old Style" pitchFamily="18" charset="0"/>
              </a:rPr>
              <a:t>Паллиативный профиль коек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b="1" dirty="0">
              <a:solidFill>
                <a:schemeClr val="tx1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b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b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b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b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b="1" dirty="0"/>
          </a:p>
        </p:txBody>
      </p:sp>
      <p:sp>
        <p:nvSpPr>
          <p:cNvPr id="9" name="Выноска со стрелкой влево 8"/>
          <p:cNvSpPr/>
          <p:nvPr/>
        </p:nvSpPr>
        <p:spPr>
          <a:xfrm>
            <a:off x="5508104" y="1628800"/>
            <a:ext cx="3240088" cy="4933950"/>
          </a:xfrm>
          <a:prstGeom prst="leftArrowCallout">
            <a:avLst>
              <a:gd name="adj1" fmla="val 14276"/>
              <a:gd name="adj2" fmla="val 17099"/>
              <a:gd name="adj3" fmla="val 12019"/>
              <a:gd name="adj4" fmla="val 84166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1. </a:t>
            </a:r>
            <a:r>
              <a:rPr lang="ru-RU" sz="1400" b="1" dirty="0">
                <a:solidFill>
                  <a:schemeClr val="tx1"/>
                </a:solidFill>
                <a:latin typeface="Bookman Old Style" pitchFamily="18" charset="0"/>
              </a:rPr>
              <a:t>Кабинеты ПМП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  <a:latin typeface="Bookman Old Style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Bookman Old Style" pitchFamily="18" charset="0"/>
              </a:rPr>
              <a:t>2. Выездные патронажные службы ПМП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  <a:latin typeface="Bookman Old Style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Bookman Old Style" pitchFamily="18" charset="0"/>
              </a:rPr>
              <a:t>3. Кабинет врача общей практики (семейного врача)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  <a:latin typeface="Bookman Old Style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Bookman Old Style" pitchFamily="18" charset="0"/>
              </a:rPr>
              <a:t>4. Врачебная амбулатория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  <a:latin typeface="Bookman Old Style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Bookman Old Style" pitchFamily="18" charset="0"/>
              </a:rPr>
              <a:t>5. ФАП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  <a:latin typeface="Bookman Old Style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Bookman Old Style" pitchFamily="18" charset="0"/>
              </a:rPr>
              <a:t>6. Фельдшерский здравпункт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  <a:latin typeface="Bookman Old Style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Bookman Old Style" pitchFamily="18" charset="0"/>
              </a:rPr>
              <a:t>6. Центр (отделение) общей врачебной практики (семейной медицины)</a:t>
            </a:r>
          </a:p>
        </p:txBody>
      </p:sp>
      <p:sp>
        <p:nvSpPr>
          <p:cNvPr id="17420" name="Прямоугольник 9"/>
          <p:cNvSpPr>
            <a:spLocks noChangeArrowheads="1"/>
          </p:cNvSpPr>
          <p:nvPr/>
        </p:nvSpPr>
        <p:spPr bwMode="auto">
          <a:xfrm>
            <a:off x="754063" y="1208088"/>
            <a:ext cx="1616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400" b="1">
                <a:solidFill>
                  <a:srgbClr val="FFFFFF"/>
                </a:solidFill>
              </a:rPr>
              <a:t>Стационарно:</a:t>
            </a:r>
          </a:p>
        </p:txBody>
      </p:sp>
      <p:sp>
        <p:nvSpPr>
          <p:cNvPr id="17421" name="Прямоугольник 10"/>
          <p:cNvSpPr>
            <a:spLocks noChangeArrowheads="1"/>
          </p:cNvSpPr>
          <p:nvPr/>
        </p:nvSpPr>
        <p:spPr bwMode="auto">
          <a:xfrm>
            <a:off x="6011863" y="1093788"/>
            <a:ext cx="27368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>
                <a:solidFill>
                  <a:srgbClr val="FFFFFF"/>
                </a:solidFill>
              </a:rPr>
              <a:t>Амбулаторно, в том числе на дому:</a:t>
            </a:r>
          </a:p>
        </p:txBody>
      </p:sp>
      <p:pic>
        <p:nvPicPr>
          <p:cNvPr id="17422" name="Picture 9" descr="j02407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1341438"/>
            <a:ext cx="1163638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10" descr="14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75" y="5003800"/>
            <a:ext cx="331152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9210843"/>
              </p:ext>
            </p:extLst>
          </p:nvPr>
        </p:nvGraphicFramePr>
        <p:xfrm>
          <a:off x="0" y="1196752"/>
          <a:ext cx="9036495" cy="5256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79512" y="6453336"/>
            <a:ext cx="59766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Из доклада главного внештатного специалиста по паллиативной помощи Минздрава России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Невзоровой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Д.В.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Пути повышения доступности ПМП в России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Москва, 2017</a:t>
            </a:r>
            <a:endParaRPr lang="ru-RU" sz="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Заголовок 6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34605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Динамика развития количества подразделений, оказывающих паллиативную медицинскую помощь за 2015-6 месяцев 2016 годов</a:t>
            </a:r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5795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Паллиативная медицинская помощь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(ст. 36 Федерального закона №323-ФЗ от 21.11.2011)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омплекс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медицинских вмешательств, направленных на избавление от боли и облегчение других тяжелых проявлений заболевания, в целях улучшения качества жизни неизлечимо больных граждан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34605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Динамика развития коечного фонда за 2012 - 6 месяцев 2016 годов</a:t>
            </a:r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07504" y="836712"/>
          <a:ext cx="885698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6350169"/>
            <a:ext cx="59766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Из доклада главного внештатного специалиста по паллиативной помощи Минздрава России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Невзоровой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Д.В.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Пути повышения доступности ПМП в России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Москва, 2017</a:t>
            </a:r>
            <a:endParaRPr lang="ru-RU" sz="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5554" y="1"/>
            <a:ext cx="9149553" cy="685799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just" eaLnBrk="0" hangingPunct="0">
              <a:spcBef>
                <a:spcPct val="20000"/>
              </a:spcBef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179923252"/>
              </p:ext>
            </p:extLst>
          </p:nvPr>
        </p:nvGraphicFramePr>
        <p:xfrm>
          <a:off x="0" y="952600"/>
          <a:ext cx="9144000" cy="590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953344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развития количества подразделений, оказывающих паллиативную медицинскую помощь в амбулаторных условиях</a:t>
            </a:r>
          </a:p>
        </p:txBody>
      </p:sp>
    </p:spTree>
    <p:extLst>
      <p:ext uri="{BB962C8B-B14F-4D97-AF65-F5344CB8AC3E}">
        <p14:creationId xmlns:p14="http://schemas.microsoft.com/office/powerpoint/2010/main" val="2305892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545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350169"/>
            <a:ext cx="76683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Из доклада главного внештатного специалиста по паллиативной помощи Минздрава России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Невзоровой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Д.В.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Пути повышения доступности ПМП в России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Москва, 2017</a:t>
            </a:r>
            <a:endParaRPr lang="ru-RU" sz="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6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34605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Обеспеченность коечного фонда по федеральным округам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877272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- паллиативные                                       - сестринского ухода            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5949280"/>
            <a:ext cx="28803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5949280"/>
            <a:ext cx="360040" cy="21602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3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695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Мероприятия способствующие своевременности и доступности НС и ПВ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435280" cy="52578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Введен новый принцип государственной политики в сфере оборота НС и ПВ – доступность НС и ПВ  гражданам , которым они необходимы в медицинских целях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Упрощены требования к перевозке НС и ПВ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Предоставлено право отпуска НС и ПВ МО в сельских и отдаленных местностях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Отменено требование возврата упаковок НС и ПВ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Упрощены процедуры назначения и оформления рецептов на НС и ПВ при первичной и повторной выписке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Расширено количество лиц, имеющих право получения рецепта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Увеличен срок действия рецепта  на НС и ПВ с 5 до 15 дней (актуально для отдаленных территорий)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Дано право  выдавать при выписке из  МО пациенту на руки рецепт на НС и ПВ или препарат на срок до 5 дней.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НС в форме ТТС выписываются  на рецептурных бланках № 148-1/у-88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20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122413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/>
              </a:rPr>
              <a:t> </a:t>
            </a:r>
            <a: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  <a:t>Рекомендации  по составлению заявки на НС и ПВ профильной комиссии МЗ РФ по специальности ПМП</a:t>
            </a:r>
            <a:r>
              <a:rPr lang="ru-RU" sz="2000" b="1" dirty="0" smtClean="0">
                <a:effectLst/>
              </a:rPr>
              <a:t/>
            </a:r>
            <a:br>
              <a:rPr lang="ru-RU" sz="2000" b="1" dirty="0" smtClean="0">
                <a:effectLst/>
              </a:rPr>
            </a:br>
            <a:endParaRPr lang="ru-RU" sz="2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285720" y="1857364"/>
            <a:ext cx="8572560" cy="450059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1.Расчет  потребности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НС 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80% от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умерших от ЗНО больных за предыдущий период.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Минимальный расчётный срок применения НС  – 30 дней.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% распределения форм НС, для адекватной терапии боли :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30% 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таблетированные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пролонгированные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лекарственные формы; 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30%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трансдермальные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лекарственные формы; 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10%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таблетированные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короткодействующие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лекарственные формы для купирования прорывов боли; 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10%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инъекционные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лекарственные формы (препараты морфина).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Оставшиеся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20%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приходятся на долю ненаркотических анальгетиков.  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57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Действующая методика расчета потребности в НС и ПВ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(приказ МЗ РФ №917н от 01.12.2016)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Расчет потребности в наркотических лекарственных средствах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12776"/>
          <a:ext cx="8229600" cy="471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630932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 Международное непатентованное наименование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Действующая методика расчета потребности в НС и ПВ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(приказ МЗ РФ №917н от 01.12.2016)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Расчет потребности в психотропных лекарственных средствах</a:t>
            </a:r>
            <a:endParaRPr lang="ru-RU" sz="2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44824"/>
          <a:ext cx="8075240" cy="428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6211669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*Расчет усредненных данных за последние три года, грамм (могут быть увеличены, но не более чем в 1,5 раза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816574"/>
            <a:ext cx="9144000" cy="0"/>
          </a:xfrm>
          <a:prstGeom prst="line">
            <a:avLst/>
          </a:prstGeom>
          <a:ln w="31750" cmpd="sng">
            <a:solidFill>
              <a:srgbClr val="0068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465688" y="2456382"/>
            <a:ext cx="2138034" cy="19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0147" tIns="40074" rIns="80147" bIns="40074" anchor="ctr"/>
          <a:lstStyle/>
          <a:p>
            <a:pPr algn="ctr" defTabSz="914239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7862" y="6345414"/>
            <a:ext cx="1832601" cy="19437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0147" tIns="40074" rIns="80147" bIns="40074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39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65688" y="2456382"/>
            <a:ext cx="2138034" cy="19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0147" tIns="40074" rIns="80147" bIns="40074" anchor="ctr"/>
          <a:lstStyle/>
          <a:p>
            <a:pPr algn="ctr" defTabSz="914239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87862" y="6345414"/>
            <a:ext cx="1832601" cy="19437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0147" tIns="40074" rIns="80147" bIns="40074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39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357" y="947195"/>
            <a:ext cx="8552138" cy="178563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0147" tIns="40074" rIns="80147" bIns="40074" anchor="ctr"/>
          <a:lstStyle/>
          <a:p>
            <a:pPr algn="ctr" defTabSz="914239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0080" y="2775894"/>
            <a:ext cx="8552138" cy="1815649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0147" tIns="40074" rIns="80147" bIns="40074" anchor="ctr"/>
          <a:lstStyle/>
          <a:p>
            <a:pPr algn="ctr" defTabSz="914239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357" y="4669902"/>
            <a:ext cx="8552138" cy="1879003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0147" tIns="40074" rIns="80147" bIns="40074" anchor="ctr"/>
          <a:lstStyle/>
          <a:p>
            <a:pPr algn="ctr" defTabSz="914239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323357" y="881885"/>
          <a:ext cx="8496342" cy="1893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323357" y="2841204"/>
          <a:ext cx="8496342" cy="1763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323357" y="4604591"/>
          <a:ext cx="8496342" cy="2024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773876" y="4343349"/>
            <a:ext cx="492596" cy="22332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ru-RU" sz="900" b="1" dirty="0">
                <a:latin typeface="+mj-lt"/>
              </a:rPr>
              <a:t>2016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73876" y="6367979"/>
            <a:ext cx="492596" cy="22332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ru-RU" sz="900" b="1" dirty="0">
                <a:latin typeface="+mj-lt"/>
              </a:rPr>
              <a:t>2016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83547"/>
            <a:ext cx="9144000" cy="573373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Основные динамические показатели обеспечения больных  ЗНО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неинвазивными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наркотическими анальгетиками в 2012 – 2016 годах</a:t>
            </a:r>
          </a:p>
        </p:txBody>
      </p:sp>
    </p:spTree>
    <p:extLst>
      <p:ext uri="{BB962C8B-B14F-4D97-AF65-F5344CB8AC3E}">
        <p14:creationId xmlns:p14="http://schemas.microsoft.com/office/powerpoint/2010/main" val="14232460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39750" y="1268413"/>
            <a:ext cx="8329613" cy="52562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600"/>
              </a:spcAft>
              <a:buFont typeface="Wingdings 2"/>
              <a:buChar char=""/>
              <a:defRPr/>
            </a:pPr>
            <a:r>
              <a:rPr lang="ru-RU" altLang="ru-RU" sz="1600" dirty="0" smtClean="0">
                <a:latin typeface="Bookman Old Style" pitchFamily="18" charset="0"/>
              </a:rPr>
              <a:t>Обучение врачей-специалистов на базах ГБОУ ВПО РФ (гг.Санкт-Петербург, Москва, Томск  и др.)  на цикле «Паллиативная медицинская помощь» в объеме 144 часа в форме очного и дистанционного обучения 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600"/>
              </a:spcAft>
              <a:buFont typeface="Wingdings 2"/>
              <a:buChar char=""/>
              <a:defRPr/>
            </a:pPr>
            <a:r>
              <a:rPr lang="ru-RU" altLang="ru-RU" sz="1600" dirty="0" smtClean="0">
                <a:latin typeface="Bookman Old Style" pitchFamily="18" charset="0"/>
              </a:rPr>
              <a:t>Обучение специалистов сестринского дела на базах ОУ СПО РФ в объеме 72-144 часа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600"/>
              </a:spcAft>
              <a:buFont typeface="Wingdings 2"/>
              <a:buChar char=""/>
              <a:defRPr/>
            </a:pPr>
            <a:r>
              <a:rPr lang="ru-RU" altLang="ru-RU" sz="1600" dirty="0" smtClean="0">
                <a:latin typeface="Bookman Old Style" pitchFamily="18" charset="0"/>
              </a:rPr>
              <a:t>Проведение профильных комиссий по ПМП  </a:t>
            </a:r>
          </a:p>
          <a:p>
            <a:pPr marL="274320" indent="-274320">
              <a:lnSpc>
                <a:spcPct val="90000"/>
              </a:lnSpc>
              <a:spcBef>
                <a:spcPts val="580"/>
              </a:spcBef>
              <a:spcAft>
                <a:spcPts val="600"/>
              </a:spcAft>
              <a:buFont typeface="Wingdings 2"/>
              <a:buChar char=""/>
              <a:defRPr/>
            </a:pPr>
            <a:r>
              <a:rPr lang="ru-RU" altLang="ru-RU" sz="1600" dirty="0" smtClean="0">
                <a:latin typeface="Bookman Old Style" pitchFamily="18" charset="0"/>
              </a:rPr>
              <a:t>Проведение выездных консультаций, обучающих семинаров</a:t>
            </a:r>
            <a:r>
              <a:rPr lang="en-US" altLang="ru-RU" sz="1600" dirty="0" smtClean="0">
                <a:latin typeface="Bookman Old Style" pitchFamily="18" charset="0"/>
              </a:rPr>
              <a:t>/</a:t>
            </a:r>
            <a:r>
              <a:rPr lang="ru-RU" altLang="ru-RU" sz="1600" dirty="0" smtClean="0">
                <a:latin typeface="Bookman Old Style" pitchFamily="18" charset="0"/>
              </a:rPr>
              <a:t>лекций  главными специалистами по ПМП Федеральных округов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600"/>
              </a:spcAft>
              <a:buFont typeface="Wingdings 2"/>
              <a:buChar char=""/>
              <a:defRPr/>
            </a:pPr>
            <a:r>
              <a:rPr lang="ru-RU" altLang="ru-RU" sz="1600" dirty="0" smtClean="0">
                <a:latin typeface="Bookman Old Style" pitchFamily="18" charset="0"/>
              </a:rPr>
              <a:t>Обмен опытом МО ПМП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600"/>
              </a:spcAft>
              <a:buFont typeface="Wingdings 2"/>
              <a:buChar char=""/>
              <a:defRPr/>
            </a:pPr>
            <a:r>
              <a:rPr lang="ru-RU" altLang="ru-RU" sz="1600" dirty="0" smtClean="0">
                <a:latin typeface="Bookman Old Style" pitchFamily="18" charset="0"/>
              </a:rPr>
              <a:t>Организация и проведение конференций, семинаров, Школ  , образовательных  форумов, участие в конгрессах, семинарах, круглых столах, конференциях.</a:t>
            </a:r>
          </a:p>
          <a:p>
            <a:pPr marL="274320" indent="-274320">
              <a:lnSpc>
                <a:spcPct val="90000"/>
              </a:lnSpc>
              <a:spcBef>
                <a:spcPts val="580"/>
              </a:spcBef>
              <a:spcAft>
                <a:spcPts val="600"/>
              </a:spcAft>
              <a:buFont typeface="Wingdings 2"/>
              <a:buChar char=""/>
              <a:defRPr/>
            </a:pPr>
            <a:r>
              <a:rPr lang="ru-RU" altLang="ru-RU" sz="1600" dirty="0" smtClean="0">
                <a:latin typeface="Bookman Old Style" pitchFamily="18" charset="0"/>
              </a:rPr>
              <a:t>Обеспечение медицинских работников методическими  и клиническими рекомендациями</a:t>
            </a:r>
          </a:p>
          <a:p>
            <a:pPr marL="274320" indent="-274320">
              <a:lnSpc>
                <a:spcPct val="90000"/>
              </a:lnSpc>
              <a:spcBef>
                <a:spcPts val="580"/>
              </a:spcBef>
              <a:spcAft>
                <a:spcPts val="600"/>
              </a:spcAft>
              <a:buFont typeface="Wingdings 2"/>
              <a:buChar char=""/>
              <a:defRPr/>
            </a:pPr>
            <a:r>
              <a:rPr lang="ru-RU" altLang="ru-RU" sz="1600" dirty="0" smtClean="0">
                <a:latin typeface="Bookman Old Style" pitchFamily="18" charset="0"/>
              </a:rPr>
              <a:t>Санитарно-просветительская работа среди населения по вопросам оказания ПМП через СМИ.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600"/>
              </a:spcAft>
              <a:buFont typeface="Wingdings 2"/>
              <a:buChar char=""/>
              <a:defRPr/>
            </a:pPr>
            <a:endParaRPr lang="ru-RU" altLang="ru-RU" sz="1600" dirty="0" smtClean="0">
              <a:latin typeface="Bookman Old Style" pitchFamily="18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altLang="ru-RU" sz="1400" dirty="0" smtClean="0"/>
          </a:p>
        </p:txBody>
      </p:sp>
      <p:sp>
        <p:nvSpPr>
          <p:cNvPr id="41987" name="Rectangle 2"/>
          <p:cNvSpPr>
            <a:spLocks noRot="1" noChangeArrowheads="1"/>
          </p:cNvSpPr>
          <p:nvPr/>
        </p:nvSpPr>
        <p:spPr bwMode="auto">
          <a:xfrm>
            <a:off x="539750" y="188913"/>
            <a:ext cx="83851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Мероприятия, способствующие повышению профессиональной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компетенции медицинских  работников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 вопросам оказания ПМП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 txBox="1">
            <a:spLocks/>
          </p:cNvSpPr>
          <p:nvPr/>
        </p:nvSpPr>
        <p:spPr>
          <a:xfrm>
            <a:off x="251520" y="188641"/>
            <a:ext cx="8568952" cy="1008111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 мероприятий «Дорожная карта»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I.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Расширение номенклатуры НС и ПВ, используемых при БС, в том числе и у детей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4294967295"/>
          </p:nvPr>
        </p:nvGraphicFramePr>
        <p:xfrm>
          <a:off x="0" y="1545078"/>
          <a:ext cx="9144000" cy="5373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606"/>
                <a:gridCol w="2448394"/>
                <a:gridCol w="1524000"/>
                <a:gridCol w="1524000"/>
                <a:gridCol w="1524000"/>
                <a:gridCol w="1524000"/>
              </a:tblGrid>
              <a:tr h="62836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мероприятия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документа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(или) необходимые меры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Ожидаемый результат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Исполнитель (соисполнители)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74365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Проработка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вопроса о расширении номенклатуры НС и ПВ, необходимых для применения в лечении БС взрослых и детей, государственная регистрация и производство которых в РФ отсутствует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Доклад в Правительство РФ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квартал 2016 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Минздрав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РФ, Минпромторг РФ, ФГУП (МЭЗ), ФГУП (ГЗМП),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7868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регистрация лекарственного препарата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морфина гидрохлорид, таблетки 5 и 10 мг, покрытая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оболочкой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(морфин, короткого действия)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Регистрационное удостоверение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Расширение перечня НС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ПВ, применяемых в лечении ХБС у детей и взрослых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квартал 2018 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ФГУП (МЭЗ),</a:t>
                      </a: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Минздрав РФ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90609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Внесение изменений в инструкцию по медицинскому применению лекарственного препарата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морфин, раствор для инъекций 10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мг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мл,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ампулы 1,0 мл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части расширения перечня показаний к применению, уточнение способа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применения и режима дозирования препарата, в т.ч. у детей (от рождения и старше) с учетом рекомендаций ВОЗ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Инструкция по медицинскому применению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возможности назначения и выписывания лекарственного препарата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морфин, раствор для инъекций 10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мг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мл,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ампулы 1,0 мл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для лечения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БС, в т.ч. и у детей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квартал 2016 г.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ФГУП (МЭЗ),</a:t>
                      </a: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Минздрав РФ</a:t>
                      </a: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Check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5949280"/>
            <a:ext cx="321568" cy="321568"/>
          </a:xfrm>
          <a:prstGeom prst="rect">
            <a:avLst/>
          </a:prstGeom>
        </p:spPr>
      </p:pic>
      <p:pic>
        <p:nvPicPr>
          <p:cNvPr id="10" name="Рисунок 9" descr="Check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3284984"/>
            <a:ext cx="321568" cy="32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Паллиативная помощь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(ВОЗ, 2002г.)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одход, позволяющий улучшить качество жизни пациентов и членов их семей, столкнувшихся с проблемой смертельного заболевания, путем предотвращения и облегчения страданий благодаря раннему выявлению и точной оценке возникающих проблем и проведению адекватных лечебных вмешательств (при болевом синдроме и других расстройствах жизнедеятельности), а также оказанию психосоциальной и моральной поддержки.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 txBox="1">
            <a:spLocks/>
          </p:cNvSpPr>
          <p:nvPr/>
        </p:nvSpPr>
        <p:spPr>
          <a:xfrm>
            <a:off x="251520" y="188641"/>
            <a:ext cx="8568952" cy="122413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 мероприятий «Дорожная карта»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lang="en-US" sz="2000" b="1" noProof="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Оптимизация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расчетов потребностей в НС и ПВ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4294967295"/>
          </p:nvPr>
        </p:nvGraphicFramePr>
        <p:xfrm>
          <a:off x="0" y="1545079"/>
          <a:ext cx="9144000" cy="5801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606"/>
                <a:gridCol w="2460226"/>
                <a:gridCol w="1512168"/>
                <a:gridCol w="1524000"/>
                <a:gridCol w="1524000"/>
                <a:gridCol w="1524000"/>
              </a:tblGrid>
              <a:tr h="78041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05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en-US" sz="105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05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05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мероприятия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документа </a:t>
                      </a: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(или) необходимые меры</a:t>
                      </a:r>
                      <a:endParaRPr lang="ru-RU" sz="105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Ожидаемый результат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Исполнитель (соисполнители)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65546"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Проработка вопроса о создании баз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данных о лицах, нуждающихся в лечении НС и ПВ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Доклад в Правительство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оперативного и полного учета пациентов, нуждающихся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лечении НС и ПВ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1.11.2016 г.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(в разработке)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Минздрав РФ,</a:t>
                      </a: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органы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исполнительной власти субъектов РФ в сфере охраны здоровья населения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68655"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Разработка, утверждение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направление в субъекты РФ рекомендаций по определению расчетных нормативов потребности в НС и ПВ, предназначенных для медицинского применения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Методические рекомендации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годовой региональной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потребности в  НС и ПВ, предназначенных для медицинского применения на основании разработанной методики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IV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квартал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2016 г.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Минздрав РФ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98308"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Утверждение нормативов для расчета потребности в НС и ПВ для МО,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оказывающих медицинскую помощь в амбулаторных и стационарных условиях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Приказ Минздрава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Оптимизация расчета потребности в НС и ПВ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основе разработанной методики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квартал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2017 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(Приказ МЗ РФ от 1.12.16 №917н)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Минздрав РФ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Check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5013176"/>
            <a:ext cx="321568" cy="321568"/>
          </a:xfrm>
          <a:prstGeom prst="rect">
            <a:avLst/>
          </a:prstGeom>
        </p:spPr>
      </p:pic>
      <p:pic>
        <p:nvPicPr>
          <p:cNvPr id="5" name="Рисунок 4" descr="Check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5877272"/>
            <a:ext cx="321568" cy="32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 txBox="1">
            <a:spLocks/>
          </p:cNvSpPr>
          <p:nvPr/>
        </p:nvSpPr>
        <p:spPr>
          <a:xfrm>
            <a:off x="251520" y="188641"/>
            <a:ext cx="8568952" cy="122413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 мероприятий «Дорожная карта»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lang="en-US" sz="2000" b="1" noProof="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Оптимизация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расчетов потребностей в НС и ПВ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4294967295"/>
          </p:nvPr>
        </p:nvGraphicFramePr>
        <p:xfrm>
          <a:off x="0" y="1505780"/>
          <a:ext cx="9144000" cy="5352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606"/>
                <a:gridCol w="2460226"/>
                <a:gridCol w="1512168"/>
                <a:gridCol w="1524000"/>
                <a:gridCol w="1524000"/>
                <a:gridCol w="1524000"/>
              </a:tblGrid>
              <a:tr h="97401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мероприятия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документа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(или) необходимые меры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Ожидаемый результат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Исполнитель (соисполнители)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6460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Расчет потребности в НС и ПВ в соответствии с утвержденными нормативами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Нормативные правовые акты субъектов РФ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Оптимизация расчет потребности в НС и ПВ на основе разработанной методики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2016 (далее - ежегодно)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Органы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исполнительной власти субъектов РФ в сфере охраны здоровья населения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1359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анализа полноты выборки НС и ПВ субъектами РФ в рамках заявленных потребностей в соответствии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 планом распределения НС и ПВ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Доклад в Правительство РФ о результатах достижения контрольных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показателей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дорожной карты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Получение достоверных данных о полноте удовлетворения потребностей населения в НС и ПВ для планирования закупок данных препаратов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2016 (далее – 1 раз в полугодие)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Минпромторг РФ,</a:t>
                      </a: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Минздрав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РФ,</a:t>
                      </a:r>
                    </a:p>
                    <a:p>
                      <a:pPr algn="ctr"/>
                      <a:endParaRPr lang="ru-RU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Росздравнадзор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/>
                      <a:endParaRPr lang="ru-RU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ФГУП (МЭЗ),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ФГУП (ГЗМП)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Check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3429000"/>
            <a:ext cx="321568" cy="321568"/>
          </a:xfrm>
          <a:prstGeom prst="rect">
            <a:avLst/>
          </a:prstGeom>
        </p:spPr>
      </p:pic>
      <p:pic>
        <p:nvPicPr>
          <p:cNvPr id="5" name="Рисунок 4" descr="Check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5229200"/>
            <a:ext cx="321568" cy="32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 txBox="1">
            <a:spLocks/>
          </p:cNvSpPr>
          <p:nvPr/>
        </p:nvSpPr>
        <p:spPr>
          <a:xfrm>
            <a:off x="251520" y="188641"/>
            <a:ext cx="8568952" cy="122413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 мероприятий «Дорожная карта»</a:t>
            </a:r>
          </a:p>
          <a:p>
            <a:pPr marL="228600" lvl="0" indent="-18288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en-US" sz="2000" b="1" noProof="0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Повышение доступности и качества обезболивания, в т.ч. упрощение процедуры назначения и выписывания НС и ПВ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4294967295"/>
          </p:nvPr>
        </p:nvGraphicFramePr>
        <p:xfrm>
          <a:off x="0" y="1402079"/>
          <a:ext cx="9144000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606"/>
                <a:gridCol w="2460226"/>
                <a:gridCol w="1512168"/>
                <a:gridCol w="1524000"/>
                <a:gridCol w="1524000"/>
                <a:gridCol w="1524000"/>
              </a:tblGrid>
              <a:tr h="88067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мероприятия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документа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(или) необходимые меры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Ожидаемый результат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Исполнитель (соисполнители)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04509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проверок обеспечения населения НС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ПВ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 субъектах РФ, в том числе в части: соответствия актов субъекта РФ в сфере оборота НС и ПВ федеральным нормативным правовым актам РФ; объема выписанных рецептов на НС и ПВ для взрослых и детей в амбулаторных условиях; количества медицинских стационаров, имеющих закрепленные за собой АО, имеющие лицензию на осуществление деятельности по обороту НС и ПВ и их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прекурсоров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, культивированию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наркосодержащих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растений, предусматривающую работы и услуги по отпуску НС и ПВ физическим лицам; проведения семинаров по лечению БС для терапевтов, педиатров, гериатров, онкологов и врачей других специальностей; создания школ для пациентов и их родственников при кабинетах паллиативной медицинской помощи в поликлиниках; структуры медицинского потребления НС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ПВ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 учетом частоты назначения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инвазивных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неинвазивных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лекарственных форм, специальностей врачей, назначающих НС и ПВ, видов и этапов оказания медицинской помощи 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Устранение выявленных нарушений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потребности населения в НС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ПВ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Второе полугодие 2016 г. (далее - 1 раз в полугодие)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Росздравнадзор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algn="ctr"/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органы исполнительной власти субъектов РФ в сфере охраны здоровья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Check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3861048"/>
            <a:ext cx="321568" cy="32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 txBox="1">
            <a:spLocks/>
          </p:cNvSpPr>
          <p:nvPr/>
        </p:nvSpPr>
        <p:spPr>
          <a:xfrm>
            <a:off x="251520" y="188641"/>
            <a:ext cx="8568952" cy="122413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 мероприятий «Дорожная карта»</a:t>
            </a:r>
          </a:p>
          <a:p>
            <a:pPr marL="228600" indent="-18288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Повышение доступности и качества обезболивания, в т.ч. упрощение процедуры назначения и выписывания НС и ПВ</a:t>
            </a: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4294967295"/>
          </p:nvPr>
        </p:nvGraphicFramePr>
        <p:xfrm>
          <a:off x="0" y="1545079"/>
          <a:ext cx="9144000" cy="588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606"/>
                <a:gridCol w="2460226"/>
                <a:gridCol w="1512168"/>
                <a:gridCol w="1524000"/>
                <a:gridCol w="1524000"/>
                <a:gridCol w="1524000"/>
              </a:tblGrid>
              <a:tr h="512095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05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en-US" sz="105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05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05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мероприятия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документа </a:t>
                      </a: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(или) необходимые меры</a:t>
                      </a:r>
                      <a:endParaRPr lang="ru-RU" sz="105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Ожидаемый результат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Исполнитель (соисполнители)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5706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методических рекомендаций по обезболиванию пациентов при оказании всех видов медицинской помощи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Методические рекомендации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Информирование специалистов по вопросам обезболивания при оказании всех видов медицинской помощи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Второе полугодие 2016 г.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Минздрав РФ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68121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механизма взаиморасчетов между субъектами РФ по вопросу обеспечения пациентов НС и ПВ по месту фактического проживания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Доклад в Правительство Российской Федерации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права льготных категорий граждан на получение необходимых лекарственных препаратов за счет средств бюджета вне зависимости от места регистрации и места фактического проживания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Первое полугодие 2017 г.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(в разработке)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Минфин РФ, 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Минздрав РФ, 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органы исполнительной власти субъектов РФ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сфере охраны здоровья граждан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Check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2852936"/>
            <a:ext cx="321568" cy="32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 txBox="1">
            <a:spLocks/>
          </p:cNvSpPr>
          <p:nvPr/>
        </p:nvSpPr>
        <p:spPr>
          <a:xfrm>
            <a:off x="251520" y="188641"/>
            <a:ext cx="8568952" cy="122413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 мероприятий «Дорожная карта»</a:t>
            </a:r>
          </a:p>
          <a:p>
            <a:pPr marL="228600" lvl="0" indent="-18288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Повышение доступности и качества обезболивания, в т.ч. упрощение процедуры назначения и выписывания НС и ПВ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4294967295"/>
          </p:nvPr>
        </p:nvGraphicFramePr>
        <p:xfrm>
          <a:off x="0" y="1412776"/>
          <a:ext cx="9144000" cy="5445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606"/>
                <a:gridCol w="2460226"/>
                <a:gridCol w="1512168"/>
                <a:gridCol w="1524000"/>
                <a:gridCol w="1428328"/>
                <a:gridCol w="1619672"/>
              </a:tblGrid>
              <a:tr h="82778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мероприятия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документа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(или) необходимые меры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Ожидаемый результат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Исполнитель (соисполнители)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79161"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и принятие нормативных правовых актов, необходимых для перехода на электронную систему назначения и выписывания рецептов на наркотические и психотропные лекарственные препараты, в рамках создания единой государственной информационной системы в сфере здравоохранения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Нормативные правовые акты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сокращение времени, затрачиваемого врачом на выписку рецепта, повышение эффективности системы учета НС и ПВ и  контроля за их оборотом, возможность бесперебойного получения пациентом 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НС и ПВ независимо от места проживания или нахождения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III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квартал 2017 г.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(выполняется)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Минздрав РФ, 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Минкомсвязь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РФ, </a:t>
                      </a:r>
                    </a:p>
                    <a:p>
                      <a:pPr algn="ctr"/>
                      <a:endParaRPr lang="ru-RU" sz="12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органы исполнительной власти субъектов РФ в сфере охраны здоровья 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38276"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пилотного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проекта по переходу на электронную систему выписывания и обеспечения рецептов на наркотические и психотропные лекарственные препараты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Приказ Минздрава РФ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Сокращение времени, затрачиваемого врачом на выписку рецепта, повышение эффективности системы учета наркотических и психотропных лекарственных препаратов и контроля за их оборотом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Минздрав РФ, 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Минкомсвязь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РФ, 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органы исполнительной власти субъектов РФ в сфере охраны здоровья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 txBox="1">
            <a:spLocks/>
          </p:cNvSpPr>
          <p:nvPr/>
        </p:nvSpPr>
        <p:spPr>
          <a:xfrm>
            <a:off x="251520" y="188641"/>
            <a:ext cx="8568952" cy="122413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 мероприятий «Дорожная карта»</a:t>
            </a:r>
          </a:p>
          <a:p>
            <a:pPr marL="228600" lvl="0" indent="-18288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Гармонизация нормативных правовых актов РФ и субъектов РФ в сфере оборота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НС и ПВ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4294967295"/>
          </p:nvPr>
        </p:nvGraphicFramePr>
        <p:xfrm>
          <a:off x="0" y="2204864"/>
          <a:ext cx="9144000" cy="3473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606"/>
                <a:gridCol w="2460226"/>
                <a:gridCol w="1512168"/>
                <a:gridCol w="1524000"/>
                <a:gridCol w="1524000"/>
                <a:gridCol w="1524000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мероприятия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документа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(или) необходимые меры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Ожидаемый результат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Исполнитель (соисполнители)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53141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Приведение нормативных правовых актов субъектов РФ в сфере оборота НС и ПВ в соответствие с требованиями федерального законодательства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Нормативные правовые акты субъектов Российской Федерации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соответствия требований законодательства РФ и субъектов РФ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III квартала 2016 г. (далее -постоянно) </a:t>
                      </a:r>
                    </a:p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Высшие должностные лица субъектов Российской Федерации 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Check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3861048"/>
            <a:ext cx="321568" cy="32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 txBox="1">
            <a:spLocks/>
          </p:cNvSpPr>
          <p:nvPr/>
        </p:nvSpPr>
        <p:spPr>
          <a:xfrm>
            <a:off x="251520" y="188641"/>
            <a:ext cx="8568952" cy="122413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 мероприятий «Дорожная карта»</a:t>
            </a:r>
          </a:p>
          <a:p>
            <a:pPr marL="228600" lvl="0" indent="-18288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Гармонизация нормативных правовых актов РФ и субъектов РФ в сфере оборота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НС и ПВ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4294967295"/>
          </p:nvPr>
        </p:nvGraphicFramePr>
        <p:xfrm>
          <a:off x="0" y="1556792"/>
          <a:ext cx="9144000" cy="5321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606"/>
                <a:gridCol w="2460226"/>
                <a:gridCol w="1512168"/>
                <a:gridCol w="1524000"/>
                <a:gridCol w="1524000"/>
                <a:gridCol w="1524000"/>
              </a:tblGrid>
              <a:tr h="61994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мероприятия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документа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(или) необходимые меры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Ожидаемый результат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Исполнитель (соисполнители)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81259">
                <a:tc>
                  <a:txBody>
                    <a:bodyPr/>
                    <a:lstStyle/>
                    <a:p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методических рекомендаций по организации оборота НС и ПВ в МО и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АО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(в том числе изготовление, хранение, отпуск, реализация, использование, уничтожение), разъясняющих: порядок назначения и выписывания рецептов НС и ПВ лечащим врачом у пациента на дому; порядок назначения и выписывания рецептов на НС и ПВ для их приобретения за счет личных средств пациента; требования к хранению, оформлению и учету специальных рецептурных бланков на НС и ПВ; порядок организации в МО, оказывающих медицинскую помощь в стационарных условиях, назначения и выписывания рецептов на НС и ПВ при выписывании пациента из стационара; порядок использования НС и ПВ выездными бригадами скорой медицинской помощи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Методические рекомендации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Интеграция изменений в регулировании оборота НС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ПВ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работу МО и АО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II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квартал 2017 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Минздрав РФ, 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Росздравнадзор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Check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3356992"/>
            <a:ext cx="321568" cy="32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 txBox="1">
            <a:spLocks/>
          </p:cNvSpPr>
          <p:nvPr/>
        </p:nvSpPr>
        <p:spPr>
          <a:xfrm>
            <a:off x="251520" y="188641"/>
            <a:ext cx="8568952" cy="122413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 мероприятий «Дорожная карта»</a:t>
            </a:r>
          </a:p>
          <a:p>
            <a:pPr marL="228600" lvl="0" indent="-18288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Декриминализация деяний медицинских и фармацевтических работников, связанных с нарушениями в процессе осуществления ими профессиональной деятельности правил оборота НС и ПВ, не несущих в себе общественной опасности. Совершенствование правового регулирования деятельности, связанной с распространением информации о применении НС и ПВ в медицинских целях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4294967295"/>
          </p:nvPr>
        </p:nvGraphicFramePr>
        <p:xfrm>
          <a:off x="0" y="1556790"/>
          <a:ext cx="9144000" cy="5301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606"/>
                <a:gridCol w="2460226"/>
                <a:gridCol w="1512168"/>
                <a:gridCol w="1524000"/>
                <a:gridCol w="1524000"/>
                <a:gridCol w="1524000"/>
              </a:tblGrid>
              <a:tr h="60582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мероприятия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документа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(или) необходимые меры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Ожидаемый результат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Исполнитель (соисполнители)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6720">
                <a:tc>
                  <a:txBody>
                    <a:bodyPr/>
                    <a:lstStyle/>
                    <a:p>
                      <a:pPr algn="ctr"/>
                      <a:endParaRPr lang="ru-RU" sz="11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1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1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Анализ досудебной и судебной практики применения норм уголовного законодательства в отношении медицинских и фармацевтических работников в связи с нарушением ими установленных правил оборота 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НС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ПВ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Доклад в Правительство РФ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Объективная оценка влияния мер административной и уголовной ответственности за нарушение правил оборота НС и ПВ на их доступность и качество применения в медицинских целях, определение возможных путей декриминализации деяний медицинских и фармацевтических работников, связанных с нарушением правил оборота НС и ПВ и не несущих в себе общественной опасности 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квартал 2017 г.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Минюст РФ, 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МВД РФ, 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Минздрав РФ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78660"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и утверждение нормативных правовых актов в целях однозначного исключения из понятия пропаганды случаев распространения в медицинских, научных и учебных целях информации об использовании НС и ПВ, их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прекурсоров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или аналогов, новых потенциально опасных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психоактивных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веществ,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наркосодержащих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растений или их частей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Проекты федеральных законов, предусматривающие внесение изменений в Федеральный закон "О наркотических средствах и психотропных веществах" и Кодекс РФ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об административных правонарушениях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информированности медицинских и фармацевтических работников, обеспечение доступности информации для граждан, нуждающихся по медицинским показаниям в НС и ПВ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первое полугодие 2017 г.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Минздрав РФ,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МВД РФ,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Минюст РФ, </a:t>
                      </a:r>
                    </a:p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Минкомсвязь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РФ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 txBox="1">
            <a:spLocks/>
          </p:cNvSpPr>
          <p:nvPr/>
        </p:nvSpPr>
        <p:spPr>
          <a:xfrm>
            <a:off x="323528" y="188640"/>
            <a:ext cx="8568952" cy="1296144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 мероприятий «Дорожная карта»</a:t>
            </a:r>
          </a:p>
          <a:p>
            <a:pPr marL="228600" lvl="0" indent="-18288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VI.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Развитие ПМП и обучение медицинских работников по вопросам оказания ПМП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4294967295"/>
          </p:nvPr>
        </p:nvGraphicFramePr>
        <p:xfrm>
          <a:off x="0" y="1556790"/>
          <a:ext cx="9144000" cy="5309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606"/>
                <a:gridCol w="2460226"/>
                <a:gridCol w="1512168"/>
                <a:gridCol w="1524000"/>
                <a:gridCol w="1524000"/>
                <a:gridCol w="1524000"/>
              </a:tblGrid>
              <a:tr h="63141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мероприятия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документа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(или) необходимые меры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Ожидаемый результат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Исполнитель (соисполнители)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69794">
                <a:tc>
                  <a:txBody>
                    <a:bodyPr/>
                    <a:lstStyle/>
                    <a:p>
                      <a:pPr algn="ctr"/>
                      <a:endParaRPr lang="ru-RU" sz="11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раздела 6.4 "Паллиативная помощь" государственного доклада о реализации государственной политики в сфере охраны здоровья, предусмотренного постановлением Правительства РФ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 2 августа 2014 г. № 766 "О подготовке и представлении палатам Федерального Собрания Российской Федерации государственного доклада о реализации государственной политики в сфере охраны здоровья", включающего информацию о результатах проверок применения МО, оказывающими паллиативную медицинскую помощь, порядков оказания медицинской помощи, а также предложения по дальнейшему развитию паллиативной медицинской помощи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государственный доклад о реализации государственной политики в сфере охраны здоровья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 1 июня 2017 г. (далее ежегодно)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Минздрав РФ, 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Росздравнадзор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органы исполнительной власти субъектов РФ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Check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4005064"/>
            <a:ext cx="321568" cy="32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 txBox="1">
            <a:spLocks/>
          </p:cNvSpPr>
          <p:nvPr/>
        </p:nvSpPr>
        <p:spPr>
          <a:xfrm>
            <a:off x="251520" y="188641"/>
            <a:ext cx="8568952" cy="122413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 мероприятий «Дорожная карта»</a:t>
            </a:r>
          </a:p>
          <a:p>
            <a:pPr marL="228600" lvl="0" indent="-18288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VI.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Развитие ПМП и обучение медицинских работников по вопросам оказания ПМП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4294967295"/>
          </p:nvPr>
        </p:nvGraphicFramePr>
        <p:xfrm>
          <a:off x="0" y="1556790"/>
          <a:ext cx="9144000" cy="5301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606"/>
                <a:gridCol w="2460226"/>
                <a:gridCol w="1512168"/>
                <a:gridCol w="1524000"/>
                <a:gridCol w="1524000"/>
                <a:gridCol w="1524000"/>
              </a:tblGrid>
              <a:tr h="6695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мероприятия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документа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(или) необходимые меры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Ожидаемый результат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Исполнитель (соисполнители)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75299">
                <a:tc>
                  <a:txBody>
                    <a:bodyPr/>
                    <a:lstStyle/>
                    <a:p>
                      <a:pPr algn="ctr"/>
                      <a:endParaRPr lang="ru-RU" sz="16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профессионального стандарта "Врач по паллиативной медицинской помощи"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Приказ Минтруда РФ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II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квартал 2017 г.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(в разработке)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Минтруд РФ, </a:t>
                      </a: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Минздрав РФ 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56377"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Усовершенствование образовательных модулей по вопросам оказания паллиативной медицинской помощи взрослым и детям и их обезболивания для включения в примерные основные образовательные программы (для организаторов здравоохранения, преподавателей, студентов клинических специальностей), программы дополнительного профессионального образования, образовательные программы для медицинских сестер и социальных работников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Размещение образовательных модулей по вопросам оказания ПМП взрослым и детям и их обезболивания на портале дистанционного профессионального образования в рамках ЕГИСЗ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IV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квартал 2016 г. 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Минздрав РФ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Check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4725144"/>
            <a:ext cx="321568" cy="32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569964" cy="50780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6381328"/>
            <a:ext cx="68042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Из доклада главного внештатного специалиста по паллиативной помощи Минздрава России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Невзоровой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Д.В.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Пути повышения доступности ПМП в России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Москва, 2017</a:t>
            </a:r>
            <a:endParaRPr lang="ru-RU" sz="1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33265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Статистика потребности в паллиативной помощи в конце жизни</a:t>
            </a: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 возрастным группам (*ВОЗ)</a:t>
            </a:r>
            <a:endParaRPr lang="ru-RU" b="1" cap="all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61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568952" cy="57606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Контрольные показатели дорожной карты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" y="1052736"/>
          <a:ext cx="9143999" cy="5858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2153"/>
                <a:gridCol w="1953847"/>
                <a:gridCol w="781538"/>
                <a:gridCol w="703385"/>
                <a:gridCol w="781538"/>
                <a:gridCol w="781538"/>
              </a:tblGrid>
              <a:tr h="7227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контрольного показателя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8759">
                <a:tc gridSpan="6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заявленной субъектами РФ потребности в НС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ПВ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3720">
                <a:tc>
                  <a:txBody>
                    <a:bodyPr/>
                    <a:lstStyle/>
                    <a:p>
                      <a:pPr algn="ctr"/>
                      <a:endParaRPr lang="ru-RU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инвазивных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лекарственных формах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заявленной потребности в объеме потребности, рассчитанной в соответствии с методическими рекомендациями (%)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35813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неинвазивных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лекарственных формах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заявленной потребности в объеме потребности, рассчитанной в соответствии с методическими рекомендациями (30-дневный 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курс обезболивания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) (%)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4651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Полнота выборки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НС и ПВ субъектами РФ в рамках заявленных потребностей в соответствии с планом распределения НС и ПВ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3720">
                <a:tc>
                  <a:txBody>
                    <a:bodyPr/>
                    <a:lstStyle/>
                    <a:p>
                      <a:pPr algn="ctr"/>
                      <a:endParaRPr lang="ru-RU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инвазивных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лекарственных формах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выборки в объеме потребности, рассчитанной в соответствии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методическими рекомендациями и планом распределения (%)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smtClean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35813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неинвазивных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лекарственных формах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выборки в объеме потребности, рассчитанной в соответствии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методическими рекомендациями и планом распределения (30-дневный курс обезболивания) (%)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33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1520" y="332657"/>
            <a:ext cx="8568952" cy="57606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Контрольные показатели дорожной карты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" y="1052736"/>
          <a:ext cx="9143999" cy="5967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2153"/>
                <a:gridCol w="1653982"/>
                <a:gridCol w="864096"/>
                <a:gridCol w="920692"/>
                <a:gridCol w="781538"/>
                <a:gridCol w="781538"/>
              </a:tblGrid>
              <a:tr h="8700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контрольного показателя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3853">
                <a:tc>
                  <a:txBody>
                    <a:bodyPr/>
                    <a:lstStyle/>
                    <a:p>
                      <a:pPr algn="l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Число выписанных рецептов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НС и ПВ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рост по сравнению с предыдущим отчетным периодом по данным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Росздравнадзора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(%)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 менее </a:t>
                      </a: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 менее </a:t>
                      </a: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657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лицензий,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выданных АО и МО на осуществление деятельности по обороту НС и ПВ и их </a:t>
                      </a: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прекурсоров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культивированию </a:t>
                      </a: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наркосодержащих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растений, предусматривающих работы и услуги по отпуску НС и ПВ физическим лицам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рост по сравнению с предыдущим отчетным периодом по данным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Росздравнадзора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(%)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 менее </a:t>
                      </a: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 менее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 менее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1367197">
                <a:tc>
                  <a:txBody>
                    <a:bodyPr/>
                    <a:lstStyle/>
                    <a:p>
                      <a:pPr algn="l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подразделений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АО и МО, в которых осуществляется отпуск НС и ПВ физическим лицам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рост по сравнению с предыдущим отчетным периодом по данным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Росздравнадзора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(%)</a:t>
                      </a:r>
                    </a:p>
                    <a:p>
                      <a:pPr algn="l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 менее </a:t>
                      </a: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 менее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 менее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</a:tr>
              <a:tr h="145839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медицинских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организаций, оказывающих медицинскую помощь в условиях стационара, имеющих закрепленные за собой АО , имеющие лицензию на осуществление деятельности по обороту НС  и ПВ и их </a:t>
                      </a: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прекурсоров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культивированию </a:t>
                      </a: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наркосодержащих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растений, предусматривающую работы и услуги по отпуску НС и ПВ физическим лицам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рост по сравнению с предыдущим отчетным периодом по данным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Росздравнадзора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(%)</a:t>
                      </a:r>
                    </a:p>
                    <a:p>
                      <a:pPr algn="l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 менее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 менее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33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Проблемы, которые необходимо решить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3"/>
            <a:ext cx="8229600" cy="439248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Недостаточная осведомленность и осознание масштаба проблемы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Отсутствие четкой политики по оказанию ПМП, как относительно пожилых людей, так и относительно заболеваний, которыми они чаще всего страдают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Недостаточная интеграция и координация ПМП, оказываемой в различных условиях и различными службами здравоохранения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Дефицит традиций или навыков оказания ПМП в учреждениях, где осуществляется уход за людьми преклонного возраста и где обычно завершается их жизнь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Пренебрежительное отношение к необходимости оказания высококачественной помощи пожилым людям в финальном периоде жизни, возрастная дискриминация в оказании помощи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Несостоятельность в применении простых, испытанных и эффективных мер помощи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Трудности координации оказания помощи в различных условиях, а так же между службами медицинской помощи и социальной поддержки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Нехватка ресурсов и применения устаревших моделей оказания помощи и деятельности системы здравоохранения.</a:t>
            </a:r>
          </a:p>
          <a:p>
            <a:pPr marL="514350" indent="-514350">
              <a:buFont typeface="+mj-lt"/>
              <a:buAutoNum type="arabicPeriod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2a616a21505358b99914af875e98c306.jpg"/>
          <p:cNvPicPr>
            <a:picLocks noChangeAspect="1"/>
          </p:cNvPicPr>
          <p:nvPr/>
        </p:nvPicPr>
        <p:blipFill>
          <a:blip r:embed="rId2" cstate="print">
            <a:lum bright="27000" contrast="-25000"/>
          </a:blip>
          <a:srcRect/>
          <a:stretch>
            <a:fillRect/>
          </a:stretch>
        </p:blipFill>
        <p:spPr bwMode="auto">
          <a:xfrm>
            <a:off x="4716016" y="260648"/>
            <a:ext cx="428396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412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мероприятия, способствующие совершенствованию ПМП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Организаторы здравоохранения обязаны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обеспечить интеграцию ПМП в различные звенья системы здравоохранения и социального обслуживания на национальном и региональном уровне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4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осуществлять проверку качества услуг ПМП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на национальном и региональном уровне, с использованием разработанных методов оценки и улучшения качества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4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5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обеспечивать адекватное финансирование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службы ПМП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4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5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обеспечивать необходимые условия для повышения квалификации медицинских работников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4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5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предоставлять информацию населению о возможностях ПМП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45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5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способствовать научному сотрудничеству по вопросам ПМП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en-US" sz="45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придавать приоритетное значение поддержке исследований, направленных на разработку эффективных методов ПМП.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мероприятия, способствующие совершенствованию ПМП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Медицинские работники обязаны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Обеспечить необходимый уровень своей квалификации в вопросах оказания ПМП, включая контроль боли и другой симптоматики, навыки общения и координацию помощи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Всемерно обеспечивать уважение к личности каждого человека, нуждающегося в ПМП, соблюдать его права на принятие решений, касающихся медицинской помощи и социальной поддержки, а также получения необходимой им информации, не допуская дискриминации в связи с возрастом, расовой и религиозной принадлежностью, социальным статусом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Знать и соблюдать требования законодательства РФ при исполнении своих должностных обязанностей по оказанию ПМП, в том числе по ведению медицинской документации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Использовать в работе клинические рекомендации по вопросам оказания ПМП.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74184" y="0"/>
            <a:ext cx="566981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19746" y="484632"/>
            <a:ext cx="5031859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t="22681" r="-2" b="4985"/>
          <a:stretch/>
        </p:blipFill>
        <p:spPr>
          <a:xfrm>
            <a:off x="4061047" y="2989903"/>
            <a:ext cx="4556199" cy="2922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t="9499" r="7" b="21005"/>
          <a:stretch/>
        </p:blipFill>
        <p:spPr>
          <a:xfrm>
            <a:off x="4061046" y="827678"/>
            <a:ext cx="1438299" cy="1996780"/>
          </a:xfrm>
          <a:prstGeom prst="rect">
            <a:avLst/>
          </a:prstGeom>
        </p:spPr>
      </p:pic>
      <p:pic>
        <p:nvPicPr>
          <p:cNvPr id="9" name="Picture 7" descr="DSC_4179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18810" r="16533" b="-5"/>
          <a:stretch/>
        </p:blipFill>
        <p:spPr>
          <a:xfrm>
            <a:off x="5619996" y="829734"/>
            <a:ext cx="1438300" cy="19947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657" y="2851354"/>
            <a:ext cx="2773133" cy="146538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внимание!</a:t>
            </a:r>
            <a:endParaRPr lang="en-US" sz="4000" b="1" dirty="0">
              <a:solidFill>
                <a:srgbClr val="0033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6329" y="6356351"/>
            <a:ext cx="514350" cy="365125"/>
          </a:xfrm>
        </p:spPr>
        <p:txBody>
          <a:bodyPr>
            <a:normAutofit/>
          </a:bodyPr>
          <a:lstStyle/>
          <a:p>
            <a:pPr algn="l"/>
            <a:fld id="{C04132C6-42DC-4BC7-B8A7-81CAD8928A88}" type="slidenum">
              <a:rPr lang="en-US" smtClean="0"/>
              <a:pPr algn="l"/>
              <a:t>55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70168" y="403680"/>
            <a:ext cx="1243692" cy="18716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1802" y="5169877"/>
            <a:ext cx="2719988" cy="1257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0033CC"/>
                </a:solidFill>
              </a:rPr>
              <a:t>Березикова Ольга Александровна</a:t>
            </a:r>
          </a:p>
          <a:p>
            <a:r>
              <a:rPr lang="ru-RU" sz="1400" dirty="0">
                <a:solidFill>
                  <a:srgbClr val="0033CC"/>
                </a:solidFill>
              </a:rPr>
              <a:t>Тел</a:t>
            </a:r>
            <a:r>
              <a:rPr lang="en-US" sz="1400" dirty="0">
                <a:solidFill>
                  <a:srgbClr val="0033CC"/>
                </a:solidFill>
              </a:rPr>
              <a:t>.:</a:t>
            </a:r>
            <a:r>
              <a:rPr lang="ru-RU" sz="1400" dirty="0">
                <a:solidFill>
                  <a:srgbClr val="0033CC"/>
                </a:solidFill>
              </a:rPr>
              <a:t> </a:t>
            </a:r>
            <a:r>
              <a:rPr lang="en-US" sz="1400" dirty="0">
                <a:solidFill>
                  <a:srgbClr val="0033CC"/>
                </a:solidFill>
              </a:rPr>
              <a:t>+7 -3842- 61-08-98</a:t>
            </a:r>
            <a:endParaRPr lang="ru-RU" sz="1400" dirty="0">
              <a:solidFill>
                <a:srgbClr val="0033CC"/>
              </a:solidFill>
            </a:endParaRPr>
          </a:p>
          <a:p>
            <a:r>
              <a:rPr lang="en-US" sz="1400" dirty="0" smtClean="0">
                <a:solidFill>
                  <a:srgbClr val="0033CC"/>
                </a:solidFill>
              </a:rPr>
              <a:t>Email</a:t>
            </a:r>
            <a:r>
              <a:rPr lang="en-US" sz="1400" dirty="0">
                <a:solidFill>
                  <a:srgbClr val="0033CC"/>
                </a:solidFill>
              </a:rPr>
              <a:t>: </a:t>
            </a:r>
            <a:r>
              <a:rPr lang="ru-RU" sz="1400" dirty="0">
                <a:solidFill>
                  <a:srgbClr val="0033CC"/>
                </a:solidFill>
              </a:rPr>
              <a:t>05-</a:t>
            </a:r>
            <a:r>
              <a:rPr lang="en-US" sz="1400" dirty="0">
                <a:solidFill>
                  <a:srgbClr val="0033CC"/>
                </a:solidFill>
              </a:rPr>
              <a:t>guz-hospice@kudrav.ru</a:t>
            </a:r>
          </a:p>
          <a:p>
            <a:r>
              <a:rPr lang="en-US" sz="1400" dirty="0">
                <a:solidFill>
                  <a:srgbClr val="0033CC"/>
                </a:solidFill>
              </a:rPr>
              <a:t>berezikova59@mail.ru</a:t>
            </a:r>
            <a:endParaRPr lang="ru-RU" sz="1400" dirty="0">
              <a:solidFill>
                <a:srgbClr val="0033CC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12" name="Picture 11" descr="IMG_314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7236296" y="836712"/>
            <a:ext cx="1336171" cy="20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4688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1484784"/>
            <a:ext cx="6050632" cy="456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6360624"/>
            <a:ext cx="7380312" cy="39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marL="35560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Из доклада главного внештатного специалиста по паллиативной помощи Минздрава России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Невзоровой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Д.В.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Современное состояние паллиативной помощи в Российской Федерации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Челябинск, 2017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476672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Статистика потребности в паллиативной помощи в конце жизни</a:t>
            </a: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 профилю заболевания (*ВОЗ)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73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Краткий исторический обзор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(международный опыт)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1842г.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(Франция, г. Леон) – стараниями мадам Жане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Гарнье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был открыт первый приют для умирающих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Голгофа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1870-е годы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(Ирландия, г. Дублин,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1905 (Великобритания, г.Лондон) – открыты хосписы под руководством матери Мари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Айкенхед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1967г.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(Великобритания, г. Лондон)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Сесилией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Сандерс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был открыт хоспис Св. Кристофера, представляющего собой образец современного хосписа.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1967г. на конец 1999г.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в таких государствах,  как Бельгия, Германия, Италия, Нидерланды, Испания, Швеция, Великобритания организовано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хосписа,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отделения паллиативной помощи,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512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команд в больницах и домах для престарелых,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1508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команд для оказания помощи на дому, открыто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дневных стационара для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263,9 млн.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Рекомендации 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Rec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24 Комитета Министров Совета Европы государствам – участникам по организации паллиативной помощи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Краткий исторический обзор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(отечественный опыт)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1990г.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(г. Санкт-Петербург,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Лахта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– по инициативе А.В. Гнездилова и 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Зорзе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открыт Первый хоспис, с которого берет начало современная стадия развития отечественной паллиативной медицинской помощи.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1991г.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(Тульская область),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1992г.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(Кемеровская область),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1993г.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(г. Архангельск, г. Тюмень, г. Ярославль),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1994г.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(г. Димитровград, г. Ульяновск, г. Москва)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конец 1999г.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в РФ открыто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кабинетов противоболевой терапии,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хосписов,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отделения паллиативной помощи и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территориальных организационно-методических центра.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pPr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Курс лекций по паллиативной помощи онкологическим больным. Том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(под ред. профессора Г.А. Новикова), Москва,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2004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г.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исследований развития паллиативной помощи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28 странах Восточной Европы и Центральной Азии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(D. Clark &amp; M. Wright, 2002)</a:t>
            </a:r>
            <a:endParaRPr lang="ru-RU" sz="1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</TotalTime>
  <Words>5413</Words>
  <Application>Microsoft Office PowerPoint</Application>
  <PresentationFormat>Экран (4:3)</PresentationFormat>
  <Paragraphs>990</Paragraphs>
  <Slides>55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Тема Office</vt:lpstr>
      <vt:lpstr>Всероссийская научно-практическая конференция  «Роль специалистов со средним медицинским образованием в оказании паллиативной помощи населению»</vt:lpstr>
      <vt:lpstr>«Никогда не сомневайтесь в том, что горстка вдумчивых и убежденных  индивидуумов может изменить мир. Пока что только так всегда и было.»</vt:lpstr>
      <vt:lpstr>Паллиативная медицинская помощь  (ст. 36 Федерального закона №323-ФЗ от 21.11.2011)</vt:lpstr>
      <vt:lpstr>Паллиативная помощь  (ВОЗ, 2002г.)</vt:lpstr>
      <vt:lpstr>Презентация PowerPoint</vt:lpstr>
      <vt:lpstr>Презентация PowerPoint</vt:lpstr>
      <vt:lpstr>Краткий исторический обзор (международный опыт)</vt:lpstr>
      <vt:lpstr>Краткий исторический обзор (отечественный опыт)</vt:lpstr>
      <vt:lpstr>Результаты исследований развития паллиативной помощи  в 28 странах Восточной Европы и Центральной Азии  (D. Clark &amp; M. Wright, 2002)</vt:lpstr>
      <vt:lpstr>Цель паллиативной медицинской помощи</vt:lpstr>
      <vt:lpstr>Основные составляющие паллиативной медицинской помощи</vt:lpstr>
      <vt:lpstr>Концепции паллиативной помощи</vt:lpstr>
      <vt:lpstr>Концепции паллиативной помощи</vt:lpstr>
      <vt:lpstr>Стратегия ВОЗ в обеспечении НС</vt:lpstr>
      <vt:lpstr>Презентация PowerPoint</vt:lpstr>
      <vt:lpstr>   Развитие паллиативной медицинской помощи – приоритетное направление работы Правительства Российской Федерации</vt:lpstr>
      <vt:lpstr>Презентация PowerPoint</vt:lpstr>
      <vt:lpstr>Структура нормативно-правовых актов РФ в сфере оборота НС и ПВ </vt:lpstr>
      <vt:lpstr>Нормативно-правовые акты, определяющие основные задачи развития и совершенствования ПМП в РФ</vt:lpstr>
      <vt:lpstr>Цели и ожидаемые результаты  плана мероприятий «Дорожная карта»</vt:lpstr>
      <vt:lpstr>Основные задачи плана мероприятий «Дорожная карта»</vt:lpstr>
      <vt:lpstr>Целевые индикаторы подпрограммы 6 «Оказание ПМП, в том числе детям» </vt:lpstr>
      <vt:lpstr>Достигнутые результаты</vt:lpstr>
      <vt:lpstr>Уровни паллиативной помощи</vt:lpstr>
      <vt:lpstr>Рекомендации Совета Европы*</vt:lpstr>
      <vt:lpstr>Маршруты пациентов с ЗНО и с подозрением на  ЗНО</vt:lpstr>
      <vt:lpstr>АЛГОРИТМ  оказания ПМП в Кемеровской области</vt:lpstr>
      <vt:lpstr>Презентация PowerPoint</vt:lpstr>
      <vt:lpstr>Динамика развития количества подразделений, оказывающих паллиативную медицинскую помощь за 2015-6 месяцев 2016 годов </vt:lpstr>
      <vt:lpstr> Динамика развития коечного фонда за 2012 - 6 месяцев 2016 годов  </vt:lpstr>
      <vt:lpstr>Презентация PowerPoint</vt:lpstr>
      <vt:lpstr>Обеспеченность коечного фонда по федеральным округам</vt:lpstr>
      <vt:lpstr>Мероприятия способствующие своевременности и доступности НС и ПВ</vt:lpstr>
      <vt:lpstr>  Рекомендации  по составлению заявки на НС и ПВ профильной комиссии МЗ РФ по специальности ПМП </vt:lpstr>
      <vt:lpstr>Действующая методика расчета потребности в НС и ПВ (приказ МЗ РФ №917н от 01.12.2016) Расчет потребности в наркотических лекарственных средствах</vt:lpstr>
      <vt:lpstr>Действующая методика расчета потребности в НС и ПВ (приказ МЗ РФ №917н от 01.12.2016)  Расчет потребности в психотропных лекарственных средствах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Проблемы, которые необходимо решить</vt:lpstr>
      <vt:lpstr>Основные мероприятия, способствующие совершенствованию ПМП  </vt:lpstr>
      <vt:lpstr>Основные мероприятия, способствующие совершенствованию ПМП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Всероссийская научно-практическая конференция «Роль специалистов со средним медицинским образованием в оказании паллиативной помощи населению»</dc:title>
  <dc:creator>СРООМС</dc:creator>
  <cp:lastModifiedBy>Arina</cp:lastModifiedBy>
  <cp:revision>376</cp:revision>
  <dcterms:modified xsi:type="dcterms:W3CDTF">2017-06-09T13:31:13Z</dcterms:modified>
</cp:coreProperties>
</file>