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6" r:id="rId1"/>
  </p:sldMasterIdLst>
  <p:notesMasterIdLst>
    <p:notesMasterId r:id="rId37"/>
  </p:notesMasterIdLst>
  <p:sldIdLst>
    <p:sldId id="256" r:id="rId2"/>
    <p:sldId id="29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90" r:id="rId32"/>
    <p:sldId id="286" r:id="rId33"/>
    <p:sldId id="287" r:id="rId34"/>
    <p:sldId id="288" r:id="rId35"/>
    <p:sldId id="289" r:id="rId36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1" d="100"/>
          <a:sy n="91" d="100"/>
        </p:scale>
        <p:origin x="-102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spc="-1">
                <a:latin typeface="Arial"/>
              </a:rPr>
              <a:t>Для правки формата примечаний щёлкните мышью</a:t>
            </a:r>
            <a:endParaRPr/>
          </a:p>
        </p:txBody>
      </p:sp>
      <p:sp>
        <p:nvSpPr>
          <p:cNvPr id="178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spc="-1">
                <a:latin typeface="Times New Roman"/>
              </a:rPr>
              <a:t>&lt;заголовок&gt;</a:t>
            </a:r>
            <a:endParaRPr/>
          </a:p>
        </p:txBody>
      </p:sp>
      <p:sp>
        <p:nvSpPr>
          <p:cNvPr id="179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spc="-1">
                <a:latin typeface="Times New Roman"/>
              </a:rPr>
              <a:t>&lt;дата/время&gt;</a:t>
            </a:r>
            <a:endParaRPr/>
          </a:p>
        </p:txBody>
      </p:sp>
      <p:sp>
        <p:nvSpPr>
          <p:cNvPr id="180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spc="-1">
                <a:latin typeface="Times New Roman"/>
              </a:rPr>
              <a:t>&lt;нижний колонтитул&gt;</a:t>
            </a:r>
            <a:endParaRPr/>
          </a:p>
        </p:txBody>
      </p:sp>
      <p:sp>
        <p:nvSpPr>
          <p:cNvPr id="181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62EB508E-1611-4563-9A21-1EB1ADA5F5B6}" type="slidenum">
              <a:rPr lang="ru-RU" sz="1400" spc="-1">
                <a:latin typeface="Times New Roman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0810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7624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685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181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96491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316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3598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678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108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946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982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303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45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366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034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875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794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426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9055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226424" y="1795349"/>
            <a:ext cx="11486604" cy="24108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/>
            <a:r>
              <a:rPr lang="ru-RU" sz="2400" b="1" i="1" strike="noStrike" spc="-1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Развитие паллиативной медицинской </a:t>
            </a:r>
            <a:r>
              <a:rPr lang="ru-RU" sz="2400" b="1" i="1" strike="noStrike" spc="-1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помощи</a:t>
            </a:r>
          </a:p>
          <a:p>
            <a:pPr algn="ctr"/>
            <a:r>
              <a:rPr lang="ru-RU" sz="2400" b="1" i="1" strike="noStrike" spc="-1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 </a:t>
            </a:r>
            <a:r>
              <a:rPr lang="ru-RU" sz="2400" b="1" i="1" strike="noStrike" spc="-1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в Новосибирской области, как результат эффективной  консолидации  государственных активов и общественной инициативы</a:t>
            </a:r>
            <a:endParaRPr sz="2400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83" name="CustomShape 2"/>
          <p:cNvSpPr/>
          <p:nvPr/>
        </p:nvSpPr>
        <p:spPr>
          <a:xfrm>
            <a:off x="7254240" y="5557680"/>
            <a:ext cx="4553040" cy="34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/>
            <a:r>
              <a:rPr lang="ru-RU" sz="1800" i="1" strike="noStrike" spc="-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Главный врач ГБУЗ НСО «НРБ № 1</a:t>
            </a:r>
          </a:p>
          <a:p>
            <a:pPr algn="r"/>
            <a:r>
              <a:rPr lang="ru-RU" i="1" spc="-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з</a:t>
            </a:r>
            <a:r>
              <a:rPr lang="ru-RU" i="1" spc="-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аслуженный врач РФ</a:t>
            </a:r>
          </a:p>
          <a:p>
            <a:pPr algn="r"/>
            <a:r>
              <a:rPr lang="ru-RU" sz="1800" i="1" strike="noStrike" spc="-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Беспалов </a:t>
            </a:r>
            <a:r>
              <a:rPr lang="ru-RU" sz="1800" i="1" strike="noStrike" spc="-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В.С.</a:t>
            </a:r>
            <a:endParaRPr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" name="Рисунок 183"/>
          <p:cNvPicPr/>
          <p:nvPr/>
        </p:nvPicPr>
        <p:blipFill>
          <a:blip r:embed="rId2"/>
          <a:stretch/>
        </p:blipFill>
        <p:spPr>
          <a:xfrm>
            <a:off x="144360" y="111600"/>
            <a:ext cx="1222920" cy="161352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524000" y="150133"/>
            <a:ext cx="944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Министерство здравоохранения Новосибирской области</a:t>
            </a:r>
          </a:p>
          <a:p>
            <a:pPr algn="ctr"/>
            <a:r>
              <a:rPr lang="ru-RU" dirty="0" smtClean="0"/>
              <a:t>Новосибирская районная больница № 1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841" y="0"/>
            <a:ext cx="1760978" cy="1245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Рисунок 1"/>
          <p:cNvPicPr/>
          <p:nvPr/>
        </p:nvPicPr>
        <p:blipFill>
          <a:blip r:embed="rId2"/>
          <a:stretch/>
        </p:blipFill>
        <p:spPr>
          <a:xfrm>
            <a:off x="741240" y="128520"/>
            <a:ext cx="9834840" cy="6556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Рисунок 3"/>
          <p:cNvPicPr/>
          <p:nvPr/>
        </p:nvPicPr>
        <p:blipFill>
          <a:blip r:embed="rId2"/>
          <a:stretch/>
        </p:blipFill>
        <p:spPr>
          <a:xfrm>
            <a:off x="1177920" y="168840"/>
            <a:ext cx="9192240" cy="6127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Рисунок 2"/>
          <p:cNvPicPr/>
          <p:nvPr/>
        </p:nvPicPr>
        <p:blipFill>
          <a:blip r:embed="rId2"/>
          <a:stretch/>
        </p:blipFill>
        <p:spPr>
          <a:xfrm>
            <a:off x="1416960" y="362520"/>
            <a:ext cx="9373680" cy="6248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Рисунок 3"/>
          <p:cNvPicPr/>
          <p:nvPr/>
        </p:nvPicPr>
        <p:blipFill>
          <a:blip r:embed="rId2"/>
          <a:stretch/>
        </p:blipFill>
        <p:spPr>
          <a:xfrm>
            <a:off x="759960" y="263520"/>
            <a:ext cx="9429120" cy="6285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Рисунок 1"/>
          <p:cNvPicPr/>
          <p:nvPr/>
        </p:nvPicPr>
        <p:blipFill>
          <a:blip r:embed="rId2"/>
          <a:stretch/>
        </p:blipFill>
        <p:spPr>
          <a:xfrm>
            <a:off x="255600" y="0"/>
            <a:ext cx="6151680" cy="677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Рисунок 2"/>
          <p:cNvPicPr/>
          <p:nvPr/>
        </p:nvPicPr>
        <p:blipFill>
          <a:blip r:embed="rId2"/>
          <a:stretch/>
        </p:blipFill>
        <p:spPr>
          <a:xfrm>
            <a:off x="570857" y="354060"/>
            <a:ext cx="4943160" cy="59918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9" name="Picture 4"/>
          <p:cNvPicPr/>
          <p:nvPr/>
        </p:nvPicPr>
        <p:blipFill>
          <a:blip r:embed="rId3"/>
          <a:stretch/>
        </p:blipFill>
        <p:spPr>
          <a:xfrm>
            <a:off x="6667646" y="131400"/>
            <a:ext cx="4676040" cy="6437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Рисунок 3"/>
          <p:cNvPicPr/>
          <p:nvPr/>
        </p:nvPicPr>
        <p:blipFill>
          <a:blip r:embed="rId2"/>
          <a:stretch/>
        </p:blipFill>
        <p:spPr>
          <a:xfrm>
            <a:off x="700199" y="270360"/>
            <a:ext cx="9279823" cy="62262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Рисунок 200"/>
          <p:cNvPicPr/>
          <p:nvPr/>
        </p:nvPicPr>
        <p:blipFill>
          <a:blip r:embed="rId2"/>
          <a:stretch/>
        </p:blipFill>
        <p:spPr>
          <a:xfrm>
            <a:off x="649440" y="360000"/>
            <a:ext cx="4677840" cy="6235920"/>
          </a:xfrm>
          <a:prstGeom prst="rect">
            <a:avLst/>
          </a:prstGeom>
          <a:ln>
            <a:noFill/>
          </a:ln>
        </p:spPr>
      </p:pic>
      <p:pic>
        <p:nvPicPr>
          <p:cNvPr id="202" name="Рисунок 201"/>
          <p:cNvPicPr/>
          <p:nvPr/>
        </p:nvPicPr>
        <p:blipFill>
          <a:blip r:embed="rId3"/>
          <a:stretch/>
        </p:blipFill>
        <p:spPr>
          <a:xfrm>
            <a:off x="5400000" y="72000"/>
            <a:ext cx="4823280" cy="6430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Рисунок 202"/>
          <p:cNvPicPr/>
          <p:nvPr/>
        </p:nvPicPr>
        <p:blipFill>
          <a:blip r:embed="rId2"/>
          <a:stretch/>
        </p:blipFill>
        <p:spPr>
          <a:xfrm>
            <a:off x="144000" y="171360"/>
            <a:ext cx="4299840" cy="5731920"/>
          </a:xfrm>
          <a:prstGeom prst="rect">
            <a:avLst/>
          </a:prstGeom>
          <a:ln>
            <a:noFill/>
          </a:ln>
        </p:spPr>
      </p:pic>
      <p:pic>
        <p:nvPicPr>
          <p:cNvPr id="204" name="Рисунок 203"/>
          <p:cNvPicPr/>
          <p:nvPr/>
        </p:nvPicPr>
        <p:blipFill>
          <a:blip r:embed="rId3"/>
          <a:stretch/>
        </p:blipFill>
        <p:spPr>
          <a:xfrm>
            <a:off x="4442400" y="864000"/>
            <a:ext cx="7398720" cy="5255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Рисунок 204"/>
          <p:cNvPicPr/>
          <p:nvPr/>
        </p:nvPicPr>
        <p:blipFill>
          <a:blip r:embed="rId2"/>
          <a:stretch/>
        </p:blipFill>
        <p:spPr>
          <a:xfrm>
            <a:off x="864000" y="216000"/>
            <a:ext cx="9823320" cy="6191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/>
        </p:nvSpPr>
        <p:spPr>
          <a:xfrm>
            <a:off x="226424" y="1795349"/>
            <a:ext cx="11486604" cy="24108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endParaRPr sz="2400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ustomShape 1"/>
          <p:cNvSpPr/>
          <p:nvPr/>
        </p:nvSpPr>
        <p:spPr>
          <a:xfrm>
            <a:off x="226424" y="1166949"/>
            <a:ext cx="11639004" cy="31916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/>
            <a:r>
              <a:rPr lang="ru-RU" sz="2800" b="1" i="1" spc="-1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Паллиативная помощь в Новосибирской области представлена:</a:t>
            </a:r>
          </a:p>
          <a:p>
            <a:pPr algn="ctr"/>
            <a:endParaRPr lang="ru-RU" sz="2400" b="1" i="1" spc="-1" dirty="0" smtClean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uFill>
                <a:solidFill>
                  <a:srgbClr val="FFFFFF"/>
                </a:solidFill>
              </a:uFill>
              <a:latin typeface="Century Gothic"/>
              <a:ea typeface="DejaVu San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i="1" spc="-1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Отделение паллиативной помощи взрослым на 30 коек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400" b="1" i="1" spc="-1" dirty="0" smtClean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uFill>
                <a:solidFill>
                  <a:srgbClr val="FFFFFF"/>
                </a:solidFill>
              </a:uFill>
              <a:latin typeface="Century Gothic"/>
              <a:ea typeface="DejaVu San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i="1" spc="-1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Отделение паллиативной помощи детям на 5 коек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400" b="1" i="1" spc="-1" dirty="0" smtClean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uFill>
                <a:solidFill>
                  <a:srgbClr val="FFFFFF"/>
                </a:solidFill>
              </a:uFill>
              <a:latin typeface="Century Gothic"/>
              <a:ea typeface="DejaVu San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i="1" spc="-1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 </a:t>
            </a:r>
            <a:r>
              <a:rPr lang="ru-RU" sz="2400" b="1" i="1" spc="-1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4 выездные бригады паллиативной помощи (две детские и </a:t>
            </a:r>
            <a:r>
              <a:rPr lang="ru-RU" sz="2400" b="1" i="1" spc="-1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две взрослые)</a:t>
            </a:r>
            <a:endParaRPr sz="2400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5067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Рисунок 205"/>
          <p:cNvPicPr/>
          <p:nvPr/>
        </p:nvPicPr>
        <p:blipFill>
          <a:blip r:embed="rId2"/>
          <a:stretch/>
        </p:blipFill>
        <p:spPr>
          <a:xfrm>
            <a:off x="342943" y="192634"/>
            <a:ext cx="10078920" cy="6486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Рисунок 206"/>
          <p:cNvPicPr/>
          <p:nvPr/>
        </p:nvPicPr>
        <p:blipFill>
          <a:blip r:embed="rId2"/>
          <a:stretch/>
        </p:blipFill>
        <p:spPr>
          <a:xfrm>
            <a:off x="225360" y="216000"/>
            <a:ext cx="9349920" cy="6233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Рисунок 207"/>
          <p:cNvPicPr/>
          <p:nvPr/>
        </p:nvPicPr>
        <p:blipFill>
          <a:blip r:embed="rId2"/>
          <a:stretch/>
        </p:blipFill>
        <p:spPr>
          <a:xfrm>
            <a:off x="234069" y="283114"/>
            <a:ext cx="9637920" cy="6424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Рисунок 1"/>
          <p:cNvPicPr/>
          <p:nvPr/>
        </p:nvPicPr>
        <p:blipFill>
          <a:blip r:embed="rId2"/>
          <a:stretch/>
        </p:blipFill>
        <p:spPr>
          <a:xfrm>
            <a:off x="1079280" y="252720"/>
            <a:ext cx="9587880" cy="6391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Рисунок 3"/>
          <p:cNvPicPr/>
          <p:nvPr/>
        </p:nvPicPr>
        <p:blipFill>
          <a:blip r:embed="rId2"/>
          <a:stretch/>
        </p:blipFill>
        <p:spPr>
          <a:xfrm>
            <a:off x="865080" y="255240"/>
            <a:ext cx="9307800" cy="6204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Рисунок 2"/>
          <p:cNvPicPr/>
          <p:nvPr/>
        </p:nvPicPr>
        <p:blipFill>
          <a:blip r:embed="rId2"/>
          <a:stretch/>
        </p:blipFill>
        <p:spPr>
          <a:xfrm>
            <a:off x="720000" y="256680"/>
            <a:ext cx="9143280" cy="6094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Рисунок 211"/>
          <p:cNvPicPr/>
          <p:nvPr/>
        </p:nvPicPr>
        <p:blipFill>
          <a:blip r:embed="rId2"/>
          <a:stretch/>
        </p:blipFill>
        <p:spPr>
          <a:xfrm>
            <a:off x="288000" y="168480"/>
            <a:ext cx="9466920" cy="6310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Рисунок 212"/>
          <p:cNvPicPr/>
          <p:nvPr/>
        </p:nvPicPr>
        <p:blipFill>
          <a:blip r:embed="rId2"/>
          <a:stretch/>
        </p:blipFill>
        <p:spPr>
          <a:xfrm>
            <a:off x="334800" y="288720"/>
            <a:ext cx="9456480" cy="6260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Рисунок 213"/>
          <p:cNvPicPr/>
          <p:nvPr/>
        </p:nvPicPr>
        <p:blipFill>
          <a:blip r:embed="rId2"/>
          <a:stretch/>
        </p:blipFill>
        <p:spPr>
          <a:xfrm>
            <a:off x="504000" y="291240"/>
            <a:ext cx="8495280" cy="6370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Рисунок 1"/>
          <p:cNvPicPr/>
          <p:nvPr/>
        </p:nvPicPr>
        <p:blipFill>
          <a:blip r:embed="rId2"/>
          <a:stretch/>
        </p:blipFill>
        <p:spPr>
          <a:xfrm>
            <a:off x="1017000" y="90720"/>
            <a:ext cx="9814680" cy="6543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icture 2"/>
          <p:cNvPicPr/>
          <p:nvPr/>
        </p:nvPicPr>
        <p:blipFill>
          <a:blip r:embed="rId2"/>
          <a:stretch/>
        </p:blipFill>
        <p:spPr>
          <a:xfrm>
            <a:off x="1008462" y="190490"/>
            <a:ext cx="9633411" cy="64933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Рисунок 3"/>
          <p:cNvPicPr/>
          <p:nvPr/>
        </p:nvPicPr>
        <p:blipFill>
          <a:blip r:embed="rId2"/>
          <a:stretch/>
        </p:blipFill>
        <p:spPr>
          <a:xfrm>
            <a:off x="173160" y="109080"/>
            <a:ext cx="9768960" cy="6512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/>
        </p:blipFill>
        <p:spPr>
          <a:xfrm>
            <a:off x="1579046" y="1543526"/>
            <a:ext cx="8753040" cy="4923000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795452" y="539932"/>
            <a:ext cx="65227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strike="noStrike" spc="-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Средства по уходу «Белла-Сибирь»</a:t>
            </a:r>
            <a:endParaRPr lang="ru-RU" sz="2800" dirty="0" smtClean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02253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Рисунок 218"/>
          <p:cNvPicPr/>
          <p:nvPr/>
        </p:nvPicPr>
        <p:blipFill>
          <a:blip r:embed="rId2"/>
          <a:stretch/>
        </p:blipFill>
        <p:spPr>
          <a:xfrm>
            <a:off x="297360" y="144000"/>
            <a:ext cx="10285920" cy="685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Рисунок 219"/>
          <p:cNvPicPr/>
          <p:nvPr/>
        </p:nvPicPr>
        <p:blipFill>
          <a:blip r:embed="rId2"/>
          <a:stretch/>
        </p:blipFill>
        <p:spPr>
          <a:xfrm>
            <a:off x="576000" y="216000"/>
            <a:ext cx="9533520" cy="6335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CustomShape 1"/>
          <p:cNvSpPr/>
          <p:nvPr/>
        </p:nvSpPr>
        <p:spPr>
          <a:xfrm>
            <a:off x="1175657" y="845964"/>
            <a:ext cx="10363200" cy="23762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ru-RU" sz="3200" i="1" strike="noStrike" spc="-1" dirty="0">
                <a:solidFill>
                  <a:schemeClr val="bg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</a:rPr>
              <a:t>Итоги работы паллиативной службы за три года</a:t>
            </a:r>
            <a:r>
              <a:rPr lang="ru-RU" sz="3200" i="1" strike="noStrike" spc="-1" dirty="0" smtClean="0">
                <a:solidFill>
                  <a:schemeClr val="bg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</a:rPr>
              <a:t>:</a:t>
            </a:r>
          </a:p>
          <a:p>
            <a:pPr algn="ctr"/>
            <a:endParaRPr sz="3200" i="1" dirty="0">
              <a:solidFill>
                <a:schemeClr val="bg1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dirty="0">
              <a:solidFill>
                <a:schemeClr val="bg1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strike="noStrike" spc="-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</a:rPr>
              <a:t>Получили помощь в отделениях более полутора тысяч </a:t>
            </a:r>
            <a:r>
              <a:rPr lang="ru-RU" sz="2000" i="1" strike="noStrike" spc="-1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</a:rPr>
              <a:t>пациентов</a:t>
            </a:r>
            <a:r>
              <a:rPr lang="ru-RU" sz="2000" i="1" spc="-1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sz="2000" i="1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strike="noStrike" spc="-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</a:rPr>
              <a:t>Обслужено на дому выездными бригадами более 10 000 </a:t>
            </a:r>
            <a:r>
              <a:rPr lang="ru-RU" sz="2000" i="1" strike="noStrike" spc="-1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</a:rPr>
              <a:t>пациентов;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i="1" strike="noStrike" spc="-1" dirty="0" smtClean="0"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spc="-1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</a:rPr>
              <a:t>Министерство здравоохранения Российской Федерации оценив хорошие результаты работы ГБУЗ НСО «НРБ № 1» включили в пилотный проект по фонду «Линия жизни» по обеспечению ИВЛ на дому в Новосибирской области. На сегодняшний день уже получено оборудование на сумму около 17млн. рублей.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i="1" spc="-1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spc="-1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</a:rPr>
              <a:t>В современных условиях и без поддержки общественных организаций, </a:t>
            </a:r>
            <a:r>
              <a:rPr lang="ru-RU" sz="2000" i="1" spc="-1" dirty="0" err="1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</a:rPr>
              <a:t>волонтерства</a:t>
            </a:r>
            <a:r>
              <a:rPr lang="ru-RU" sz="2000" i="1" spc="-1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</a:rPr>
              <a:t>, частных пожертвований, невозможна организация паллиативной службы.</a:t>
            </a:r>
            <a:endParaRPr sz="2000" i="1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Рисунок 221"/>
          <p:cNvPicPr/>
          <p:nvPr/>
        </p:nvPicPr>
        <p:blipFill>
          <a:blip r:embed="rId2"/>
          <a:stretch/>
        </p:blipFill>
        <p:spPr>
          <a:xfrm>
            <a:off x="2145531" y="285669"/>
            <a:ext cx="7670160" cy="5114160"/>
          </a:xfrm>
          <a:prstGeom prst="rect">
            <a:avLst/>
          </a:prstGeom>
          <a:ln>
            <a:noFill/>
          </a:ln>
        </p:spPr>
      </p:pic>
      <p:sp>
        <p:nvSpPr>
          <p:cNvPr id="223" name="CustomShape 1"/>
          <p:cNvSpPr/>
          <p:nvPr/>
        </p:nvSpPr>
        <p:spPr>
          <a:xfrm>
            <a:off x="2077200" y="5650834"/>
            <a:ext cx="7930080" cy="714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400" b="1" i="1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  <a:cs typeface="Estrangelo Edessa" panose="03080600000000000000" pitchFamily="66" charset="0"/>
              </a:rPr>
              <a:t>Благодарю за </a:t>
            </a:r>
            <a:r>
              <a:rPr lang="ru-RU" sz="4400" b="1" i="1" strike="noStrik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  <a:cs typeface="Estrangelo Edessa" panose="03080600000000000000" pitchFamily="66" charset="0"/>
              </a:rPr>
              <a:t>внимание!</a:t>
            </a:r>
            <a:endParaRPr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Estrangelo Edessa" panose="03080600000000000000" pitchFamily="66" charset="0"/>
              <a:cs typeface="Estrangelo Edessa" panose="03080600000000000000" pitchFamily="66" charset="0"/>
            </a:endParaRPr>
          </a:p>
          <a:p>
            <a:pPr algn="ctr">
              <a:lnSpc>
                <a:spcPct val="100000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Рисунок 3"/>
          <p:cNvPicPr/>
          <p:nvPr/>
        </p:nvPicPr>
        <p:blipFill>
          <a:blip r:embed="rId2"/>
          <a:stretch/>
        </p:blipFill>
        <p:spPr>
          <a:xfrm>
            <a:off x="914246" y="192840"/>
            <a:ext cx="9266074" cy="64169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icture 2"/>
          <p:cNvPicPr/>
          <p:nvPr/>
        </p:nvPicPr>
        <p:blipFill>
          <a:blip r:embed="rId2"/>
          <a:stretch/>
        </p:blipFill>
        <p:spPr>
          <a:xfrm>
            <a:off x="682867" y="208046"/>
            <a:ext cx="9488743" cy="6340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Рисунок 2"/>
          <p:cNvPicPr/>
          <p:nvPr/>
        </p:nvPicPr>
        <p:blipFill>
          <a:blip r:embed="rId2"/>
          <a:stretch/>
        </p:blipFill>
        <p:spPr>
          <a:xfrm>
            <a:off x="0" y="0"/>
            <a:ext cx="9287280" cy="6190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Рисунок 3"/>
          <p:cNvPicPr/>
          <p:nvPr/>
        </p:nvPicPr>
        <p:blipFill>
          <a:blip r:embed="rId2"/>
          <a:stretch/>
        </p:blipFill>
        <p:spPr>
          <a:xfrm>
            <a:off x="502200" y="286920"/>
            <a:ext cx="9073080" cy="6048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Рисунок 1"/>
          <p:cNvPicPr/>
          <p:nvPr/>
        </p:nvPicPr>
        <p:blipFill>
          <a:blip r:embed="rId2"/>
          <a:stretch/>
        </p:blipFill>
        <p:spPr>
          <a:xfrm>
            <a:off x="1032840" y="354240"/>
            <a:ext cx="9065520" cy="6043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Рисунок 4"/>
          <p:cNvPicPr/>
          <p:nvPr/>
        </p:nvPicPr>
        <p:blipFill>
          <a:blip r:embed="rId2"/>
          <a:stretch/>
        </p:blipFill>
        <p:spPr>
          <a:xfrm>
            <a:off x="1968840" y="321120"/>
            <a:ext cx="8882280" cy="5921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196</TotalTime>
  <Words>178</Words>
  <Application>Microsoft Office PowerPoint</Application>
  <PresentationFormat>Произвольный</PresentationFormat>
  <Paragraphs>26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Arina</cp:lastModifiedBy>
  <cp:revision>34</cp:revision>
  <dcterms:created xsi:type="dcterms:W3CDTF">2017-05-04T01:41:02Z</dcterms:created>
  <dcterms:modified xsi:type="dcterms:W3CDTF">2017-06-09T13:32:10Z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26</vt:i4>
  </property>
</Properties>
</file>