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64"/>
  </p:notesMasterIdLst>
  <p:sldIdLst>
    <p:sldId id="300" r:id="rId2"/>
    <p:sldId id="305" r:id="rId3"/>
    <p:sldId id="392" r:id="rId4"/>
    <p:sldId id="317" r:id="rId5"/>
    <p:sldId id="391" r:id="rId6"/>
    <p:sldId id="320" r:id="rId7"/>
    <p:sldId id="321" r:id="rId8"/>
    <p:sldId id="261" r:id="rId9"/>
    <p:sldId id="292" r:id="rId10"/>
    <p:sldId id="264" r:id="rId11"/>
    <p:sldId id="265" r:id="rId12"/>
    <p:sldId id="266" r:id="rId13"/>
    <p:sldId id="268" r:id="rId14"/>
    <p:sldId id="269" r:id="rId15"/>
    <p:sldId id="270" r:id="rId16"/>
    <p:sldId id="293" r:id="rId17"/>
    <p:sldId id="352" r:id="rId18"/>
    <p:sldId id="353" r:id="rId19"/>
    <p:sldId id="354" r:id="rId20"/>
    <p:sldId id="307" r:id="rId21"/>
    <p:sldId id="276" r:id="rId22"/>
    <p:sldId id="315" r:id="rId23"/>
    <p:sldId id="323" r:id="rId24"/>
    <p:sldId id="316" r:id="rId25"/>
    <p:sldId id="324" r:id="rId26"/>
    <p:sldId id="309" r:id="rId27"/>
    <p:sldId id="355" r:id="rId28"/>
    <p:sldId id="310" r:id="rId29"/>
    <p:sldId id="277" r:id="rId30"/>
    <p:sldId id="396" r:id="rId31"/>
    <p:sldId id="314" r:id="rId32"/>
    <p:sldId id="363" r:id="rId33"/>
    <p:sldId id="386" r:id="rId34"/>
    <p:sldId id="387" r:id="rId35"/>
    <p:sldId id="388" r:id="rId36"/>
    <p:sldId id="389" r:id="rId37"/>
    <p:sldId id="361" r:id="rId38"/>
    <p:sldId id="362" r:id="rId39"/>
    <p:sldId id="327" r:id="rId40"/>
    <p:sldId id="393" r:id="rId41"/>
    <p:sldId id="390" r:id="rId42"/>
    <p:sldId id="366" r:id="rId43"/>
    <p:sldId id="394" r:id="rId44"/>
    <p:sldId id="367" r:id="rId45"/>
    <p:sldId id="381" r:id="rId46"/>
    <p:sldId id="377" r:id="rId47"/>
    <p:sldId id="368" r:id="rId48"/>
    <p:sldId id="369" r:id="rId49"/>
    <p:sldId id="371" r:id="rId50"/>
    <p:sldId id="376" r:id="rId51"/>
    <p:sldId id="372" r:id="rId52"/>
    <p:sldId id="373" r:id="rId53"/>
    <p:sldId id="374" r:id="rId54"/>
    <p:sldId id="375" r:id="rId55"/>
    <p:sldId id="380" r:id="rId56"/>
    <p:sldId id="370" r:id="rId57"/>
    <p:sldId id="334" r:id="rId58"/>
    <p:sldId id="382" r:id="rId59"/>
    <p:sldId id="383" r:id="rId60"/>
    <p:sldId id="384" r:id="rId61"/>
    <p:sldId id="385" r:id="rId62"/>
    <p:sldId id="287" r:id="rId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0000"/>
    <a:srgbClr val="FFFFCC"/>
    <a:srgbClr val="66FFFF"/>
    <a:srgbClr val="CC00FF"/>
    <a:srgbClr val="000099"/>
    <a:srgbClr val="FFFF99"/>
    <a:srgbClr val="FCE7E0"/>
    <a:srgbClr val="CEE0FE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6" autoAdjust="0"/>
    <p:restoredTop sz="94660"/>
  </p:normalViewPr>
  <p:slideViewPr>
    <p:cSldViewPr>
      <p:cViewPr>
        <p:scale>
          <a:sx n="94" d="100"/>
          <a:sy n="94" d="100"/>
        </p:scale>
        <p:origin x="-93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5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944553805774282E-2"/>
          <c:y val="3.4374828753048196E-2"/>
          <c:w val="0.71786991469816275"/>
          <c:h val="0.845411417322834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среднего медицинского персонала в СФО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179968</c:v>
                </c:pt>
                <c:pt idx="1">
                  <c:v>179768</c:v>
                </c:pt>
                <c:pt idx="2">
                  <c:v>179250</c:v>
                </c:pt>
                <c:pt idx="3">
                  <c:v>178271</c:v>
                </c:pt>
                <c:pt idx="4">
                  <c:v>177969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DD-44B4-BFC9-D782F0342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17056"/>
        <c:axId val="7122944"/>
      </c:barChart>
      <c:catAx>
        <c:axId val="7117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7122944"/>
        <c:crosses val="autoZero"/>
        <c:auto val="1"/>
        <c:lblAlgn val="ctr"/>
        <c:lblOffset val="100"/>
        <c:noMultiLvlLbl val="0"/>
      </c:catAx>
      <c:valAx>
        <c:axId val="7122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7117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9166686397322"/>
          <c:y val="2.5093528255314614E-2"/>
          <c:w val="0.31496967094730821"/>
          <c:h val="0.25200370248716331"/>
        </c:manualLayout>
      </c:layout>
      <c:overlay val="0"/>
      <c:txPr>
        <a:bodyPr/>
        <a:lstStyle/>
        <a:p>
          <a:pPr>
            <a:defRPr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38100"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8.5000000000000006E-2</c:v>
                </c:pt>
                <c:pt idx="1">
                  <c:v>8.1000000000000003E-2</c:v>
                </c:pt>
                <c:pt idx="2">
                  <c:v>7.6999999999999999E-2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D9-45B9-95A1-402C4BAA4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420544"/>
        <c:axId val="67422080"/>
      </c:barChart>
      <c:catAx>
        <c:axId val="67420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accent2">
                    <a:lumMod val="75000"/>
                  </a:schemeClr>
                </a:solidFill>
              </a:defRPr>
            </a:pPr>
            <a:endParaRPr lang="ru-RU"/>
          </a:p>
        </c:txPr>
        <c:crossAx val="67422080"/>
        <c:crosses val="autoZero"/>
        <c:auto val="1"/>
        <c:lblAlgn val="ctr"/>
        <c:lblOffset val="100"/>
        <c:noMultiLvlLbl val="0"/>
      </c:catAx>
      <c:valAx>
        <c:axId val="67422080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crossAx val="67420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7.5999999999999998E-2</c:v>
                </c:pt>
                <c:pt idx="1">
                  <c:v>7.5999999999999998E-2</c:v>
                </c:pt>
                <c:pt idx="2">
                  <c:v>6.6000000000000003E-2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5D-43BD-B4AB-E04877362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488000"/>
        <c:axId val="67493888"/>
      </c:barChart>
      <c:catAx>
        <c:axId val="67488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accent2">
                    <a:lumMod val="75000"/>
                  </a:schemeClr>
                </a:solidFill>
              </a:defRPr>
            </a:pPr>
            <a:endParaRPr lang="ru-RU"/>
          </a:p>
        </c:txPr>
        <c:crossAx val="67493888"/>
        <c:crosses val="autoZero"/>
        <c:auto val="1"/>
        <c:lblAlgn val="ctr"/>
        <c:lblOffset val="100"/>
        <c:noMultiLvlLbl val="0"/>
      </c:catAx>
      <c:valAx>
        <c:axId val="67493888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crossAx val="67488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0.79</c:v>
                </c:pt>
                <c:pt idx="1">
                  <c:v>0.626</c:v>
                </c:pt>
                <c:pt idx="2">
                  <c:v>0.61799999999999999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76-4097-83E3-5DF0E9C27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868352"/>
        <c:axId val="66869888"/>
      </c:barChart>
      <c:catAx>
        <c:axId val="6686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6869888"/>
        <c:crosses val="autoZero"/>
        <c:auto val="1"/>
        <c:lblAlgn val="ctr"/>
        <c:lblOffset val="100"/>
        <c:noMultiLvlLbl val="0"/>
      </c:catAx>
      <c:valAx>
        <c:axId val="66869888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5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686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должности главных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538856793689589"/>
          <c:y val="8.6786988744170915E-2"/>
          <c:w val="0.58503453320001486"/>
          <c:h val="0.589095996061012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должности главных специалистов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34-477A-97D0-3B0DF8AAB44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34-477A-97D0-3B0DF8AAB44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34-477A-97D0-3B0DF8AAB44D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34-477A-97D0-3B0DF8AAB44D}"/>
              </c:ext>
            </c:extLst>
          </c:dPt>
          <c:dPt>
            <c:idx val="4"/>
            <c:bubble3D val="0"/>
            <c:spPr>
              <a:solidFill>
                <a:srgbClr val="CC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234-477A-97D0-3B0DF8AAB44D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234-477A-97D0-3B0DF8AAB44D}"/>
              </c:ext>
            </c:extLst>
          </c:dPt>
          <c:dPt>
            <c:idx val="6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234-477A-97D0-3B0DF8AAB44D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Штатные специалисты МЗ - 2</c:v>
                </c:pt>
                <c:pt idx="1">
                  <c:v>Главный внештатный специалист по УСД (Президент ОО) - 1  </c:v>
                </c:pt>
                <c:pt idx="2">
                  <c:v>Главные медсестры -4</c:v>
                </c:pt>
                <c:pt idx="3">
                  <c:v>Директора МОУ -2</c:v>
                </c:pt>
                <c:pt idx="4">
                  <c:v>Заместитель главного врача по УСД -1</c:v>
                </c:pt>
                <c:pt idx="5">
                  <c:v>Старшая медсестра -1</c:v>
                </c:pt>
                <c:pt idx="6">
                  <c:v>Консультант отдела кадровой политики (Президент ОО) -1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234-477A-97D0-3B0DF8AAB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6133948079842888E-3"/>
          <c:y val="0.55107404323954412"/>
          <c:w val="0.9884471169870015"/>
          <c:h val="0.44892595676045582"/>
        </c:manualLayout>
      </c:layout>
      <c:overlay val="0"/>
      <c:spPr>
        <a:ln>
          <a:solidFill>
            <a:srgbClr val="FF0000"/>
          </a:solidFill>
        </a:ln>
      </c:spPr>
      <c:txPr>
        <a:bodyPr/>
        <a:lstStyle/>
        <a:p>
          <a:pPr>
            <a:defRPr sz="105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конкурсных работ специалистов 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среднего звена субъектов СФО по 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всем 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номинациям</a:t>
            </a:r>
          </a:p>
          <a:p>
            <a:pPr>
              <a:defRPr sz="20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 2014-2016г.г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228336353496768"/>
          <c:y val="0"/>
        </c:manualLayout>
      </c:layout>
      <c:overlay val="0"/>
      <c:spPr>
        <a:solidFill>
          <a:schemeClr val="lt1"/>
        </a:solidFill>
        <a:ln w="15875" cap="flat" cmpd="sng" algn="ctr">
          <a:solidFill>
            <a:schemeClr val="accent2">
              <a:shade val="75000"/>
              <a:satMod val="125000"/>
              <a:lumMod val="75000"/>
            </a:schemeClr>
          </a:solidFill>
          <a:prstDash val="solid"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участие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F1-4686-9888-7F34DEA53D4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05-4251-B62A-FDD549572DB6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05-4251-B62A-FDD549572DB6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05-4251-B62A-FDD549572DB6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</c:v>
                </c:pt>
                <c:pt idx="1">
                  <c:v>53</c:v>
                </c:pt>
                <c:pt idx="2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D05-4251-B62A-FDD549572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431040"/>
        <c:axId val="89445120"/>
      </c:barChart>
      <c:catAx>
        <c:axId val="8943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89445120"/>
        <c:crosses val="autoZero"/>
        <c:auto val="1"/>
        <c:lblAlgn val="ctr"/>
        <c:lblOffset val="100"/>
        <c:noMultiLvlLbl val="0"/>
      </c:catAx>
      <c:valAx>
        <c:axId val="89445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943104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15875" cap="flat" cmpd="sng" algn="ctr">
      <a:solidFill>
        <a:schemeClr val="accent6">
          <a:shade val="75000"/>
          <a:satMod val="125000"/>
          <a:lumMod val="75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120521010555663E-2"/>
          <c:y val="0.13946069691750942"/>
          <c:w val="0.59824295693820617"/>
          <c:h val="0.791126174995637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CC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2D-42BE-B044-DB1EDFF5693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62D-42BE-B044-DB1EDFF56933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62D-42BE-B044-DB1EDFF56933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62D-42BE-B044-DB1EDFF56933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62D-42BE-B044-DB1EDFF56933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62D-42BE-B044-DB1EDFF56933}"/>
              </c:ext>
            </c:extLst>
          </c:dPt>
          <c:dPt>
            <c:idx val="6"/>
            <c:bubble3D val="0"/>
            <c:spPr>
              <a:solidFill>
                <a:srgbClr val="FCE7E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62D-42BE-B044-DB1EDFF56933}"/>
              </c:ext>
            </c:extLst>
          </c:dPt>
          <c:dPt>
            <c:idx val="7"/>
            <c:bubble3D val="0"/>
            <c:spPr>
              <a:solidFill>
                <a:srgbClr val="00206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62D-42BE-B044-DB1EDFF56933}"/>
              </c:ext>
            </c:extLst>
          </c:dPt>
          <c:dPt>
            <c:idx val="8"/>
            <c:bubble3D val="0"/>
            <c:spPr>
              <a:solidFill>
                <a:srgbClr val="00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62D-42BE-B044-DB1EDFF56933}"/>
              </c:ext>
            </c:extLst>
          </c:dPt>
          <c:dPt>
            <c:idx val="9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162D-42BE-B044-DB1EDFF56933}"/>
              </c:ext>
            </c:extLst>
          </c:dPt>
          <c:dPt>
            <c:idx val="10"/>
            <c:bubble3D val="0"/>
            <c:spPr>
              <a:solidFill>
                <a:schemeClr val="bg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162D-42BE-B044-DB1EDFF56933}"/>
              </c:ext>
            </c:extLst>
          </c:dPt>
          <c:dPt>
            <c:idx val="11"/>
            <c:bubble3D val="0"/>
            <c:spPr>
              <a:solidFill>
                <a:srgbClr val="FFCC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162D-42BE-B044-DB1EDFF56933}"/>
              </c:ext>
            </c:extLst>
          </c:dPt>
          <c:dPt>
            <c:idx val="12"/>
            <c:bubble3D val="0"/>
            <c:spPr>
              <a:solidFill>
                <a:srgbClr val="9900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162D-42BE-B044-DB1EDFF56933}"/>
              </c:ext>
            </c:extLst>
          </c:dPt>
          <c:dPt>
            <c:idx val="13"/>
            <c:bubble3D val="0"/>
            <c:spPr>
              <a:solidFill>
                <a:srgbClr val="5E854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162D-42BE-B044-DB1EDFF56933}"/>
              </c:ext>
            </c:extLst>
          </c:dPt>
          <c:dPt>
            <c:idx val="14"/>
            <c:bubble3D val="0"/>
            <c:spPr>
              <a:solidFill>
                <a:srgbClr val="CCFF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162D-42BE-B044-DB1EDFF56933}"/>
              </c:ext>
            </c:extLst>
          </c:dPt>
          <c:dLbls>
            <c:dLbl>
              <c:idx val="0"/>
              <c:layout>
                <c:manualLayout>
                  <c:x val="1.3888890407796414E-2"/>
                  <c:y val="-0.1180306352373510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2D-42BE-B044-DB1EDFF56933}"/>
                </c:ext>
              </c:extLst>
            </c:dLbl>
            <c:dLbl>
              <c:idx val="1"/>
              <c:layout>
                <c:manualLayout>
                  <c:x val="-4.1666671223389243E-3"/>
                  <c:y val="-4.09494040619381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62D-42BE-B044-DB1EDFF56933}"/>
                </c:ext>
              </c:extLst>
            </c:dLbl>
            <c:dLbl>
              <c:idx val="2"/>
              <c:layout>
                <c:manualLayout>
                  <c:x val="2.7777780815592826E-3"/>
                  <c:y val="-4.335819253616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62D-42BE-B044-DB1EDFF56933}"/>
                </c:ext>
              </c:extLst>
            </c:dLbl>
            <c:dLbl>
              <c:idx val="3"/>
              <c:layout>
                <c:manualLayout>
                  <c:x val="-6.944445203898207E-3"/>
                  <c:y val="-2.64966732165481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62D-42BE-B044-DB1EDFF56933}"/>
                </c:ext>
              </c:extLst>
            </c:dLbl>
            <c:dLbl>
              <c:idx val="4"/>
              <c:layout>
                <c:manualLayout>
                  <c:x val="1.3888890407796413E-3"/>
                  <c:y val="-2.89054616907797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62D-42BE-B044-DB1EDFF56933}"/>
                </c:ext>
              </c:extLst>
            </c:dLbl>
            <c:dLbl>
              <c:idx val="5"/>
              <c:layout>
                <c:manualLayout>
                  <c:x val="-0.1041666780584731"/>
                  <c:y val="4.817576948463395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62D-42BE-B044-DB1EDFF56933}"/>
                </c:ext>
              </c:extLst>
            </c:dLbl>
            <c:dLbl>
              <c:idx val="6"/>
              <c:layout>
                <c:manualLayout>
                  <c:x val="9.7222232854574903E-2"/>
                  <c:y val="-9.39427504950344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62D-42BE-B044-DB1EDFF56933}"/>
                </c:ext>
              </c:extLst>
            </c:dLbl>
            <c:dLbl>
              <c:idx val="7"/>
              <c:layout>
                <c:manualLayout>
                  <c:x val="-1.111111232623713E-2"/>
                  <c:y val="-2.408788474231653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162D-42BE-B044-DB1EDFF56933}"/>
                </c:ext>
              </c:extLst>
            </c:dLbl>
            <c:dLbl>
              <c:idx val="8"/>
              <c:layout>
                <c:manualLayout>
                  <c:x val="-2.5000002734033546E-2"/>
                  <c:y val="-6.50372888042546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62D-42BE-B044-DB1EDFF56933}"/>
                </c:ext>
              </c:extLst>
            </c:dLbl>
            <c:dLbl>
              <c:idx val="9"/>
              <c:layout>
                <c:manualLayout>
                  <c:x val="-5.4166672590406015E-2"/>
                  <c:y val="-0.1252570006600459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62D-42BE-B044-DB1EDFF56933}"/>
                </c:ext>
              </c:extLst>
            </c:dLbl>
            <c:dLbl>
              <c:idx val="10"/>
              <c:layout>
                <c:manualLayout>
                  <c:x val="2.7777780815592826E-3"/>
                  <c:y val="-4.335819253616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162D-42BE-B044-DB1EDFF56933}"/>
                </c:ext>
              </c:extLst>
            </c:dLbl>
            <c:dLbl>
              <c:idx val="11"/>
              <c:layout>
                <c:manualLayout>
                  <c:x val="-2.9166669856372483E-2"/>
                  <c:y val="-8.1898808123876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162D-42BE-B044-DB1EDFF56933}"/>
                </c:ext>
              </c:extLst>
            </c:dLbl>
            <c:dLbl>
              <c:idx val="12"/>
              <c:layout>
                <c:manualLayout>
                  <c:x val="2.9166669856372469E-2"/>
                  <c:y val="-6.74460772784862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162D-42BE-B044-DB1EDFF56933}"/>
                </c:ext>
              </c:extLst>
            </c:dLbl>
            <c:dLbl>
              <c:idx val="13"/>
              <c:layout>
                <c:manualLayout>
                  <c:x val="2.9166560495030674E-2"/>
                  <c:y val="-0.168615193196215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162D-42BE-B044-DB1EDFF56933}"/>
                </c:ext>
              </c:extLst>
            </c:dLbl>
            <c:dLbl>
              <c:idx val="14"/>
              <c:layout>
                <c:manualLayout>
                  <c:x val="4.4444449304948522E-2"/>
                  <c:y val="-0.1348921545569725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162D-42BE-B044-DB1EDFF56933}"/>
                </c:ext>
              </c:extLst>
            </c:dLbl>
            <c:spPr>
              <a:solidFill>
                <a:schemeClr val="lt1"/>
              </a:solidFill>
              <a:ln w="15875" cap="flat" cmpd="sng" algn="ctr">
                <a:solidFill>
                  <a:schemeClr val="accent2"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dk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Лист1!$A$2:$A$16</c:f>
              <c:strCache>
                <c:ptCount val="15"/>
                <c:pt idx="0">
                  <c:v>организация сестринского дела</c:v>
                </c:pt>
                <c:pt idx="1">
                  <c:v>лечебное дело </c:v>
                </c:pt>
                <c:pt idx="2">
                  <c:v>скорая неотложная помощь</c:v>
                </c:pt>
                <c:pt idx="3">
                  <c:v>акушерское дело</c:v>
                </c:pt>
                <c:pt idx="4">
                  <c:v>лабораторная диагностика</c:v>
                </c:pt>
                <c:pt idx="5">
                  <c:v>сестринское дело</c:v>
                </c:pt>
                <c:pt idx="6">
                  <c:v>сестринское дело в педиатрии</c:v>
                </c:pt>
                <c:pt idx="7">
                  <c:v>фармация</c:v>
                </c:pt>
                <c:pt idx="8">
                  <c:v>операционное дело</c:v>
                </c:pt>
                <c:pt idx="9">
                  <c:v>анестезиология и реаниматология</c:v>
                </c:pt>
                <c:pt idx="10">
                  <c:v>рентгенология</c:v>
                </c:pt>
                <c:pt idx="11">
                  <c:v>физиотерапия</c:v>
                </c:pt>
                <c:pt idx="12">
                  <c:v>общая практика</c:v>
                </c:pt>
                <c:pt idx="13">
                  <c:v>медицинский массаж</c:v>
                </c:pt>
                <c:pt idx="14">
                  <c:v>другие специальности</c:v>
                </c:pt>
              </c:strCache>
            </c:strRef>
          </c:cat>
          <c:val>
            <c:numRef>
              <c:f>Лист1!$B$2:$B$16</c:f>
              <c:numCache>
                <c:formatCode>0.0%</c:formatCode>
                <c:ptCount val="15"/>
                <c:pt idx="0">
                  <c:v>1.4E-2</c:v>
                </c:pt>
                <c:pt idx="1">
                  <c:v>7.2999999999999995E-2</c:v>
                </c:pt>
                <c:pt idx="2">
                  <c:v>5.6000000000000001E-2</c:v>
                </c:pt>
                <c:pt idx="3">
                  <c:v>4.3999999999999997E-2</c:v>
                </c:pt>
                <c:pt idx="4">
                  <c:v>5.5E-2</c:v>
                </c:pt>
                <c:pt idx="5">
                  <c:v>0.39700000000000002</c:v>
                </c:pt>
                <c:pt idx="6">
                  <c:v>0.115</c:v>
                </c:pt>
                <c:pt idx="7">
                  <c:v>4.0000000000000001E-3</c:v>
                </c:pt>
                <c:pt idx="8">
                  <c:v>2.4E-2</c:v>
                </c:pt>
                <c:pt idx="9">
                  <c:v>3.4000000000000002E-2</c:v>
                </c:pt>
                <c:pt idx="10">
                  <c:v>2.3E-2</c:v>
                </c:pt>
                <c:pt idx="11">
                  <c:v>2.5000000000000001E-2</c:v>
                </c:pt>
                <c:pt idx="12">
                  <c:v>6.0000000000000001E-3</c:v>
                </c:pt>
                <c:pt idx="13">
                  <c:v>1.4E-2</c:v>
                </c:pt>
                <c:pt idx="14">
                  <c:v>0.11600000000000001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162D-42BE-B044-DB1EDFF56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72707455457946"/>
          <c:y val="1.8706992693973839E-3"/>
          <c:w val="0.2943959202095276"/>
          <c:h val="0.99812930073060258"/>
        </c:manualLayout>
      </c:layout>
      <c:overlay val="0"/>
      <c:spPr>
        <a:solidFill>
          <a:schemeClr val="lt1"/>
        </a:solidFill>
        <a:ln w="15875" cap="flat" cmpd="sng" algn="ctr">
          <a:solidFill>
            <a:schemeClr val="accent4">
              <a:shade val="75000"/>
              <a:satMod val="125000"/>
              <a:lumMod val="75000"/>
            </a:schemeClr>
          </a:solidFill>
          <a:prstDash val="solid"/>
        </a:ln>
        <a:effectLst/>
      </c:spPr>
      <c:txPr>
        <a:bodyPr/>
        <a:lstStyle/>
        <a:p>
          <a:pPr>
            <a:defRPr sz="1200" b="1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1.1700066170628669E-3"/>
          <c:w val="1"/>
          <c:h val="0.89713577342932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Иркутская область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0.0%</c:formatCode>
                <c:ptCount val="1"/>
                <c:pt idx="0">
                  <c:v>6.6000000000000003E-2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CF-45E0-8D8E-DDA4E72564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0.0%</c:formatCode>
                <c:ptCount val="1"/>
                <c:pt idx="0">
                  <c:v>4.7E-2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CF-45E0-8D8E-DDA4E725647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Омская область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0.0%</c:formatCode>
                <c:ptCount val="1"/>
                <c:pt idx="0">
                  <c:v>2.3E-2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DCF-45E0-8D8E-DDA4E725647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Р. Алтай</c:v>
                </c:pt>
              </c:strCache>
            </c:strRef>
          </c:tx>
          <c:spPr>
            <a:solidFill>
              <a:srgbClr val="990033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0.0%</c:formatCode>
                <c:ptCount val="1"/>
                <c:pt idx="0">
                  <c:v>8.9999999999999993E-3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DCF-45E0-8D8E-DDA4E725647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spPr>
            <a:solidFill>
              <a:srgbClr val="CCFF99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0.0%</c:formatCode>
                <c:ptCount val="1"/>
                <c:pt idx="0">
                  <c:v>6.0000000000000001E-3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DCF-45E0-8D8E-DDA4E725647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Р. Бурятия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0.0%</c:formatCode>
                <c:ptCount val="1"/>
                <c:pt idx="0">
                  <c:v>3.0000000000000001E-3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DCF-45E0-8D8E-DDA4E72564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410496"/>
        <c:axId val="36412032"/>
      </c:barChart>
      <c:catAx>
        <c:axId val="364104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6412032"/>
        <c:crosses val="autoZero"/>
        <c:auto val="1"/>
        <c:lblAlgn val="ctr"/>
        <c:lblOffset val="100"/>
        <c:noMultiLvlLbl val="0"/>
      </c:catAx>
      <c:valAx>
        <c:axId val="3641203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36410496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t"/>
      <c:layout>
        <c:manualLayout>
          <c:xMode val="edge"/>
          <c:yMode val="edge"/>
          <c:x val="0.4338442770814348"/>
          <c:y val="2.2652182905691974E-3"/>
          <c:w val="0.56319118163347626"/>
          <c:h val="0.49043559659270869"/>
        </c:manualLayout>
      </c:layout>
      <c:overlay val="0"/>
      <c:spPr>
        <a:ln>
          <a:solidFill>
            <a:schemeClr val="accent1"/>
          </a:solidFill>
        </a:ln>
      </c:spPr>
      <c:txPr>
        <a:bodyPr/>
        <a:lstStyle/>
        <a:p>
          <a:pPr>
            <a:defRPr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034782843605014E-3"/>
          <c:y val="5.6997338860449017E-3"/>
          <c:w val="0.93464536925951147"/>
          <c:h val="0.962499492248324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74-433D-8021-24CA6FA1317F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0.0%</c:formatCode>
                <c:ptCount val="1"/>
                <c:pt idx="0">
                  <c:v>7.9000000000000001E-2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774-433D-8021-24CA6FA1317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Р. Хакасия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0.0%</c:formatCode>
                <c:ptCount val="1"/>
                <c:pt idx="0">
                  <c:v>2.0299999999999999E-2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774-433D-8021-24CA6FA1317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spPr>
            <a:solidFill>
              <a:srgbClr val="CC00FF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0.0%</c:formatCode>
                <c:ptCount val="1"/>
                <c:pt idx="0">
                  <c:v>1.4E-2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774-433D-8021-24CA6FA1317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Р. Тыва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0.0%</c:formatCode>
                <c:ptCount val="1"/>
                <c:pt idx="0">
                  <c:v>4.0000000000000001E-3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774-433D-8021-24CA6FA131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375424"/>
        <c:axId val="42385408"/>
      </c:barChart>
      <c:catAx>
        <c:axId val="423754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2385408"/>
        <c:crosses val="autoZero"/>
        <c:auto val="1"/>
        <c:lblAlgn val="ctr"/>
        <c:lblOffset val="100"/>
        <c:noMultiLvlLbl val="0"/>
      </c:catAx>
      <c:valAx>
        <c:axId val="4238540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42375424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t"/>
      <c:layout>
        <c:manualLayout>
          <c:xMode val="edge"/>
          <c:yMode val="edge"/>
          <c:x val="0.38181298831734556"/>
          <c:y val="2.3607588674273389E-3"/>
          <c:w val="0.55670894553295058"/>
          <c:h val="0.43197283658728375"/>
        </c:manualLayout>
      </c:layout>
      <c:overlay val="1"/>
      <c:spPr>
        <a:ln>
          <a:solidFill>
            <a:schemeClr val="accent1"/>
          </a:solidFill>
        </a:ln>
      </c:spPr>
      <c:txPr>
        <a:bodyPr/>
        <a:lstStyle/>
        <a:p>
          <a:pPr>
            <a:defRPr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6B9-4E68-873C-D7E0D678A0A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6B9-4E68-873C-D7E0D678A0A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6B9-4E68-873C-D7E0D678A0A5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6B9-4E68-873C-D7E0D678A0A5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6B9-4E68-873C-D7E0D678A0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6B9-4E68-873C-D7E0D678A0A5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E6B9-4E68-873C-D7E0D678A0A5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РФ 2015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94.06</c:v>
                </c:pt>
                <c:pt idx="1">
                  <c:v>97.9</c:v>
                </c:pt>
                <c:pt idx="2">
                  <c:v>92.8</c:v>
                </c:pt>
                <c:pt idx="3">
                  <c:v>92.3</c:v>
                </c:pt>
                <c:pt idx="4">
                  <c:v>92.1</c:v>
                </c:pt>
                <c:pt idx="5">
                  <c:v>89.6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6B9-4E68-873C-D7E0D678A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725568"/>
        <c:axId val="65727104"/>
      </c:barChart>
      <c:catAx>
        <c:axId val="6572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5727104"/>
        <c:crosses val="autoZero"/>
        <c:auto val="1"/>
        <c:lblAlgn val="ctr"/>
        <c:lblOffset val="100"/>
        <c:noMultiLvlLbl val="0"/>
      </c:catAx>
      <c:valAx>
        <c:axId val="65727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725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82084222359398"/>
          <c:y val="0.22275553814341073"/>
          <c:w val="0.7472022940000137"/>
          <c:h val="0.7355288364675711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1088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FFFF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FC-4622-BB8C-4B22F4EA0997}"/>
              </c:ext>
            </c:extLst>
          </c:dPt>
          <c:dPt>
            <c:idx val="1"/>
            <c:invertIfNegative val="0"/>
            <c:bubble3D val="0"/>
            <c:spPr>
              <a:solidFill>
                <a:srgbClr val="000099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FC-4622-BB8C-4B22F4EA0997}"/>
              </c:ext>
            </c:extLst>
          </c:dPt>
          <c:dPt>
            <c:idx val="2"/>
            <c:invertIfNegative val="0"/>
            <c:bubble3D val="0"/>
            <c:spPr>
              <a:solidFill>
                <a:srgbClr val="CCFF99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FC-4622-BB8C-4B22F4EA0997}"/>
              </c:ext>
            </c:extLst>
          </c:dPt>
          <c:dPt>
            <c:idx val="3"/>
            <c:invertIfNegative val="0"/>
            <c:bubble3D val="0"/>
            <c:spPr>
              <a:solidFill>
                <a:srgbClr val="990033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FC-4622-BB8C-4B22F4EA0997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4FC-4622-BB8C-4B22F4EA0997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4FC-4622-BB8C-4B22F4EA0997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4FC-4622-BB8C-4B22F4EA0997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4FC-4622-BB8C-4B22F4EA0997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4FC-4622-BB8C-4B22F4EA0997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14FC-4622-BB8C-4B22F4EA0997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14FC-4622-BB8C-4B22F4EA099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108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14FC-4622-BB8C-4B22F4EA0997}"/>
              </c:ext>
            </c:extLst>
          </c:dPt>
          <c:dLbls>
            <c:spPr>
              <a:solidFill>
                <a:schemeClr val="lt1"/>
              </a:solidFill>
              <a:ln w="15875" cap="flat" cmpd="sng" algn="ctr">
                <a:solidFill>
                  <a:schemeClr val="accent5"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0099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Алтайский край</c:v>
                </c:pt>
                <c:pt idx="1">
                  <c:v>Кемеровская область</c:v>
                </c:pt>
                <c:pt idx="2">
                  <c:v>Иркутская област</c:v>
                </c:pt>
                <c:pt idx="3">
                  <c:v>Новосибирская область</c:v>
                </c:pt>
                <c:pt idx="4">
                  <c:v>Томская область</c:v>
                </c:pt>
                <c:pt idx="5">
                  <c:v>Р. Хакасия</c:v>
                </c:pt>
                <c:pt idx="6">
                  <c:v>Р. Бурятия</c:v>
                </c:pt>
                <c:pt idx="7">
                  <c:v>Омская область</c:v>
                </c:pt>
                <c:pt idx="8">
                  <c:v>Красноярский край</c:v>
                </c:pt>
                <c:pt idx="9">
                  <c:v>Р. Тыва</c:v>
                </c:pt>
                <c:pt idx="10">
                  <c:v>Забайкальский край</c:v>
                </c:pt>
                <c:pt idx="11">
                  <c:v>Р. Алтай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62.8</c:v>
                </c:pt>
                <c:pt idx="1">
                  <c:v>63.1</c:v>
                </c:pt>
                <c:pt idx="2">
                  <c:v>65.400000000000006</c:v>
                </c:pt>
                <c:pt idx="3">
                  <c:v>67.5</c:v>
                </c:pt>
                <c:pt idx="4">
                  <c:v>68.8</c:v>
                </c:pt>
                <c:pt idx="5">
                  <c:v>75.400000000000006</c:v>
                </c:pt>
                <c:pt idx="6">
                  <c:v>76.2</c:v>
                </c:pt>
                <c:pt idx="7">
                  <c:v>79.900000000000006</c:v>
                </c:pt>
                <c:pt idx="8">
                  <c:v>80.2</c:v>
                </c:pt>
                <c:pt idx="9">
                  <c:v>90.6</c:v>
                </c:pt>
                <c:pt idx="10">
                  <c:v>92</c:v>
                </c:pt>
                <c:pt idx="11">
                  <c:v>95.9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14FC-4622-BB8C-4B22F4EA099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25">
                    <a:gamma/>
                    <a:shade val="46275"/>
                    <a:invGamma/>
                  </a:srgbClr>
                </a:gs>
                <a:gs pos="50000">
                  <a:srgbClr xmlns:mc="http://schemas.openxmlformats.org/markup-compatibility/2006" xmlns:a14="http://schemas.microsoft.com/office/drawing/2010/main" val="5ECCF3" mc:Ignorable="a14" a14:legacySpreadsheetColorIndex="25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2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1088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2176">
                <a:noFill/>
              </a:ln>
            </c:spPr>
            <c:txPr>
              <a:bodyPr rot="5400000" vert="horz"/>
              <a:lstStyle/>
              <a:p>
                <a:pPr algn="ctr"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Алтайский край</c:v>
                </c:pt>
                <c:pt idx="1">
                  <c:v>Кемеровская область</c:v>
                </c:pt>
                <c:pt idx="2">
                  <c:v>Иркутская област</c:v>
                </c:pt>
                <c:pt idx="3">
                  <c:v>Новосибирская область</c:v>
                </c:pt>
                <c:pt idx="4">
                  <c:v>Томская область</c:v>
                </c:pt>
                <c:pt idx="5">
                  <c:v>Р. Хакасия</c:v>
                </c:pt>
                <c:pt idx="6">
                  <c:v>Р. Бурятия</c:v>
                </c:pt>
                <c:pt idx="7">
                  <c:v>Омская область</c:v>
                </c:pt>
                <c:pt idx="8">
                  <c:v>Красноярский край</c:v>
                </c:pt>
                <c:pt idx="9">
                  <c:v>Р. Тыва</c:v>
                </c:pt>
                <c:pt idx="10">
                  <c:v>Забайкальский край</c:v>
                </c:pt>
                <c:pt idx="11">
                  <c:v>Р. Алтай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14FC-4622-BB8C-4B22F4EA09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6266240"/>
        <c:axId val="67905024"/>
      </c:barChart>
      <c:catAx>
        <c:axId val="6626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277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>
                <a:solidFill>
                  <a:srgbClr val="000099"/>
                </a:solidFill>
              </a:defRPr>
            </a:pPr>
            <a:endParaRPr lang="ru-RU"/>
          </a:p>
        </c:txPr>
        <c:crossAx val="679050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790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77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66266240"/>
        <c:crosses val="autoZero"/>
        <c:crossBetween val="between"/>
      </c:valAx>
      <c:spPr>
        <a:noFill/>
        <a:ln w="22176">
          <a:noFill/>
        </a:ln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464034618651852E-2"/>
          <c:w val="0.96944444444444444"/>
          <c:h val="0.630759235746460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00FF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1B4-4873-8321-746E69FBAE7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F1B4-4873-8321-746E69FBAE7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F1B4-4873-8321-746E69FBAE75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F1B4-4873-8321-746E69FBAE75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F1B4-4873-8321-746E69FBAE75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F1B4-4873-8321-746E69FBAE75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1B4-4873-8321-746E69FBAE75}"/>
              </c:ext>
            </c:extLst>
          </c:dPt>
          <c:dLbls>
            <c:spPr>
              <a:solidFill>
                <a:schemeClr val="lt1"/>
              </a:solidFill>
              <a:ln w="15875" cap="flat" cmpd="sng" algn="ctr">
                <a:solidFill>
                  <a:schemeClr val="accent3"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2010г</c:v>
                </c:pt>
                <c:pt idx="1">
                  <c:v>2011г</c:v>
                </c:pt>
                <c:pt idx="2">
                  <c:v>2012г</c:v>
                </c:pt>
                <c:pt idx="3">
                  <c:v>2013г</c:v>
                </c:pt>
                <c:pt idx="4">
                  <c:v>2014г</c:v>
                </c:pt>
                <c:pt idx="5">
                  <c:v>2015г</c:v>
                </c:pt>
                <c:pt idx="6">
                  <c:v>2016г</c:v>
                </c:pt>
                <c:pt idx="7">
                  <c:v>РФ (2014г)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0.64900000000000002</c:v>
                </c:pt>
                <c:pt idx="1">
                  <c:v>0.625</c:v>
                </c:pt>
                <c:pt idx="2">
                  <c:v>0.64600000000000002</c:v>
                </c:pt>
                <c:pt idx="3">
                  <c:v>0.58899999999999997</c:v>
                </c:pt>
                <c:pt idx="4">
                  <c:v>0.60699999999999998</c:v>
                </c:pt>
                <c:pt idx="5">
                  <c:v>0.57099999999999995</c:v>
                </c:pt>
                <c:pt idx="6">
                  <c:v>0.59099999999999997</c:v>
                </c:pt>
                <c:pt idx="7">
                  <c:v>0.58399999999999996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1B4-4873-8321-746E69FBAE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66630016"/>
        <c:axId val="66633088"/>
        <c:axId val="0"/>
      </c:bar3DChart>
      <c:catAx>
        <c:axId val="66630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6633088"/>
        <c:crosses val="autoZero"/>
        <c:auto val="1"/>
        <c:lblAlgn val="ctr"/>
        <c:lblOffset val="100"/>
        <c:noMultiLvlLbl val="0"/>
      </c:catAx>
      <c:valAx>
        <c:axId val="6663308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66630016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363-4AA0-8495-9DCE4786E340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РФ (2014г)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0.86399999999999999</c:v>
                </c:pt>
                <c:pt idx="1">
                  <c:v>0.82</c:v>
                </c:pt>
                <c:pt idx="2">
                  <c:v>0.90900000000000003</c:v>
                </c:pt>
                <c:pt idx="3">
                  <c:v>0.94799999999999995</c:v>
                </c:pt>
                <c:pt idx="4">
                  <c:v>0.94799999999999995</c:v>
                </c:pt>
                <c:pt idx="5">
                  <c:v>0.94099999999999995</c:v>
                </c:pt>
                <c:pt idx="6">
                  <c:v>0.95</c:v>
                </c:pt>
                <c:pt idx="7">
                  <c:v>0.94699999999999995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363-4AA0-8495-9DCE4786E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724608"/>
        <c:axId val="66726144"/>
      </c:barChart>
      <c:catAx>
        <c:axId val="66724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6726144"/>
        <c:crosses val="autoZero"/>
        <c:auto val="1"/>
        <c:lblAlgn val="ctr"/>
        <c:lblOffset val="100"/>
        <c:noMultiLvlLbl val="0"/>
      </c:catAx>
      <c:valAx>
        <c:axId val="66726144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6724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CCFF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D2-4009-B778-4635528312B9}"/>
              </c:ext>
            </c:extLst>
          </c:dPt>
          <c:dPt>
            <c:idx val="1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D2-4009-B778-4635528312B9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7D2-4009-B778-4635528312B9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7D2-4009-B778-4635528312B9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7D2-4009-B778-4635528312B9}"/>
              </c:ext>
            </c:extLst>
          </c:dPt>
          <c:dLbls>
            <c:dLbl>
              <c:idx val="3"/>
              <c:layout>
                <c:manualLayout>
                  <c:x val="9.9619509634318593E-2"/>
                  <c:y val="-4.4393729914783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7D2-4009-B778-4635528312B9}"/>
                </c:ext>
              </c:extLst>
            </c:dLbl>
            <c:dLbl>
              <c:idx val="4"/>
              <c:layout>
                <c:manualLayout>
                  <c:x val="0.1692243870543754"/>
                  <c:y val="6.486830681364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7D2-4009-B778-4635528312B9}"/>
                </c:ext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до 30 лет</c:v>
                </c:pt>
                <c:pt idx="1">
                  <c:v>до 40 лет</c:v>
                </c:pt>
                <c:pt idx="2">
                  <c:v>до 50 лет</c:v>
                </c:pt>
                <c:pt idx="3">
                  <c:v>51-55 лет</c:v>
                </c:pt>
                <c:pt idx="4">
                  <c:v>старше 55 лет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0.183</c:v>
                </c:pt>
                <c:pt idx="1">
                  <c:v>0.23400000000000001</c:v>
                </c:pt>
                <c:pt idx="2">
                  <c:v>0.254</c:v>
                </c:pt>
                <c:pt idx="3">
                  <c:v>0.14699999999999999</c:v>
                </c:pt>
                <c:pt idx="4">
                  <c:v>0.182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7D2-4009-B778-463552831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4.9999959829986729E-2"/>
          <c:y val="1.3064392022285589E-2"/>
          <c:w val="0.8999999655685601"/>
          <c:h val="8.5183093510871902E-2"/>
        </c:manualLayout>
      </c:layout>
      <c:overlay val="0"/>
      <c:txPr>
        <a:bodyPr/>
        <a:lstStyle/>
        <a:p>
          <a:pPr>
            <a:defRPr sz="20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B386C-4B7A-4450-9511-FC23F7726893}" type="doc">
      <dgm:prSet loTypeId="urn:microsoft.com/office/officeart/2005/8/layout/target3" loCatId="relationship" qsTypeId="urn:microsoft.com/office/officeart/2005/8/quickstyle/3d1" qsCatId="3D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C2E68CEF-D161-4483-8892-2E5669626E7A}">
      <dgm:prSet phldrT="[Текст]" custT="1"/>
      <dgm:spPr/>
      <dgm:t>
        <a:bodyPr/>
        <a:lstStyle/>
        <a:p>
          <a:pPr algn="l"/>
          <a:r>
            <a:rPr lang="ru-RU" sz="4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Выше</a:t>
          </a:r>
          <a:r>
            <a:rPr lang="ru-RU" sz="4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47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BBF01C-7D1D-447D-BB86-777189571357}" type="parTrans" cxnId="{896B3270-68B5-4948-A409-29781F3B8D73}">
      <dgm:prSet/>
      <dgm:spPr/>
      <dgm:t>
        <a:bodyPr/>
        <a:lstStyle/>
        <a:p>
          <a:endParaRPr lang="ru-RU"/>
        </a:p>
      </dgm:t>
    </dgm:pt>
    <dgm:pt modelId="{4E572436-361C-419F-B41A-B25FAFB328C0}" type="sibTrans" cxnId="{896B3270-68B5-4948-A409-29781F3B8D73}">
      <dgm:prSet/>
      <dgm:spPr/>
      <dgm:t>
        <a:bodyPr/>
        <a:lstStyle/>
        <a:p>
          <a:endParaRPr lang="ru-RU"/>
        </a:p>
      </dgm:t>
    </dgm:pt>
    <dgm:pt modelId="{7E3CBC7E-4CB6-41D9-9B3D-9AAE4B743AFB}">
      <dgm:prSet phldrT="[Текст]" custT="1"/>
      <dgm:spPr/>
      <dgm:t>
        <a:bodyPr/>
        <a:lstStyle/>
        <a:p>
          <a:endParaRPr lang="ru-RU" sz="2400" b="0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E5B954-E9A5-4D89-96DA-BE3073D9E519}" type="parTrans" cxnId="{684FE7AE-8554-411C-9A62-7950431377EB}">
      <dgm:prSet/>
      <dgm:spPr/>
      <dgm:t>
        <a:bodyPr/>
        <a:lstStyle/>
        <a:p>
          <a:endParaRPr lang="ru-RU"/>
        </a:p>
      </dgm:t>
    </dgm:pt>
    <dgm:pt modelId="{59F671E0-E41B-4D68-817C-4472BB1D0553}" type="sibTrans" cxnId="{684FE7AE-8554-411C-9A62-7950431377EB}">
      <dgm:prSet/>
      <dgm:spPr/>
      <dgm:t>
        <a:bodyPr/>
        <a:lstStyle/>
        <a:p>
          <a:endParaRPr lang="ru-RU"/>
        </a:p>
      </dgm:t>
    </dgm:pt>
    <dgm:pt modelId="{13963469-7E94-4AB5-B96B-957C0900CB3D}">
      <dgm:prSet phldrT="[Текст]" custT="1"/>
      <dgm:spPr/>
      <dgm:t>
        <a:bodyPr/>
        <a:lstStyle/>
        <a:p>
          <a:pPr algn="l"/>
          <a:r>
            <a:rPr lang="ru-RU" sz="4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Равен</a:t>
          </a:r>
          <a:r>
            <a:rPr lang="ru-RU" sz="5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65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65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E2AE2D-7313-4357-995B-61D4AD51CD50}" type="parTrans" cxnId="{BD7EFF27-054E-4D40-A388-C12500E50AD2}">
      <dgm:prSet/>
      <dgm:spPr/>
      <dgm:t>
        <a:bodyPr/>
        <a:lstStyle/>
        <a:p>
          <a:endParaRPr lang="ru-RU"/>
        </a:p>
      </dgm:t>
    </dgm:pt>
    <dgm:pt modelId="{004F6998-9142-4C06-B950-91E66E9D7501}" type="sibTrans" cxnId="{BD7EFF27-054E-4D40-A388-C12500E50AD2}">
      <dgm:prSet/>
      <dgm:spPr/>
      <dgm:t>
        <a:bodyPr/>
        <a:lstStyle/>
        <a:p>
          <a:endParaRPr lang="ru-RU"/>
        </a:p>
      </dgm:t>
    </dgm:pt>
    <dgm:pt modelId="{72618154-C6DD-41B1-A296-4CF111FB412B}">
      <dgm:prSet phldrT="[Текст]" custT="1"/>
      <dgm:spPr/>
      <dgm:t>
        <a:bodyPr/>
        <a:lstStyle/>
        <a:p>
          <a:endParaRPr lang="ru-RU" sz="24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16CE1F94-9D1C-44A9-A2CA-AB5AE3B5ACCF}" type="parTrans" cxnId="{95CFF944-28FC-4ADD-AA7E-80389043E71C}">
      <dgm:prSet/>
      <dgm:spPr/>
      <dgm:t>
        <a:bodyPr/>
        <a:lstStyle/>
        <a:p>
          <a:endParaRPr lang="ru-RU"/>
        </a:p>
      </dgm:t>
    </dgm:pt>
    <dgm:pt modelId="{B30AF49C-7141-40F6-878B-9A08D814C6A6}" type="sibTrans" cxnId="{95CFF944-28FC-4ADD-AA7E-80389043E71C}">
      <dgm:prSet/>
      <dgm:spPr/>
      <dgm:t>
        <a:bodyPr/>
        <a:lstStyle/>
        <a:p>
          <a:endParaRPr lang="ru-RU"/>
        </a:p>
      </dgm:t>
    </dgm:pt>
    <dgm:pt modelId="{129EA279-2005-432E-8A9F-B89E89B7208A}">
      <dgm:prSet phldrT="[Текст]" custT="1"/>
      <dgm:spPr/>
      <dgm:t>
        <a:bodyPr/>
        <a:lstStyle/>
        <a:p>
          <a:pPr algn="l"/>
          <a:r>
            <a:rPr lang="ru-RU" sz="4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Ниже</a:t>
          </a:r>
          <a:r>
            <a:rPr lang="ru-RU" sz="65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6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C40568-41F5-4CFC-8BBC-770209C9B8F5}" type="parTrans" cxnId="{37FBE34A-4986-4694-A15D-F37E933129BB}">
      <dgm:prSet/>
      <dgm:spPr/>
      <dgm:t>
        <a:bodyPr/>
        <a:lstStyle/>
        <a:p>
          <a:endParaRPr lang="ru-RU"/>
        </a:p>
      </dgm:t>
    </dgm:pt>
    <dgm:pt modelId="{C53D9CB1-5F9F-4BE6-AF42-4FE5D3347A05}" type="sibTrans" cxnId="{37FBE34A-4986-4694-A15D-F37E933129BB}">
      <dgm:prSet/>
      <dgm:spPr/>
      <dgm:t>
        <a:bodyPr/>
        <a:lstStyle/>
        <a:p>
          <a:endParaRPr lang="ru-RU"/>
        </a:p>
      </dgm:t>
    </dgm:pt>
    <dgm:pt modelId="{E20BDF10-7983-4688-9C91-D35ABDE4072D}">
      <dgm:prSet phldrT="[Текст]" custT="1"/>
      <dgm:spPr/>
      <dgm:t>
        <a:bodyPr/>
        <a:lstStyle/>
        <a:p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95A5E1F-4EC9-40E8-9FF9-4D21E855E34F}" type="parTrans" cxnId="{A5089BBD-E2A1-4D55-8DFB-1A5E82F88B10}">
      <dgm:prSet/>
      <dgm:spPr/>
      <dgm:t>
        <a:bodyPr/>
        <a:lstStyle/>
        <a:p>
          <a:endParaRPr lang="ru-RU"/>
        </a:p>
      </dgm:t>
    </dgm:pt>
    <dgm:pt modelId="{BCFD6FE1-8F85-4414-8772-C5837E90D42E}" type="sibTrans" cxnId="{A5089BBD-E2A1-4D55-8DFB-1A5E82F88B10}">
      <dgm:prSet/>
      <dgm:spPr/>
      <dgm:t>
        <a:bodyPr/>
        <a:lstStyle/>
        <a:p>
          <a:endParaRPr lang="ru-RU"/>
        </a:p>
      </dgm:t>
    </dgm:pt>
    <dgm:pt modelId="{2A2CC5EE-456C-4841-8313-5F7D158452E0}">
      <dgm:prSet phldrT="[Текст]" custT="1"/>
      <dgm:spPr/>
      <dgm:t>
        <a:bodyPr/>
        <a:lstStyle/>
        <a:p>
          <a:r>
            <a:rPr lang="ru-RU" sz="24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Алтайский край – 1,5</a:t>
          </a:r>
          <a:endParaRPr lang="ru-RU" sz="2400" b="0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AEABA1-B7CB-402D-BDB8-D7E2A30A16F7}" type="parTrans" cxnId="{E187F15B-03CA-4C87-99CC-5F7885E796BF}">
      <dgm:prSet/>
      <dgm:spPr/>
      <dgm:t>
        <a:bodyPr/>
        <a:lstStyle/>
        <a:p>
          <a:endParaRPr lang="ru-RU"/>
        </a:p>
      </dgm:t>
    </dgm:pt>
    <dgm:pt modelId="{A74474F1-4E65-4CBC-B14B-C544FB40BCAC}" type="sibTrans" cxnId="{E187F15B-03CA-4C87-99CC-5F7885E796BF}">
      <dgm:prSet/>
      <dgm:spPr/>
      <dgm:t>
        <a:bodyPr/>
        <a:lstStyle/>
        <a:p>
          <a:endParaRPr lang="ru-RU"/>
        </a:p>
      </dgm:t>
    </dgm:pt>
    <dgm:pt modelId="{DC505103-D9E2-4B8B-9DC8-2147607230F4}">
      <dgm:prSet phldrT="[Текст]" custT="1"/>
      <dgm:spPr/>
      <dgm:t>
        <a:bodyPr/>
        <a:lstStyle/>
        <a:p>
          <a:r>
            <a:rPr lang="ru-RU" sz="2400" b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Красноярский край – 1,3</a:t>
          </a:r>
          <a:endParaRPr lang="ru-RU" sz="24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3115560-1AD2-4AF9-AF43-065CCB25B92D}" type="parTrans" cxnId="{63819D70-66C2-4672-8689-2668D03AD742}">
      <dgm:prSet/>
      <dgm:spPr/>
      <dgm:t>
        <a:bodyPr/>
        <a:lstStyle/>
        <a:p>
          <a:endParaRPr lang="ru-RU"/>
        </a:p>
      </dgm:t>
    </dgm:pt>
    <dgm:pt modelId="{A40E2D4B-6F18-4BFB-8748-C19DE6E2FE44}" type="sibTrans" cxnId="{63819D70-66C2-4672-8689-2668D03AD742}">
      <dgm:prSet/>
      <dgm:spPr/>
      <dgm:t>
        <a:bodyPr/>
        <a:lstStyle/>
        <a:p>
          <a:endParaRPr lang="ru-RU"/>
        </a:p>
      </dgm:t>
    </dgm:pt>
    <dgm:pt modelId="{5DA012CB-4D48-48AE-A0A4-F8B2D4849864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Омская область -  1,25</a:t>
          </a:r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EB23C760-1D2C-4035-BED2-456BF08BAE1C}" type="parTrans" cxnId="{69431BDF-5CCE-46DC-90B0-948E040ADDA4}">
      <dgm:prSet/>
      <dgm:spPr/>
      <dgm:t>
        <a:bodyPr/>
        <a:lstStyle/>
        <a:p>
          <a:endParaRPr lang="ru-RU"/>
        </a:p>
      </dgm:t>
    </dgm:pt>
    <dgm:pt modelId="{850724E1-E4EB-4800-9980-C3DA882B5989}" type="sibTrans" cxnId="{69431BDF-5CCE-46DC-90B0-948E040ADDA4}">
      <dgm:prSet/>
      <dgm:spPr/>
      <dgm:t>
        <a:bodyPr/>
        <a:lstStyle/>
        <a:p>
          <a:endParaRPr lang="ru-RU"/>
        </a:p>
      </dgm:t>
    </dgm:pt>
    <dgm:pt modelId="{FE7866F1-2129-4337-8F44-610CFF8C0E19}">
      <dgm:prSet phldrT="[Текст]" custT="1"/>
      <dgm:spPr/>
      <dgm:t>
        <a:bodyPr/>
        <a:lstStyle/>
        <a:p>
          <a:r>
            <a:rPr lang="ru-RU" sz="2400" b="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Иркутская область – 1,5</a:t>
          </a:r>
          <a:endParaRPr lang="ru-RU" sz="2400" b="0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8571B4-F53C-4879-B090-10C1E0A950E7}" type="parTrans" cxnId="{DCAC4FBF-06BD-430F-B80D-275ADAD11C21}">
      <dgm:prSet/>
      <dgm:spPr/>
      <dgm:t>
        <a:bodyPr/>
        <a:lstStyle/>
        <a:p>
          <a:endParaRPr lang="ru-RU"/>
        </a:p>
      </dgm:t>
    </dgm:pt>
    <dgm:pt modelId="{C5D3FB5B-5975-4319-9990-A39002B4607C}" type="sibTrans" cxnId="{DCAC4FBF-06BD-430F-B80D-275ADAD11C21}">
      <dgm:prSet/>
      <dgm:spPr/>
      <dgm:t>
        <a:bodyPr/>
        <a:lstStyle/>
        <a:p>
          <a:endParaRPr lang="ru-RU"/>
        </a:p>
      </dgm:t>
    </dgm:pt>
    <dgm:pt modelId="{019F079A-AE7E-4C10-90A2-786BE39365CE}">
      <dgm:prSet phldrT="[Текст]" custT="1"/>
      <dgm:spPr/>
      <dgm:t>
        <a:bodyPr/>
        <a:lstStyle/>
        <a:p>
          <a:r>
            <a:rPr lang="ru-RU" sz="24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Омская область – 1,3</a:t>
          </a:r>
          <a:endParaRPr lang="ru-RU" sz="24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6E6CD6C7-797B-440F-9CAD-E2459A89DCBF}" type="sibTrans" cxnId="{68D19187-801B-4170-BC6E-237E3749FDCE}">
      <dgm:prSet/>
      <dgm:spPr/>
      <dgm:t>
        <a:bodyPr/>
        <a:lstStyle/>
        <a:p>
          <a:endParaRPr lang="ru-RU"/>
        </a:p>
      </dgm:t>
    </dgm:pt>
    <dgm:pt modelId="{3C49C706-B3F2-4C0C-8ADC-5175EA6B2AB7}" type="parTrans" cxnId="{68D19187-801B-4170-BC6E-237E3749FDCE}">
      <dgm:prSet/>
      <dgm:spPr/>
      <dgm:t>
        <a:bodyPr/>
        <a:lstStyle/>
        <a:p>
          <a:endParaRPr lang="ru-RU"/>
        </a:p>
      </dgm:t>
    </dgm:pt>
    <dgm:pt modelId="{16988D4A-FF2C-4CF8-8A51-81E367B6D9FB}">
      <dgm:prSet phldrT="[Текст]" custT="1"/>
      <dgm:spPr/>
      <dgm:t>
        <a:bodyPr/>
        <a:lstStyle/>
        <a:p>
          <a:r>
            <a:rPr lang="ru-RU" sz="24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Новосибирская область – 1,3</a:t>
          </a:r>
          <a:endParaRPr lang="ru-RU" sz="24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2EBC61D-C20E-4967-96D8-A8717D3CB8E7}" type="sibTrans" cxnId="{96CAF417-0E0F-4BBF-8F5D-D1F8B4053372}">
      <dgm:prSet/>
      <dgm:spPr/>
      <dgm:t>
        <a:bodyPr/>
        <a:lstStyle/>
        <a:p>
          <a:endParaRPr lang="ru-RU"/>
        </a:p>
      </dgm:t>
    </dgm:pt>
    <dgm:pt modelId="{8799A168-AB05-451E-BB21-355DB7769372}" type="parTrans" cxnId="{96CAF417-0E0F-4BBF-8F5D-D1F8B4053372}">
      <dgm:prSet/>
      <dgm:spPr/>
      <dgm:t>
        <a:bodyPr/>
        <a:lstStyle/>
        <a:p>
          <a:endParaRPr lang="ru-RU"/>
        </a:p>
      </dgm:t>
    </dgm:pt>
    <dgm:pt modelId="{F5E7A881-F68A-41E6-B373-A0FF0E01BBD7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Забайкальский край – 1,2</a:t>
          </a:r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452B619-1026-40DA-90A2-6783F6E99D3E}" type="parTrans" cxnId="{147EA898-9C29-44BE-A3C0-2EB0058B555F}">
      <dgm:prSet/>
      <dgm:spPr/>
      <dgm:t>
        <a:bodyPr/>
        <a:lstStyle/>
        <a:p>
          <a:endParaRPr lang="ru-RU"/>
        </a:p>
      </dgm:t>
    </dgm:pt>
    <dgm:pt modelId="{F784DC52-5ED1-45A2-8C23-74E1842658E4}" type="sibTrans" cxnId="{147EA898-9C29-44BE-A3C0-2EB0058B555F}">
      <dgm:prSet/>
      <dgm:spPr/>
      <dgm:t>
        <a:bodyPr/>
        <a:lstStyle/>
        <a:p>
          <a:endParaRPr lang="ru-RU"/>
        </a:p>
      </dgm:t>
    </dgm:pt>
    <dgm:pt modelId="{1D90DF1A-89DD-4370-A2DD-923D2517C275}">
      <dgm:prSet phldrT="[Текст]" custT="1"/>
      <dgm:spPr/>
      <dgm:t>
        <a:bodyPr/>
        <a:lstStyle/>
        <a:p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9C9EBD9-7639-4352-8F9F-968379E96430}" type="parTrans" cxnId="{FA78765B-F525-4B4F-A2CD-C8C45C4EC81A}">
      <dgm:prSet/>
      <dgm:spPr/>
      <dgm:t>
        <a:bodyPr/>
        <a:lstStyle/>
        <a:p>
          <a:endParaRPr lang="ru-RU"/>
        </a:p>
      </dgm:t>
    </dgm:pt>
    <dgm:pt modelId="{35C2DBD9-72AF-4E25-975B-58E4B9BA8881}" type="sibTrans" cxnId="{FA78765B-F525-4B4F-A2CD-C8C45C4EC81A}">
      <dgm:prSet/>
      <dgm:spPr/>
      <dgm:t>
        <a:bodyPr/>
        <a:lstStyle/>
        <a:p>
          <a:endParaRPr lang="ru-RU"/>
        </a:p>
      </dgm:t>
    </dgm:pt>
    <dgm:pt modelId="{4B8A791A-EEC9-4CC8-8EA9-4C0B4E926E6D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Р. Алтай – 1,2</a:t>
          </a:r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A13ECAE-DE17-4672-B66A-4D8FED4B279E}" type="parTrans" cxnId="{F44B2056-711B-421F-9391-BE05224B91D3}">
      <dgm:prSet/>
      <dgm:spPr/>
      <dgm:t>
        <a:bodyPr/>
        <a:lstStyle/>
        <a:p>
          <a:endParaRPr lang="ru-RU"/>
        </a:p>
      </dgm:t>
    </dgm:pt>
    <dgm:pt modelId="{8B63D5D1-46B7-4DDF-B38E-25AD10BA57FC}" type="sibTrans" cxnId="{F44B2056-711B-421F-9391-BE05224B91D3}">
      <dgm:prSet/>
      <dgm:spPr/>
      <dgm:t>
        <a:bodyPr/>
        <a:lstStyle/>
        <a:p>
          <a:endParaRPr lang="ru-RU"/>
        </a:p>
      </dgm:t>
    </dgm:pt>
    <dgm:pt modelId="{49C7ACE9-7355-4E53-9210-BFB3D22FB073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Р. Хакасия – 1,2</a:t>
          </a:r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EB3C5E09-D5D0-4652-B72D-5C468B50C13A}" type="parTrans" cxnId="{EDC24C2E-2D9A-4C64-9E4E-58115A62B167}">
      <dgm:prSet/>
      <dgm:spPr/>
      <dgm:t>
        <a:bodyPr/>
        <a:lstStyle/>
        <a:p>
          <a:endParaRPr lang="ru-RU"/>
        </a:p>
      </dgm:t>
    </dgm:pt>
    <dgm:pt modelId="{AB8CD499-4088-44AD-980D-D0EF05B23DDE}" type="sibTrans" cxnId="{EDC24C2E-2D9A-4C64-9E4E-58115A62B167}">
      <dgm:prSet/>
      <dgm:spPr/>
      <dgm:t>
        <a:bodyPr/>
        <a:lstStyle/>
        <a:p>
          <a:endParaRPr lang="ru-RU"/>
        </a:p>
      </dgm:t>
    </dgm:pt>
    <dgm:pt modelId="{DCA5287F-16E4-44C6-89B0-366B9343E026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Р. Тыва – 1,1</a:t>
          </a:r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0FBEB0-D01C-4E8B-85AD-D2317FB77D1A}" type="parTrans" cxnId="{01A43969-B92C-4052-933A-4B5280D9307A}">
      <dgm:prSet/>
      <dgm:spPr/>
      <dgm:t>
        <a:bodyPr/>
        <a:lstStyle/>
        <a:p>
          <a:endParaRPr lang="ru-RU"/>
        </a:p>
      </dgm:t>
    </dgm:pt>
    <dgm:pt modelId="{86711782-2F40-4435-AB3F-4AAC0ED5E924}" type="sibTrans" cxnId="{01A43969-B92C-4052-933A-4B5280D9307A}">
      <dgm:prSet/>
      <dgm:spPr/>
      <dgm:t>
        <a:bodyPr/>
        <a:lstStyle/>
        <a:p>
          <a:endParaRPr lang="ru-RU"/>
        </a:p>
      </dgm:t>
    </dgm:pt>
    <dgm:pt modelId="{95303BDF-8891-4128-A30C-F64C2234BFFB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Кемеровская область – 0,6</a:t>
          </a:r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FC77FAB-5DDE-487F-878E-D661365CEBAB}" type="parTrans" cxnId="{F9E77394-664D-4C8F-8300-0F108DC6F96A}">
      <dgm:prSet/>
      <dgm:spPr/>
      <dgm:t>
        <a:bodyPr/>
        <a:lstStyle/>
        <a:p>
          <a:endParaRPr lang="ru-RU"/>
        </a:p>
      </dgm:t>
    </dgm:pt>
    <dgm:pt modelId="{7FEDD813-DEED-43A4-926B-33782D5CFA58}" type="sibTrans" cxnId="{F9E77394-664D-4C8F-8300-0F108DC6F96A}">
      <dgm:prSet/>
      <dgm:spPr/>
      <dgm:t>
        <a:bodyPr/>
        <a:lstStyle/>
        <a:p>
          <a:endParaRPr lang="ru-RU"/>
        </a:p>
      </dgm:t>
    </dgm:pt>
    <dgm:pt modelId="{531DFD0D-5E48-4267-8DB0-4807D5F8BEA3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Р. Бурятия – 1,17</a:t>
          </a:r>
          <a:endParaRPr lang="ru-RU" sz="2000" b="0" dirty="0">
            <a:solidFill>
              <a:schemeClr val="accent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2EA216F-822C-4EB6-8865-A87C79D50E58}" type="parTrans" cxnId="{2DA6CEBF-DC3B-482A-85C4-48E26627D42D}">
      <dgm:prSet/>
      <dgm:spPr/>
      <dgm:t>
        <a:bodyPr/>
        <a:lstStyle/>
        <a:p>
          <a:endParaRPr lang="ru-RU"/>
        </a:p>
      </dgm:t>
    </dgm:pt>
    <dgm:pt modelId="{4999D6BA-919A-4944-BDF6-05C7897B851E}" type="sibTrans" cxnId="{2DA6CEBF-DC3B-482A-85C4-48E26627D42D}">
      <dgm:prSet/>
      <dgm:spPr/>
      <dgm:t>
        <a:bodyPr/>
        <a:lstStyle/>
        <a:p>
          <a:endParaRPr lang="ru-RU"/>
        </a:p>
      </dgm:t>
    </dgm:pt>
    <dgm:pt modelId="{0545B745-AA44-44D1-A2EC-E62D223E03B7}" type="pres">
      <dgm:prSet presAssocID="{B88B386C-4B7A-4450-9511-FC23F772689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9D4F25-BAD4-4372-8C6F-3607EFB1C384}" type="pres">
      <dgm:prSet presAssocID="{C2E68CEF-D161-4483-8892-2E5669626E7A}" presName="circle1" presStyleLbl="node1" presStyleIdx="0" presStyleCnt="3" custLinFactNeighborX="6066" custLinFactNeighborY="1791"/>
      <dgm:spPr/>
      <dgm:t>
        <a:bodyPr/>
        <a:lstStyle/>
        <a:p>
          <a:endParaRPr lang="ru-RU"/>
        </a:p>
      </dgm:t>
    </dgm:pt>
    <dgm:pt modelId="{2FF0E461-94EB-4494-9BC7-B624D3D86108}" type="pres">
      <dgm:prSet presAssocID="{C2E68CEF-D161-4483-8892-2E5669626E7A}" presName="space" presStyleCnt="0"/>
      <dgm:spPr/>
      <dgm:t>
        <a:bodyPr/>
        <a:lstStyle/>
        <a:p>
          <a:endParaRPr lang="ru-RU"/>
        </a:p>
      </dgm:t>
    </dgm:pt>
    <dgm:pt modelId="{804F0665-CE7B-4798-8BE9-8D4B72943E4E}" type="pres">
      <dgm:prSet presAssocID="{C2E68CEF-D161-4483-8892-2E5669626E7A}" presName="rect1" presStyleLbl="alignAcc1" presStyleIdx="0" presStyleCnt="3" custScaleX="121876" custLinFactNeighborX="-5249" custLinFactNeighborY="1883"/>
      <dgm:spPr/>
      <dgm:t>
        <a:bodyPr/>
        <a:lstStyle/>
        <a:p>
          <a:endParaRPr lang="ru-RU"/>
        </a:p>
      </dgm:t>
    </dgm:pt>
    <dgm:pt modelId="{1860E989-9FE2-47BB-9DFE-9229B5D14BDD}" type="pres">
      <dgm:prSet presAssocID="{13963469-7E94-4AB5-B96B-957C0900CB3D}" presName="vertSpace2" presStyleLbl="node1" presStyleIdx="0" presStyleCnt="3"/>
      <dgm:spPr/>
      <dgm:t>
        <a:bodyPr/>
        <a:lstStyle/>
        <a:p>
          <a:endParaRPr lang="ru-RU"/>
        </a:p>
      </dgm:t>
    </dgm:pt>
    <dgm:pt modelId="{ACA0E546-7015-4E2D-9CE6-B15F3B885784}" type="pres">
      <dgm:prSet presAssocID="{13963469-7E94-4AB5-B96B-957C0900CB3D}" presName="circle2" presStyleLbl="node1" presStyleIdx="1" presStyleCnt="3" custLinFactNeighborX="-17591" custLinFactNeighborY="1102"/>
      <dgm:spPr/>
      <dgm:t>
        <a:bodyPr/>
        <a:lstStyle/>
        <a:p>
          <a:endParaRPr lang="ru-RU"/>
        </a:p>
      </dgm:t>
    </dgm:pt>
    <dgm:pt modelId="{9B6A6BF7-6535-4A50-A5A2-A49586AAFD6C}" type="pres">
      <dgm:prSet presAssocID="{13963469-7E94-4AB5-B96B-957C0900CB3D}" presName="rect2" presStyleLbl="alignAcc1" presStyleIdx="1" presStyleCnt="3" custScaleX="116204" custLinFactNeighborX="-8085" custLinFactNeighborY="330"/>
      <dgm:spPr/>
      <dgm:t>
        <a:bodyPr/>
        <a:lstStyle/>
        <a:p>
          <a:endParaRPr lang="ru-RU"/>
        </a:p>
      </dgm:t>
    </dgm:pt>
    <dgm:pt modelId="{9E40D4E4-8BED-4399-A5E9-B1B8C67014B8}" type="pres">
      <dgm:prSet presAssocID="{129EA279-2005-432E-8A9F-B89E89B7208A}" presName="vertSpace3" presStyleLbl="node1" presStyleIdx="1" presStyleCnt="3"/>
      <dgm:spPr/>
      <dgm:t>
        <a:bodyPr/>
        <a:lstStyle/>
        <a:p>
          <a:endParaRPr lang="ru-RU"/>
        </a:p>
      </dgm:t>
    </dgm:pt>
    <dgm:pt modelId="{E4DC0CE8-65C2-4BC5-945D-685C52301276}" type="pres">
      <dgm:prSet presAssocID="{129EA279-2005-432E-8A9F-B89E89B7208A}" presName="circle3" presStyleLbl="node1" presStyleIdx="2" presStyleCnt="3" custLinFactNeighborX="-64403" custLinFactNeighborY="12081"/>
      <dgm:spPr/>
      <dgm:t>
        <a:bodyPr/>
        <a:lstStyle/>
        <a:p>
          <a:endParaRPr lang="ru-RU"/>
        </a:p>
      </dgm:t>
    </dgm:pt>
    <dgm:pt modelId="{90945061-FAD2-4D1E-BE18-8F7F5E85FF57}" type="pres">
      <dgm:prSet presAssocID="{129EA279-2005-432E-8A9F-B89E89B7208A}" presName="rect3" presStyleLbl="alignAcc1" presStyleIdx="2" presStyleCnt="3" custScaleX="117042" custScaleY="139251" custLinFactNeighborX="-7346" custLinFactNeighborY="30695"/>
      <dgm:spPr/>
      <dgm:t>
        <a:bodyPr/>
        <a:lstStyle/>
        <a:p>
          <a:endParaRPr lang="ru-RU"/>
        </a:p>
      </dgm:t>
    </dgm:pt>
    <dgm:pt modelId="{73E40AD8-FF07-4DAD-8AD7-DB37A3BFDC57}" type="pres">
      <dgm:prSet presAssocID="{C2E68CEF-D161-4483-8892-2E5669626E7A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FDE5A-F9D4-45EF-B93D-1EA5BB69F8E6}" type="pres">
      <dgm:prSet presAssocID="{C2E68CEF-D161-4483-8892-2E5669626E7A}" presName="rect1ChTx" presStyleLbl="alignAcc1" presStyleIdx="2" presStyleCnt="3" custScaleX="176632" custScaleY="142838" custLinFactNeighborX="-18714" custLinFactNeighborY="-17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9B670-F803-462D-B196-4E028769E2B8}" type="pres">
      <dgm:prSet presAssocID="{13963469-7E94-4AB5-B96B-957C0900CB3D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8D10F-4AB6-43AE-887B-E71E11010C2F}" type="pres">
      <dgm:prSet presAssocID="{13963469-7E94-4AB5-B96B-957C0900CB3D}" presName="rect2ChTx" presStyleLbl="alignAcc1" presStyleIdx="2" presStyleCnt="3" custScaleX="163332" custScaleY="100000" custLinFactNeighborX="-28489" custLinFactNeighborY="-1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9732-B2C2-4547-98D0-1B1056542F23}" type="pres">
      <dgm:prSet presAssocID="{129EA279-2005-432E-8A9F-B89E89B7208A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CDC58-37DB-4718-8157-C1AEE22DECDD}" type="pres">
      <dgm:prSet presAssocID="{129EA279-2005-432E-8A9F-B89E89B7208A}" presName="rect3ChTx" presStyleLbl="alignAcc1" presStyleIdx="2" presStyleCnt="3" custScaleX="169889" custScaleY="100724" custLinFactNeighborX="-30416" custLinFactNeighborY="22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E64F8F-C553-49F1-81F0-B29E57D5967B}" type="presOf" srcId="{C2E68CEF-D161-4483-8892-2E5669626E7A}" destId="{804F0665-CE7B-4798-8BE9-8D4B72943E4E}" srcOrd="0" destOrd="0" presId="urn:microsoft.com/office/officeart/2005/8/layout/target3"/>
    <dgm:cxn modelId="{FA78765B-F525-4B4F-A2CD-C8C45C4EC81A}" srcId="{129EA279-2005-432E-8A9F-B89E89B7208A}" destId="{1D90DF1A-89DD-4370-A2DD-923D2517C275}" srcOrd="8" destOrd="0" parTransId="{49C9EBD9-7639-4352-8F9F-968379E96430}" sibTransId="{35C2DBD9-72AF-4E25-975B-58E4B9BA8881}"/>
    <dgm:cxn modelId="{E3A50572-4819-4CD0-B382-A1E1DDD6D224}" type="presOf" srcId="{16988D4A-FF2C-4CF8-8A51-81E367B6D9FB}" destId="{CBD8D10F-4AB6-43AE-887B-E71E11010C2F}" srcOrd="0" destOrd="2" presId="urn:microsoft.com/office/officeart/2005/8/layout/target3"/>
    <dgm:cxn modelId="{37FBE34A-4986-4694-A15D-F37E933129BB}" srcId="{B88B386C-4B7A-4450-9511-FC23F7726893}" destId="{129EA279-2005-432E-8A9F-B89E89B7208A}" srcOrd="2" destOrd="0" parTransId="{F4C40568-41F5-4CFC-8BBC-770209C9B8F5}" sibTransId="{C53D9CB1-5F9F-4BE6-AF42-4FE5D3347A05}"/>
    <dgm:cxn modelId="{341D3205-F01D-4B26-8C73-9B1366B2F042}" type="presOf" srcId="{DC505103-D9E2-4B8B-9DC8-2147607230F4}" destId="{CBD8D10F-4AB6-43AE-887B-E71E11010C2F}" srcOrd="0" destOrd="1" presId="urn:microsoft.com/office/officeart/2005/8/layout/target3"/>
    <dgm:cxn modelId="{1FAEBEA5-AE0C-4FA4-8289-B8326E523B6D}" type="presOf" srcId="{E20BDF10-7983-4688-9C91-D35ABDE4072D}" destId="{4E7CDC58-37DB-4718-8157-C1AEE22DECDD}" srcOrd="0" destOrd="0" presId="urn:microsoft.com/office/officeart/2005/8/layout/target3"/>
    <dgm:cxn modelId="{F44B2056-711B-421F-9391-BE05224B91D3}" srcId="{129EA279-2005-432E-8A9F-B89E89B7208A}" destId="{4B8A791A-EEC9-4CC8-8EA9-4C0B4E926E6D}" srcOrd="3" destOrd="0" parTransId="{8A13ECAE-DE17-4672-B66A-4D8FED4B279E}" sibTransId="{8B63D5D1-46B7-4DDF-B38E-25AD10BA57FC}"/>
    <dgm:cxn modelId="{161B0B17-C981-47FA-9DF9-5094925F0177}" type="presOf" srcId="{531DFD0D-5E48-4267-8DB0-4807D5F8BEA3}" destId="{4E7CDC58-37DB-4718-8157-C1AEE22DECDD}" srcOrd="0" destOrd="5" presId="urn:microsoft.com/office/officeart/2005/8/layout/target3"/>
    <dgm:cxn modelId="{69431BDF-5CCE-46DC-90B0-948E040ADDA4}" srcId="{129EA279-2005-432E-8A9F-B89E89B7208A}" destId="{5DA012CB-4D48-48AE-A0A4-F8B2D4849864}" srcOrd="1" destOrd="0" parTransId="{EB23C760-1D2C-4035-BED2-456BF08BAE1C}" sibTransId="{850724E1-E4EB-4800-9980-C3DA882B5989}"/>
    <dgm:cxn modelId="{234CED37-20FB-4D0F-9DC0-42F5B30E5F20}" type="presOf" srcId="{49C7ACE9-7355-4E53-9210-BFB3D22FB073}" destId="{4E7CDC58-37DB-4718-8157-C1AEE22DECDD}" srcOrd="0" destOrd="4" presId="urn:microsoft.com/office/officeart/2005/8/layout/target3"/>
    <dgm:cxn modelId="{606EB184-7E64-4238-B8B2-D95B0A04D05D}" type="presOf" srcId="{019F079A-AE7E-4C10-90A2-786BE39365CE}" destId="{CBD8D10F-4AB6-43AE-887B-E71E11010C2F}" srcOrd="0" destOrd="3" presId="urn:microsoft.com/office/officeart/2005/8/layout/target3"/>
    <dgm:cxn modelId="{96CAF417-0E0F-4BBF-8F5D-D1F8B4053372}" srcId="{13963469-7E94-4AB5-B96B-957C0900CB3D}" destId="{16988D4A-FF2C-4CF8-8A51-81E367B6D9FB}" srcOrd="2" destOrd="0" parTransId="{8799A168-AB05-451E-BB21-355DB7769372}" sibTransId="{52EBC61D-C20E-4967-96D8-A8717D3CB8E7}"/>
    <dgm:cxn modelId="{F1B3019B-6F5C-4F71-885D-8E17143A33B3}" type="presOf" srcId="{C2E68CEF-D161-4483-8892-2E5669626E7A}" destId="{73E40AD8-FF07-4DAD-8AD7-DB37A3BFDC57}" srcOrd="1" destOrd="0" presId="urn:microsoft.com/office/officeart/2005/8/layout/target3"/>
    <dgm:cxn modelId="{2DA6CEBF-DC3B-482A-85C4-48E26627D42D}" srcId="{129EA279-2005-432E-8A9F-B89E89B7208A}" destId="{531DFD0D-5E48-4267-8DB0-4807D5F8BEA3}" srcOrd="5" destOrd="0" parTransId="{F2EA216F-822C-4EB6-8865-A87C79D50E58}" sibTransId="{4999D6BA-919A-4944-BDF6-05C7897B851E}"/>
    <dgm:cxn modelId="{DEC7C31A-C9B8-4F69-8E01-D82D852DC13C}" type="presOf" srcId="{2A2CC5EE-456C-4841-8313-5F7D158452E0}" destId="{D41FDE5A-F9D4-45EF-B93D-1EA5BB69F8E6}" srcOrd="0" destOrd="1" presId="urn:microsoft.com/office/officeart/2005/8/layout/target3"/>
    <dgm:cxn modelId="{95CFF944-28FC-4ADD-AA7E-80389043E71C}" srcId="{13963469-7E94-4AB5-B96B-957C0900CB3D}" destId="{72618154-C6DD-41B1-A296-4CF111FB412B}" srcOrd="0" destOrd="0" parTransId="{16CE1F94-9D1C-44A9-A2CA-AB5AE3B5ACCF}" sibTransId="{B30AF49C-7141-40F6-878B-9A08D814C6A6}"/>
    <dgm:cxn modelId="{0C2C8DE3-BF2F-4036-A4DB-D236E1F7C9EC}" type="presOf" srcId="{F5E7A881-F68A-41E6-B373-A0FF0E01BBD7}" destId="{4E7CDC58-37DB-4718-8157-C1AEE22DECDD}" srcOrd="0" destOrd="2" presId="urn:microsoft.com/office/officeart/2005/8/layout/target3"/>
    <dgm:cxn modelId="{896B3270-68B5-4948-A409-29781F3B8D73}" srcId="{B88B386C-4B7A-4450-9511-FC23F7726893}" destId="{C2E68CEF-D161-4483-8892-2E5669626E7A}" srcOrd="0" destOrd="0" parTransId="{E5BBF01C-7D1D-447D-BB86-777189571357}" sibTransId="{4E572436-361C-419F-B41A-B25FAFB328C0}"/>
    <dgm:cxn modelId="{EA1D5214-428E-4C7A-B37F-63495AAF1B18}" type="presOf" srcId="{13963469-7E94-4AB5-B96B-957C0900CB3D}" destId="{9B6A6BF7-6535-4A50-A5A2-A49586AAFD6C}" srcOrd="0" destOrd="0" presId="urn:microsoft.com/office/officeart/2005/8/layout/target3"/>
    <dgm:cxn modelId="{8FC02476-D0BC-4800-ABCE-32B9B1EC7D94}" type="presOf" srcId="{B88B386C-4B7A-4450-9511-FC23F7726893}" destId="{0545B745-AA44-44D1-A2EC-E62D223E03B7}" srcOrd="0" destOrd="0" presId="urn:microsoft.com/office/officeart/2005/8/layout/target3"/>
    <dgm:cxn modelId="{72C5478D-7202-4296-8F52-F42759F126CA}" type="presOf" srcId="{1D90DF1A-89DD-4370-A2DD-923D2517C275}" destId="{4E7CDC58-37DB-4718-8157-C1AEE22DECDD}" srcOrd="0" destOrd="8" presId="urn:microsoft.com/office/officeart/2005/8/layout/target3"/>
    <dgm:cxn modelId="{0C766188-F0C5-4A28-93B6-AA89F1A66276}" type="presOf" srcId="{72618154-C6DD-41B1-A296-4CF111FB412B}" destId="{CBD8D10F-4AB6-43AE-887B-E71E11010C2F}" srcOrd="0" destOrd="0" presId="urn:microsoft.com/office/officeart/2005/8/layout/target3"/>
    <dgm:cxn modelId="{EDC24C2E-2D9A-4C64-9E4E-58115A62B167}" srcId="{129EA279-2005-432E-8A9F-B89E89B7208A}" destId="{49C7ACE9-7355-4E53-9210-BFB3D22FB073}" srcOrd="4" destOrd="0" parTransId="{EB3C5E09-D5D0-4652-B72D-5C468B50C13A}" sibTransId="{AB8CD499-4088-44AD-980D-D0EF05B23DDE}"/>
    <dgm:cxn modelId="{68D19187-801B-4170-BC6E-237E3749FDCE}" srcId="{13963469-7E94-4AB5-B96B-957C0900CB3D}" destId="{019F079A-AE7E-4C10-90A2-786BE39365CE}" srcOrd="3" destOrd="0" parTransId="{3C49C706-B3F2-4C0C-8ADC-5175EA6B2AB7}" sibTransId="{6E6CD6C7-797B-440F-9CAD-E2459A89DCBF}"/>
    <dgm:cxn modelId="{DCAC4FBF-06BD-430F-B80D-275ADAD11C21}" srcId="{C2E68CEF-D161-4483-8892-2E5669626E7A}" destId="{FE7866F1-2129-4337-8F44-610CFF8C0E19}" srcOrd="2" destOrd="0" parTransId="{EC8571B4-F53C-4879-B090-10C1E0A950E7}" sibTransId="{C5D3FB5B-5975-4319-9990-A39002B4607C}"/>
    <dgm:cxn modelId="{4ED3E81C-F6E8-4B77-9511-8AA4F087A8DB}" type="presOf" srcId="{FE7866F1-2129-4337-8F44-610CFF8C0E19}" destId="{D41FDE5A-F9D4-45EF-B93D-1EA5BB69F8E6}" srcOrd="0" destOrd="2" presId="urn:microsoft.com/office/officeart/2005/8/layout/target3"/>
    <dgm:cxn modelId="{147EA898-9C29-44BE-A3C0-2EB0058B555F}" srcId="{129EA279-2005-432E-8A9F-B89E89B7208A}" destId="{F5E7A881-F68A-41E6-B373-A0FF0E01BBD7}" srcOrd="2" destOrd="0" parTransId="{D452B619-1026-40DA-90A2-6783F6E99D3E}" sibTransId="{F784DC52-5ED1-45A2-8C23-74E1842658E4}"/>
    <dgm:cxn modelId="{684FE7AE-8554-411C-9A62-7950431377EB}" srcId="{C2E68CEF-D161-4483-8892-2E5669626E7A}" destId="{7E3CBC7E-4CB6-41D9-9B3D-9AAE4B743AFB}" srcOrd="0" destOrd="0" parTransId="{7AE5B954-E9A5-4D89-96DA-BE3073D9E519}" sibTransId="{59F671E0-E41B-4D68-817C-4472BB1D0553}"/>
    <dgm:cxn modelId="{A5089BBD-E2A1-4D55-8DFB-1A5E82F88B10}" srcId="{129EA279-2005-432E-8A9F-B89E89B7208A}" destId="{E20BDF10-7983-4688-9C91-D35ABDE4072D}" srcOrd="0" destOrd="0" parTransId="{795A5E1F-4EC9-40E8-9FF9-4D21E855E34F}" sibTransId="{BCFD6FE1-8F85-4414-8772-C5837E90D42E}"/>
    <dgm:cxn modelId="{7241B62B-0740-4F7E-A2AE-B974A9B08DE8}" type="presOf" srcId="{DCA5287F-16E4-44C6-89B0-366B9343E026}" destId="{4E7CDC58-37DB-4718-8157-C1AEE22DECDD}" srcOrd="0" destOrd="6" presId="urn:microsoft.com/office/officeart/2005/8/layout/target3"/>
    <dgm:cxn modelId="{BD7EFF27-054E-4D40-A388-C12500E50AD2}" srcId="{B88B386C-4B7A-4450-9511-FC23F7726893}" destId="{13963469-7E94-4AB5-B96B-957C0900CB3D}" srcOrd="1" destOrd="0" parTransId="{7DE2AE2D-7313-4357-995B-61D4AD51CD50}" sibTransId="{004F6998-9142-4C06-B950-91E66E9D7501}"/>
    <dgm:cxn modelId="{E187F15B-03CA-4C87-99CC-5F7885E796BF}" srcId="{C2E68CEF-D161-4483-8892-2E5669626E7A}" destId="{2A2CC5EE-456C-4841-8313-5F7D158452E0}" srcOrd="1" destOrd="0" parTransId="{5BAEABA1-B7CB-402D-BDB8-D7E2A30A16F7}" sibTransId="{A74474F1-4E65-4CBC-B14B-C544FB40BCAC}"/>
    <dgm:cxn modelId="{01A43969-B92C-4052-933A-4B5280D9307A}" srcId="{129EA279-2005-432E-8A9F-B89E89B7208A}" destId="{DCA5287F-16E4-44C6-89B0-366B9343E026}" srcOrd="6" destOrd="0" parTransId="{000FBEB0-D01C-4E8B-85AD-D2317FB77D1A}" sibTransId="{86711782-2F40-4435-AB3F-4AAC0ED5E924}"/>
    <dgm:cxn modelId="{58995C78-9BFD-4C24-8AFB-AA33CFD4AF40}" type="presOf" srcId="{95303BDF-8891-4128-A30C-F64C2234BFFB}" destId="{4E7CDC58-37DB-4718-8157-C1AEE22DECDD}" srcOrd="0" destOrd="7" presId="urn:microsoft.com/office/officeart/2005/8/layout/target3"/>
    <dgm:cxn modelId="{4EB5289B-98F8-4311-BAFE-C9308FDE1838}" type="presOf" srcId="{5DA012CB-4D48-48AE-A0A4-F8B2D4849864}" destId="{4E7CDC58-37DB-4718-8157-C1AEE22DECDD}" srcOrd="0" destOrd="1" presId="urn:microsoft.com/office/officeart/2005/8/layout/target3"/>
    <dgm:cxn modelId="{E79C1BDE-A712-4E8D-9BE1-2C7C4F0B17C2}" type="presOf" srcId="{13963469-7E94-4AB5-B96B-957C0900CB3D}" destId="{CDB9B670-F803-462D-B196-4E028769E2B8}" srcOrd="1" destOrd="0" presId="urn:microsoft.com/office/officeart/2005/8/layout/target3"/>
    <dgm:cxn modelId="{6FA4CE20-25E6-4BE3-91C0-A52D28CC336F}" type="presOf" srcId="{7E3CBC7E-4CB6-41D9-9B3D-9AAE4B743AFB}" destId="{D41FDE5A-F9D4-45EF-B93D-1EA5BB69F8E6}" srcOrd="0" destOrd="0" presId="urn:microsoft.com/office/officeart/2005/8/layout/target3"/>
    <dgm:cxn modelId="{26A1E298-9BDA-4F15-934D-3DF4D951F4E0}" type="presOf" srcId="{4B8A791A-EEC9-4CC8-8EA9-4C0B4E926E6D}" destId="{4E7CDC58-37DB-4718-8157-C1AEE22DECDD}" srcOrd="0" destOrd="3" presId="urn:microsoft.com/office/officeart/2005/8/layout/target3"/>
    <dgm:cxn modelId="{F9E77394-664D-4C8F-8300-0F108DC6F96A}" srcId="{129EA279-2005-432E-8A9F-B89E89B7208A}" destId="{95303BDF-8891-4128-A30C-F64C2234BFFB}" srcOrd="7" destOrd="0" parTransId="{DFC77FAB-5DDE-487F-878E-D661365CEBAB}" sibTransId="{7FEDD813-DEED-43A4-926B-33782D5CFA58}"/>
    <dgm:cxn modelId="{A2A8BD8F-7DEA-4864-8F00-823D280D6F76}" type="presOf" srcId="{129EA279-2005-432E-8A9F-B89E89B7208A}" destId="{90945061-FAD2-4D1E-BE18-8F7F5E85FF57}" srcOrd="0" destOrd="0" presId="urn:microsoft.com/office/officeart/2005/8/layout/target3"/>
    <dgm:cxn modelId="{40D7325E-DF79-47EC-B554-8E7B599D1585}" type="presOf" srcId="{129EA279-2005-432E-8A9F-B89E89B7208A}" destId="{46C99732-B2C2-4547-98D0-1B1056542F23}" srcOrd="1" destOrd="0" presId="urn:microsoft.com/office/officeart/2005/8/layout/target3"/>
    <dgm:cxn modelId="{63819D70-66C2-4672-8689-2668D03AD742}" srcId="{13963469-7E94-4AB5-B96B-957C0900CB3D}" destId="{DC505103-D9E2-4B8B-9DC8-2147607230F4}" srcOrd="1" destOrd="0" parTransId="{D3115560-1AD2-4AF9-AF43-065CCB25B92D}" sibTransId="{A40E2D4B-6F18-4BFB-8748-C19DE6E2FE44}"/>
    <dgm:cxn modelId="{6D120D1B-FD61-489B-B341-42C48F8E4AFE}" type="presParOf" srcId="{0545B745-AA44-44D1-A2EC-E62D223E03B7}" destId="{169D4F25-BAD4-4372-8C6F-3607EFB1C384}" srcOrd="0" destOrd="0" presId="urn:microsoft.com/office/officeart/2005/8/layout/target3"/>
    <dgm:cxn modelId="{757C6E97-D0EB-47E4-9B13-2E06D50ECF1C}" type="presParOf" srcId="{0545B745-AA44-44D1-A2EC-E62D223E03B7}" destId="{2FF0E461-94EB-4494-9BC7-B624D3D86108}" srcOrd="1" destOrd="0" presId="urn:microsoft.com/office/officeart/2005/8/layout/target3"/>
    <dgm:cxn modelId="{4162F783-838C-47FF-A324-CEB2D59863A4}" type="presParOf" srcId="{0545B745-AA44-44D1-A2EC-E62D223E03B7}" destId="{804F0665-CE7B-4798-8BE9-8D4B72943E4E}" srcOrd="2" destOrd="0" presId="urn:microsoft.com/office/officeart/2005/8/layout/target3"/>
    <dgm:cxn modelId="{F916AC1D-BED2-4E39-B887-85E67B77826E}" type="presParOf" srcId="{0545B745-AA44-44D1-A2EC-E62D223E03B7}" destId="{1860E989-9FE2-47BB-9DFE-9229B5D14BDD}" srcOrd="3" destOrd="0" presId="urn:microsoft.com/office/officeart/2005/8/layout/target3"/>
    <dgm:cxn modelId="{42875D2F-24BC-43DA-A85B-2F78BFBD4814}" type="presParOf" srcId="{0545B745-AA44-44D1-A2EC-E62D223E03B7}" destId="{ACA0E546-7015-4E2D-9CE6-B15F3B885784}" srcOrd="4" destOrd="0" presId="urn:microsoft.com/office/officeart/2005/8/layout/target3"/>
    <dgm:cxn modelId="{EFFDE9B8-B880-48A1-9491-CBFBB19167FD}" type="presParOf" srcId="{0545B745-AA44-44D1-A2EC-E62D223E03B7}" destId="{9B6A6BF7-6535-4A50-A5A2-A49586AAFD6C}" srcOrd="5" destOrd="0" presId="urn:microsoft.com/office/officeart/2005/8/layout/target3"/>
    <dgm:cxn modelId="{554EB830-0C04-4841-A073-AA9D7EAA8827}" type="presParOf" srcId="{0545B745-AA44-44D1-A2EC-E62D223E03B7}" destId="{9E40D4E4-8BED-4399-A5E9-B1B8C67014B8}" srcOrd="6" destOrd="0" presId="urn:microsoft.com/office/officeart/2005/8/layout/target3"/>
    <dgm:cxn modelId="{E5A1B2EC-EF65-4142-82F7-DB21E694EA1C}" type="presParOf" srcId="{0545B745-AA44-44D1-A2EC-E62D223E03B7}" destId="{E4DC0CE8-65C2-4BC5-945D-685C52301276}" srcOrd="7" destOrd="0" presId="urn:microsoft.com/office/officeart/2005/8/layout/target3"/>
    <dgm:cxn modelId="{B6ECFFAA-F47E-4182-8AA9-BE824A38BF41}" type="presParOf" srcId="{0545B745-AA44-44D1-A2EC-E62D223E03B7}" destId="{90945061-FAD2-4D1E-BE18-8F7F5E85FF57}" srcOrd="8" destOrd="0" presId="urn:microsoft.com/office/officeart/2005/8/layout/target3"/>
    <dgm:cxn modelId="{2570EC74-8939-4983-B822-B68A59DD0E43}" type="presParOf" srcId="{0545B745-AA44-44D1-A2EC-E62D223E03B7}" destId="{73E40AD8-FF07-4DAD-8AD7-DB37A3BFDC57}" srcOrd="9" destOrd="0" presId="urn:microsoft.com/office/officeart/2005/8/layout/target3"/>
    <dgm:cxn modelId="{507659AD-A32C-4927-989D-810E09E2B267}" type="presParOf" srcId="{0545B745-AA44-44D1-A2EC-E62D223E03B7}" destId="{D41FDE5A-F9D4-45EF-B93D-1EA5BB69F8E6}" srcOrd="10" destOrd="0" presId="urn:microsoft.com/office/officeart/2005/8/layout/target3"/>
    <dgm:cxn modelId="{6642CD9F-336E-4991-8789-1B2CC7DE19EA}" type="presParOf" srcId="{0545B745-AA44-44D1-A2EC-E62D223E03B7}" destId="{CDB9B670-F803-462D-B196-4E028769E2B8}" srcOrd="11" destOrd="0" presId="urn:microsoft.com/office/officeart/2005/8/layout/target3"/>
    <dgm:cxn modelId="{7C819F31-48A7-4AA6-8C9D-604928379E9F}" type="presParOf" srcId="{0545B745-AA44-44D1-A2EC-E62D223E03B7}" destId="{CBD8D10F-4AB6-43AE-887B-E71E11010C2F}" srcOrd="12" destOrd="0" presId="urn:microsoft.com/office/officeart/2005/8/layout/target3"/>
    <dgm:cxn modelId="{3E6AC6ED-3E4E-498A-9140-442A1CE6B14F}" type="presParOf" srcId="{0545B745-AA44-44D1-A2EC-E62D223E03B7}" destId="{46C99732-B2C2-4547-98D0-1B1056542F23}" srcOrd="13" destOrd="0" presId="urn:microsoft.com/office/officeart/2005/8/layout/target3"/>
    <dgm:cxn modelId="{F9821AA6-3571-4638-80FB-BE0AB18EFF68}" type="presParOf" srcId="{0545B745-AA44-44D1-A2EC-E62D223E03B7}" destId="{4E7CDC58-37DB-4718-8157-C1AEE22DECD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gif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0.8721</cdr:x>
      <cdr:y>0.809</cdr:y>
    </cdr:from>
    <cdr:to>
      <cdr:x>0.93591</cdr:x>
      <cdr:y>0.89335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159184" y="4019580"/>
          <a:ext cx="523827" cy="4191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0.89717</cdr:x>
      <cdr:y>0.53063</cdr:y>
    </cdr:from>
    <cdr:to>
      <cdr:x>0.98467</cdr:x>
      <cdr:y>0.72591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848872" y="1383928"/>
          <a:ext cx="765492" cy="509287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0.57851</cdr:x>
      <cdr:y>0.61728</cdr:y>
    </cdr:from>
    <cdr:to>
      <cdr:x>1</cdr:x>
      <cdr:y>1</cdr:y>
    </cdr:to>
    <cdr:sp macro="" textlink="">
      <cdr:nvSpPr>
        <cdr:cNvPr id="2" name="AutoShap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40560" y="3600377"/>
          <a:ext cx="3672407" cy="2232271"/>
        </a:xfrm>
        <a:prstGeom xmlns:a="http://schemas.openxmlformats.org/drawingml/2006/main" prst="wedgeRectCallout">
          <a:avLst>
            <a:gd name="adj1" fmla="val -26329"/>
            <a:gd name="adj2" fmla="val -68751"/>
          </a:avLst>
        </a:prstGeom>
        <a:solidFill xmlns:a="http://schemas.openxmlformats.org/drawingml/2006/main">
          <a:srgbClr val="CCFFCC"/>
        </a:solidFill>
        <a:ln xmlns:a="http://schemas.openxmlformats.org/drawingml/2006/main">
          <a:headEnd/>
          <a:tailEnd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u="sng" dirty="0" smtClean="0">
              <a:solidFill>
                <a:srgbClr val="000099"/>
              </a:solidFill>
            </a:rPr>
            <a:t>До 40 лет: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Р. Алтай – 61,7%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Томская область – 50,1%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Р. Бурятия – 50%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Забайкальский край – 48,8%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Омская область – 47,1%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Алтайский край – 46,6%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Новосибирская область – 42,3%</a:t>
          </a:r>
        </a:p>
      </cdr:txBody>
    </cdr:sp>
  </cdr:relSizeAnchor>
  <cdr:relSizeAnchor xmlns:cdr="http://schemas.openxmlformats.org/drawingml/2006/chartDrawing">
    <cdr:from>
      <cdr:x>0.57851</cdr:x>
      <cdr:y>0.61728</cdr:y>
    </cdr:from>
    <cdr:to>
      <cdr:x>1</cdr:x>
      <cdr:y>1</cdr:y>
    </cdr:to>
    <cdr:sp macro="" textlink="">
      <cdr:nvSpPr>
        <cdr:cNvPr id="3" name="AutoShap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91360" y="3651177"/>
          <a:ext cx="3672407" cy="2232271"/>
        </a:xfrm>
        <a:prstGeom xmlns:a="http://schemas.openxmlformats.org/drawingml/2006/main" prst="wedgeRectCallout">
          <a:avLst>
            <a:gd name="adj1" fmla="val -26329"/>
            <a:gd name="adj2" fmla="val -68751"/>
          </a:avLst>
        </a:prstGeom>
        <a:solidFill xmlns:a="http://schemas.openxmlformats.org/drawingml/2006/main">
          <a:srgbClr val="CCFFCC"/>
        </a:solidFill>
        <a:ln xmlns:a="http://schemas.openxmlformats.org/drawingml/2006/main">
          <a:headEnd/>
          <a:tailEnd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u="sng" dirty="0" smtClean="0">
              <a:solidFill>
                <a:srgbClr val="000099"/>
              </a:solidFill>
            </a:rPr>
            <a:t>До 40 лет: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Р. Алтай – 61,7%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Томская область – 50,1%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Р. Бурятия – 50%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Забайкальский край – 48,8%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Омская область – 47,1%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Алтайский край – 46,6%</a:t>
          </a:r>
        </a:p>
        <a:p xmlns:a="http://schemas.openxmlformats.org/drawingml/2006/main">
          <a:r>
            <a:rPr lang="ru-RU" sz="1700" b="1" dirty="0" smtClean="0">
              <a:solidFill>
                <a:schemeClr val="accent1">
                  <a:lumMod val="50000"/>
                </a:schemeClr>
              </a:solidFill>
            </a:rPr>
            <a:t>Новосибирская область – 42,3%</a:t>
          </a:r>
        </a:p>
      </cdr:txBody>
    </cdr:sp>
  </cdr:relSizeAnchor>
  <cdr:relSizeAnchor xmlns:cdr="http://schemas.openxmlformats.org/drawingml/2006/chartDrawing">
    <cdr:from>
      <cdr:x>0.70248</cdr:x>
      <cdr:y>0.08642</cdr:y>
    </cdr:from>
    <cdr:to>
      <cdr:x>0.99174</cdr:x>
      <cdr:y>0.24691</cdr:y>
    </cdr:to>
    <cdr:sp macro="" textlink="">
      <cdr:nvSpPr>
        <cdr:cNvPr id="5" name="AutoShap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20680" y="504056"/>
          <a:ext cx="2520279" cy="936104"/>
        </a:xfrm>
        <a:prstGeom xmlns:a="http://schemas.openxmlformats.org/drawingml/2006/main" prst="wedgeRectCallout">
          <a:avLst>
            <a:gd name="adj1" fmla="val -24065"/>
            <a:gd name="adj2" fmla="val 67470"/>
          </a:avLst>
        </a:prstGeom>
        <a:solidFill xmlns:a="http://schemas.openxmlformats.org/drawingml/2006/main">
          <a:srgbClr val="CCFFCC"/>
        </a:solidFill>
        <a:ln xmlns:a="http://schemas.openxmlformats.org/drawingml/2006/main">
          <a:headEnd/>
          <a:tailEnd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u="sng" dirty="0" smtClean="0">
              <a:solidFill>
                <a:srgbClr val="FF0000"/>
              </a:solidFill>
            </a:rPr>
            <a:t>Общий показатель до 40 лет по СФО  41,7%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9DA2AD9-DF71-490E-A02A-7BB042F63020}" type="datetimeFigureOut">
              <a:rPr lang="ru-RU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BF6CF-6033-449C-8CE5-98E375B09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36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32B45-92EE-44A5-AF68-8B681566BF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кемерово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F6CF1F-6261-4A76-9671-F370A24C8A8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3BF6CF-6033-449C-8CE5-98E375B0948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59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3BF6CF-6033-449C-8CE5-98E375B0948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2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sz="800" b="1" dirty="0">
                <a:latin typeface="Arial" pitchFamily="34" charset="0"/>
                <a:cs typeface="Arial" pitchFamily="34" charset="0"/>
              </a:rPr>
              <a:t>ИСМП являются одной из самых актуальных проблем современного здравоохранения в силу широкого распространения, негативных последствий для здоровья пациентов, персонала и экономики государства.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ru-RU" sz="11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Национальная концепция профилактики ИСМП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9A18E0-E061-4D92-9E3D-A4344C588EE1}" type="slidenum">
              <a:rPr lang="ru-RU" altLang="ru-RU" smtClean="0"/>
              <a:pPr eaLnBrk="1" hangingPunct="1">
                <a:spcBef>
                  <a:spcPct val="0"/>
                </a:spcBef>
              </a:pPr>
              <a:t>49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24374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sz="800" b="1" dirty="0">
                <a:latin typeface="Arial" pitchFamily="34" charset="0"/>
                <a:cs typeface="Arial" pitchFamily="34" charset="0"/>
              </a:rPr>
              <a:t>ИСМП являются одной из самых актуальных проблем современного здравоохранения в силу широкого распространения, негативных последствий для здоровья пациентов, персонала и экономики государства.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ru-RU" sz="11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Национальная концепция профилактики ИСМП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9A18E0-E061-4D92-9E3D-A4344C588EE1}" type="slidenum">
              <a:rPr lang="ru-RU" altLang="ru-RU" smtClean="0"/>
              <a:pPr eaLnBrk="1" hangingPunct="1">
                <a:spcBef>
                  <a:spcPct val="0"/>
                </a:spcBef>
              </a:pPr>
              <a:t>51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24374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sz="800" b="1" dirty="0">
                <a:latin typeface="Arial" pitchFamily="34" charset="0"/>
                <a:cs typeface="Arial" pitchFamily="34" charset="0"/>
              </a:rPr>
              <a:t>ИСМП являются одной из самых актуальных проблем современного здравоохранения в силу широкого распространения, негативных последствий для здоровья пациентов, персонала и экономики государства.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ru-RU" sz="11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Национальная концепция профилактики ИСМП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9A18E0-E061-4D92-9E3D-A4344C588EE1}" type="slidenum">
              <a:rPr lang="ru-RU" altLang="ru-RU" smtClean="0"/>
              <a:pPr eaLnBrk="1" hangingPunct="1">
                <a:spcBef>
                  <a:spcPct val="0"/>
                </a:spcBef>
              </a:pPr>
              <a:t>52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2437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A10B5-81E7-4197-A1C5-D80CC896DDDE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E8093F3-3948-4741-831F-E5AE4D80BE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31A836-BD13-42B8-817A-333F2B3EB6A7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FB91A-1CD8-4EBA-BD1E-2E3E3D9047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A91DA6-669D-4CA9-B179-64AB1C578014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E2D15-0F24-44C2-9D90-C27CF3043B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2F67E-AC68-4F81-9D36-046F7CB3E88C}" type="datetimeFigureOut">
              <a:rPr lang="ru-RU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33C8-846F-4AAF-96CE-F57A0B7C4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B706C-48C9-4CC8-A270-83EEA6364513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D05858-78A1-4F29-A694-8FB5992B1D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0FB0BE-3D36-4D5B-8512-AF56BCBFB1AC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DB7358A6-B2DE-48F6-BC3E-61FF4981A1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094EF-338C-4539-8150-4A7E0009064F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1755E-0A9B-40A5-93A1-D526260C5B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A3F177-B135-4FD0-B1D7-1BE83355D94B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34BB1-B754-4A9A-9488-DC25FBBFFA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34C3D2-57D2-4D9F-90B8-2A0B564B829A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D803E-BE3C-4377-899A-E2FC606260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8223CA-E6B0-409E-82D4-44BBC24EE4A5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73267-2DC9-4F19-8157-B6B663226D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63E70-943F-4539-BDFD-A804A034DBE2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CFBFF-0F7D-4CBE-BB43-AAFD44C493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0AD43D-D7D4-44B9-A2F3-7BB8D5AACC97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866EE6FD-F82E-4DE3-9072-95027CD7A5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F4E303-1595-409B-9AF5-902564247EAA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990D5AF-2BDE-4B8B-A02B-13E1EABB8A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2.png"/><Relationship Id="rId4" Type="http://schemas.openxmlformats.org/officeDocument/2006/relationships/image" Target="../media/image4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07504" y="4221088"/>
            <a:ext cx="90364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</a:rPr>
              <a:t>«Организационные подходы к разработке и внедрению новых технологий деятельности специалистов со средним медицинским образованием в  Сибирском федеральном округе, перспективы развития».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Новосибирск 2017г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Главный внештатный специалист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управлению сестринской деятельностью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Сибирского федерального округа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ВАЛЕНТИНА  АЛЕКСАНДРОВНА  ВИШНЯКОВА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276872"/>
            <a:ext cx="82315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1865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11760" y="0"/>
            <a:ext cx="664640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Динамика показателя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обеспеченности средними медицинскими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работниками в СФО за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2012 -2016гг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66926015"/>
              </p:ext>
            </p:extLst>
          </p:nvPr>
        </p:nvGraphicFramePr>
        <p:xfrm>
          <a:off x="509160" y="1569660"/>
          <a:ext cx="8209160" cy="4968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11760" cy="12003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47" name="Group 4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5322278"/>
              </p:ext>
            </p:extLst>
          </p:nvPr>
        </p:nvGraphicFramePr>
        <p:xfrm>
          <a:off x="-1" y="1238254"/>
          <a:ext cx="9144000" cy="5646701"/>
        </p:xfrm>
        <a:graphic>
          <a:graphicData uri="http://schemas.openxmlformats.org/drawingml/2006/table">
            <a:tbl>
              <a:tblPr/>
              <a:tblGrid>
                <a:gridCol w="2405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87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87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10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0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1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Тыва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145,1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144,3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121,4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59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Алтай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124,2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122,8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120,2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6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Омская область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76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Забайкальский край</a:t>
                      </a:r>
                      <a:endParaRPr lang="ru-RU" sz="17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99,6</a:t>
                      </a:r>
                      <a:endParaRPr lang="ru-RU" sz="18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43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Томская область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99,2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93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Бурятия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97,3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84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Алтайский край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94,1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393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Кемеровская область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92,8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5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Хакасия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92,5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Иркутская область</a:t>
                      </a:r>
                      <a:endParaRPr lang="ru-RU" sz="17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94,06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94,1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90,9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83313" y="-12348"/>
            <a:ext cx="667902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Показатели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обеспеченности средними медицинскими работниками по субъектам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СФО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181888" y="1628800"/>
            <a:ext cx="642938" cy="52292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471446" y="685636"/>
            <a:ext cx="6679022" cy="461665"/>
          </a:xfrm>
          <a:prstGeom prst="rect">
            <a:avLst/>
          </a:prstGeom>
          <a:solidFill>
            <a:srgbClr val="FCE7E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РФ – </a:t>
            </a: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</a:rPr>
              <a:t>89,6 (2015г) СФО 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– </a:t>
            </a: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</a:rPr>
              <a:t>92,1 (2016г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" y="39305"/>
            <a:ext cx="2464977" cy="11079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66967734"/>
              </p:ext>
            </p:extLst>
          </p:nvPr>
        </p:nvGraphicFramePr>
        <p:xfrm>
          <a:off x="23520" y="1916832"/>
          <a:ext cx="9120478" cy="2989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98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98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98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43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</a:p>
                  </a:txBody>
                  <a:tcPr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</a:txBody>
                  <a:tcPr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</a:txBody>
                  <a:tcPr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</a:p>
                  </a:txBody>
                  <a:tcPr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77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Красноярский край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96,4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85,4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85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Новосибирская область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78,5 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78,5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339753" y="36757"/>
            <a:ext cx="680424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Показатель обеспеченности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средними медицинскими работниками по субъектам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СФО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 rot="10800000">
            <a:off x="2354704" y="2852936"/>
            <a:ext cx="561107" cy="20162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" y="36756"/>
            <a:ext cx="2316231" cy="1200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354703" y="1245065"/>
            <a:ext cx="6789297" cy="461665"/>
          </a:xfrm>
          <a:prstGeom prst="rect">
            <a:avLst/>
          </a:prstGeom>
          <a:solidFill>
            <a:srgbClr val="FCE7E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РФ – </a:t>
            </a: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</a:rPr>
              <a:t>89,6 (2015г) СФО 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– </a:t>
            </a: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</a:rPr>
              <a:t>92,1 (2016г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91382749"/>
              </p:ext>
            </p:extLst>
          </p:nvPr>
        </p:nvGraphicFramePr>
        <p:xfrm>
          <a:off x="214282" y="1142984"/>
          <a:ext cx="8643998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89171" y="29772"/>
            <a:ext cx="6997343" cy="113877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Коэффициент </a:t>
            </a:r>
            <a:r>
              <a:rPr lang="ru-RU" sz="3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совместительства на 01.01.2017г</a:t>
            </a:r>
            <a:endParaRPr lang="ru-RU" sz="360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-20207" y="1294155"/>
            <a:ext cx="2575983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-1,3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" y="-28346"/>
            <a:ext cx="2316231" cy="12003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30745862"/>
              </p:ext>
            </p:extLst>
          </p:nvPr>
        </p:nvGraphicFramePr>
        <p:xfrm>
          <a:off x="0" y="415498"/>
          <a:ext cx="8872537" cy="6442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2298536" y="1171983"/>
            <a:ext cx="698033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РФ –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69,7% (2014)  СФО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76,4 % (2016г)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0611" y="0"/>
            <a:ext cx="694826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Показатель укомплектованности средним медицинским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персоналом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СФО на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01.01.2017г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0" name="Штриховая стрелка вправо 9"/>
          <p:cNvSpPr/>
          <p:nvPr/>
        </p:nvSpPr>
        <p:spPr>
          <a:xfrm rot="5400000">
            <a:off x="5543162" y="5338158"/>
            <a:ext cx="1856091" cy="486047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" y="-28346"/>
            <a:ext cx="2316231" cy="1200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-17695" y="4509120"/>
            <a:ext cx="84969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трелка вверх 2"/>
          <p:cNvSpPr/>
          <p:nvPr/>
        </p:nvSpPr>
        <p:spPr>
          <a:xfrm>
            <a:off x="7740352" y="1916832"/>
            <a:ext cx="360040" cy="2448272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octor_14.jpg"/>
          <p:cNvPicPr>
            <a:picLocks noChangeAspect="1"/>
          </p:cNvPicPr>
          <p:nvPr/>
        </p:nvPicPr>
        <p:blipFill>
          <a:blip r:embed="rId2" cstate="print"/>
          <a:srcRect r="12607" b="-304"/>
          <a:stretch>
            <a:fillRect/>
          </a:stretch>
        </p:blipFill>
        <p:spPr>
          <a:xfrm>
            <a:off x="0" y="3355180"/>
            <a:ext cx="1928813" cy="19954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7158" name="Group 5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10694689"/>
              </p:ext>
            </p:extLst>
          </p:nvPr>
        </p:nvGraphicFramePr>
        <p:xfrm>
          <a:off x="1619671" y="707887"/>
          <a:ext cx="7524329" cy="6218419"/>
        </p:xfrm>
        <a:graphic>
          <a:graphicData uri="http://schemas.openxmlformats.org/drawingml/2006/table">
            <a:tbl>
              <a:tblPr/>
              <a:tblGrid>
                <a:gridCol w="36724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77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Регион</a:t>
                      </a:r>
                      <a:endParaRPr lang="ru-RU" sz="18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2015г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2016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Иркутская область 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1\3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1/6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Алтай 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1\3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1/3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80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Тыва </a:t>
                      </a:r>
                      <a:endParaRPr lang="ru-RU" sz="1400" b="1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400" b="1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1\3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1/3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Хакасия 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1\2,7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1/2,7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Бурятия 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1\2,6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1/2,6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Алтайский  край 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1\2,5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1/2,6 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Забайкальский край 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1\2,7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1/2,4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Омская область 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1\2,4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1/2,4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9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Красноярский край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9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Новосибирская область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39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Томская область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1/2,2</a:t>
                      </a:r>
                      <a:endParaRPr lang="ru-RU" sz="18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1/1,4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777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Кемеровская область 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1\2,45</a:t>
                      </a:r>
                      <a:endParaRPr lang="ru-RU" sz="18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1/1,4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7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23728" y="0"/>
            <a:ext cx="705667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Соотношение врач : медсестра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3151" y="1988840"/>
            <a:ext cx="1619672" cy="714380"/>
          </a:xfrm>
          <a:prstGeom prst="wedgeRectCallout">
            <a:avLst>
              <a:gd name="adj1" fmla="val -22695"/>
              <a:gd name="adj2" fmla="val 1393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РФ –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1:2,4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СФО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1:2,6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427984" y="5157192"/>
            <a:ext cx="0" cy="17008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" y="0"/>
            <a:ext cx="2141423" cy="5847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704" y="10839"/>
            <a:ext cx="7236296" cy="1154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показателя сертификации среднего медицинского персонала  по СФО </a:t>
            </a:r>
            <a:endParaRPr lang="ru-RU" sz="2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2010-2016г.г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" y="0"/>
            <a:ext cx="1925399" cy="1165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7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26633"/>
              </p:ext>
            </p:extLst>
          </p:nvPr>
        </p:nvGraphicFramePr>
        <p:xfrm>
          <a:off x="0" y="4430638"/>
          <a:ext cx="9144000" cy="242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13675322"/>
              </p:ext>
            </p:extLst>
          </p:nvPr>
        </p:nvGraphicFramePr>
        <p:xfrm>
          <a:off x="107504" y="1165001"/>
          <a:ext cx="8748464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3645024"/>
            <a:ext cx="8990271" cy="8002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показателя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аттестации среднего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медицинского персонала  по СФО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2010-2016г.г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46" y="5938345"/>
            <a:ext cx="523875" cy="419100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3419872" y="4581128"/>
            <a:ext cx="2808312" cy="43204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>
            <a:spLocks/>
          </p:cNvSpPr>
          <p:nvPr/>
        </p:nvSpPr>
        <p:spPr bwMode="gray">
          <a:xfrm>
            <a:off x="2345395" y="40884"/>
            <a:ext cx="6403068" cy="656201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сертификации специалистов среднего звена  по субъектам СФО за 2016г</a:t>
            </a:r>
            <a:endParaRPr lang="ru-RU" sz="20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6804248" y="2356314"/>
            <a:ext cx="2339752" cy="1339970"/>
          </a:xfrm>
          <a:prstGeom prst="wedgeRectCallout">
            <a:avLst>
              <a:gd name="adj1" fmla="val -56864"/>
              <a:gd name="adj2" fmla="val -19319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  </a:t>
            </a:r>
            <a:r>
              <a:rPr lang="ru-RU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ru-RU" b="1" u="sng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  <a:p>
            <a:pPr algn="ctr">
              <a:defRPr/>
            </a:pPr>
            <a:r>
              <a:rPr lang="ru-RU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(2015)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94,1%</a:t>
            </a:r>
          </a:p>
          <a:p>
            <a:pPr algn="ctr">
              <a:defRPr/>
            </a:pPr>
            <a:r>
              <a:rPr lang="ru-RU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– 94,8%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lang="ru-RU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2014)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94,7%</a:t>
            </a:r>
            <a:endParaRPr lang="ru-RU" b="1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697085"/>
            <a:ext cx="4211638" cy="474251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Республика Бурятия – 99,3%</a:t>
            </a:r>
            <a:r>
              <a:rPr lang="ru-RU" sz="2000" dirty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39748" y="1653093"/>
            <a:ext cx="4211638" cy="450504"/>
          </a:xfrm>
          <a:prstGeom prst="rect">
            <a:avLst/>
          </a:prstGeom>
          <a:solidFill>
            <a:srgbClr val="CC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Новосибирская область– </a:t>
            </a:r>
            <a:r>
              <a:rPr lang="ru-RU" sz="2000" dirty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99,0%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45395" y="1196886"/>
            <a:ext cx="4211638" cy="408302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Забайкальский край– 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99,0%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39752" y="2138019"/>
            <a:ext cx="4211637" cy="384524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Томская область– </a:t>
            </a:r>
            <a:r>
              <a:rPr lang="ru-RU" sz="2000" dirty="0">
                <a:solidFill>
                  <a:srgbClr val="993300"/>
                </a:solidFill>
              </a:rPr>
              <a:t> 98%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39753" y="2592371"/>
            <a:ext cx="4211637" cy="4339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Республика Тыва – </a:t>
            </a:r>
            <a:r>
              <a:rPr lang="ru-RU" sz="2000" dirty="0">
                <a:solidFill>
                  <a:srgbClr val="993300"/>
                </a:solidFill>
              </a:rPr>
              <a:t>97,8%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39753" y="3071061"/>
            <a:ext cx="4211638" cy="363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Омская область– </a:t>
            </a:r>
            <a:r>
              <a:rPr lang="ru-RU" sz="2000" dirty="0">
                <a:solidFill>
                  <a:srgbClr val="993300"/>
                </a:solidFill>
              </a:rPr>
              <a:t> 97,2%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39751" y="3472106"/>
            <a:ext cx="4211637" cy="4018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Красноярский край– </a:t>
            </a:r>
            <a:r>
              <a:rPr lang="ru-RU" sz="2000" dirty="0">
                <a:solidFill>
                  <a:srgbClr val="993300"/>
                </a:solidFill>
              </a:rPr>
              <a:t>96,8%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345395" y="3956183"/>
            <a:ext cx="4211637" cy="437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Алтайский край– </a:t>
            </a:r>
            <a:r>
              <a:rPr lang="ru-RU" sz="2000" dirty="0">
                <a:solidFill>
                  <a:srgbClr val="993300"/>
                </a:solidFill>
              </a:rPr>
              <a:t>95%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39750" y="4464099"/>
            <a:ext cx="4211637" cy="437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Республика Хакасия– </a:t>
            </a:r>
            <a:r>
              <a:rPr lang="ru-RU" sz="2000" dirty="0" smtClean="0">
                <a:solidFill>
                  <a:srgbClr val="993300"/>
                </a:solidFill>
              </a:rPr>
              <a:t>94,8% </a:t>
            </a:r>
            <a:endParaRPr lang="ru-RU" sz="2000" dirty="0">
              <a:solidFill>
                <a:srgbClr val="99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45395" y="4982767"/>
            <a:ext cx="4211637" cy="437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Республика Алтай– </a:t>
            </a:r>
            <a:r>
              <a:rPr lang="ru-RU" sz="2000" dirty="0" smtClean="0">
                <a:solidFill>
                  <a:srgbClr val="993300"/>
                </a:solidFill>
              </a:rPr>
              <a:t>94,7% </a:t>
            </a:r>
            <a:endParaRPr lang="ru-RU" sz="2000" dirty="0">
              <a:solidFill>
                <a:srgbClr val="99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39749" y="5510355"/>
            <a:ext cx="4211637" cy="437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Иркутская область – </a:t>
            </a:r>
            <a:r>
              <a:rPr lang="ru-RU" sz="2000" dirty="0" smtClean="0">
                <a:solidFill>
                  <a:srgbClr val="993300"/>
                </a:solidFill>
              </a:rPr>
              <a:t>92% </a:t>
            </a:r>
            <a:endParaRPr lang="ru-RU" sz="2000" dirty="0">
              <a:solidFill>
                <a:srgbClr val="9933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45395" y="6006299"/>
            <a:ext cx="4211637" cy="437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Кемеровская область – </a:t>
            </a:r>
            <a:r>
              <a:rPr lang="ru-RU" sz="2000" dirty="0" smtClean="0">
                <a:solidFill>
                  <a:srgbClr val="993300"/>
                </a:solidFill>
              </a:rPr>
              <a:t>88,4% </a:t>
            </a:r>
            <a:endParaRPr lang="ru-RU" sz="2000" dirty="0">
              <a:solidFill>
                <a:srgbClr val="99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734529"/>
            <a:ext cx="576064" cy="432048"/>
          </a:xfrm>
          <a:prstGeom prst="rect">
            <a:avLst/>
          </a:prstGeom>
          <a:solidFill>
            <a:srgbClr val="FFD5F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I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19672" y="1215342"/>
            <a:ext cx="576064" cy="432048"/>
          </a:xfrm>
          <a:prstGeom prst="rect">
            <a:avLst/>
          </a:prstGeom>
          <a:solidFill>
            <a:srgbClr val="CCFF99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II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619672" y="2103597"/>
            <a:ext cx="576064" cy="432048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III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9" name="Текст 4"/>
          <p:cNvSpPr txBox="1">
            <a:spLocks/>
          </p:cNvSpPr>
          <p:nvPr/>
        </p:nvSpPr>
        <p:spPr bwMode="gray">
          <a:xfrm>
            <a:off x="6804248" y="912654"/>
            <a:ext cx="2144338" cy="957380"/>
          </a:xfrm>
          <a:prstGeom prst="rect">
            <a:avLst/>
          </a:prstGeom>
          <a:ln>
            <a:solidFill>
              <a:schemeClr val="accent1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12 СУБЪЕКТОВ СФО</a:t>
            </a:r>
            <a:endParaRPr lang="ru-RU" sz="2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1184"/>
            <a:ext cx="2363090" cy="6562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60583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48" y="23907"/>
            <a:ext cx="680425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schemeClr val="accent2">
                    <a:lumMod val="7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Показатели аттестации специалистов среднего звена субъектов СФО за 2016 год</a:t>
            </a:r>
            <a:endParaRPr lang="ru-RU" b="1" kern="0" dirty="0">
              <a:solidFill>
                <a:schemeClr val="accent2">
                  <a:lumMod val="75000"/>
                </a:schemeClr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9925" y="773065"/>
            <a:ext cx="4211638" cy="474251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Забайкальский край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–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75%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09925" y="1339428"/>
            <a:ext cx="4211638" cy="474251"/>
          </a:xfrm>
          <a:prstGeom prst="rect">
            <a:avLst/>
          </a:prstGeom>
          <a:solidFill>
            <a:srgbClr val="CC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Омская область – 70,6%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09925" y="1874085"/>
            <a:ext cx="4211638" cy="474251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Красноярский край – 69,2%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09925" y="2348334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Новосибирская область – 64%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09925" y="3393270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Кемеровская область – 57,5%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09925" y="2894371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Иркутская область – 58%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09925" y="3871154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Республика Бурятия – 54,8%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05235" y="4345405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Томская область – 52%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09925" y="4819656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Алтайский край – 47,1%</a:t>
            </a:r>
            <a:r>
              <a:rPr lang="ru-RU" sz="2000" dirty="0" smtClean="0">
                <a:solidFill>
                  <a:srgbClr val="9933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09925" y="5316210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Республика Тыва – 41,9%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09925" y="5788465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Республика Хакасия – 40,3%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09925" y="6310293"/>
            <a:ext cx="4211638" cy="474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Республика Алтай – 36,5%</a:t>
            </a:r>
            <a:endParaRPr lang="ru-RU" sz="2000" dirty="0">
              <a:solidFill>
                <a:srgbClr val="9933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22" name="Текст 4"/>
          <p:cNvSpPr txBox="1">
            <a:spLocks/>
          </p:cNvSpPr>
          <p:nvPr/>
        </p:nvSpPr>
        <p:spPr bwMode="gray">
          <a:xfrm>
            <a:off x="6225023" y="2822585"/>
            <a:ext cx="2811473" cy="948502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(2014) 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58,4%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 (2016) 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59,1%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6023058" y="1216526"/>
            <a:ext cx="169037" cy="5406956"/>
          </a:xfrm>
          <a:prstGeom prst="downArrow">
            <a:avLst/>
          </a:prstGeom>
          <a:solidFill>
            <a:srgbClr val="FF0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225023" y="1216526"/>
            <a:ext cx="2811473" cy="12003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Федеральный округ представлен </a:t>
            </a:r>
          </a:p>
          <a:p>
            <a:pPr algn="ctr">
              <a:defRPr/>
            </a:pPr>
            <a:r>
              <a:rPr lang="ru-RU" b="1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субъектами РФ.</a:t>
            </a:r>
            <a:endParaRPr lang="ru-RU" b="1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1184"/>
            <a:ext cx="2363090" cy="6562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4661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3907"/>
            <a:ext cx="2507110" cy="115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483768" y="23907"/>
            <a:ext cx="666023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ОТРИЦАТЕЛЬНО ПОВЛИЯЛИ НА ПОКАЗАТЕЛИ СЕРТИФИКАЦИИ И АТТЕСТАЦИИ В 2016 ГОДУ</a:t>
            </a:r>
            <a:endParaRPr lang="ru-RU" sz="2400" b="1" kern="0" dirty="0">
              <a:solidFill>
                <a:srgbClr val="FF0000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267" y="1570572"/>
            <a:ext cx="3942184" cy="3908762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000099"/>
                </a:solidFill>
              </a:rPr>
              <a:t>Сертификация </a:t>
            </a:r>
          </a:p>
          <a:p>
            <a:r>
              <a:rPr lang="ru-RU" sz="2400" b="1" u="sng" dirty="0">
                <a:solidFill>
                  <a:srgbClr val="000099"/>
                </a:solidFill>
              </a:rPr>
              <a:t>(</a:t>
            </a:r>
            <a:r>
              <a:rPr lang="ru-RU" sz="2400" b="1" u="sng" dirty="0" smtClean="0">
                <a:solidFill>
                  <a:srgbClr val="000099"/>
                </a:solidFill>
              </a:rPr>
              <a:t>СФО 95%)</a:t>
            </a:r>
            <a:endParaRPr lang="ru-RU" sz="2400" dirty="0" smtClean="0">
              <a:solidFill>
                <a:srgbClr val="000099"/>
              </a:solidFill>
            </a:endParaRPr>
          </a:p>
          <a:p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Республика Хакасия -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94,8%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ru-RU" sz="22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Республика Алтай  -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94,7%</a:t>
            </a:r>
          </a:p>
          <a:p>
            <a:endParaRPr lang="ru-RU" sz="22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Иркутская область -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92%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ru-RU" sz="22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200" u="sng" dirty="0" smtClean="0">
                <a:solidFill>
                  <a:srgbClr val="FF0000"/>
                </a:solidFill>
              </a:rPr>
              <a:t>Кемеровская область  - </a:t>
            </a:r>
            <a:r>
              <a:rPr lang="ru-RU" sz="2200" b="1" u="sng" dirty="0" smtClean="0">
                <a:solidFill>
                  <a:srgbClr val="FF0000"/>
                </a:solidFill>
              </a:rPr>
              <a:t>88,4%</a:t>
            </a:r>
            <a:r>
              <a:rPr lang="ru-RU" sz="2200" u="sng" dirty="0" smtClean="0">
                <a:solidFill>
                  <a:srgbClr val="FF0000"/>
                </a:solidFill>
              </a:rPr>
              <a:t> </a:t>
            </a:r>
            <a:endParaRPr lang="ru-RU" sz="2200" u="sng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44396" y="1556792"/>
            <a:ext cx="4572000" cy="5078313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sz="2400" b="1" u="sng" dirty="0" smtClean="0">
                <a:solidFill>
                  <a:srgbClr val="000099"/>
                </a:solidFill>
              </a:rPr>
              <a:t>Аттестация (СФО - 59,1%)</a:t>
            </a:r>
            <a:r>
              <a:rPr lang="ru-RU" sz="2400" dirty="0" smtClean="0">
                <a:solidFill>
                  <a:srgbClr val="000099"/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Кемеровская область –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57,5%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Иркутская область -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58%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Республика Бурятия –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54,8%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Томская область –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52%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Алтайский край – 47,1%</a:t>
            </a: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Республика Тыва – 41,9% </a:t>
            </a: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Республика Хакасия – 40,3% </a:t>
            </a: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Республика Алтай – 36,5%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5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/>
          </p:cNvSpPr>
          <p:nvPr>
            <p:ph type="title"/>
          </p:nvPr>
        </p:nvSpPr>
        <p:spPr>
          <a:xfrm>
            <a:off x="2411760" y="0"/>
            <a:ext cx="673224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Динамика численности среднего медицинского персонала в СФО 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за 2012-2017г.г.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1760" cy="11247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57695594"/>
              </p:ext>
            </p:extLst>
          </p:nvPr>
        </p:nvGraphicFramePr>
        <p:xfrm>
          <a:off x="103312" y="1849016"/>
          <a:ext cx="878497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084168" y="5279594"/>
            <a:ext cx="1224136" cy="64807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2016г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-302 чел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5265601"/>
            <a:ext cx="1224136" cy="64807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2013г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-200 чел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4064" y="5284721"/>
            <a:ext cx="1224136" cy="64807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2014г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-518 чел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90563" y="5265601"/>
            <a:ext cx="1224136" cy="64807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2015г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-979 чел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93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59172569"/>
              </p:ext>
            </p:extLst>
          </p:nvPr>
        </p:nvGraphicFramePr>
        <p:xfrm>
          <a:off x="179512" y="836712"/>
          <a:ext cx="8712967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07504" y="1340768"/>
            <a:ext cx="2664296" cy="2160240"/>
          </a:xfrm>
          <a:prstGeom prst="wedgeRectCallout">
            <a:avLst>
              <a:gd name="adj1" fmla="val 62929"/>
              <a:gd name="adj2" fmla="val -16776"/>
            </a:avLst>
          </a:prstGeom>
          <a:solidFill>
            <a:srgbClr val="FFFFCC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Старше 55 лет: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Кемеровская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область –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26,9%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Р. Хакасия – 19,3%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Новосибирская область – 18,9%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Иркутская область – 17,5%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"/>
            <a:ext cx="6660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Возрастная </a:t>
            </a:r>
            <a:r>
              <a:rPr lang="ru-RU" sz="4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структура</a:t>
            </a:r>
            <a:endParaRPr lang="ru-RU" sz="4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3907"/>
            <a:ext cx="2507110" cy="6463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09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5730"/>
            <a:ext cx="3038400" cy="227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0853"/>
            <a:ext cx="3176976" cy="2105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64658"/>
            <a:ext cx="5437098" cy="83848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численности молодых специалистов среднего звена в СФО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3780854"/>
            <a:ext cx="5414664" cy="105294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численности специалистов находящихся в отпуске по уходу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ребенком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27" y="2960610"/>
            <a:ext cx="2507110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74374433"/>
              </p:ext>
            </p:extLst>
          </p:nvPr>
        </p:nvGraphicFramePr>
        <p:xfrm>
          <a:off x="149192" y="1043210"/>
          <a:ext cx="4884204" cy="2426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21692863"/>
              </p:ext>
            </p:extLst>
          </p:nvPr>
        </p:nvGraphicFramePr>
        <p:xfrm>
          <a:off x="3491880" y="4949589"/>
          <a:ext cx="5414664" cy="1874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3491880" y="1844824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243328" y="5301208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83768" y="29127"/>
            <a:ext cx="6660232" cy="11676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Прибытие молодых специалистов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 государственные и муниципальные учреждения здравоохранения СФО  по специальностям </a:t>
            </a:r>
          </a:p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за 2014-2016г.г.</a:t>
            </a:r>
            <a:endParaRPr lang="ru-RU" sz="1800" u="sng" dirty="0"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75405"/>
              </p:ext>
            </p:extLst>
          </p:nvPr>
        </p:nvGraphicFramePr>
        <p:xfrm>
          <a:off x="0" y="1196753"/>
          <a:ext cx="9170535" cy="5661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0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37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37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89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5656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Специальность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2014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2015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2016г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1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Лечебное дело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81,5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72,7%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70,5%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1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Сестринское дело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72,4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68,1%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71,6%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1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Акушерское дело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86%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69,5%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64,1%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1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Лабораторная диагностика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76%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52,1%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63,7%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1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Фармация   (подготовка ведется в 10 субъектах)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41%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29,8%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34,3%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994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Стоматология профилактическая (подготовка ведется в 6 субъектах)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33,6%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15,7%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40,4%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507110" cy="1167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Стрелка вниз 1"/>
          <p:cNvSpPr/>
          <p:nvPr/>
        </p:nvSpPr>
        <p:spPr>
          <a:xfrm>
            <a:off x="7596336" y="1916832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615403" y="3284984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617007" y="2636912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638515" y="3941440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651488" y="4597896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верх 2"/>
          <p:cNvSpPr/>
          <p:nvPr/>
        </p:nvSpPr>
        <p:spPr>
          <a:xfrm>
            <a:off x="7622166" y="5289336"/>
            <a:ext cx="242316" cy="690376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83768" y="0"/>
            <a:ext cx="6660232" cy="134076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Прибытие молодых специалистов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 государственные и муниципальные учреждения здравоохранения СФО  по специальностям </a:t>
            </a:r>
          </a:p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за 2014 – 2016г.г.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000" u="sng" dirty="0"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799289"/>
              </p:ext>
            </p:extLst>
          </p:nvPr>
        </p:nvGraphicFramePr>
        <p:xfrm>
          <a:off x="107504" y="1529408"/>
          <a:ext cx="9014436" cy="532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8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624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10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1560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Специальность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2016г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80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Стоматология ортопедическая  (подготовка ведется в 9 субъектах)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88%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24,2%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36,6%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340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Медико-профилактическое дело  (подготовка ведется в 2х субъектах)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65,6%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(подготовка проводилась только в Алтайском крае, в систему подчинения МЗ специалисты не прибыли)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47%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60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Медицинский массаж  (подготовка велась  в Томской области)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100%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80,7%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2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62,6%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61,8%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507110" cy="1311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Стрелка вниз 6"/>
          <p:cNvSpPr/>
          <p:nvPr/>
        </p:nvSpPr>
        <p:spPr>
          <a:xfrm>
            <a:off x="7654206" y="2204864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654206" y="3284984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698594" y="5157192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762218" y="5949280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452320" y="6453336"/>
            <a:ext cx="1422412" cy="40466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&lt;17,2%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196" y="-27384"/>
            <a:ext cx="6660232" cy="144016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Наиболее высокие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показатели прибытия молодых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специалистов выпуска </a:t>
            </a: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2016 </a:t>
            </a: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года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 государственные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и муниципальные учреждения  здравоохранения</a:t>
            </a:r>
            <a:endParaRPr lang="ru-RU" sz="3600" b="1" u="sng" dirty="0"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507110" cy="1383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44008" y="1628800"/>
            <a:ext cx="4176464" cy="4464496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Республика Алтай - </a:t>
            </a:r>
            <a:r>
              <a:rPr lang="ru-RU" sz="2000" b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89,6</a:t>
            </a:r>
            <a:r>
              <a:rPr lang="ru-RU" sz="2000" b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% </a:t>
            </a:r>
          </a:p>
          <a:p>
            <a:pPr lvl="0">
              <a:buClr>
                <a:srgbClr val="FF0000"/>
              </a:buClr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86 человек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Иркутская область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80,2</a:t>
            </a:r>
            <a:r>
              <a:rPr lang="ru-RU" sz="2000" b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u="sng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0000"/>
              </a:buClr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543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человека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Томская  область – </a:t>
            </a:r>
            <a:r>
              <a:rPr lang="ru-RU" sz="2000" b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78,5%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0000"/>
              </a:buClr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476 человек)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Республика Хакасия  - </a:t>
            </a:r>
            <a:r>
              <a:rPr lang="ru-RU" sz="2000" b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77,9%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Clr>
                <a:srgbClr val="FF0000"/>
              </a:buClr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(67  человек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Алтайский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край - </a:t>
            </a:r>
            <a:r>
              <a:rPr lang="ru-RU" sz="2000" b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67,1%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Clr>
                <a:srgbClr val="FF0000"/>
              </a:buClr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605 человек)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Республика Бурятия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65,7</a:t>
            </a:r>
            <a:r>
              <a:rPr lang="ru-RU" sz="2000" b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Clr>
                <a:srgbClr val="FF0000"/>
              </a:buClr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(237 человек)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Омская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область - </a:t>
            </a:r>
            <a:r>
              <a:rPr lang="ru-RU" sz="2000" b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64,7%</a:t>
            </a:r>
          </a:p>
          <a:p>
            <a:pPr lvl="0">
              <a:buClr>
                <a:srgbClr val="FF0000"/>
              </a:buClr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560 человек)</a:t>
            </a:r>
          </a:p>
          <a:p>
            <a:pPr lvl="0"/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2985436"/>
              </p:ext>
            </p:extLst>
          </p:nvPr>
        </p:nvGraphicFramePr>
        <p:xfrm>
          <a:off x="34000" y="3284984"/>
          <a:ext cx="4638929" cy="2628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40574" y="1628800"/>
            <a:ext cx="4576758" cy="15121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9144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Динамика прибытия молодых специалистов в государственные учреждения  и муниципальные МО за 2014-2016г.г.</a:t>
            </a:r>
            <a:endParaRPr lang="ru-RU" sz="2800" b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6093296"/>
            <a:ext cx="2583476" cy="3723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91440" anchor="t" anchorCtr="0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РФ нет данных</a:t>
            </a:r>
            <a:endParaRPr lang="ru-RU" sz="3600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4509320" y="1628800"/>
            <a:ext cx="216024" cy="4464496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06862" y="34139"/>
            <a:ext cx="6660232" cy="13786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Трудоустройство молодых специалистов 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 учреждения здравоохранения СФО </a:t>
            </a:r>
          </a:p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по основным специальностям в 2016г 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400" u="sng" dirty="0"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525311"/>
              </p:ext>
            </p:extLst>
          </p:nvPr>
        </p:nvGraphicFramePr>
        <p:xfrm>
          <a:off x="134288" y="1700805"/>
          <a:ext cx="9002173" cy="4527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04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68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57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57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657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3744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3540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Специальность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выпуск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прибытие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Муниципальные и </a:t>
                      </a:r>
                      <a:r>
                        <a:rPr lang="ru-RU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госуд</a:t>
                      </a:r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МО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Частные МО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Ведомственные МО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38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Лечебное дело</a:t>
                      </a:r>
                      <a:endParaRPr lang="ru-RU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74,9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1069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(94,6%)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467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Сестринское дело</a:t>
                      </a:r>
                      <a:endParaRPr lang="ru-RU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(99%)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467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Акушерское дело</a:t>
                      </a:r>
                      <a:endParaRPr lang="ru-RU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75,1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2282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(90,6%)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467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5154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3848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74,7%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3549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(92,2%)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176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129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507110" cy="13836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377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9127"/>
            <a:ext cx="6660232" cy="10956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Динамика потребности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кадрах среднего звена на территориях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СФО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по специальностям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за 2014-2016г.г.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79273989"/>
              </p:ext>
            </p:extLst>
          </p:nvPr>
        </p:nvGraphicFramePr>
        <p:xfrm>
          <a:off x="0" y="1918095"/>
          <a:ext cx="9144002" cy="496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1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73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73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73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23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Специальность 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2016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6194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Сестринское дело 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10381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4390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7523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6975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Лечебное дело 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1356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2468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Акушерское дело 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2319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5719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Сестринское дело в педиатрии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2289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2015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6631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Лабораторная диагностика 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1314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0029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Скорая и неотложная помощь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1190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33184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Анестезиология и реаниматология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1178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507110" cy="10236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Стрелка вниз 2"/>
          <p:cNvSpPr/>
          <p:nvPr/>
        </p:nvSpPr>
        <p:spPr>
          <a:xfrm>
            <a:off x="7435756" y="2636912"/>
            <a:ext cx="216024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7458128" y="3212976"/>
            <a:ext cx="231392" cy="7747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7480501" y="4148266"/>
            <a:ext cx="231392" cy="50405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7498383" y="4869160"/>
            <a:ext cx="241968" cy="108012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7508959" y="6265224"/>
            <a:ext cx="231392" cy="50405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483768" y="1052736"/>
            <a:ext cx="6660232" cy="77221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9144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Общая потребность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кадрах по всем специальностям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22380 человек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7505" y="1102778"/>
            <a:ext cx="2304255" cy="3820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9144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ФРАГМЕНТ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60432" y="6521411"/>
            <a:ext cx="683568" cy="28803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+170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60432" y="5805264"/>
            <a:ext cx="683568" cy="32471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278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60431" y="5114346"/>
            <a:ext cx="689997" cy="28803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+199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60432" y="4416136"/>
            <a:ext cx="683568" cy="28803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+172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60432" y="3843728"/>
            <a:ext cx="683568" cy="28803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+752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60432" y="3469954"/>
            <a:ext cx="683568" cy="24707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+464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60432" y="2852936"/>
            <a:ext cx="683568" cy="299968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-2858</a:t>
            </a:r>
            <a:endParaRPr lang="ru-RU" sz="1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9127"/>
            <a:ext cx="6660232" cy="73557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Наибольшая потребность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 кадрах среднего звена по территориям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СФО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за 2014 - 2016г.г.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05152509"/>
              </p:ext>
            </p:extLst>
          </p:nvPr>
        </p:nvGraphicFramePr>
        <p:xfrm>
          <a:off x="39276" y="787888"/>
          <a:ext cx="9104722" cy="5608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2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0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0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0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40089"/>
                <a:gridCol w="1340089"/>
              </a:tblGrid>
              <a:tr h="562857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Субьект</a:t>
                      </a:r>
                      <a:endParaRPr lang="ru-RU" sz="2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2016г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Прибыло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Убыло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4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Красноярский край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9925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5601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10164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3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Иркутская область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2354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3256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1020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1130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Республика Бурятия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1689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2969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1127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1159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97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Новосибирская область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1573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3007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2334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9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Кемеровская область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14481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14026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1153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2149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2630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9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Алтайский край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1036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39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Забайкальский край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822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1305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1408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93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Омская область 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792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2761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2250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507110" cy="735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-23342" y="6505263"/>
            <a:ext cx="9167342" cy="360040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уволились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12242 специалиста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(без данных Красноярского, Алтайского края)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верх 2"/>
          <p:cNvSpPr/>
          <p:nvPr/>
        </p:nvSpPr>
        <p:spPr>
          <a:xfrm>
            <a:off x="5220072" y="1355658"/>
            <a:ext cx="250531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5217739" y="2119570"/>
            <a:ext cx="223414" cy="8793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204045" y="3232246"/>
            <a:ext cx="234775" cy="50405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201711" y="4009233"/>
            <a:ext cx="234775" cy="50405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210773" y="4689140"/>
            <a:ext cx="234775" cy="50405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5201711" y="5283027"/>
            <a:ext cx="250531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217739" y="5935257"/>
            <a:ext cx="234775" cy="50405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4586" y="764704"/>
            <a:ext cx="1253555" cy="2880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9144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ФРАГМЕНТ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58002528"/>
              </p:ext>
            </p:extLst>
          </p:nvPr>
        </p:nvGraphicFramePr>
        <p:xfrm>
          <a:off x="107504" y="2359146"/>
          <a:ext cx="9036496" cy="2726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74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76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568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145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Руководители ФАП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Arial" pitchFamily="34" charset="0"/>
                          <a:cs typeface="Arial" pitchFamily="34" charset="0"/>
                        </a:rPr>
                        <a:t>Физических</a:t>
                      </a:r>
                      <a:r>
                        <a:rPr lang="ru-RU" sz="2100" b="1" baseline="0" dirty="0" smtClean="0">
                          <a:latin typeface="Arial" pitchFamily="34" charset="0"/>
                          <a:cs typeface="Arial" pitchFamily="34" charset="0"/>
                        </a:rPr>
                        <a:t> лиц</a:t>
                      </a:r>
                      <a:endParaRPr lang="ru-RU" sz="2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Arial" pitchFamily="34" charset="0"/>
                          <a:cs typeface="Arial" pitchFamily="34" charset="0"/>
                        </a:rPr>
                        <a:t>Сертифицировано </a:t>
                      </a:r>
                      <a:endParaRPr lang="ru-RU" sz="2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Arial" pitchFamily="34" charset="0"/>
                          <a:cs typeface="Arial" pitchFamily="34" charset="0"/>
                        </a:rPr>
                        <a:t>Аттестовано </a:t>
                      </a:r>
                      <a:endParaRPr lang="ru-RU" sz="2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54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Фельдшер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3289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97,3%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47,2%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Акушерка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543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98,6%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47,6%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Медицинская сестра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1348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84,6%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43,2%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Скругленная прямоугольная выноска 3"/>
          <p:cNvSpPr/>
          <p:nvPr/>
        </p:nvSpPr>
        <p:spPr>
          <a:xfrm>
            <a:off x="2555776" y="0"/>
            <a:ext cx="6336704" cy="2163340"/>
          </a:xfrm>
          <a:prstGeom prst="wedgeRoundRectCallout">
            <a:avLst>
              <a:gd name="adj1" fmla="val -72970"/>
              <a:gd name="adj2" fmla="val 69643"/>
              <a:gd name="adj3" fmla="val 16667"/>
            </a:avLst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 представленным отчетам на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территориях округа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303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района,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общим количеством 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6024 </a:t>
            </a: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ФАП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в том числе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1097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ФАП обслуживаются по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совместительству.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507110" cy="1052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Отрицательно повлияли на показатели сертификации и аттестации:</a:t>
            </a:r>
          </a:p>
          <a:p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Хакасия (аттестация фельдшера – 12%, медсестры – 5%)</a:t>
            </a:r>
          </a:p>
          <a:p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Алтай  (аттестация фельдшера – 17,5%; акушерки – 29,3%, медсестры4,5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  <a:p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Алтайский край (аттестация акушерки – 19%, медсестры – 19,6%)</a:t>
            </a:r>
            <a:endParaRPr lang="ru-RU" sz="13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область (аттестация фельдшера – 34,4%; акушерки – 32,6%)</a:t>
            </a:r>
          </a:p>
          <a:p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 (аттестация акушерки – 36%, медсестры –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  <a:p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Тыва (аттестация фельдшера – 34,8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  <a:p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Бурятия (сертификация медсестры – 40%)</a:t>
            </a:r>
            <a:endParaRPr lang="ru-RU" sz="13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0"/>
          <p:cNvSpPr>
            <a:spLocks noGrp="1"/>
          </p:cNvSpPr>
          <p:nvPr>
            <p:ph sz="quarter" idx="1"/>
          </p:nvPr>
        </p:nvSpPr>
        <p:spPr>
          <a:xfrm>
            <a:off x="35389" y="1412776"/>
            <a:ext cx="4393183" cy="5459965"/>
          </a:xfr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ru-RU" sz="2400" b="1" u="sng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u="sng" dirty="0" smtClean="0">
                <a:solidFill>
                  <a:srgbClr val="FF0000"/>
                </a:solidFill>
              </a:rPr>
              <a:t>Проводится на территории субъекта</a:t>
            </a:r>
          </a:p>
          <a:p>
            <a:pPr eaLnBrk="1" hangingPunct="1">
              <a:lnSpc>
                <a:spcPct val="90000"/>
              </a:lnSpc>
            </a:pPr>
            <a:r>
              <a:rPr lang="ru-RU" sz="3200" b="1" dirty="0" smtClean="0">
                <a:solidFill>
                  <a:srgbClr val="000066"/>
                </a:solidFill>
              </a:rPr>
              <a:t>Новосибирская область</a:t>
            </a:r>
          </a:p>
          <a:p>
            <a:pPr eaLnBrk="1" hangingPunct="1">
              <a:lnSpc>
                <a:spcPct val="90000"/>
              </a:lnSpc>
            </a:pPr>
            <a:r>
              <a:rPr lang="ru-RU" sz="3200" b="1" dirty="0" smtClean="0">
                <a:solidFill>
                  <a:srgbClr val="000066"/>
                </a:solidFill>
              </a:rPr>
              <a:t>Кемеровская область</a:t>
            </a:r>
          </a:p>
          <a:p>
            <a:pPr eaLnBrk="1" hangingPunct="1">
              <a:lnSpc>
                <a:spcPct val="90000"/>
              </a:lnSpc>
            </a:pPr>
            <a:r>
              <a:rPr lang="ru-RU" sz="3200" b="1" dirty="0" smtClean="0">
                <a:solidFill>
                  <a:srgbClr val="000066"/>
                </a:solidFill>
              </a:rPr>
              <a:t>Забайкальский край</a:t>
            </a:r>
          </a:p>
          <a:p>
            <a:pPr eaLnBrk="1" hangingPunct="1">
              <a:lnSpc>
                <a:spcPct val="90000"/>
              </a:lnSpc>
            </a:pPr>
            <a:r>
              <a:rPr lang="ru-RU" sz="3200" b="1" dirty="0" smtClean="0">
                <a:solidFill>
                  <a:srgbClr val="000066"/>
                </a:solidFill>
              </a:rPr>
              <a:t>Алтайский край</a:t>
            </a:r>
          </a:p>
          <a:p>
            <a:pPr>
              <a:lnSpc>
                <a:spcPct val="90000"/>
              </a:lnSpc>
            </a:pP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652" name="WordArt 5"/>
          <p:cNvSpPr>
            <a:spLocks noChangeArrowheads="1" noChangeShapeType="1" noTextEdit="1"/>
          </p:cNvSpPr>
          <p:nvPr/>
        </p:nvSpPr>
        <p:spPr bwMode="auto">
          <a:xfrm>
            <a:off x="2483768" y="0"/>
            <a:ext cx="6660232" cy="1340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/>
          <a:lstStyle/>
          <a:p>
            <a:pPr algn="ctr"/>
            <a:r>
              <a:rPr lang="ru-RU" sz="2800" b="1" kern="1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концепции </a:t>
            </a:r>
          </a:p>
          <a:p>
            <a:pPr algn="ctr"/>
            <a:r>
              <a:rPr lang="ru-RU" sz="2800" b="1" kern="1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непрерывного сестринского </a:t>
            </a:r>
            <a:endParaRPr lang="ru-RU" sz="2800" b="1" kern="1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kern="1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ru-RU" sz="2800" b="1" kern="1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СФО</a:t>
            </a:r>
          </a:p>
        </p:txBody>
      </p:sp>
      <p:pic>
        <p:nvPicPr>
          <p:cNvPr id="27653" name="Picture 2" descr="C:\Documents and Settings\user\Рабочий стол\фото колледжа\EEB_0773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219" y="5949280"/>
            <a:ext cx="1347728" cy="89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507110" cy="1311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10"/>
          <p:cNvSpPr>
            <a:spLocks noGrp="1"/>
          </p:cNvSpPr>
          <p:nvPr>
            <p:ph sz="quarter" idx="1"/>
          </p:nvPr>
        </p:nvSpPr>
        <p:spPr>
          <a:xfrm>
            <a:off x="4716016" y="1345138"/>
            <a:ext cx="4427984" cy="5516562"/>
          </a:xfrm>
          <a:solidFill>
            <a:srgbClr val="FCE7E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ru-RU" sz="2400" b="1" u="sng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осуществляется на местах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специалистов с высшим сестринским образованием: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Омской области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4х Республиках: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(- Республике Хакасия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Республике Тыва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Республике Алтай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Республике Бурятия)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Томской области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Иркутской области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В Красноярском крае.</a:t>
            </a:r>
          </a:p>
          <a:p>
            <a:pPr>
              <a:lnSpc>
                <a:spcPct val="90000"/>
              </a:lnSpc>
            </a:pPr>
            <a:endParaRPr lang="ru-RU" sz="3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9456" y="-16800"/>
            <a:ext cx="6732239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Структура специальностей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среднего медицинского персонала по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СФО на 01.01.2017г.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16378929"/>
              </p:ext>
            </p:extLst>
          </p:nvPr>
        </p:nvGraphicFramePr>
        <p:xfrm>
          <a:off x="0" y="1390077"/>
          <a:ext cx="9143999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11760" cy="13681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81957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768" y="0"/>
            <a:ext cx="666023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Специалисты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управлению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сестринской деятельностью субъектов СФО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8"/>
            <a:ext cx="2507110" cy="7403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41684" y="908720"/>
            <a:ext cx="424847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Штатные специалисты по управлению сестринской деятельностью: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Кемеровская область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Новосибирская область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696" y="2516989"/>
            <a:ext cx="4248472" cy="424731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Внештатные специалисты по управлению сестринской деятельностью: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Забайкальский край 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(Президент ОО)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Омская область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Томская область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Красноярский край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Республика Бурятия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(Президент ОО)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Республика Хакасия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Республика Алтай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Республика Тыва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Иркутская область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Алтайский край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50759562"/>
              </p:ext>
            </p:extLst>
          </p:nvPr>
        </p:nvGraphicFramePr>
        <p:xfrm>
          <a:off x="4644008" y="1124743"/>
          <a:ext cx="4320480" cy="5485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6533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339752" y="0"/>
            <a:ext cx="6804248" cy="141277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01.01.2017 г.</a:t>
            </a:r>
          </a:p>
          <a:p>
            <a:pPr algn="ctr"/>
            <a:r>
              <a:rPr lang="ru-RU" sz="2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с высшим сестринским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образованием 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1353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(0,8% о общего числа)</a:t>
            </a:r>
          </a:p>
          <a:p>
            <a:pPr algn="ctr"/>
            <a:r>
              <a:rPr lang="ru-RU" sz="2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 г -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1470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2014г – 1467 чел.)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652499"/>
              </p:ext>
            </p:extLst>
          </p:nvPr>
        </p:nvGraphicFramePr>
        <p:xfrm>
          <a:off x="107505" y="1412777"/>
          <a:ext cx="9036494" cy="518457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812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5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72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09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490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46868"/>
                <a:gridCol w="11156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6419">
                <a:tc gridSpan="7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43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Зам. гл. врача по работе с сестрин. </a:t>
                      </a:r>
                      <a:r>
                        <a:rPr lang="ru-RU" sz="15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персоналом</a:t>
                      </a:r>
                      <a:endParaRPr lang="ru-RU" sz="15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Главные медсестра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Старшие м/с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Преподаватели мед. образ. </a:t>
                      </a:r>
                      <a:r>
                        <a:rPr lang="ru-RU" sz="15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учреждений</a:t>
                      </a:r>
                      <a:endParaRPr lang="ru-RU" sz="15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использовано </a:t>
                      </a:r>
                      <a:r>
                        <a:rPr lang="ru-RU" sz="15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lang="ru-RU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</a:t>
                      </a:r>
                      <a:r>
                        <a:rPr lang="ru-RU" sz="16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специа-льности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155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(56,8%)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633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E7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155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903 (61,4%)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567чел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065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(58,8%)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557 чел</a:t>
                      </a:r>
                      <a:endParaRPr lang="ru-RU" sz="19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EE0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29127"/>
            <a:ext cx="2363094" cy="13836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087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79924"/>
            <a:ext cx="6810503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ПО РАЗВИТИЮ СЛУЖБЫ СПЕЦИАЛИСТОВ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 ЗВЕНА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548" y="1556792"/>
            <a:ext cx="8640960" cy="45243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ПРОФЕССИОНАЛЬНОЕ РАЗВИТИЕ</a:t>
            </a:r>
            <a:endPara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ПРЕДСТОЯЩЕЙ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АККРЕДИТАЦИИ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ФОРМИРОВАНИЕ ПАЦИЕНТООРИЕНТИРОВАННОСТИ У СПЕЦИАЛИСТОВ СРЕДНЕГО ЗВЕНА</a:t>
            </a:r>
          </a:p>
          <a:p>
            <a:pPr>
              <a:defRPr/>
            </a:pPr>
            <a:endPara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ПРОФИЛАКТИКА РИСКОВ В РАБОТЕ СРЕДНЕГО МЕДИЦИНСКОГО ПЕРСОНАЛА: РАЗРАБОТКА И ВНЕДРЕНИЕ </a:t>
            </a:r>
            <a:r>
              <a:rPr lang="ru-RU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СОПов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ПРОТОКОЛОВ</a:t>
            </a:r>
          </a:p>
          <a:p>
            <a:pPr marL="457200" indent="-457200">
              <a:buAutoNum type="arabicPeriod"/>
              <a:defRPr/>
            </a:pP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79924"/>
            <a:ext cx="2363094" cy="12003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02552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ПРОФЕССИОНАЛЬНОЕ РАЗВИТИЕ СПЕЦИАЛИСТОВ СРЕДНЕГО ЗВЕНА СФО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266859"/>
            <a:ext cx="871296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Внедрена зачетно-накопительная система постдипломного образования (Забайкальский край, Омская область, Новосибирская область, Кемеровская область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312" y="2996952"/>
            <a:ext cx="8706125" cy="3416320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г</a:t>
            </a:r>
            <a:r>
              <a:rPr lang="ru-RU" b="1" dirty="0">
                <a:solidFill>
                  <a:srgbClr val="FF0000"/>
                </a:solidFill>
              </a:rPr>
              <a:t>. Чита  24-25 мая </a:t>
            </a:r>
            <a:r>
              <a:rPr lang="ru-RU" b="1" dirty="0" smtClean="0">
                <a:solidFill>
                  <a:srgbClr val="FF0000"/>
                </a:solidFill>
              </a:rPr>
              <a:t>2016года - Подготовлена </a:t>
            </a:r>
            <a:r>
              <a:rPr lang="ru-RU" b="1" dirty="0">
                <a:solidFill>
                  <a:srgbClr val="FF0000"/>
                </a:solidFill>
              </a:rPr>
              <a:t>и проведена Межрегиональная научно-практическая конференция по специальности «Управление и организация сестринского дела»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зачетно-накопительной системе постдипломного образования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 профессиональным конкурсом по номинации «Лучшая старшая медицинская сестра организатор»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с участием главного внештатного специалиста по управлению сестринской деятельностью МЗ РФ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Двойникова С.И., заместителя директора по науке ФГБУ «ЦНИИОИЗ» МЗ РФ, д.м.н., профессор Сон И.М. ученого секретаря ФГБУ «ЦНИИОИЗ» МЗ РФ, к.м.н. –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Гажевой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А.В.,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главных внештатных специалистов по УСД Р.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Татарстан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,,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Р. Башкортостан,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директоров медицинских образовательных учреждений Р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. Бурятия, Иркутской области специалистов 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г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. Москва, Новосибирской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области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313" y="2374855"/>
            <a:ext cx="8712968" cy="430887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ПРОВЕДЕНЫ ЗНАЧИМЫЕ МЕРОПРИЯТИЯ:.</a:t>
            </a:r>
            <a:endParaRPr lang="ru-RU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021288"/>
            <a:ext cx="2526035" cy="8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79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196753"/>
            <a:ext cx="8712968" cy="178510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- 29  мая 2016 года  г. Маньчжурия (КНР) </a:t>
            </a:r>
          </a:p>
          <a:p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Организовано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членов Союза СМПО во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Конгрессе стран Шанхайской организации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сотрудничества «Травматология, ортопедия и восстановительная медицина третьего тысячелетия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19" y="3212976"/>
            <a:ext cx="8704655" cy="3139321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Ежегодно в г. Чита (Забайкальский край) проводится заседание Экспертной группы Сибирского федерального округа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с целью предварительного отбора работ представленных на профессиональный конкурс проводимый Министерством здравоохранения Российской Федерации. </a:t>
            </a:r>
            <a:r>
              <a:rPr lang="ru-RU" sz="2200" u="sng" dirty="0">
                <a:solidFill>
                  <a:srgbClr val="FF0000"/>
                </a:solidFill>
              </a:rPr>
              <a:t>В 2016 году </a:t>
            </a:r>
            <a:r>
              <a:rPr lang="ru-RU" sz="2200" u="sng" dirty="0">
                <a:solidFill>
                  <a:schemeClr val="accent2">
                    <a:lumMod val="75000"/>
                  </a:schemeClr>
                </a:solidFill>
              </a:rPr>
              <a:t>проведено заседание Экспертной группы в номинации «За верность профессии»,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с последующей  подготовкой и отправкой результатов оценки представленных конкурсных работ в Центральную конкурсную комиссию. </a:t>
            </a:r>
            <a:r>
              <a:rPr lang="ru-RU" sz="2200" u="sng" dirty="0">
                <a:solidFill>
                  <a:schemeClr val="accent2">
                    <a:lumMod val="75000"/>
                  </a:schemeClr>
                </a:solidFill>
              </a:rPr>
              <a:t>Рассмотрено 44 работы.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ПРОФЕССИОНАЛЬНОЕ РАЗВИТИЕ СПЕЦИАЛИСТОВ СРЕДНЕГО ЗВЕНА СФО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412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59832" y="1268760"/>
            <a:ext cx="8704655" cy="2800767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В </a:t>
            </a:r>
            <a:r>
              <a:rPr lang="ru-RU" sz="2200" b="1" dirty="0" smtClean="0">
                <a:solidFill>
                  <a:srgbClr val="FF0000"/>
                </a:solidFill>
              </a:rPr>
              <a:t>2016 г. в Забайкальском </a:t>
            </a:r>
            <a:r>
              <a:rPr lang="ru-RU" sz="2200" b="1" dirty="0">
                <a:solidFill>
                  <a:srgbClr val="FF0000"/>
                </a:solidFill>
              </a:rPr>
              <a:t>крае (г. Чита)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проведены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 dirty="0" smtClean="0">
                <a:solidFill>
                  <a:srgbClr val="FF0000"/>
                </a:solidFill>
              </a:rPr>
              <a:t>19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краевых и </a:t>
            </a:r>
            <a:r>
              <a:rPr lang="ru-RU" sz="2200" dirty="0" smtClean="0">
                <a:solidFill>
                  <a:srgbClr val="FF0000"/>
                </a:solidFill>
              </a:rPr>
              <a:t>7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межрайонных научно-практических конференций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</a:rPr>
              <a:t>зачетно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-накопительной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системе. </a:t>
            </a:r>
            <a:r>
              <a:rPr lang="ru-RU" sz="2200" b="1" dirty="0" smtClean="0">
                <a:solidFill>
                  <a:srgbClr val="FF0000"/>
                </a:solidFill>
              </a:rPr>
              <a:t>В 3х  </a:t>
            </a:r>
            <a:r>
              <a:rPr lang="ru-RU" sz="2200" b="1" dirty="0">
                <a:solidFill>
                  <a:srgbClr val="FF0000"/>
                </a:solidFill>
              </a:rPr>
              <a:t>из них приняли участие </a:t>
            </a:r>
            <a:r>
              <a:rPr lang="ru-RU" sz="2200" b="1" dirty="0" smtClean="0">
                <a:solidFill>
                  <a:srgbClr val="FF0000"/>
                </a:solidFill>
              </a:rPr>
              <a:t>специалисты </a:t>
            </a:r>
            <a:r>
              <a:rPr lang="ru-RU" sz="2200" b="1" dirty="0">
                <a:solidFill>
                  <a:srgbClr val="FF0000"/>
                </a:solidFill>
              </a:rPr>
              <a:t>среднего звена из  Республики </a:t>
            </a:r>
            <a:r>
              <a:rPr lang="ru-RU" sz="2200" b="1" dirty="0" smtClean="0">
                <a:solidFill>
                  <a:srgbClr val="FF0000"/>
                </a:solidFill>
              </a:rPr>
              <a:t>Бурятия с </a:t>
            </a:r>
            <a:r>
              <a:rPr lang="ru-RU" sz="2200" b="1" dirty="0">
                <a:solidFill>
                  <a:srgbClr val="FF0000"/>
                </a:solidFill>
              </a:rPr>
              <a:t>ответным визитом по обмену </a:t>
            </a:r>
            <a:r>
              <a:rPr lang="ru-RU" sz="2200" b="1" dirty="0" smtClean="0">
                <a:solidFill>
                  <a:srgbClr val="FF0000"/>
                </a:solidFill>
              </a:rPr>
              <a:t>опытом работы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(по специальностям «Сестринское дело» в терапии, «Сестринское дело в педиатрии» (поликлиники), «Сестринское дело» (стационары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ПРОФЕССИОНАЛЬНОЕ РАЗВИТИЕ СПЕЦИАЛИСТОВ СРЕДНЕГО ЗВЕНА СФО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93095"/>
            <a:ext cx="2965177" cy="1985139"/>
          </a:xfrm>
          <a:prstGeom prst="rect">
            <a:avLst/>
          </a:prstGeom>
        </p:spPr>
      </p:pic>
      <p:pic>
        <p:nvPicPr>
          <p:cNvPr id="9" name="Рисунок 8" descr="C:\Documents and Settings\Admin\Мои документы\Downloads\IMG_3787.JPG"/>
          <p:cNvPicPr/>
          <p:nvPr/>
        </p:nvPicPr>
        <p:blipFill>
          <a:blip r:embed="rId4" cstate="print"/>
          <a:srcRect r="-84" b="4908"/>
          <a:stretch>
            <a:fillRect/>
          </a:stretch>
        </p:blipFill>
        <p:spPr bwMode="auto">
          <a:xfrm>
            <a:off x="5076056" y="4317880"/>
            <a:ext cx="3072383" cy="198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4523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ПРОФЕССИОНАЛЬНОЕ РАЗВИТИЕ СПЕЦИАЛИСТОВ СРЕДНЕГО ЗВЕНА СФО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0" y="1268760"/>
            <a:ext cx="8784975" cy="2462213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Приняли участие в отборочном туре конкурса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профессионального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мастерства среди студентов в медицинских колледжах и молодых специалистов в формате требований «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World Skills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» (Забайкальский край, Омская область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). Студентка Читинского медицинского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колледжа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-Забайкальский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край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- стала победительницей в отборочных соревнованиях по компетенции «Медицинский и социальный уход»)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85" y="4139750"/>
            <a:ext cx="3168352" cy="2373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9080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1153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7" y="-38176"/>
            <a:ext cx="5858144" cy="14003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kern="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СПЕЦИАЛИСТОВ </a:t>
            </a:r>
            <a:r>
              <a:rPr lang="ru-RU" sz="1700" b="1" kern="1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 </a:t>
            </a:r>
          </a:p>
          <a:p>
            <a:pPr algn="ctr">
              <a:defRPr/>
            </a:pPr>
            <a:r>
              <a:rPr lang="ru-RU" sz="1700" b="1" kern="1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</a:t>
            </a:r>
            <a:r>
              <a:rPr lang="ru-RU" sz="1700" b="1" kern="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ВСЕРОССИЙСКОМ КОНКУРСЕ </a:t>
            </a:r>
            <a:endParaRPr lang="ru-RU" sz="1700" b="1" kern="1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700" b="1" kern="1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700" b="1" kern="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СПЕЦИАЛИСТ СО СРЕДНИМ МЕДИЦИНСКИМ И ФАРМАЦЕВТИЧЕСКИМ </a:t>
            </a:r>
            <a:r>
              <a:rPr lang="ru-RU" sz="1700" b="1" kern="1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ОБРАЗОВАНИЕМ за 2014-2016г.г.</a:t>
            </a:r>
            <a:endParaRPr lang="ru-RU" sz="1700" b="1" kern="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91302478"/>
              </p:ext>
            </p:extLst>
          </p:nvPr>
        </p:nvGraphicFramePr>
        <p:xfrm>
          <a:off x="-24378" y="4448528"/>
          <a:ext cx="9168378" cy="2428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0665" y="1484784"/>
            <a:ext cx="6048672" cy="286232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>
              <a:defRPr/>
            </a:pPr>
            <a:r>
              <a:rPr lang="ru-RU" b="1" u="sng" kern="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8 </a:t>
            </a:r>
            <a:r>
              <a:rPr lang="ru-RU" b="1" u="sng" kern="1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НОМИНАЦИЙ:</a:t>
            </a:r>
            <a:endParaRPr lang="ru-RU" b="1" u="sng" kern="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AutoNum type="arabicPeriod"/>
              <a:defRPr/>
            </a:pPr>
            <a:r>
              <a:rPr lang="ru-RU" b="1" kern="1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ЛУЧШАЯ </a:t>
            </a:r>
            <a:r>
              <a:rPr lang="ru-RU" b="1" kern="1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СТАРШАЯ МЕДИЦИНСКАЯ </a:t>
            </a:r>
            <a:r>
              <a:rPr lang="ru-RU" b="1" kern="1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СЕСТРА </a:t>
            </a:r>
            <a:endParaRPr lang="ru-RU" kern="1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ru-RU" b="1" kern="1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ЛУЧШАЯ </a:t>
            </a:r>
            <a:r>
              <a:rPr lang="ru-RU" b="1" kern="1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</a:t>
            </a:r>
            <a:endParaRPr lang="ru-RU" b="1" kern="10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ru-RU" b="1" kern="1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kern="1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ЛУЧШИЙ </a:t>
            </a:r>
            <a:r>
              <a:rPr lang="ru-RU" b="1" kern="1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 </a:t>
            </a:r>
            <a:endParaRPr lang="ru-RU" kern="1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ru-RU" b="1" kern="1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kern="1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ЛУЧШАЯ АКУШЕРКА</a:t>
            </a:r>
          </a:p>
          <a:p>
            <a:pPr lvl="1">
              <a:defRPr/>
            </a:pPr>
            <a:r>
              <a:rPr lang="ru-RU" b="1" kern="1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ЛУЧШИЙ </a:t>
            </a:r>
            <a:r>
              <a:rPr lang="ru-RU" b="1" kern="1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ЛАБОРАНТ </a:t>
            </a:r>
            <a:endParaRPr lang="ru-RU" kern="1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ru-RU" b="1" kern="1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b="1" kern="1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ЛУЧШАЯ УЧАСТКОВАЯ МЕДИЦИНСКАЯ </a:t>
            </a:r>
            <a:endParaRPr lang="ru-RU" b="1" kern="10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ru-RU" b="1" kern="1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b="1" kern="1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ЛУЧШИЙ ФАРМАЦЕВТ</a:t>
            </a:r>
          </a:p>
          <a:p>
            <a:pPr lvl="1">
              <a:defRPr/>
            </a:pPr>
            <a:r>
              <a:rPr lang="ru-RU" b="1" kern="1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ЗА ВЕРНОСТЬ </a:t>
            </a:r>
            <a:r>
              <a:rPr lang="ru-RU" b="1" kern="1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ПРОФЕССИИ </a:t>
            </a:r>
            <a:endParaRPr lang="ru-RU" kern="1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219078" cy="1400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18" descr="http://obmencity.ru/admin/uploads/gl_menu/img/Large_1.jpg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5591" r="20396" b="4961"/>
          <a:stretch>
            <a:fillRect/>
          </a:stretch>
        </p:blipFill>
        <p:spPr bwMode="auto">
          <a:xfrm>
            <a:off x="7866227" y="0"/>
            <a:ext cx="1277773" cy="13622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5863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45753"/>
            <a:ext cx="65915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Достижения за 2016 год</a:t>
            </a:r>
            <a:endParaRPr lang="ru-RU" sz="36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687" y="836712"/>
            <a:ext cx="3600400" cy="13668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000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</a:t>
            </a:r>
            <a:r>
              <a:rPr lang="ru-RU" sz="20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 </a:t>
            </a:r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верность профессии» </a:t>
            </a:r>
            <a:endParaRPr lang="ru-RU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Мамедова С.П.)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687" y="2492896"/>
            <a:ext cx="3600400" cy="1224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</a:t>
            </a:r>
            <a:r>
              <a:rPr 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 </a:t>
            </a:r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фельдшер </a:t>
            </a:r>
            <a:endParaRPr lang="ru-RU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Матюшкин П.Т.)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5687" y="3933056"/>
            <a:ext cx="3600400" cy="1224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Алтайский </a:t>
            </a:r>
            <a:r>
              <a:rPr 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 </a:t>
            </a:r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«Лучшая участковая медсестра» (Заика Е.Г. 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138" y="5301208"/>
            <a:ext cx="3640949" cy="1340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</a:t>
            </a:r>
            <a:r>
              <a:rPr 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номинации «Лучший фармацевт» (Соколова Н.И.)</a:t>
            </a:r>
          </a:p>
          <a:p>
            <a:pPr algn="ctr"/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75662" y="836712"/>
            <a:ext cx="4896544" cy="1366802"/>
          </a:xfrm>
          <a:prstGeom prst="rect">
            <a:avLst/>
          </a:prstGeom>
          <a:solidFill>
            <a:srgbClr val="FCE7E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Направлено 8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по всем номинациям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75662" y="2421563"/>
            <a:ext cx="4896544" cy="1366802"/>
          </a:xfrm>
          <a:prstGeom prst="rect">
            <a:avLst/>
          </a:prstGeom>
          <a:solidFill>
            <a:srgbClr val="FCE7E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Направлено 4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номинаций Лучшая акушерка, Лучшая медсестра, Лучшая участковая медсестра, Лучший фармацевт)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45191" y="3933055"/>
            <a:ext cx="4896544" cy="1295469"/>
          </a:xfrm>
          <a:prstGeom prst="rect">
            <a:avLst/>
          </a:prstGeom>
          <a:solidFill>
            <a:srgbClr val="FCE7E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Направлено 8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по всем номинациям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42518" y="5340011"/>
            <a:ext cx="4896544" cy="1301965"/>
          </a:xfrm>
          <a:prstGeom prst="rect">
            <a:avLst/>
          </a:prstGeom>
          <a:solidFill>
            <a:srgbClr val="FCE7E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Направлено 5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Лучшая акушерка, Лучший лаборант, За верность профессии)</a:t>
            </a:r>
          </a:p>
        </p:txBody>
      </p:sp>
      <p:pic>
        <p:nvPicPr>
          <p:cNvPr id="18" name="Picture 18" descr="http://obmencity.ru/admin/uploads/gl_menu/img/Large_1.jpg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5591" r="20396" b="4961"/>
          <a:stretch>
            <a:fillRect/>
          </a:stretch>
        </p:blipFill>
        <p:spPr bwMode="auto">
          <a:xfrm>
            <a:off x="8355280" y="4435"/>
            <a:ext cx="683782" cy="7289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07"/>
            <a:ext cx="1763688" cy="7001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1364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5685"/>
            <a:ext cx="644252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Участие субъектов СФО во Всероссийском конкурсе «Лучший специалист со средним медицинским и фармацевтическим образованием за 2016 год</a:t>
            </a:r>
            <a:endParaRPr lang="ru-RU" sz="16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635410"/>
              </p:ext>
            </p:extLst>
          </p:nvPr>
        </p:nvGraphicFramePr>
        <p:xfrm>
          <a:off x="107503" y="980728"/>
          <a:ext cx="8581690" cy="4765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47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440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29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52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Субьект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Количество представленных</a:t>
                      </a:r>
                      <a:r>
                        <a:rPr lang="ru-RU" sz="2000" b="1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работ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Победители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1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Бурятия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работ (Кроме Лучший фельдшер, Лучшая участковая медсестра»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31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Хакасия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работы (кроме Лучшая старшая медсестра, Лучший фельдшер, Лучшая участковая, Лучший фармацевт, За верность профессии»)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Новосибирская область</a:t>
                      </a:r>
                      <a:endParaRPr lang="ru-RU" sz="20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работ (кроме «Лучший фармацевт»)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Омская область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работ по всем номинациям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1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Кемеровская область</a:t>
                      </a:r>
                      <a:endParaRPr lang="ru-RU" sz="20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работ (кроме Лучший фармацевт, Лучшая акушерка)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7212" y="5921896"/>
            <a:ext cx="8745268" cy="936104"/>
          </a:xfrm>
          <a:prstGeom prst="rect">
            <a:avLst/>
          </a:prstGeom>
          <a:ln w="38100"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принимали участие во Всероссийском конкурсе 2016г –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Алтай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 Тыва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8848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18" descr="http://obmencity.ru/admin/uploads/gl_menu/img/Large_1.jpg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5591" r="20396" b="4961"/>
          <a:stretch>
            <a:fillRect/>
          </a:stretch>
        </p:blipFill>
        <p:spPr bwMode="auto">
          <a:xfrm>
            <a:off x="8244408" y="4435"/>
            <a:ext cx="794654" cy="8471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22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/>
          </p:cNvSpPr>
          <p:nvPr/>
        </p:nvSpPr>
        <p:spPr>
          <a:xfrm>
            <a:off x="2411760" y="24591"/>
            <a:ext cx="6732240" cy="1143000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Анализ структуры специальностей в субъектах  СФО за 2014-2016г.г.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902386"/>
              </p:ext>
            </p:extLst>
          </p:nvPr>
        </p:nvGraphicFramePr>
        <p:xfrm>
          <a:off x="107505" y="1412776"/>
          <a:ext cx="8712969" cy="525658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14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49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49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80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6618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2016г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2015г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2014г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РФ (2015г)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57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Организация сестринского дела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1,4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&lt;1%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1,3%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2,4%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57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Лечебное дело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7,3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&gt;2,2%</a:t>
                      </a:r>
                      <a:endParaRPr lang="ru-RU" sz="18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7,2%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7,3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5,1%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57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Скорая неотложная помощь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5,6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=РФ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5,5%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4,9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5,6%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57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Акушерское дело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4,4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&gt;0,2%</a:t>
                      </a:r>
                      <a:endParaRPr lang="ru-RU" sz="18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4,9%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4,9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4,2%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57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Лабораторная диагностика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5,5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&gt;0,5%</a:t>
                      </a:r>
                      <a:endParaRPr lang="ru-RU" sz="18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6,5%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6,8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5,0%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57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Фармация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57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Рентгенология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2,3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&lt;0,1%</a:t>
                      </a:r>
                      <a:endParaRPr lang="ru-RU" sz="18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2,4%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1760" cy="11247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701728"/>
            <a:ext cx="576064" cy="3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5685"/>
            <a:ext cx="644252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НОМИНАНТЫ ВСЕРОССИЙСКОГО КОНКУРСА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«ЛУЧШИЙ СПЕЦИАЛИСТ СО СРЕДНИМ МЕДИЦИНСКИМ И ФАРМАЦЕВТИЧЕСКИМ ОБРАЗОВАНИЕМ СУБЪЕКТОВ СФО</a:t>
            </a:r>
            <a:endParaRPr lang="ru-RU" sz="16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8848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18" descr="http://obmencity.ru/admin/uploads/gl_menu/img/Large_1.jpg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5591" r="20396" b="4961"/>
          <a:stretch>
            <a:fillRect/>
          </a:stretch>
        </p:blipFill>
        <p:spPr bwMode="auto">
          <a:xfrm>
            <a:off x="8244408" y="4435"/>
            <a:ext cx="794654" cy="8471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828" y="846682"/>
            <a:ext cx="8931558" cy="609397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НОМИНАНТОВ В 5 НОМИНАЦИЯХ </a:t>
            </a:r>
            <a:r>
              <a:rPr lang="ru-RU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«ЛУЧШИЙ СПЕЦИАЛИСТ СО СРЕДНИМ МЕДИЦИНСКИМ И ФАРМАЦЕВТИЧЕСКИМ ОБРАЗОВАНИЕМ СУБЪЕКТОВ СФО </a:t>
            </a:r>
            <a:r>
              <a:rPr lang="ru-RU" sz="1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2016Г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«Лучший фельдшер»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Республика Бурятия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Алтайский край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«Лучшая старшая медсестра»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«Лучшая медицинская сестра»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Омская область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Алтайский край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«Лучший лаборант»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«За верность профессии»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Республика Бурятия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Кемеровская область</a:t>
            </a: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ФОМИРОВАНИЕ ПАЦИЕНТООРИЕНТИРОВАННОСТИ У СПЕЦИАЛИСТОВ СРЕДНЕГО ЗВЕНА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0" y="1268760"/>
            <a:ext cx="8784975" cy="1785104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Внедрение программ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психологической профилактики конфликтных ситуаций,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разработанных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с целью выявления и последующей коррекции актуального психоэмоционального состояния сотрудников и профилактики конфликтных ситуаций в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организациях. (Забайкальский край, Новосибирская область)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14698"/>
            <a:ext cx="3744416" cy="2498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358" y="3314698"/>
            <a:ext cx="3748059" cy="2498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1981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43366" y="2376756"/>
            <a:ext cx="8712968" cy="769441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  симуляционное обучение (Забайкальский край, Омская область, Кемеровская область)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832" y="1268760"/>
            <a:ext cx="8704655" cy="1107996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99"/>
                </a:solidFill>
              </a:rPr>
              <a:t>Внедрена система дистанционного дополнительного образования и аттестации специалистов районов края (Забайкальский край, </a:t>
            </a:r>
            <a:r>
              <a:rPr lang="ru-RU" sz="2200" dirty="0" smtClean="0">
                <a:solidFill>
                  <a:srgbClr val="000099"/>
                </a:solidFill>
              </a:rPr>
              <a:t>Кемеровская область, Алтайский </a:t>
            </a:r>
            <a:r>
              <a:rPr lang="ru-RU" sz="2200" dirty="0">
                <a:solidFill>
                  <a:srgbClr val="000099"/>
                </a:solidFill>
              </a:rPr>
              <a:t>край</a:t>
            </a:r>
            <a:r>
              <a:rPr lang="ru-RU" sz="2200" dirty="0" smtClean="0">
                <a:solidFill>
                  <a:srgbClr val="000099"/>
                </a:solidFill>
              </a:rPr>
              <a:t>). </a:t>
            </a:r>
            <a:endParaRPr lang="ru-RU" sz="2200" dirty="0">
              <a:solidFill>
                <a:srgbClr val="000099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ПРОФЕССИОНАЛЬНОЕ РАЗВИТИЕ СПЕЦИАЛИСТОВ СРЕДНЕГО ЗВЕНА. ПОДГОТОВКА К АККРЕДИТАЦИИ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832" y="3356992"/>
            <a:ext cx="8704655" cy="1785104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0099"/>
                </a:solidFill>
              </a:rPr>
              <a:t>В Забайкальском крае проводятся постоянно действующие мастер классы по </a:t>
            </a:r>
            <a:r>
              <a:rPr lang="ru-RU" sz="2200" dirty="0">
                <a:solidFill>
                  <a:srgbClr val="000099"/>
                </a:solidFill>
              </a:rPr>
              <a:t>номенклатуре специальностей в рамках  зачетно-накопительной </a:t>
            </a:r>
            <a:r>
              <a:rPr lang="ru-RU" sz="2200" dirty="0" smtClean="0">
                <a:solidFill>
                  <a:srgbClr val="000099"/>
                </a:solidFill>
              </a:rPr>
              <a:t>системы, с использованием видеоконференцсвязи из офиса Ассоциации для районов края. За 2016 год обучено </a:t>
            </a:r>
            <a:r>
              <a:rPr lang="ru-RU" sz="2200" b="1" dirty="0" smtClean="0">
                <a:solidFill>
                  <a:srgbClr val="000099"/>
                </a:solidFill>
              </a:rPr>
              <a:t>7694</a:t>
            </a:r>
            <a:r>
              <a:rPr lang="ru-RU" sz="2200" dirty="0" smtClean="0">
                <a:solidFill>
                  <a:srgbClr val="000099"/>
                </a:solidFill>
              </a:rPr>
              <a:t> специалиста</a:t>
            </a:r>
            <a:endParaRPr lang="ru-RU" sz="2200" dirty="0">
              <a:solidFill>
                <a:srgbClr val="00009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2" y="5301562"/>
            <a:ext cx="2009639" cy="1507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21" y="5315109"/>
            <a:ext cx="2128838" cy="141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37" y="5306622"/>
            <a:ext cx="2066925" cy="1458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53" y="5301562"/>
            <a:ext cx="2197407" cy="146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4094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ПРОФЕССИОНАЛЬНОЕ РАЗВИТИЕ СПЕЦИАЛИСТОВ СРЕДНЕГО ЗВЕНА. ПОДГОТОВКА К АККРЕДИТАЦИИ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1044" y="1268760"/>
            <a:ext cx="8729274" cy="4154984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По представленным сведениям главного внештатного специалиста по сестринскому делу Министерства здравоохранения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Омской области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симуляционно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тренинговым центром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повышения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квалификации работников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здравоохранения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пройдена общественная аккредитация, </a:t>
            </a: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</a:rPr>
              <a:t>получено Свидетельство о присвоении второго аккредитационного уровня, дающего право осуществлять подготовку и проведения объективной независимой аттестации 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</a:rPr>
              <a:t>медицинских и фармацевтических работников с применением симуляционных образовательных технологий.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8303" y="5604005"/>
            <a:ext cx="8784975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Организована централизованная операционно-перевязочная бригада,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центр централизованного персонифицированного учета раскладки лекарственных препаратов 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(Кемеровская область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82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НОВЫХ СЕСТРИНСКИХ ТЕХНОЛОГИЙ ЧЕРЕЗ ВЗАИМОДЕЙСТВИЕ МЗ, МЕДИЦИНСКИЗ ОБРАЗОВАТЕЛЬНЫХ УЧРЕЖДЕНИЙ И ПРОФЕССИОНАЛЬНЫХ ОРГАНИЗАЦИЙ.</a:t>
            </a:r>
            <a:endParaRPr lang="ru-RU" sz="18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239" y="4919008"/>
            <a:ext cx="8679717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В амбулаторной сети открыты кабинеты доврачебного приема,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кабинеты неотложной помощи, контактные центры для работы с пациентами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(Забайкальский край, Красноярский край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Новосибирской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области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открыты при поликлиниках кабинеты доврачебной помощи, кабинеты неотложной помощи, где работают специалисты со средним медицинским образованием.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1" y="1124744"/>
            <a:ext cx="878497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Забайкальском крае организованы и проведены мероприятия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направленные на улучшение качества и доступности оказания медицинской помощи -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«Лучший специалист внесший весомый вклад в организацию рабочего места. Я работаю для пациента»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специалист первичного звена»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видео урок по использованию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кардиофлешки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1" y="3494911"/>
            <a:ext cx="8784975" cy="1015663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Используется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система онлайн консультирования специалистов ФАП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с краевыми сосудистыми центрами  по дистанционной передаче ЭКГ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(Забайкальский край)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23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НОВЫХ СЕСТРИНСКИХ ТЕХНОЛОГИЙ 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96752"/>
            <a:ext cx="9036496" cy="5586145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В течение года проводилась оптимизация процессов на уровне регистратуры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. Автоматизация рабочих мест, создание </a:t>
            </a:r>
            <a:r>
              <a:rPr lang="en-US" sz="2100" dirty="0">
                <a:solidFill>
                  <a:schemeClr val="accent2">
                    <a:lumMod val="75000"/>
                  </a:schemeClr>
                </a:solidFill>
              </a:rPr>
              <a:t>CO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en-US" sz="21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-центров (Томская область, Забайкальский край, Кемеровская область, </a:t>
            </a: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</a:rPr>
              <a:t>Алтайский край, Республика Бурятия) </a:t>
            </a:r>
          </a:p>
          <a:p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</a:rPr>
              <a:t>Организовано и проводится </a:t>
            </a:r>
            <a:r>
              <a:rPr lang="ru-RU" sz="2100" b="1" u="sng" dirty="0" smtClean="0">
                <a:solidFill>
                  <a:schemeClr val="accent2">
                    <a:lumMod val="75000"/>
                  </a:schemeClr>
                </a:solidFill>
              </a:rPr>
              <a:t>обучение регистраторов </a:t>
            </a: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</a:rPr>
              <a:t>на базе Читинского медицинского колледжа.(Забайкальский край)</a:t>
            </a:r>
          </a:p>
          <a:p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2015 году в Томской области  стартовал проекта «Входная группа». 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В рамках проекта переформатировали работу и обновились 25 больничных регистратур, было  внедрено пять его основных принципов: отсутствие коммуникативных барьеров, современная телефонная связь, корпоративный стиль, электронная регистратура и наличие </a:t>
            </a:r>
            <a:r>
              <a:rPr lang="ru-RU" sz="2100" dirty="0" err="1">
                <a:solidFill>
                  <a:schemeClr val="accent2">
                    <a:lumMod val="75000"/>
                  </a:schemeClr>
                </a:solidFill>
              </a:rPr>
              <a:t>инфоматов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, комфорт для пациента». Томская область лидирует по стране в организации работы медицинских регистратур – к такому выводу пришло министерство здравоохранения Российской федерации, присудив региону победу во Всероссийском конкурсе «Поликлиника начинается с регистратуры</a:t>
            </a: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</a:rPr>
              <a:t>».                                                                      </a:t>
            </a:r>
            <a:endParaRPr lang="ru-RU" sz="21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1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00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НОВЫХ СЕСТРИНСКИХ ТЕХНОЛОГИЙ 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9613" y="1243982"/>
            <a:ext cx="8704654" cy="1708160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100" b="1" u="sng" dirty="0" smtClean="0">
                <a:solidFill>
                  <a:schemeClr val="accent2">
                    <a:lumMod val="75000"/>
                  </a:schemeClr>
                </a:solidFill>
              </a:rPr>
              <a:t>Внедрены: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</a:rPr>
              <a:t>патронажные 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бригады </a:t>
            </a: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(Забайкальский край)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</a:rPr>
              <a:t>выездные 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патронажные (паллиативные) бригады (</a:t>
            </a: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Кемеровская область, Р. Хакасия), </a:t>
            </a:r>
            <a:endParaRPr lang="ru-RU" sz="21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</a:rPr>
              <a:t>медико-социальные 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бригады в сельской местности </a:t>
            </a: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(Р. Хакасия</a:t>
            </a:r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345" y="3140968"/>
            <a:ext cx="8712967" cy="1015663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Организованы и работают Школы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 уходу за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пациентами для ухаживающих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и родственников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пациентов, специалистами среднего звена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(Забайкальский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край)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1285" y="4990652"/>
            <a:ext cx="8784975" cy="1631216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Проведен хронометраж, фото хронометраж  рабочего времени фельдшера лаборанта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с целью нормирования нагрузки в связи с внедрением в работу полуавтоматического и автоматического медицинского оборудования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(Новосибирская область, Омская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область, Забайкальский край).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5440" y="4266631"/>
            <a:ext cx="869082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Начата работа по внедрению проекта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«Координаторы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здоровья» в первичном звене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(Забайкальский край) </a:t>
            </a:r>
          </a:p>
        </p:txBody>
      </p:sp>
    </p:spTree>
    <p:extLst>
      <p:ext uri="{BB962C8B-B14F-4D97-AF65-F5344CB8AC3E}">
        <p14:creationId xmlns:p14="http://schemas.microsoft.com/office/powerpoint/2010/main" val="17118757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НОВЫХ СЕСТРИНСКИХ ТЕХНОЛОГИЙ 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763" y="1268760"/>
            <a:ext cx="8784976" cy="5262979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Забайкальском крае,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Республике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Бурятия,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Кемеровской области, Омской области, Республике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Тыва,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Республике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Хакасия,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Красноярском крае, Алтайском крае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роведены мероприятия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рамках приказа Министерства здравоохранения Российской Федерации от 25 июня 2014 года 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309н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виде: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внедрения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должности клинической (универсальной) медицинской сестры,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расширения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функции акушерки,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фельдшера-лаборанта,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участковой медсестры  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(г. Ялта - 2016г представили доклад по передовому опыту работы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внедрению должности клинической медицинской сестры в Онкологическом диспансере - г. Чита)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79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НОВЫХ СЕСТРИНСКИХ ТЕХНОЛОГИЙ 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5613" y="1189430"/>
            <a:ext cx="8743411" cy="3139321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В апреле 2017 года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в Томской области запущен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проект Министерства здравоохранения РФ «Бережливая поликлиника». 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В поликлиниках (одна детская и взрослая) - участницах проекта, будут  разделены потоки пациентов — пришедших на профилактику (диспансеризация, вакцинация и пр.) и на прием с признаками болезни, сократятся объемы «бумажной» работы докторов, увеличится время их работы напрямую с пациентами и все это произойдет как раз за счет расширения функций среднего медицинского персонала.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5823" y="4849721"/>
            <a:ext cx="8784975" cy="1107996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На всех территориях СФО оптимизирована работа младшего медицинского персонала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 (внедрение уборочных бригад, бригад по питанию, бригад по уходу, перевод  на должности уборщиков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945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387" y="692696"/>
            <a:ext cx="8562975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внедрения внутреннего контроля и управления качеством необходима разработка:</a:t>
            </a:r>
          </a:p>
          <a:p>
            <a:pPr>
              <a:defRPr/>
            </a:pPr>
            <a:r>
              <a:rPr lang="ru-RU" sz="22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стандартных операционных процедур (</a:t>
            </a:r>
            <a:r>
              <a:rPr lang="ru-RU" sz="22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СОПов</a:t>
            </a:r>
            <a:r>
              <a:rPr lang="ru-RU" sz="22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2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2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клинических протоколов;</a:t>
            </a:r>
          </a:p>
          <a:p>
            <a:pPr>
              <a:defRPr/>
            </a:pP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СОПы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документально оформленные алгоритмы выполнения действий, исполнения требований стандартов медицинской помощи.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3349992"/>
            <a:ext cx="3991228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КРАТКИЕ, ЧЕТКИЕ, В ВИДЕ ТАБЛИЦ ИЛИ СХЕМ И АЛГОРИТМОВ</a:t>
            </a:r>
            <a:endParaRPr lang="ru-RU" sz="16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387" y="4054042"/>
            <a:ext cx="3991228" cy="270843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УЧИТЫВАТЬ ПРИНЦИП ПРИОРИТЕТНОСТИ: </a:t>
            </a:r>
          </a:p>
          <a:p>
            <a:pPr algn="ctr">
              <a:defRPr/>
            </a:pPr>
            <a:endParaRPr lang="ru-RU" sz="1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7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ПЕРВООЧЕРЕДНЫМИ ДОЛЖНЫ БЫТЬ ПРОЦЕДУРЫ С ПОВЫШЕННЫМ РИСКОМ (НАПРИМЕР ИНФАЗИВНЫЕ МАНИПУЛЯЦИИ – КАТЕТЕРИЗАЦИИ, ПЕРЕВЯЗКИ, ИНЪЕКЦИИ) </a:t>
            </a:r>
            <a:endParaRPr lang="ru-RU" sz="17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2700"/>
            <a:ext cx="9144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СИСТЕМЫ ПРОФИЛАКТИРОВАНИЯ РИСКОВ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4449501" y="3349992"/>
            <a:ext cx="4575622" cy="101511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ПРОБЛЕМА: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9501" y="4496342"/>
            <a:ext cx="4575622" cy="2246769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РЕШИТЬ – НАДО ЛИ РАЗРАБАТЫВАТЬ И ВНЕДРЯТЬ В РАБОТУ </a:t>
            </a:r>
            <a:r>
              <a:rPr 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СОПы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  <a:p>
            <a:pPr>
              <a:defRPr/>
            </a:pPr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НЕТ ЕДИНОГО ПОДХОДА К РАЗРАБОТКЕ </a:t>
            </a:r>
            <a:r>
              <a:rPr 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СОПов</a:t>
            </a:r>
            <a:endParaRPr lang="ru-RU" sz="20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571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/>
          </p:cNvSpPr>
          <p:nvPr/>
        </p:nvSpPr>
        <p:spPr>
          <a:xfrm>
            <a:off x="2411760" y="24591"/>
            <a:ext cx="6732240" cy="66810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Анализ структуры специальностей в субъектах  СФО за 2014-2016г.г.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29495"/>
              </p:ext>
            </p:extLst>
          </p:nvPr>
        </p:nvGraphicFramePr>
        <p:xfrm>
          <a:off x="0" y="663922"/>
          <a:ext cx="9036494" cy="622785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126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37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37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36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884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3989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2016г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2015г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2014г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РФ (2015г)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75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Сестринское дело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39,7%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42,8%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42,7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Медицинские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сестры всех 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специальностей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u="sng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69,2%</a:t>
                      </a:r>
                      <a:endParaRPr lang="ru-RU" sz="1800" b="1" u="sng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Сестринское дело в педиатрии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11,5%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11,9%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12,1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8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Операционное дело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2,5%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Анестезиология и реаниматология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3,7%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3,5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5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Физиотерапия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2,5%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49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Общая практика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79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Медицинский массаж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функциональная диагностика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1,1%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8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лечебная физкультура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58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диетология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58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реабилитационное сестринское дело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0,03%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0,03%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0,001%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58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сестринское дело в косметологии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0,01%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1760" cy="692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10" y="885500"/>
            <a:ext cx="576064" cy="3832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840" y="1268760"/>
            <a:ext cx="1296144" cy="558924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942271">
            <a:off x="2267745" y="672081"/>
            <a:ext cx="1224136" cy="622499"/>
          </a:xfrm>
          <a:prstGeom prst="rightArrow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63,35%</a:t>
            </a:r>
          </a:p>
        </p:txBody>
      </p:sp>
      <p:sp>
        <p:nvSpPr>
          <p:cNvPr id="9" name="Левая фигурная скобка 8"/>
          <p:cNvSpPr/>
          <p:nvPr/>
        </p:nvSpPr>
        <p:spPr>
          <a:xfrm>
            <a:off x="0" y="1412776"/>
            <a:ext cx="45719" cy="5445224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0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" y="0"/>
            <a:ext cx="2003054" cy="1008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НОВЫХ СЕСТРИНСКИХ ТЕХНОЛОГИЙ 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1124744"/>
            <a:ext cx="8784975" cy="1015663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Внедрены и используются в работе среднего медицинского персонала в медицинских организаций более 700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СОПов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по различным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специальностям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Республика Бурятия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7620" y="0"/>
            <a:ext cx="71642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СИСТЕМЫ ПРОФИЛАКТИРОВАНИЯ РИСКОВ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5986" y="2348880"/>
            <a:ext cx="8761775" cy="1323439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На каждом рабочем месте разработаны методические рекомендации на бумажном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носителе. Разработаны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и внедрены  видео-обучающие материалы «Правила проведения текущей и генеральной уборки палат»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(Новосибирская область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6310" y="3833172"/>
            <a:ext cx="8784976" cy="1107996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Разработаны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и внедрены 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видео-обучающие уроки «Использование кардиофлеш-карты». Проведен региональный конкурс на «Лучший видео урок».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(Забайкальский край).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274" y="5157192"/>
            <a:ext cx="8820258" cy="1554272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accent2">
                    <a:lumMod val="75000"/>
                  </a:schemeClr>
                </a:solidFill>
              </a:rPr>
              <a:t>В крупных   медицинских организациях   </a:t>
            </a: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</a:rPr>
              <a:t>Красноярского края  и Алтайского края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</a:rPr>
              <a:t>частично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</a:rPr>
              <a:t>внедрены Стандартные операционные </a:t>
            </a: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</a:rPr>
              <a:t>процедуры,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</a:rPr>
              <a:t>которые содержат поэтапные инструкции, которыми руководствуется персонал при выполнении той или иной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</a:rPr>
              <a:t>манипуляции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</a:rPr>
              <a:t>или этапа производственного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12046813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7620" y="0"/>
            <a:ext cx="71642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СИСТЕМЫ ПРОФИЛАКТИРОВАНИЯ РИСКОВ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" y="959641"/>
            <a:ext cx="8928534" cy="58983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8257" y="1507982"/>
            <a:ext cx="3314113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ФРАГМЕНТ </a:t>
            </a:r>
            <a:r>
              <a:rPr lang="ru-RU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СОПа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КРАСНОЯРСКИЙ КРАЙ</a:t>
            </a:r>
            <a:endParaRPr lang="ru-RU" sz="1050" dirty="0">
              <a:solidFill>
                <a:srgbClr val="000099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12699"/>
            <a:ext cx="2020962" cy="8182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5312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7620" y="0"/>
            <a:ext cx="71642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СИСТЕМЫ ПРОФИЛАКТИРОВАНИЯ РИСКОВ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12699"/>
            <a:ext cx="2020962" cy="818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830996"/>
            <a:ext cx="9144000" cy="583836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796136" y="2276872"/>
            <a:ext cx="3324522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ФРАГМЕНТ </a:t>
            </a:r>
            <a:r>
              <a:rPr lang="ru-RU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СОПа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КРАСНОЯРСКИЙ КРАЙ</a:t>
            </a:r>
            <a:endParaRPr lang="ru-RU" sz="105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07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521" y="830997"/>
            <a:ext cx="8845550" cy="3457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В </a:t>
            </a:r>
            <a:r>
              <a:rPr lang="ru-RU" sz="1800" b="1" dirty="0">
                <a:solidFill>
                  <a:srgbClr val="FF0000"/>
                </a:solidFill>
              </a:rPr>
              <a:t>целях повышения качества и доступности оказываемой медицинской помощи гражданам Забайкальского </a:t>
            </a:r>
            <a:r>
              <a:rPr lang="ru-RU" sz="1800" b="1" dirty="0" smtClean="0">
                <a:solidFill>
                  <a:srgbClr val="FF0000"/>
                </a:solidFill>
              </a:rPr>
              <a:t>края  </a:t>
            </a:r>
            <a:r>
              <a:rPr lang="ru-RU" sz="1800" dirty="0" smtClean="0"/>
              <a:t>ГУЗ </a:t>
            </a:r>
            <a:r>
              <a:rPr lang="ru-RU" sz="1800" dirty="0"/>
              <a:t>Медицинский информационно-аналитический </a:t>
            </a:r>
            <a:r>
              <a:rPr lang="ru-RU" sz="1800" dirty="0" smtClean="0"/>
              <a:t>центр и Забайкальская </a:t>
            </a:r>
            <a:r>
              <a:rPr lang="ru-RU" sz="1800" dirty="0"/>
              <a:t>региональная общественная организация «Профессиональные медицинские </a:t>
            </a:r>
            <a:r>
              <a:rPr lang="ru-RU" sz="1800" dirty="0" smtClean="0"/>
              <a:t>специалисты» проводит региональный </a:t>
            </a:r>
            <a:r>
              <a:rPr lang="ru-RU" sz="1800" dirty="0"/>
              <a:t>конкурс видеопроектов 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«</a:t>
            </a:r>
            <a:r>
              <a:rPr lang="ru-RU" sz="1800" dirty="0">
                <a:solidFill>
                  <a:srgbClr val="FF0000"/>
                </a:solidFill>
              </a:rPr>
              <a:t>Лучший видео-урок по использованию </a:t>
            </a:r>
            <a:r>
              <a:rPr lang="ru-RU" sz="1800" dirty="0" err="1" smtClean="0">
                <a:solidFill>
                  <a:srgbClr val="FF0000"/>
                </a:solidFill>
              </a:rPr>
              <a:t>Кардиофлэшкарты</a:t>
            </a:r>
            <a:r>
              <a:rPr lang="ru-RU" sz="1800" dirty="0" smtClean="0">
                <a:solidFill>
                  <a:srgbClr val="FF0000"/>
                </a:solidFill>
              </a:rPr>
              <a:t>»</a:t>
            </a:r>
            <a:r>
              <a:rPr lang="ru-RU" sz="1800" dirty="0" smtClean="0"/>
              <a:t> в </a:t>
            </a:r>
            <a:r>
              <a:rPr lang="ru-RU" sz="1800" dirty="0"/>
              <a:t>районных медицинских организациях, подведомственных Министерству здравоохранения Забайкальского </a:t>
            </a:r>
            <a:r>
              <a:rPr lang="ru-RU" sz="1800" dirty="0" smtClean="0"/>
              <a:t>края.  </a:t>
            </a:r>
            <a:r>
              <a:rPr lang="ru-RU" sz="1600" b="1" u="sng" dirty="0" smtClean="0">
                <a:solidFill>
                  <a:srgbClr val="FF0000"/>
                </a:solidFill>
              </a:rPr>
              <a:t>Представлены 15 работ. </a:t>
            </a:r>
          </a:p>
          <a:p>
            <a:pPr algn="l">
              <a:defRPr/>
            </a:pPr>
            <a:r>
              <a:rPr lang="ru-RU" sz="1600" dirty="0" smtClean="0"/>
              <a:t>ГУЗ «Краевая больница№4; ГУЗ «</a:t>
            </a:r>
            <a:r>
              <a:rPr lang="ru-RU" sz="1600" dirty="0" err="1" smtClean="0"/>
              <a:t>Балейская</a:t>
            </a:r>
            <a:r>
              <a:rPr lang="ru-RU" sz="1600" dirty="0" smtClean="0"/>
              <a:t> ЦРБ»; ГУЗ «Агинская ОБ»;</a:t>
            </a:r>
          </a:p>
          <a:p>
            <a:pPr algn="l">
              <a:defRPr/>
            </a:pPr>
            <a:r>
              <a:rPr lang="ru-RU" sz="1600" dirty="0" smtClean="0"/>
              <a:t> ГУЗ «</a:t>
            </a:r>
            <a:r>
              <a:rPr lang="ru-RU" sz="1600" dirty="0" err="1" smtClean="0"/>
              <a:t>Дульдургинская</a:t>
            </a:r>
            <a:r>
              <a:rPr lang="ru-RU" sz="1600" dirty="0" smtClean="0"/>
              <a:t> ЦРБ», ГУЗ «Чернышевская ЦРБ»; ГУЗ» Шелопугинская ЦРБ»; </a:t>
            </a:r>
          </a:p>
          <a:p>
            <a:pPr algn="l">
              <a:defRPr/>
            </a:pPr>
            <a:r>
              <a:rPr lang="ru-RU" sz="1600" dirty="0" smtClean="0"/>
              <a:t>ГУЗ «Улетовская ЦРБ», ГУЗ «</a:t>
            </a:r>
            <a:r>
              <a:rPr lang="ru-RU" sz="1600" dirty="0" err="1" smtClean="0"/>
              <a:t>Акшинская</a:t>
            </a:r>
            <a:r>
              <a:rPr lang="ru-RU" sz="1600" dirty="0" smtClean="0"/>
              <a:t> ЦРБ»; ГУЗ «</a:t>
            </a:r>
            <a:r>
              <a:rPr lang="ru-RU" sz="1600" dirty="0" err="1" smtClean="0"/>
              <a:t>Карымская</a:t>
            </a:r>
            <a:r>
              <a:rPr lang="ru-RU" sz="1600" dirty="0" smtClean="0"/>
              <a:t> ЦРБ»; ГУЗ «Хилокская ЦРБ», ГУЗ «Читинская ЦРБ», ГУЗ «Калганская ЦРБ», ГУЗ «Могойтуйская ЦРБ»,</a:t>
            </a:r>
          </a:p>
          <a:p>
            <a:pPr algn="l">
              <a:defRPr/>
            </a:pPr>
            <a:r>
              <a:rPr lang="ru-RU" sz="1600" dirty="0" smtClean="0"/>
              <a:t> ГУЗ «</a:t>
            </a:r>
            <a:r>
              <a:rPr lang="ru-RU" sz="1600" dirty="0" err="1" smtClean="0"/>
              <a:t>Шилкинская</a:t>
            </a:r>
            <a:r>
              <a:rPr lang="ru-RU" sz="1600" dirty="0" smtClean="0"/>
              <a:t> ЦРБ, ГУЗ «Нерчинская ЦРБ»</a:t>
            </a:r>
            <a:endParaRPr lang="ru-RU" sz="1800" dirty="0"/>
          </a:p>
          <a:p>
            <a:pPr eaLnBrk="1" hangingPunct="1">
              <a:defRPr/>
            </a:pPr>
            <a:endParaRPr lang="ru-RU" sz="1800" b="1" kern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9939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" y="4343006"/>
            <a:ext cx="2984303" cy="1671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3232149" y="6006933"/>
            <a:ext cx="2671083" cy="250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/>
              <a:t>ГУЗ </a:t>
            </a:r>
            <a:r>
              <a:rPr lang="ru-RU" sz="1400" dirty="0" smtClean="0"/>
              <a:t>«ШЕЛОПУГИНСКАЯ ЦРБ</a:t>
            </a:r>
            <a:r>
              <a:rPr lang="ru-RU" sz="1400" dirty="0"/>
              <a:t>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3342" y="6014617"/>
            <a:ext cx="2987824" cy="243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/>
              <a:t>ГУЗ «КРАЕВАЯ БОЛЬНИЦА №4»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51" y="4322583"/>
            <a:ext cx="2616620" cy="1615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232451" y="6006933"/>
            <a:ext cx="2616620" cy="250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/>
              <a:t>ГУЗ </a:t>
            </a:r>
            <a:r>
              <a:rPr lang="ru-RU" sz="1400" dirty="0" smtClean="0"/>
              <a:t>«ХИЛОКСКАЯ </a:t>
            </a:r>
            <a:r>
              <a:rPr lang="ru-RU" sz="1400" dirty="0"/>
              <a:t>ЦРБ»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12699"/>
            <a:ext cx="2020962" cy="818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97620" y="0"/>
            <a:ext cx="71642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СИСТЕМЫ ПРОФИЛАКТИРОВАНИЯ РИСКОВ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374985"/>
            <a:ext cx="2727687" cy="1607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37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96861" y="1223665"/>
            <a:ext cx="8845550" cy="7651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kern="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800" b="1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РЕГИОНАЛЬНЫЙ КОНКУРС  (Забайкальский край)</a:t>
            </a:r>
          </a:p>
          <a:p>
            <a:pPr>
              <a:defRPr/>
            </a:pPr>
            <a:r>
              <a:rPr lang="ru-RU" sz="1800" b="1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«ЛУЧШИЙ ВИДЕОУРОК ПО ИСПОЛЬЗОВАНИЮ КАРДИОФЛЕШКАРТЫ»</a:t>
            </a:r>
            <a:endParaRPr lang="ru-RU" sz="1800" dirty="0"/>
          </a:p>
          <a:p>
            <a:pPr eaLnBrk="1" hangingPunct="1">
              <a:defRPr/>
            </a:pPr>
            <a:endParaRPr lang="ru-RU" sz="1800" b="1" kern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031878" y="1988840"/>
            <a:ext cx="5112122" cy="5762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400" b="1" kern="0" dirty="0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b="1" kern="0" dirty="0" smtClean="0">
                <a:solidFill>
                  <a:srgbClr val="000099"/>
                </a:solidFill>
                <a:cs typeface="Arial" panose="020B0604020202020204" pitchFamily="34" charset="0"/>
              </a:rPr>
              <a:t>ФРАГМЕНТ ВИДЕОУРОКА ГУЗ «ШЕЛОПУГИНСКАЯ  ЦРБ»</a:t>
            </a:r>
            <a:endParaRPr lang="ru-RU" sz="1400" b="1" kern="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12699"/>
            <a:ext cx="2020962" cy="818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97620" y="0"/>
            <a:ext cx="71642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СИСТЕМЫ ПРОФИЛАКТИРОВАНИЯ РИСКОВ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2" name="Видео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508" y="2565103"/>
            <a:ext cx="6876256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8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2"/>
          <p:cNvSpPr>
            <a:spLocks noGrp="1"/>
          </p:cNvSpPr>
          <p:nvPr>
            <p:ph sz="quarter" idx="1"/>
          </p:nvPr>
        </p:nvSpPr>
        <p:spPr>
          <a:xfrm>
            <a:off x="251521" y="843696"/>
            <a:ext cx="8712968" cy="5753656"/>
          </a:xfr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ведущих учреждения Томска и Томской области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ОГАУЗ «Областной перинатальный центр», ОГАУЗ «Томская областная клиническая больница», ОГАУЗ «Областной онкологический диспансер», ОГБУЗ «</a:t>
            </a:r>
            <a:r>
              <a:rPr lang="ru-RU" sz="21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Шегарская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районная больница» являются участниками </a:t>
            </a: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пилотного проекта «Внедрение системы внутреннего контроля качества  и безопасности медицинской деятельности в медицинской организации».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внедряется с 2016 года, 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Курируется Федеральной службой по надзору в сфере здравоохранения, ФГБУ «Центр мониторинга и клинико-экономической экспертизы» Росздравнадзора. Для внедрения внутреннего контроля и управления качеством, было  </a:t>
            </a: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разработать два типа документов :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  <a:r>
              <a:rPr lang="ru-RU" sz="21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стандартные операционные процедуры и 2) клинические протоколы. 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Стандартные операционные процедуры (далее- </a:t>
            </a:r>
            <a:r>
              <a:rPr lang="ru-RU" sz="21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СОПы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документально оформленные инструкции по выполнению рабочих процедур или формализованные алгоритмы выполнения действий, исполнения требований стандартов медицинской помощи.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12699"/>
            <a:ext cx="2020962" cy="818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97727" y="12699"/>
            <a:ext cx="71642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СИСТЕМЫ ПРОФИЛАКТИРОВАНИЯ РИСКОВ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0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7" y="86771"/>
            <a:ext cx="648072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ПРОФЕССИОНАЛЬНЫХ СТАНДАРТОВ</a:t>
            </a:r>
            <a:endParaRPr lang="ru-RU" alt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9" y="620688"/>
            <a:ext cx="9020751" cy="2438366"/>
          </a:xfrm>
          <a:prstGeom prst="rect">
            <a:avLst/>
          </a:prstGeom>
        </p:spPr>
      </p:pic>
      <p:pic>
        <p:nvPicPr>
          <p:cNvPr id="9" name="Picture 18" descr="http://obmencity.ru/admin/uploads/gl_menu/img/Large_1.jpg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5591" r="20396" b="4961"/>
          <a:stretch>
            <a:fillRect/>
          </a:stretch>
        </p:blipFill>
        <p:spPr bwMode="auto">
          <a:xfrm>
            <a:off x="8100392" y="636239"/>
            <a:ext cx="852873" cy="9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391" y="636238"/>
            <a:ext cx="8995532" cy="2422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6588224" y="86771"/>
            <a:ext cx="2376264" cy="648316"/>
          </a:xfrm>
          <a:prstGeom prst="downArrow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ВНИМАНИЕ!!!</a:t>
            </a:r>
            <a:endParaRPr lang="ru-RU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807" y="3573016"/>
            <a:ext cx="8811682" cy="301621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ФЕВРАЛЯ 2016 ГОДА </a:t>
            </a:r>
          </a:p>
          <a:p>
            <a:pPr algn="ctr"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ВСТУПИЛ В СИЛУ НОВЫЙ ПРОФСТАНДАРТ </a:t>
            </a:r>
          </a:p>
          <a:p>
            <a:pPr algn="ctr"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«МЛАДШИЙ МЕДИЦИНСКИЙ ПЕРСОНАЛ </a:t>
            </a:r>
          </a:p>
          <a:p>
            <a:pPr algn="ctr"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(Приказ </a:t>
            </a:r>
            <a:r>
              <a:rPr lang="ru-RU" alt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МинТруда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№2н от 12.01.2016г)</a:t>
            </a:r>
          </a:p>
          <a:p>
            <a:pPr algn="ctr">
              <a:defRPr/>
            </a:pPr>
            <a:endParaRPr lang="ru-RU" altLang="ru-RU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Определены уровни квалификаций младшего медицинского персонала: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санитар – 2 квалификационный уровень;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младшая медицинская сестра по уходу за больными – 4 квалификационный уровень. </a:t>
            </a:r>
            <a:endParaRPr lang="ru-RU" altLang="ru-RU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8" descr="http://obmencity.ru/admin/uploads/gl_menu/img/Large_1.jpg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5591" r="20396" b="4961"/>
          <a:stretch>
            <a:fillRect/>
          </a:stretch>
        </p:blipFill>
        <p:spPr bwMode="auto">
          <a:xfrm>
            <a:off x="8054753" y="3573016"/>
            <a:ext cx="852873" cy="9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http://obmencity.ru/admin/uploads/gl_menu/img/Large_1.jpg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5591" r="20396" b="4961"/>
          <a:stretch>
            <a:fillRect/>
          </a:stretch>
        </p:blipFill>
        <p:spPr bwMode="auto">
          <a:xfrm>
            <a:off x="147261" y="3547072"/>
            <a:ext cx="852873" cy="9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2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728" y="1259117"/>
            <a:ext cx="8568952" cy="1785104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Проводится профессиональное обучение по специальности «Младшая медицинская сестра по уходу за больными»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(Забайкальский край, Кемеровская область, Республика Алтай, Новосибирская область, Республика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Хакасия, Республике Бурятия, Алтайский край)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ПРОФЕССИОНАЛЬНЫХ СТАНДАРТОВ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415" y="3212976"/>
            <a:ext cx="8577265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Профессиональным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образовательным учреждением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Томский базовый медицинский колледж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было разработано и утверждено две образовательных программы профессионального обучения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«Младшая медсестра по уходу за больным» 174 часа и «Санитар» 146 часов.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2415" y="5013176"/>
            <a:ext cx="8568952" cy="1631216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На территории Республики Хакасия 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проводится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повышение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квалификации персонала в виде очного обучения  по циклу «Младшая медицинская сестра по уходу за больными»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 количестве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288 часов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 выдачей удостоверения установленного образца. </a:t>
            </a:r>
          </a:p>
        </p:txBody>
      </p:sp>
    </p:spTree>
    <p:extLst>
      <p:ext uri="{BB962C8B-B14F-4D97-AF65-F5344CB8AC3E}">
        <p14:creationId xmlns:p14="http://schemas.microsoft.com/office/powerpoint/2010/main" val="3773159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ПРОФЕССИОНАЛЬНЫХ СТАНДАРТОВ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1534" y="3861048"/>
            <a:ext cx="8568952" cy="2354491"/>
          </a:xfrm>
          <a:prstGeom prst="rect">
            <a:avLst/>
          </a:prstGeom>
          <a:solidFill>
            <a:srgbClr val="FCE7E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территории Красноярского края государственные бюджетные профессиональные образовательные учреждения осуществляют подготовительные мероприятия по реализации профессионального стандарта «Младший медицинский персонал», 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sz="2100" u="sng" dirty="0">
                <a:solidFill>
                  <a:schemeClr val="accent2">
                    <a:lumMod val="75000"/>
                  </a:schemeClr>
                </a:solidFill>
              </a:rPr>
              <a:t>именно проходят процедуру лицензирования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sz="2100" dirty="0">
                <a:solidFill>
                  <a:schemeClr val="accent2">
                    <a:lumMod val="75000"/>
                  </a:schemeClr>
                </a:solidFill>
              </a:rPr>
              <a:t>данному виду деятельности в рамках дополнительного профессионального образования.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2315" y="1151408"/>
            <a:ext cx="8784975" cy="2246769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Омской области в ДПО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ОО «Центр повышения квалификации работников здравоохранения» в 2016 году разработаны программы профессионального обучения «Младшая медицинская сестра по уходу за больными», «Санитар/санитарка» с учетом требований  профессионального стандарта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Младший медицинский персонал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» и проводится обучение. Планируется обучение в 2017 году.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67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-38175"/>
            <a:ext cx="2003054" cy="1046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79712" y="0"/>
            <a:ext cx="698477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ПРОФЕССИОНАЛЬНЫХ СТАНДАРТОВ</a:t>
            </a:r>
            <a:endParaRPr lang="ru-RU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7" y="2492896"/>
            <a:ext cx="7128792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требований профессионального стандарта «Младший медицинский персонал» </a:t>
            </a:r>
            <a:endPara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 требований к образованию и обучению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общее образование). </a:t>
            </a:r>
            <a:endPara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младшего персонала не имеет среднего общего образования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обучения по округу колеблется от 72 часов и более?</a:t>
            </a:r>
            <a:endParaRPr lang="ru-RU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1115617" y="1196752"/>
            <a:ext cx="7128792" cy="115212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 МО И ОБРАЗОВАТЕЛЬНЫХ УЧРЕЖДЕНИЙ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68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/>
          </p:cNvSpPr>
          <p:nvPr/>
        </p:nvSpPr>
        <p:spPr>
          <a:xfrm>
            <a:off x="2411760" y="2526"/>
            <a:ext cx="6732240" cy="12037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Анализ структуры специальностей в субъектах  СФО за 2014-2016г.г.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009381"/>
              </p:ext>
            </p:extLst>
          </p:nvPr>
        </p:nvGraphicFramePr>
        <p:xfrm>
          <a:off x="179513" y="1412776"/>
          <a:ext cx="8640960" cy="505057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711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33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89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913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2016г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2015г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2014г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РФ (2015г)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Стоматология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0,9%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0,9%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стоматология ортопедическая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0,8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&lt;1,6%</a:t>
                      </a:r>
                      <a:endParaRPr lang="ru-RU" sz="18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1,0%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2,4%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эпидемиология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Другие специальности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3% 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гигиена и санитария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0,06%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дезинфекционное дело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энтомология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0,001%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гигиеническое воспитание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0,03%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11760" cy="12062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78" y="1683158"/>
            <a:ext cx="576064" cy="3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2"/>
          <p:cNvSpPr>
            <a:spLocks noGrp="1"/>
          </p:cNvSpPr>
          <p:nvPr>
            <p:ph sz="quarter" idx="1"/>
          </p:nvPr>
        </p:nvSpPr>
        <p:spPr>
          <a:xfrm>
            <a:off x="-23342" y="769440"/>
            <a:ext cx="9121547" cy="6088559"/>
          </a:xfrm>
          <a:solidFill>
            <a:srgbClr val="FCE7E0"/>
          </a:solidFill>
        </p:spPr>
        <p:txBody>
          <a:bodyPr>
            <a:noAutofit/>
          </a:bodyPr>
          <a:lstStyle/>
          <a:p>
            <a:pPr lvl="0"/>
            <a:r>
              <a:rPr lang="ru-RU" sz="1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СФО Отмечается </a:t>
            </a:r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численности среднего медицинского персонала.</a:t>
            </a:r>
          </a:p>
          <a:p>
            <a:pPr lvl="0"/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 работа по аттестации и сертификации специалистов (Имеется положительная динамика).</a:t>
            </a:r>
          </a:p>
          <a:p>
            <a:pPr lvl="0"/>
            <a:r>
              <a:rPr lang="ru-RU" sz="1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4 субъектах округа концепция непрерывного сестринского образования реализуется на своей территории.</a:t>
            </a:r>
          </a:p>
          <a:p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Отмечается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постарение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 </a:t>
            </a:r>
            <a: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4х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субъектах округа.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Возрастает потребность практического здравоохранения в притоке молодых специалистов со средним медицинским образованием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большинстве территорий СФО активно проводится внедрение новых сестринских технологий.</a:t>
            </a: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Неполное владение информацией о кадровом потенциале 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главных специалистов по УСД Иркутской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области, Республики Тыва, Республики Алтай.</a:t>
            </a:r>
          </a:p>
          <a:p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штатных специалистов в  субъектах округа ведет к недостаточному информированию о состоянии и перспективах развития сестринского дела и тормозит развитие системы управления кадрами, как в субъекте, так и в округе.</a:t>
            </a:r>
          </a:p>
          <a:p>
            <a:pPr marL="0" lvl="0" indent="0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0"/>
            <a:ext cx="673224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Выводы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11159"/>
            <a:ext cx="2435102" cy="7582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12291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657490"/>
            <a:ext cx="8712969" cy="6023029"/>
          </a:xfr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Активизировать  работу по повышению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престижа профессии, в том числе за счет создания позитивного образа медицинского и фармацевтического работника в общественном сознании. Пропаганда профессии.</a:t>
            </a:r>
          </a:p>
          <a:p>
            <a:pPr lvl="0"/>
            <a:r>
              <a:rPr lang="ru-RU" sz="1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медицинской сестры в «пациентоориентированную». (медсестра - помощник пациента)</a:t>
            </a:r>
          </a:p>
          <a:p>
            <a:pPr lvl="0"/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симуляционного обучения специалистов по номенклатуре специальностей, с целью подготовки к аккредитации.</a:t>
            </a:r>
          </a:p>
          <a:p>
            <a:pPr lvl="0"/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использования дистанционного обучения специалистов со средним медицинским образованием.</a:t>
            </a:r>
          </a:p>
          <a:p>
            <a:pPr lvl="0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Продолжение активного участия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Всероссийских конкурсах на звание «Лучший специалист со средним медицинским и фармацевтическим образованием».</a:t>
            </a:r>
          </a:p>
          <a:p>
            <a:pPr lvl="0"/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показателей сертификации и аттестации специалистов со средним медицинским и фармацевтическим образованием</a:t>
            </a:r>
          </a:p>
          <a:p>
            <a:pPr lvl="0"/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Консолидация с общественными профессиональными организациями средних медицинских работников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использование обмена опытом, особенно «Пилотных» территорий,  участвующих в различного рода проводимых МЗ РФ, а также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региональных проектах с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освещением опыта промежуточных и </a:t>
            </a:r>
            <a:r>
              <a:rPr lang="ru-RU" sz="1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итоговых результатов и подготовкой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методических рекомендаций.</a:t>
            </a:r>
            <a:endParaRPr lang="ru-RU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1159"/>
            <a:ext cx="673224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ЗАДАЧИ НА 2017</a:t>
            </a:r>
            <a:endParaRPr lang="ru-RU" sz="36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" y="11159"/>
            <a:ext cx="2435102" cy="6463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22556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octor_14.jpg"/>
          <p:cNvPicPr>
            <a:picLocks noChangeAspect="1"/>
          </p:cNvPicPr>
          <p:nvPr/>
        </p:nvPicPr>
        <p:blipFill>
          <a:blip r:embed="rId2" cstate="print"/>
          <a:srcRect r="12607" b="-304"/>
          <a:stretch>
            <a:fillRect/>
          </a:stretch>
        </p:blipFill>
        <p:spPr>
          <a:xfrm>
            <a:off x="3214688" y="3714750"/>
            <a:ext cx="1243012" cy="12858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 descr="1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38" y="3714750"/>
            <a:ext cx="1273175" cy="12350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Рисунок 11" descr="200x190_598990549661f291452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5" y="4929188"/>
            <a:ext cx="1428750" cy="1428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3568" y="1285875"/>
            <a:ext cx="8208912" cy="1714500"/>
          </a:xfrm>
        </p:spPr>
        <p:txBody>
          <a:bodyPr rtlCol="0">
            <a:noAutofit/>
          </a:bodyPr>
          <a:lstStyle/>
          <a:p>
            <a:pPr marL="18288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щедро делиться своим Российским опытом!</a:t>
            </a:r>
            <a:endParaRPr lang="en-US" sz="4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652127"/>
              </p:ext>
            </p:extLst>
          </p:nvPr>
        </p:nvGraphicFramePr>
        <p:xfrm>
          <a:off x="251520" y="1412776"/>
          <a:ext cx="8568952" cy="505057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083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61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53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077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913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специальности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 2016г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2015г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2014г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РФ (2015г)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медицинская статистика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0,8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=РФ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0,8%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0,8%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0,8%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стоматология профилактическая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0,06%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судебно-медицинская экспертиза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0,2%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медицинская оптика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0,006%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бактериология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0,2%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медико-социальная помощь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0,004%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0,005%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300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наркология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11760" cy="12062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 txBox="1">
            <a:spLocks/>
          </p:cNvSpPr>
          <p:nvPr/>
        </p:nvSpPr>
        <p:spPr>
          <a:xfrm>
            <a:off x="2411760" y="2526"/>
            <a:ext cx="6732240" cy="12037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Анализ структуры специальностей в субъектах  СФО за 2014-2016г.г.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78" y="1683158"/>
            <a:ext cx="576064" cy="3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11760" y="0"/>
            <a:ext cx="673224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общей численности среднего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медицинского персонала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2017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9767" y="6441325"/>
            <a:ext cx="4806850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 РФ снижение показателя на 4,4%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40980550"/>
              </p:ext>
            </p:extLst>
          </p:nvPr>
        </p:nvGraphicFramePr>
        <p:xfrm>
          <a:off x="4571999" y="1200329"/>
          <a:ext cx="4283968" cy="5240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375861804"/>
              </p:ext>
            </p:extLst>
          </p:nvPr>
        </p:nvGraphicFramePr>
        <p:xfrm>
          <a:off x="0" y="1200329"/>
          <a:ext cx="4775199" cy="48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Штриховая стрелка вправо 5"/>
          <p:cNvSpPr/>
          <p:nvPr/>
        </p:nvSpPr>
        <p:spPr>
          <a:xfrm rot="16200000">
            <a:off x="-668383" y="2779496"/>
            <a:ext cx="1928812" cy="631075"/>
          </a:xfrm>
          <a:prstGeom prst="strip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Штриховая стрелка вправо 7"/>
          <p:cNvSpPr/>
          <p:nvPr/>
        </p:nvSpPr>
        <p:spPr>
          <a:xfrm rot="5400000">
            <a:off x="3935053" y="2598512"/>
            <a:ext cx="1705942" cy="57606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11760" cy="1200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6023" y="5854370"/>
            <a:ext cx="35618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Положительная динамика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5861303"/>
            <a:ext cx="35618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Отрицательная динамика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00px-Siberian_Federal_District_(numbered).svg[1]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105" y="-1"/>
            <a:ext cx="5878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417480" y="-1"/>
            <a:ext cx="678931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Наибольшая  и наименьшая численность среднего медицинского персонала (чел.)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субъектах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СФО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01.01.2017г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4355976" y="3449568"/>
            <a:ext cx="2045477" cy="785813"/>
          </a:xfrm>
          <a:prstGeom prst="wedgeRoundRectCallout">
            <a:avLst>
              <a:gd name="adj1" fmla="val -37474"/>
              <a:gd name="adj2" fmla="val 193613"/>
              <a:gd name="adj3" fmla="val 16667"/>
            </a:avLst>
          </a:prstGeom>
          <a:solidFill>
            <a:srgbClr val="CC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n w="5080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Кемеровская область </a:t>
            </a:r>
            <a:endParaRPr lang="ru-RU" b="1" dirty="0">
              <a:ln w="5080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25072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6357938" y="5301208"/>
            <a:ext cx="2357437" cy="628105"/>
          </a:xfrm>
          <a:prstGeom prst="wedgeRectCallout">
            <a:avLst>
              <a:gd name="adj1" fmla="val -111431"/>
              <a:gd name="adj2" fmla="val 10787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Республика Алтай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2602</a:t>
            </a:r>
            <a:endParaRPr lang="ru-RU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00063" y="5143500"/>
            <a:ext cx="2286000" cy="571500"/>
          </a:xfrm>
          <a:prstGeom prst="wedgeRoundRectCallout">
            <a:avLst>
              <a:gd name="adj1" fmla="val 124590"/>
              <a:gd name="adj2" fmla="val 121256"/>
              <a:gd name="adj3" fmla="val 16667"/>
            </a:avLst>
          </a:prstGeom>
          <a:solidFill>
            <a:srgbClr val="CC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n w="5080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Алтайский край </a:t>
            </a: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22281</a:t>
            </a:r>
            <a:endParaRPr lang="ru-RU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1331640" y="2924944"/>
            <a:ext cx="2311673" cy="1075556"/>
          </a:xfrm>
          <a:prstGeom prst="wedgeRoundRectCallout">
            <a:avLst>
              <a:gd name="adj1" fmla="val 88785"/>
              <a:gd name="adj2" fmla="val 182796"/>
              <a:gd name="adj3" fmla="val 16667"/>
            </a:avLst>
          </a:prstGeom>
          <a:solidFill>
            <a:srgbClr val="CC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  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21679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710660" y="3140968"/>
            <a:ext cx="2239665" cy="859532"/>
          </a:xfrm>
          <a:prstGeom prst="wedgeRoundRectCallout">
            <a:avLst>
              <a:gd name="adj1" fmla="val -34440"/>
              <a:gd name="adj2" fmla="val 161155"/>
              <a:gd name="adj3" fmla="val 16667"/>
            </a:avLst>
          </a:prstGeom>
          <a:solidFill>
            <a:srgbClr val="CC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область  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21933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683018" y="5929313"/>
            <a:ext cx="2047209" cy="795128"/>
          </a:xfrm>
          <a:prstGeom prst="wedgeRoundRectCallout">
            <a:avLst>
              <a:gd name="adj1" fmla="val 145352"/>
              <a:gd name="adj2" fmla="val -108863"/>
              <a:gd name="adj3" fmla="val 16667"/>
            </a:avLst>
          </a:prstGeom>
          <a:solidFill>
            <a:srgbClr val="CC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Омская область 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19348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797259" y="1412776"/>
            <a:ext cx="2311673" cy="1075556"/>
          </a:xfrm>
          <a:prstGeom prst="wedgeRoundRectCallout">
            <a:avLst>
              <a:gd name="adj1" fmla="val -96768"/>
              <a:gd name="adj2" fmla="val 114782"/>
              <a:gd name="adj3" fmla="val 16667"/>
            </a:avLst>
          </a:prstGeom>
          <a:solidFill>
            <a:srgbClr val="CC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Красноярский край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27475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11760" cy="12003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TM01790490[[fn=Decatur]]</Template>
  <TotalTime>3270</TotalTime>
  <Words>4827</Words>
  <Application>Microsoft Office PowerPoint</Application>
  <PresentationFormat>Экран (4:3)</PresentationFormat>
  <Paragraphs>1022</Paragraphs>
  <Slides>62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Справедливость</vt:lpstr>
      <vt:lpstr>Презентация PowerPoint</vt:lpstr>
      <vt:lpstr>Динамика численности среднего медицинского персонала в СФО  за 2012-2017г.г.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Наиболее высокие показатели прибытия молодых специалистов выпуска 2016 года в государственные  и муниципальные учреждения  здравоохранения</vt:lpstr>
      <vt:lpstr>Презентация PowerPoint</vt:lpstr>
      <vt:lpstr>Динамика потребности в кадрах среднего звена на территориях СФО по специальностям  за 2014-2016г.г.</vt:lpstr>
      <vt:lpstr>Наибольшая потребность в кадрах среднего звена по территориям СФО за 2014 - 2016г.г.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Давайте щедро делиться своим Российским опытом!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Arina</cp:lastModifiedBy>
  <cp:revision>536</cp:revision>
  <dcterms:created xsi:type="dcterms:W3CDTF">2011-04-16T07:04:15Z</dcterms:created>
  <dcterms:modified xsi:type="dcterms:W3CDTF">2017-06-09T13:44:51Z</dcterms:modified>
</cp:coreProperties>
</file>