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103"/>
  </p:notesMasterIdLst>
  <p:sldIdLst>
    <p:sldId id="293" r:id="rId2"/>
    <p:sldId id="410" r:id="rId3"/>
    <p:sldId id="411" r:id="rId4"/>
    <p:sldId id="412" r:id="rId5"/>
    <p:sldId id="415" r:id="rId6"/>
    <p:sldId id="414" r:id="rId7"/>
    <p:sldId id="406" r:id="rId8"/>
    <p:sldId id="407" r:id="rId9"/>
    <p:sldId id="408" r:id="rId10"/>
    <p:sldId id="409" r:id="rId11"/>
    <p:sldId id="367" r:id="rId12"/>
    <p:sldId id="303" r:id="rId13"/>
    <p:sldId id="329" r:id="rId14"/>
    <p:sldId id="343" r:id="rId15"/>
    <p:sldId id="322" r:id="rId16"/>
    <p:sldId id="323" r:id="rId17"/>
    <p:sldId id="324" r:id="rId18"/>
    <p:sldId id="302" r:id="rId19"/>
    <p:sldId id="307" r:id="rId20"/>
    <p:sldId id="306" r:id="rId21"/>
    <p:sldId id="405" r:id="rId22"/>
    <p:sldId id="305" r:id="rId23"/>
    <p:sldId id="310" r:id="rId24"/>
    <p:sldId id="348" r:id="rId25"/>
    <p:sldId id="309" r:id="rId26"/>
    <p:sldId id="347" r:id="rId27"/>
    <p:sldId id="349" r:id="rId28"/>
    <p:sldId id="314" r:id="rId29"/>
    <p:sldId id="321" r:id="rId30"/>
    <p:sldId id="344" r:id="rId31"/>
    <p:sldId id="336" r:id="rId32"/>
    <p:sldId id="334" r:id="rId33"/>
    <p:sldId id="330" r:id="rId34"/>
    <p:sldId id="353" r:id="rId35"/>
    <p:sldId id="368" r:id="rId36"/>
    <p:sldId id="369" r:id="rId37"/>
    <p:sldId id="331" r:id="rId38"/>
    <p:sldId id="358" r:id="rId39"/>
    <p:sldId id="294" r:id="rId40"/>
    <p:sldId id="356" r:id="rId41"/>
    <p:sldId id="318" r:id="rId42"/>
    <p:sldId id="325" r:id="rId43"/>
    <p:sldId id="326" r:id="rId44"/>
    <p:sldId id="295" r:id="rId45"/>
    <p:sldId id="372" r:id="rId46"/>
    <p:sldId id="373" r:id="rId47"/>
    <p:sldId id="376" r:id="rId48"/>
    <p:sldId id="402" r:id="rId49"/>
    <p:sldId id="377" r:id="rId50"/>
    <p:sldId id="382" r:id="rId51"/>
    <p:sldId id="383" r:id="rId52"/>
    <p:sldId id="378" r:id="rId53"/>
    <p:sldId id="379" r:id="rId54"/>
    <p:sldId id="298" r:id="rId55"/>
    <p:sldId id="380" r:id="rId56"/>
    <p:sldId id="381" r:id="rId57"/>
    <p:sldId id="371" r:id="rId58"/>
    <p:sldId id="299" r:id="rId59"/>
    <p:sldId id="362" r:id="rId60"/>
    <p:sldId id="363" r:id="rId61"/>
    <p:sldId id="416" r:id="rId62"/>
    <p:sldId id="393" r:id="rId63"/>
    <p:sldId id="394" r:id="rId64"/>
    <p:sldId id="256" r:id="rId65"/>
    <p:sldId id="269" r:id="rId66"/>
    <p:sldId id="346" r:id="rId67"/>
    <p:sldId id="265" r:id="rId68"/>
    <p:sldId id="266" r:id="rId69"/>
    <p:sldId id="267" r:id="rId70"/>
    <p:sldId id="268" r:id="rId71"/>
    <p:sldId id="274" r:id="rId72"/>
    <p:sldId id="275" r:id="rId73"/>
    <p:sldId id="276" r:id="rId74"/>
    <p:sldId id="270" r:id="rId75"/>
    <p:sldId id="260" r:id="rId76"/>
    <p:sldId id="261" r:id="rId77"/>
    <p:sldId id="262" r:id="rId78"/>
    <p:sldId id="264" r:id="rId79"/>
    <p:sldId id="271" r:id="rId80"/>
    <p:sldId id="277" r:id="rId81"/>
    <p:sldId id="278" r:id="rId82"/>
    <p:sldId id="279" r:id="rId83"/>
    <p:sldId id="280" r:id="rId84"/>
    <p:sldId id="281" r:id="rId85"/>
    <p:sldId id="282" r:id="rId86"/>
    <p:sldId id="284" r:id="rId87"/>
    <p:sldId id="398" r:id="rId88"/>
    <p:sldId id="399" r:id="rId89"/>
    <p:sldId id="400" r:id="rId90"/>
    <p:sldId id="403" r:id="rId91"/>
    <p:sldId id="386" r:id="rId92"/>
    <p:sldId id="404" r:id="rId93"/>
    <p:sldId id="387" r:id="rId94"/>
    <p:sldId id="388" r:id="rId95"/>
    <p:sldId id="390" r:id="rId96"/>
    <p:sldId id="391" r:id="rId97"/>
    <p:sldId id="392" r:id="rId98"/>
    <p:sldId id="396" r:id="rId99"/>
    <p:sldId id="395" r:id="rId100"/>
    <p:sldId id="397" r:id="rId101"/>
    <p:sldId id="401" r:id="rId10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56" autoAdjust="0"/>
    <p:restoredTop sz="87791" autoAdjust="0"/>
  </p:normalViewPr>
  <p:slideViewPr>
    <p:cSldViewPr>
      <p:cViewPr>
        <p:scale>
          <a:sx n="87" d="100"/>
          <a:sy n="87" d="100"/>
        </p:scale>
        <p:origin x="-840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6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AEECE90-2F81-432C-A65C-DDD16DAA8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178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327D5A-ACFE-4BF4-B7CE-D623F057639D}" type="slidenum">
              <a:rPr lang="ru-RU" smtClean="0"/>
              <a:pPr/>
              <a:t>63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C0619-F602-4ED7-92CD-BDCDE1611945}" type="slidenum">
              <a:rPr lang="ru-RU" smtClean="0"/>
              <a:pPr/>
              <a:t>75</a:t>
            </a:fld>
            <a:endParaRPr lang="ru-RU" smtClean="0"/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eaLnBrk="0" hangingPunct="0"/>
            <a:fld id="{3DEB45CA-8FD0-4658-A415-DF3A9FCB93E6}" type="slidenum">
              <a:rPr lang="de-DE" sz="1200">
                <a:solidFill>
                  <a:schemeClr val="bg1"/>
                </a:solidFill>
                <a:latin typeface="Arial" charset="0"/>
              </a:rPr>
              <a:pPr algn="r" eaLnBrk="0" hangingPunct="0"/>
              <a:t>75</a:t>
            </a:fld>
            <a:endParaRPr lang="de-DE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381000"/>
            <a:ext cx="4978400" cy="3733800"/>
          </a:xfrm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5500" y="4343400"/>
            <a:ext cx="5207000" cy="4114800"/>
          </a:xfrm>
          <a:noFill/>
          <a:ln/>
        </p:spPr>
        <p:txBody>
          <a:bodyPr wrap="none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246F53-FB1D-4769-B00A-C738F4706566}" type="slidenum">
              <a:rPr lang="ru-RU" smtClean="0"/>
              <a:pPr/>
              <a:t>76</a:t>
            </a:fld>
            <a:endParaRPr lang="ru-RU" smtClean="0"/>
          </a:p>
        </p:txBody>
      </p:sp>
      <p:sp>
        <p:nvSpPr>
          <p:cNvPr id="10957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eaLnBrk="0" hangingPunct="0"/>
            <a:fld id="{2AEE794B-F6F8-4C51-AB52-60B03D0F8D82}" type="slidenum">
              <a:rPr lang="de-DE" sz="1200">
                <a:solidFill>
                  <a:schemeClr val="bg1"/>
                </a:solidFill>
                <a:latin typeface="Arial" charset="0"/>
              </a:rPr>
              <a:pPr algn="r" eaLnBrk="0" hangingPunct="0"/>
              <a:t>76</a:t>
            </a:fld>
            <a:endParaRPr lang="de-DE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9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381000"/>
            <a:ext cx="4978400" cy="3733800"/>
          </a:xfrm>
          <a:ln/>
        </p:spPr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5500" y="4343400"/>
            <a:ext cx="5207000" cy="4114800"/>
          </a:xfrm>
          <a:noFill/>
          <a:ln/>
        </p:spPr>
        <p:txBody>
          <a:bodyPr wrap="none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E9DA15-AE41-4489-AFE4-682EB541D2DD}" type="slidenum">
              <a:rPr lang="ru-RU" smtClean="0"/>
              <a:pPr/>
              <a:t>77</a:t>
            </a:fld>
            <a:endParaRPr lang="ru-RU" smtClean="0"/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eaLnBrk="0" hangingPunct="0"/>
            <a:fld id="{A1BE70FA-7AF8-4679-89D5-9D384A3ADA0C}" type="slidenum">
              <a:rPr lang="de-DE" sz="1200">
                <a:solidFill>
                  <a:schemeClr val="bg1"/>
                </a:solidFill>
                <a:latin typeface="Arial" charset="0"/>
              </a:rPr>
              <a:pPr algn="r" eaLnBrk="0" hangingPunct="0"/>
              <a:t>77</a:t>
            </a:fld>
            <a:endParaRPr lang="de-DE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381000"/>
            <a:ext cx="4978400" cy="3733800"/>
          </a:xfrm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5500" y="4343400"/>
            <a:ext cx="5207000" cy="4114800"/>
          </a:xfrm>
          <a:noFill/>
          <a:ln/>
        </p:spPr>
        <p:txBody>
          <a:bodyPr wrap="none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116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211B1D-0734-4EE3-A5E0-235164C40E9C}" type="slidenum">
              <a:rPr lang="ru-RU" smtClean="0"/>
              <a:pPr/>
              <a:t>84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EB03F4-A933-4A9B-BF9D-8F57FD44510C}" type="slidenum">
              <a:rPr lang="ru-RU" smtClean="0"/>
              <a:pPr/>
              <a:t>99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136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34EFB9-7D06-4194-97B7-FF97C727737E}" type="slidenum">
              <a:rPr lang="ru-RU" smtClean="0"/>
              <a:pPr/>
              <a:t>101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92530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92531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D8EAA-7D1D-4BB8-86F2-B1462FF461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AFDDC-6DAE-42C5-80E1-A98A9AF67E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F4D0D-3177-468E-A12D-C11F1EB431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F77D1-0AB9-4580-A73B-DD0AE5614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1582E-C181-4EFB-8FE6-2E14DC7598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6C3E7-3737-413E-A2C4-93DD199182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A8B9C-8295-4C29-ADEE-ECA33A7A9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EF82B-44EE-43D7-B51C-64C6D14CE0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2CD0B-187A-4C29-A5C9-ED9ACE55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BEABB-CC70-41AC-A5B6-03697B3D95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1F117-7323-4C6D-8B2B-C57A8E787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44F6D-FC94-4A64-A51E-83B3239E3F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37784-C2F0-41A3-9218-06E809C590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A09DC-A5D6-4E30-A972-91B7138CDD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66358-8543-4698-89B3-550F5831FF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91491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492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493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494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495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496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497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498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499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500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501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502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503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504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505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9150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9150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150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150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750EF64E-1025-44F3-9A17-32B13BB44E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9151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73" r:id="rId1"/>
    <p:sldLayoutId id="2147484759" r:id="rId2"/>
    <p:sldLayoutId id="2147484760" r:id="rId3"/>
    <p:sldLayoutId id="2147484761" r:id="rId4"/>
    <p:sldLayoutId id="2147484762" r:id="rId5"/>
    <p:sldLayoutId id="2147484763" r:id="rId6"/>
    <p:sldLayoutId id="2147484764" r:id="rId7"/>
    <p:sldLayoutId id="2147484765" r:id="rId8"/>
    <p:sldLayoutId id="2147484766" r:id="rId9"/>
    <p:sldLayoutId id="2147484767" r:id="rId10"/>
    <p:sldLayoutId id="2147484768" r:id="rId11"/>
    <p:sldLayoutId id="2147484769" r:id="rId12"/>
    <p:sldLayoutId id="2147484770" r:id="rId13"/>
    <p:sldLayoutId id="2147484771" r:id="rId14"/>
    <p:sldLayoutId id="2147484772" r:id="rId15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476250"/>
            <a:ext cx="7653337" cy="3240088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dirty="0" smtClean="0"/>
              <a:t>​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Паллиативная помощь.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Опыт работы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хосписного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отделения ГБУЗ НО «Городская больница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№ 47 Ленинского района»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Admin\Desktop\collage-ed54bc465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357563"/>
            <a:ext cx="70580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20170516_1211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316416" cy="4677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Admin\Desktop\abena_shampoo_cap_usag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28613"/>
            <a:ext cx="6984775" cy="637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5400" i="1" dirty="0" smtClean="0"/>
              <a:t>Спасибо за внимание!</a:t>
            </a:r>
            <a:endParaRPr lang="ru-RU" sz="5400" i="1" dirty="0"/>
          </a:p>
        </p:txBody>
      </p:sp>
      <p:pic>
        <p:nvPicPr>
          <p:cNvPr id="105475" name="Рисунок 2" descr="20160419_0836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989138"/>
            <a:ext cx="6875462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971550" y="692150"/>
            <a:ext cx="720090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i="1">
                <a:solidFill>
                  <a:srgbClr val="FFFF66"/>
                </a:solidFill>
              </a:rPr>
              <a:t>Паллиативная помощь </a:t>
            </a:r>
            <a:r>
              <a:rPr lang="ru-RU"/>
              <a:t>– </a:t>
            </a:r>
            <a:r>
              <a:rPr lang="ru-RU" sz="2800"/>
              <a:t>это комплексная междисциплинарная медико-социальная помощь тяжелобольным, задача которой является улучшение качества жизни. Она может проводиться параллельно с лечением основного заболевания или быть единственной доступной формой помощи человеку, заболевание которого неизлечимо. </a:t>
            </a:r>
          </a:p>
          <a:p>
            <a:r>
              <a:rPr lang="ru-RU" sz="2800"/>
              <a:t>Центром заботы паллиативной помощи является не только пациент, но и его окружающие – самые близкие.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260350"/>
            <a:ext cx="7993063" cy="5078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Паллиативная помощь </a:t>
            </a:r>
            <a:r>
              <a:rPr lang="ru-RU" dirty="0"/>
              <a:t>– программа обучения жить в новых условиях, которые диктует болезнь…;</a:t>
            </a:r>
          </a:p>
          <a:p>
            <a:pPr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Паллиативная помощь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/>
              <a:t>сегодня дает опыт медицинской и социальной помощи по организации ухода за больными;</a:t>
            </a:r>
          </a:p>
          <a:p>
            <a:pPr>
              <a:defRPr/>
            </a:pP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Хосписное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отделение</a:t>
            </a:r>
            <a:r>
              <a:rPr lang="ru-RU" dirty="0"/>
              <a:t> нашей больницы – это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ДОМ ЖИЗНИ</a:t>
            </a:r>
            <a:r>
              <a:rPr lang="ru-RU" dirty="0"/>
              <a:t>, наполненный любовью и состраданием к особой категории больных с онкологическими заболеваниями. И эту ценность хотелось бы утвердить и в сознании общества, и в сознании нижегородцев, и в сознании тех, кто уже встретился с болезнью. Нужен открытый разговор. Нужен обмен опытом. Нужна практика </a:t>
            </a:r>
          </a:p>
          <a:p>
            <a:pPr>
              <a:defRPr/>
            </a:pPr>
            <a:r>
              <a:rPr lang="ru-RU" dirty="0"/>
              <a:t>личных достижений в преодолении болезни.   </a:t>
            </a:r>
          </a:p>
        </p:txBody>
      </p:sp>
      <p:pic>
        <p:nvPicPr>
          <p:cNvPr id="14339" name="Рисунок 2" descr="hospis_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4581525"/>
            <a:ext cx="18716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image00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0730" y="625486"/>
            <a:ext cx="5822684" cy="5678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dlja-vosstanovlenijaposle-insulta-neobhodimo-vypolnjat-fizicheskie-uprazhnenij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" y="692150"/>
            <a:ext cx="8007350" cy="5329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100" y="692150"/>
            <a:ext cx="8978900" cy="31702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Уход за тяжелобольным пациентом </a:t>
            </a:r>
            <a:r>
              <a:rPr lang="ru-RU" dirty="0"/>
              <a:t>– это, прежде всего</a:t>
            </a:r>
          </a:p>
          <a:p>
            <a:pPr algn="just">
              <a:defRPr/>
            </a:pPr>
            <a:r>
              <a:rPr lang="ru-RU" dirty="0"/>
              <a:t>максимальное улучшение и сохранение качества жизни</a:t>
            </a:r>
          </a:p>
          <a:p>
            <a:pPr algn="just">
              <a:defRPr/>
            </a:pPr>
            <a:r>
              <a:rPr lang="ru-RU" dirty="0"/>
              <a:t>больного и членов его семьи. Искусство ухода, заключается</a:t>
            </a:r>
          </a:p>
          <a:p>
            <a:pPr algn="just">
              <a:defRPr/>
            </a:pPr>
            <a:r>
              <a:rPr lang="ru-RU" dirty="0"/>
              <a:t>в том, чтобы ухаживать не за пациентом с каким – либо </a:t>
            </a:r>
          </a:p>
          <a:p>
            <a:pPr algn="just">
              <a:defRPr/>
            </a:pPr>
            <a:r>
              <a:rPr lang="ru-RU" dirty="0"/>
              <a:t>заболеванием, а за человеком, обладающим индивидуальными </a:t>
            </a:r>
          </a:p>
          <a:p>
            <a:pPr algn="just">
              <a:defRPr/>
            </a:pPr>
            <a:r>
              <a:rPr lang="ru-RU" dirty="0"/>
              <a:t>особенностями, характером, привычками, желаниями.</a:t>
            </a:r>
          </a:p>
          <a:p>
            <a:pPr algn="just">
              <a:defRPr/>
            </a:pPr>
            <a:endParaRPr lang="ru-RU" dirty="0"/>
          </a:p>
          <a:p>
            <a:pPr algn="just">
              <a:defRPr/>
            </a:pPr>
            <a:r>
              <a:rPr lang="ru-RU" dirty="0"/>
              <a:t> </a:t>
            </a:r>
          </a:p>
        </p:txBody>
      </p:sp>
      <p:pic>
        <p:nvPicPr>
          <p:cNvPr id="8195" name="Рисунок 2" descr="90cb45f9a3e3ad62648d2fd1e49bfc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3357563"/>
            <a:ext cx="6096000" cy="304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4ec2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620713"/>
            <a:ext cx="7561263" cy="567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C:\Users\Admin\Desktop\3606469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525" y="692150"/>
            <a:ext cx="8108950" cy="540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8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32656"/>
            <a:ext cx="4536504" cy="6264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 descr="5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87413"/>
            <a:ext cx="7620000" cy="508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518_1428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560" y="1052736"/>
            <a:ext cx="8156398" cy="458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4179668_lar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3" y="332656"/>
            <a:ext cx="5040560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510_141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620688"/>
            <a:ext cx="3456384" cy="5925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9187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721235" cy="4897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2" descr="20160728_1434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08050"/>
            <a:ext cx="8353425" cy="49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" descr="20170510_14075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32656"/>
            <a:ext cx="3672408" cy="6167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 descr="hospice-1024x68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925" y="830263"/>
            <a:ext cx="7804150" cy="5197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 descr="806177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3" y="1125538"/>
            <a:ext cx="7454900" cy="4967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 descr="410824-original1-4jc2z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70428_161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3353569" cy="596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70428_1115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76672"/>
            <a:ext cx="3403075" cy="6049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" descr="Рисунок1.jpg"/>
          <p:cNvPicPr>
            <a:picLocks noChangeAspect="1"/>
          </p:cNvPicPr>
          <p:nvPr/>
        </p:nvPicPr>
        <p:blipFill>
          <a:blip r:embed="rId2" cstate="print"/>
          <a:srcRect r="-21" b="11151"/>
          <a:stretch>
            <a:fillRect/>
          </a:stretch>
        </p:blipFill>
        <p:spPr bwMode="auto">
          <a:xfrm>
            <a:off x="827584" y="404664"/>
            <a:ext cx="7776864" cy="5832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518_142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8412427" cy="4731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 descr="EZ_SHAMPOO_LAR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82563"/>
            <a:ext cx="6667500" cy="653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 descr="sindrom-vyigoraniy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549275"/>
            <a:ext cx="7512050" cy="563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 descr="124939_html_m6fc7288b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557338"/>
            <a:ext cx="7573962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63713" y="333375"/>
            <a:ext cx="5348287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«Синдром эмоционального выгорания»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 descr="0012-012-Tri-aspekta-professionalnogo-vygoranij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49275"/>
            <a:ext cx="7931150" cy="5948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foto_9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8472488" cy="635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2" descr="20170517_09045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8027988" cy="4516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3" descr="20160824_0938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765175"/>
            <a:ext cx="8194675" cy="5235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2" descr="20170517_1039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81075"/>
            <a:ext cx="8315325" cy="4678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Медицинская эргономика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это наука, помогающая эффективно совершать работу с минимальной затратой энергии: не нанося вреда своему здоровью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0963" name="Содержимое 3" descr="image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8800" y="1627188"/>
            <a:ext cx="8045450" cy="5041900"/>
          </a:xfrm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500042"/>
            <a:ext cx="8429684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Биомеханика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/>
              <a:t>в медицине изучает координацию усилий костно-мышечной, нервной систем и вестибулярного аппарата, направленных на поддержание равновесия и обеспечения наиболее физиологичного положения тела в покое и при движении: ходьбе, подъемах тяжестей, наклонах, в положениях сидя, стоя, лежа. </a:t>
            </a:r>
          </a:p>
          <a:p>
            <a:pPr>
              <a:defRPr/>
            </a:pPr>
            <a:endParaRPr lang="ru-RU" sz="2800" strike="sngStrike" dirty="0"/>
          </a:p>
          <a:p>
            <a:pPr>
              <a:defRPr/>
            </a:pPr>
            <a:endParaRPr lang="ru-RU" sz="2800" dirty="0"/>
          </a:p>
          <a:p>
            <a:pPr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Закон:</a:t>
            </a:r>
            <a:r>
              <a:rPr lang="ru-RU" sz="2800" dirty="0"/>
              <a:t> эффективно лишь то движение, которое обеспечивает достижение поставленной цели с наибольшей выгодой для организма.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518_1429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36712"/>
            <a:ext cx="8412427" cy="494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Desktop\img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 descr="bigstock-Nurse-in-aged-care-184014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20688"/>
            <a:ext cx="7923213" cy="5545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" descr="hcp-grnrse-001-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620713"/>
            <a:ext cx="8099425" cy="5400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2" descr="20170517_1103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08050"/>
            <a:ext cx="4052887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Рисунок 3" descr="20170517_11043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836613"/>
            <a:ext cx="445770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Рисунок 4" descr="20170517_11074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600450"/>
            <a:ext cx="4176713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Рисунок 5" descr="20170517_11082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3463"/>
            <a:ext cx="428466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Box 5"/>
          <p:cNvSpPr txBox="1">
            <a:spLocks noChangeArrowheads="1"/>
          </p:cNvSpPr>
          <p:nvPr/>
        </p:nvSpPr>
        <p:spPr bwMode="auto">
          <a:xfrm>
            <a:off x="3924300" y="2565400"/>
            <a:ext cx="4667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/>
              <a:t>а</a:t>
            </a:r>
          </a:p>
        </p:txBody>
      </p:sp>
      <p:sp>
        <p:nvSpPr>
          <p:cNvPr id="46087" name="TextBox 6"/>
          <p:cNvSpPr txBox="1">
            <a:spLocks noChangeArrowheads="1"/>
          </p:cNvSpPr>
          <p:nvPr/>
        </p:nvSpPr>
        <p:spPr bwMode="auto">
          <a:xfrm>
            <a:off x="4643438" y="2708275"/>
            <a:ext cx="4143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/>
              <a:t>б</a:t>
            </a:r>
          </a:p>
        </p:txBody>
      </p:sp>
      <p:sp>
        <p:nvSpPr>
          <p:cNvPr id="46088" name="TextBox 7"/>
          <p:cNvSpPr txBox="1">
            <a:spLocks noChangeArrowheads="1"/>
          </p:cNvSpPr>
          <p:nvPr/>
        </p:nvSpPr>
        <p:spPr bwMode="auto">
          <a:xfrm>
            <a:off x="3851275" y="5373688"/>
            <a:ext cx="434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/>
              <a:t>в</a:t>
            </a:r>
          </a:p>
        </p:txBody>
      </p:sp>
      <p:sp>
        <p:nvSpPr>
          <p:cNvPr id="46089" name="TextBox 8"/>
          <p:cNvSpPr txBox="1">
            <a:spLocks noChangeArrowheads="1"/>
          </p:cNvSpPr>
          <p:nvPr/>
        </p:nvSpPr>
        <p:spPr bwMode="auto">
          <a:xfrm>
            <a:off x="4787900" y="5373688"/>
            <a:ext cx="215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/>
              <a:t>г</a:t>
            </a: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 descr="GetIma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2060575"/>
            <a:ext cx="3284537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71688" y="1000125"/>
            <a:ext cx="5929312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44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Роллеры (ходунки)</a:t>
            </a:r>
          </a:p>
        </p:txBody>
      </p:sp>
      <p:pic>
        <p:nvPicPr>
          <p:cNvPr id="47108" name="Рисунок 3" descr="T1FicAFhpdXXXXXXXX_!!0-item_pi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2060575"/>
            <a:ext cx="3144838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Упоры для самостоятельного перемещения</a:t>
            </a:r>
            <a:endParaRPr lang="ru-RU" sz="3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8915" name="Picture 2" descr="http://static.wixstatic.com/media/e3c784_82155ca907de42c292ffe1298dac40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4838" y="1916832"/>
            <a:ext cx="8215312" cy="3888431"/>
          </a:xfrm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Веревочные  приспособления</a:t>
            </a:r>
            <a:r>
              <a:rPr lang="ru-RU" sz="4800" i="1" dirty="0" smtClean="0"/>
              <a:t/>
            </a:r>
            <a:br>
              <a:rPr lang="ru-RU" sz="4800" i="1" dirty="0" smtClean="0"/>
            </a:br>
            <a:endParaRPr lang="ru-RU" sz="4800" dirty="0"/>
          </a:p>
        </p:txBody>
      </p:sp>
      <p:pic>
        <p:nvPicPr>
          <p:cNvPr id="39939" name="Picture 2" descr="C:\Users\Admin\Desktop\aa36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06638" y="1600200"/>
            <a:ext cx="4530725" cy="4530725"/>
          </a:xfrm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Эластичные пластины</a:t>
            </a:r>
            <a:endParaRPr lang="ru-RU" sz="2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63" name="Picture 2" descr="C:\Users\Admin\Desktop\Patient Handler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5818188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Рисунок 8" descr="e3c784_cc4c24785b9845789aa223ae1afe032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2060575"/>
            <a:ext cx="2700337" cy="2448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Удерживающие пояса.</a:t>
            </a:r>
            <a:b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i="1" dirty="0" err="1" smtClean="0">
                <a:solidFill>
                  <a:schemeClr val="tx2">
                    <a:lumMod val="75000"/>
                  </a:schemeClr>
                </a:solidFill>
              </a:rPr>
              <a:t>Слинги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 (люльки подъемников)</a:t>
            </a:r>
            <a:endParaRPr lang="ru-RU" sz="2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03" name="Picture 6" descr="https://static.wixstatic.com/media/e3c784_50606343b1d84e109898046cb07e6e91.jpg/v1/fill/w_175,h_175,al_c,q_90/e3c784_50606343b1d84e109898046cb07e6e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700213"/>
            <a:ext cx="32146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10" descr="https://static.wixstatic.com/media/e3c784_5eeb7d6c8638405d81bdcad293f38ef1.jpg/v1/fill/w_175,h_175,al_c,q_90/e3c784_5eeb7d6c8638405d81bdcad293f38e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0" y="1916113"/>
            <a:ext cx="3587750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4" descr="https://static.wixstatic.com/media/e3c784_09a8b1db6e2b4113935a32b72517b22e.jpg/v1/fill/w_175,h_175,al_c,q_90/e3c784_09a8b1db6e2b4113935a32b72517b22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4365625"/>
            <a:ext cx="328612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Вращающиеся диски</a:t>
            </a:r>
            <a:endParaRPr lang="ru-RU" sz="2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2227" name="Picture 15" descr="https://static.wixstatic.com/media/e3c784_24b7e0946943453ba261e0ed51065fff.jpg/v1/fill/w_500,h_500,al_c,q_90/e3c784_24b7e0946943453ba261e0ed51065f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4429125"/>
            <a:ext cx="38576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2" descr="C:\Users\Admin\Desktop\диск2_e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487488"/>
            <a:ext cx="3598863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6" descr="C:\Users\Admin\Desktop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1557338"/>
            <a:ext cx="33845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519_1452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412427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1" descr="AA88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33900"/>
            <a:ext cx="6624587" cy="625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Admin\Desktop\Snake Transfer Bo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9850" y="889000"/>
            <a:ext cx="6464300" cy="50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Скользящие доски</a:t>
            </a:r>
            <a:endParaRPr lang="ru-RU" sz="3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6083" name="Picture 2" descr="C:\Users\Admin\Desktop\commode_transfer_bo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28428"/>
            <a:ext cx="5400253" cy="489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Admin\Desktop\doska_tra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812800"/>
            <a:ext cx="34798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 descr="C:\Users\Admin\Desktop\glb_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57563"/>
            <a:ext cx="82296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5" y="1643063"/>
            <a:ext cx="4543425" cy="2071687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​</a:t>
            </a:r>
            <a:br>
              <a:rPr lang="ru-RU" sz="2000" dirty="0" smtClean="0"/>
            </a:br>
            <a:r>
              <a:rPr lang="ru-RU" sz="2000" dirty="0" smtClean="0"/>
              <a:t>Предназначены для перемещения лежащих пациентов с одной поверхности на другую или переворачивания на постели.</a:t>
            </a:r>
            <a:br>
              <a:rPr lang="ru-RU" sz="2000" dirty="0" smtClean="0"/>
            </a:br>
            <a:endParaRPr lang="ru-RU" sz="2000" dirty="0" smtClean="0"/>
          </a:p>
        </p:txBody>
      </p:sp>
      <p:pic>
        <p:nvPicPr>
          <p:cNvPr id="57347" name="Рисунок 6" descr="af0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844675"/>
            <a:ext cx="321468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388" y="620713"/>
            <a:ext cx="113299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СЛАЙДЕРЫ - СКОЛЬЗЯЩИЕ ПРОСТЫНИ И ПОДСТИЛКИ</a:t>
            </a:r>
          </a:p>
        </p:txBody>
      </p:sp>
      <p:pic>
        <p:nvPicPr>
          <p:cNvPr id="57349" name="Picture 2" descr="https://static.wixstatic.com/media/e3c784_5aa9b0fbc7f740f0a8a3fe48171a5061.jpg/v1/fill/w_400,h_300,al_c,q_90/e3c784_5aa9b0fbc7f740f0a8a3fe48171a5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4221163"/>
            <a:ext cx="366712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4" descr="https://static.wixstatic.com/media/e3c784_cb7aa1f418d94ecbaf5b3892ae66ec4c.jpg/v1/fill/w_528,h_352,al_c,q_90/e3c784_cb7aa1f418d94ecbaf5b3892ae66ec4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0" y="4143375"/>
            <a:ext cx="35004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Рисунок 6" descr="af00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1947863"/>
            <a:ext cx="321468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Валики и подушки</a:t>
            </a:r>
            <a:endParaRPr lang="ru-RU" sz="2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8371" name="Picture 2" descr="C:\Users\Admin\Desktop\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57338"/>
            <a:ext cx="2473325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3" descr="C:\Users\Admin\Desktop\fe754c2aa98862cd3dcdef464cfd0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1557338"/>
            <a:ext cx="25114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 descr="C:\Users\Admin\Desktop\af009-1000x1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1628775"/>
            <a:ext cx="18732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 descr="C:\Users\Admin\Desktop\s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989388"/>
            <a:ext cx="7921625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 descr="C:\Users\Admin\Desktop\large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549275"/>
            <a:ext cx="334803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9" descr="C:\Users\Admin\Desktop\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04813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 descr="DSCN88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114800"/>
            <a:ext cx="2895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7" descr="DSCN88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4114800"/>
            <a:ext cx="2743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8" descr="DSCN88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114800"/>
            <a:ext cx="22860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1" descr="physical_therapy-1024x68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925" y="830263"/>
            <a:ext cx="7804150" cy="519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2" descr="information_items_6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52736"/>
            <a:ext cx="6984776" cy="4867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2" descr="KxiHu4dJh6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519_1514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08720"/>
            <a:ext cx="8320925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Admin\Desktop\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27075"/>
            <a:ext cx="7620000" cy="5403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519_150716.jpg"/>
          <p:cNvPicPr>
            <a:picLocks noChangeAspect="1"/>
          </p:cNvPicPr>
          <p:nvPr/>
        </p:nvPicPr>
        <p:blipFill>
          <a:blip r:embed="rId2" cstate="print"/>
          <a:srcRect t="-7399" r="15350"/>
          <a:stretch>
            <a:fillRect/>
          </a:stretch>
        </p:blipFill>
        <p:spPr>
          <a:xfrm>
            <a:off x="755576" y="620688"/>
            <a:ext cx="7740352" cy="5524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91512" cy="2574925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Хоспис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дом, в котором берегут жизнь,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сколько бы ее ни осталось.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5539" name="Picture 2" descr="C:\Users\Admin\Desktop\1446292601-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852738"/>
            <a:ext cx="6502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125538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человека нельзя вылечить, это не значит, что ему нельзя помочь.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66563" name="Picture 4" descr="C:\Users\Admin\Desktop\фотки\Uh8AX25ISA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492375"/>
            <a:ext cx="72961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Приказ №123 от 17.04.2002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40188" cy="4530725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latin typeface="Times New Roman" pitchFamily="18" charset="0"/>
              </a:rPr>
              <a:t>Отраслевой стандарт "Протокол ведения больных. Пролежни" (ОСТ 91500.11.0001-2002)</a:t>
            </a:r>
            <a:br>
              <a:rPr lang="ru-RU" b="1" smtClean="0">
                <a:latin typeface="Times New Roman" pitchFamily="18" charset="0"/>
              </a:rPr>
            </a:br>
            <a:endParaRPr lang="ru-RU" b="1" smtClean="0">
              <a:latin typeface="Times New Roman" pitchFamily="18" charset="0"/>
            </a:endParaRPr>
          </a:p>
        </p:txBody>
      </p:sp>
      <p:pic>
        <p:nvPicPr>
          <p:cNvPr id="67588" name="Picture 8" descr="j02920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92775" y="1890713"/>
            <a:ext cx="2901950" cy="2878137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 anchor="t" anchorCtr="0"/>
          <a:lstStyle/>
          <a:p>
            <a:pPr eaLnBrk="1" hangingPunct="1">
              <a:defRPr/>
            </a:pPr>
            <a:r>
              <a:rPr lang="ru-RU" sz="2800" b="1" smtClean="0">
                <a:latin typeface="Times New Roman" pitchFamily="18" charset="0"/>
              </a:rPr>
              <a:t>Отраслевой стандарт "Протокол ведения больных. Пролежни" (ОСТ 91500.11.0001-2002)</a:t>
            </a:r>
            <a:endParaRPr lang="ru-RU" sz="2800" b="1" smtClean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47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84438" y="1341438"/>
            <a:ext cx="6659562" cy="5014912"/>
          </a:xfrm>
        </p:spPr>
        <p:txBody>
          <a:bodyPr lIns="0" tIns="0" rIns="0" bIns="0"/>
          <a:lstStyle/>
          <a:p>
            <a:pPr marL="0" indent="0" eaLnBrk="1" hangingPunct="1">
              <a:defRPr/>
            </a:pPr>
            <a:r>
              <a:rPr lang="ru-RU" sz="18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</a:rPr>
              <a:t>Неадекватные </a:t>
            </a:r>
            <a:r>
              <a:rPr lang="ru-RU" sz="2000" b="1" dirty="0" err="1" smtClean="0">
                <a:latin typeface="Times New Roman" pitchFamily="18" charset="0"/>
              </a:rPr>
              <a:t>противопролежневые</a:t>
            </a:r>
            <a:r>
              <a:rPr lang="ru-RU" sz="2000" b="1" dirty="0" smtClean="0">
                <a:latin typeface="Times New Roman" pitchFamily="18" charset="0"/>
              </a:rPr>
              <a:t> мероприятия приводят к значительному возрастанию прямых медицинских затрат, связанных с последующим лечением образовавшихся пролежней и их инфекцией. Увеличивается продолжительность госпитализации пациента, появляется потребность в адекватных перевязочных (гидроколлоидные, гидрогели и др.) и лекарственных (ферменты, противовоспалительные, средства улучшающие регенерацию) средствах, инструментарии, оборудовании.</a:t>
            </a:r>
          </a:p>
          <a:p>
            <a:pPr marL="0" indent="0" eaLnBrk="1" hangingPunct="1">
              <a:defRPr/>
            </a:pPr>
            <a:r>
              <a:rPr lang="ru-RU" sz="2000" b="1" dirty="0" smtClean="0"/>
              <a:t> </a:t>
            </a:r>
            <a:r>
              <a:rPr lang="ru-RU" sz="2000" b="1" dirty="0" smtClean="0">
                <a:latin typeface="Times New Roman" pitchFamily="18" charset="0"/>
              </a:rPr>
              <a:t>В ряде случаев требуется хирургическое лечение пролежней III-IV стадий. </a:t>
            </a:r>
          </a:p>
          <a:p>
            <a:pPr marL="0" indent="0" eaLnBrk="1" hangingPunct="1">
              <a:defRPr/>
            </a:pPr>
            <a:r>
              <a:rPr lang="ru-RU" sz="2000" b="1" dirty="0" smtClean="0">
                <a:latin typeface="Times New Roman" pitchFamily="18" charset="0"/>
              </a:rPr>
              <a:t>Возрастают и все остальные затраты, связанные с лечением пролежней.</a:t>
            </a:r>
            <a:r>
              <a:rPr lang="ru-RU" sz="2000" dirty="0" smtClean="0">
                <a:latin typeface="Times New Roman" pitchFamily="18" charset="0"/>
              </a:rPr>
              <a:t> </a:t>
            </a:r>
          </a:p>
          <a:p>
            <a:pPr marL="0" indent="0" eaLnBrk="1" hangingPunct="1">
              <a:defRPr/>
            </a:pPr>
            <a:r>
              <a:rPr lang="ru-RU" sz="2000" b="1" dirty="0" smtClean="0">
                <a:solidFill>
                  <a:srgbClr val="CC3300"/>
                </a:solidFill>
                <a:latin typeface="Times New Roman" pitchFamily="18" charset="0"/>
              </a:rPr>
              <a:t>Адекватная профилактика пролежней позволяет предупредить их  развитие у пациентов группы риска более,  чем  в 80 % случаев.</a:t>
            </a:r>
          </a:p>
          <a:p>
            <a:pPr marL="0" indent="0" eaLnBrk="1" hangingPunct="1">
              <a:defRPr/>
            </a:pPr>
            <a:endParaRPr lang="ru-RU" sz="2000" dirty="0" smtClean="0">
              <a:latin typeface="Times New Roman" pitchFamily="18" charset="0"/>
            </a:endParaRPr>
          </a:p>
          <a:p>
            <a:pPr marL="0" indent="0" eaLnBrk="1" hangingPunct="1">
              <a:defRPr/>
            </a:pPr>
            <a:endParaRPr lang="ru-RU" sz="2000" b="1" dirty="0" smtClean="0">
              <a:latin typeface="Times New Roman" pitchFamily="18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</a:rPr>
              <a:t>     </a:t>
            </a:r>
          </a:p>
        </p:txBody>
      </p:sp>
      <p:pic>
        <p:nvPicPr>
          <p:cNvPr id="68612" name="Picture 4" descr="j02407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1284288"/>
            <a:ext cx="198596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j0439825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5041900"/>
            <a:ext cx="18161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2"/>
          <p:cNvSpPr txBox="1">
            <a:spLocks noChangeArrowheads="1"/>
          </p:cNvSpPr>
          <p:nvPr/>
        </p:nvSpPr>
        <p:spPr bwMode="auto">
          <a:xfrm>
            <a:off x="539750" y="1052513"/>
            <a:ext cx="8135938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i="1">
                <a:solidFill>
                  <a:srgbClr val="FFC000"/>
                </a:solidFill>
              </a:rPr>
              <a:t>      КОЖА</a:t>
            </a:r>
            <a:r>
              <a:rPr lang="ru-RU"/>
              <a:t> – является самым большим по площади органом.</a:t>
            </a:r>
          </a:p>
          <a:p>
            <a:pPr algn="just"/>
            <a:r>
              <a:rPr lang="ru-RU"/>
              <a:t>Площадь кожи у взрослого человека достигает 1,5 – 2,3 кв.м,</a:t>
            </a:r>
          </a:p>
          <a:p>
            <a:pPr algn="just"/>
            <a:r>
              <a:rPr lang="ru-RU"/>
              <a:t>масса 4 – 6 % от общего веса организма, а вместе с гиподермой 16 – 17 % от общей массы тела. Кожа защищает  тело от широкого спектра внешних воздействий, участвует в дыхании, терморегуляции, обменных и многих других процессах. </a:t>
            </a:r>
          </a:p>
          <a:p>
            <a:pPr algn="just"/>
            <a:r>
              <a:rPr lang="ru-RU"/>
              <a:t>Кроме того, кожа представляет массивное рецептивное поле</a:t>
            </a:r>
          </a:p>
          <a:p>
            <a:pPr algn="just"/>
            <a:r>
              <a:rPr lang="ru-RU"/>
              <a:t>различных видов поверхностной чувствительности  - это </a:t>
            </a:r>
          </a:p>
          <a:p>
            <a:pPr algn="just"/>
            <a:r>
              <a:rPr lang="ru-RU"/>
              <a:t>боли, давления, температуры и т.д.       </a:t>
            </a:r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Пролежни. Понятие. Причины образования и места локализации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smtClean="0">
                <a:latin typeface="Times New Roman" pitchFamily="18" charset="0"/>
              </a:rPr>
              <a:t>«Пролежень»</a:t>
            </a:r>
            <a:r>
              <a:rPr lang="ru-RU" smtClean="0">
                <a:latin typeface="Times New Roman" pitchFamily="18" charset="0"/>
              </a:rPr>
              <a:t> - это язвенно – некротический процесс, происходящий в тканях вследствие следующих факторов: </a:t>
            </a:r>
          </a:p>
          <a:p>
            <a:pPr eaLnBrk="1" hangingPunct="1">
              <a:defRPr/>
            </a:pPr>
            <a:r>
              <a:rPr lang="ru-RU" smtClean="0">
                <a:latin typeface="Times New Roman" pitchFamily="18" charset="0"/>
              </a:rPr>
              <a:t> 1. длительное (более 1-2 часов) давление в области костных выступов</a:t>
            </a:r>
          </a:p>
          <a:p>
            <a:pPr eaLnBrk="1" hangingPunct="1">
              <a:defRPr/>
            </a:pPr>
            <a:r>
              <a:rPr lang="ru-RU" smtClean="0">
                <a:latin typeface="Times New Roman" pitchFamily="18" charset="0"/>
              </a:rPr>
              <a:t> 2. повреждение мягких тканей от трения;</a:t>
            </a:r>
          </a:p>
          <a:p>
            <a:pPr eaLnBrk="1" hangingPunct="1">
              <a:defRPr/>
            </a:pPr>
            <a:r>
              <a:rPr lang="ru-RU" smtClean="0">
                <a:latin typeface="Times New Roman" pitchFamily="18" charset="0"/>
              </a:rPr>
              <a:t> 3. повреждение тканей от сдвига.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dirty="0" smtClean="0"/>
              <a:t>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Давление в области костных выступов</a:t>
            </a:r>
            <a:r>
              <a:rPr lang="ru-RU" sz="2800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500563" y="1125538"/>
            <a:ext cx="4427537" cy="424815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latin typeface="Times New Roman" pitchFamily="18" charset="0"/>
              </a:rPr>
              <a:t>Повышенное поверхностное и слишком длительное время его воздействия вследствие сдавливания кровеносных сосудов приводят к уменьшению кровоснабжения тканей и как результат – к нарушению обмена веществ, возрастающей ишемии в тканях, а впоследствии – к развитию некроза. Этот фактор является преимущественным в развитии пролежней. </a:t>
            </a:r>
          </a:p>
        </p:txBody>
      </p:sp>
      <p:pic>
        <p:nvPicPr>
          <p:cNvPr id="71684" name="Picture 6" descr="давление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557338"/>
            <a:ext cx="4330700" cy="4103687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Повреждение тканей от сдвига.</a:t>
            </a:r>
          </a:p>
        </p:txBody>
      </p:sp>
      <p:pic>
        <p:nvPicPr>
          <p:cNvPr id="72707" name="Picture 8" descr="п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99138" y="1844675"/>
            <a:ext cx="3095625" cy="3068638"/>
          </a:xfrm>
          <a:noFill/>
        </p:spPr>
      </p:pic>
      <p:sp>
        <p:nvSpPr>
          <p:cNvPr id="48137" name="Rectangle 9"/>
          <p:cNvSpPr>
            <a:spLocks noGrp="1" noChangeArrowheads="1"/>
          </p:cNvSpPr>
          <p:nvPr>
            <p:ph sz="half" idx="2"/>
          </p:nvPr>
        </p:nvSpPr>
        <p:spPr>
          <a:xfrm>
            <a:off x="611188" y="1052513"/>
            <a:ext cx="5113337" cy="5472112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latin typeface="Times New Roman" pitchFamily="18" charset="0"/>
              </a:rPr>
              <a:t>Термином «сдвиг» обозначается касательное перемещение слоёв кожи друг относительно друга, в результате которого кровеносные сосуды также суживаются и сжимаются, а  потом рвутся. Повреждение от сдвига возникает в том случае, когда кожные покровы неподвижны, а происходит смещение тканей, лежащих более глубоко. Такую ситуацию можно наблюдать, когда пациент «съезжает» с подушек при неправильном расположении.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20170516_1053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424936" cy="5112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Повреждение тканей от трения.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latin typeface="Times New Roman" pitchFamily="18" charset="0"/>
              </a:rPr>
              <a:t>Возникает при неправильной технике перемещения пациента, когда кожные покровы тесно соприкасаются с грубой поверхностью. Трение усиливается при чрезмерном увлажнении кожи и приводит к травме кожи и более глубоко лежащих тканей.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Нижний колонтитул 1"/>
          <p:cNvSpPr txBox="1">
            <a:spLocks noGrp="1"/>
          </p:cNvSpPr>
          <p:nvPr/>
        </p:nvSpPr>
        <p:spPr bwMode="gray">
          <a:xfrm>
            <a:off x="128588" y="6511925"/>
            <a:ext cx="63484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de-DE" sz="1400">
              <a:latin typeface="Arial" charset="0"/>
            </a:endParaRPr>
          </a:p>
        </p:txBody>
      </p:sp>
      <p:sp>
        <p:nvSpPr>
          <p:cNvPr id="196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86800" cy="1403350"/>
          </a:xfrm>
        </p:spPr>
        <p:txBody>
          <a:bodyPr lIns="0" tIns="0" rIns="0" bIns="0" anchor="t" anchorCtr="0"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Оценка степени риска образования пролежней</a:t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ШКАЛА ВАТЕРЛОУ</a:t>
            </a:r>
          </a:p>
        </p:txBody>
      </p:sp>
      <p:graphicFrame>
        <p:nvGraphicFramePr>
          <p:cNvPr id="196705" name="Group 97"/>
          <p:cNvGraphicFramePr>
            <a:graphicFrameLocks noGrp="1"/>
          </p:cNvGraphicFramePr>
          <p:nvPr/>
        </p:nvGraphicFramePr>
        <p:xfrm>
          <a:off x="142875" y="836613"/>
          <a:ext cx="9001125" cy="5878512"/>
        </p:xfrm>
        <a:graphic>
          <a:graphicData uri="http://schemas.openxmlformats.org/drawingml/2006/table">
            <a:tbl>
              <a:tblPr/>
              <a:tblGrid>
                <a:gridCol w="1795544"/>
                <a:gridCol w="456308"/>
                <a:gridCol w="1942437"/>
                <a:gridCol w="306289"/>
                <a:gridCol w="1747100"/>
                <a:gridCol w="504753"/>
                <a:gridCol w="1893993"/>
                <a:gridCol w="354733"/>
              </a:tblGrid>
              <a:tr h="93575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Строение тела/ вес в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соотношении с ростом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Тип кожи/оптические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определяемые зоны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риска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Пол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возраст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Особые риски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8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 среднем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здоровая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мужской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недостаточное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питание тканей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выше среднего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истончение тканей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женский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терминальная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кахексия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6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ожирение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сухая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14-49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сердечная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недостаточность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кахексия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отёчная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50-64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Периферийное заболевание сосудов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холодный пот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(температура)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65-75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анемия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бледная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75-80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курение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1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повреждённая, болезненная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81+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Нижний колонтитул 1"/>
          <p:cNvSpPr txBox="1">
            <a:spLocks noGrp="1"/>
          </p:cNvSpPr>
          <p:nvPr/>
        </p:nvSpPr>
        <p:spPr bwMode="gray">
          <a:xfrm>
            <a:off x="128588" y="6511925"/>
            <a:ext cx="63484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de-DE" sz="1400">
              <a:latin typeface="Arial" charset="0"/>
            </a:endParaRPr>
          </a:p>
        </p:txBody>
      </p:sp>
      <p:graphicFrame>
        <p:nvGraphicFramePr>
          <p:cNvPr id="197711" name="Group 79"/>
          <p:cNvGraphicFramePr>
            <a:graphicFrameLocks noGrp="1"/>
          </p:cNvGraphicFramePr>
          <p:nvPr/>
        </p:nvGraphicFramePr>
        <p:xfrm>
          <a:off x="214313" y="44450"/>
          <a:ext cx="8929687" cy="6777038"/>
        </p:xfrm>
        <a:graphic>
          <a:graphicData uri="http://schemas.openxmlformats.org/drawingml/2006/table">
            <a:tbl>
              <a:tblPr/>
              <a:tblGrid>
                <a:gridCol w="1981423"/>
                <a:gridCol w="251006"/>
                <a:gridCol w="1807648"/>
                <a:gridCol w="336415"/>
                <a:gridCol w="1865008"/>
                <a:gridCol w="319361"/>
                <a:gridCol w="2094454"/>
                <a:gridCol w="274402"/>
              </a:tblGrid>
              <a:tr h="6195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недержание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мобильность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аппетит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неврологический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дефицит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Полное/катетер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нормальное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средний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Диабетическая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невропатия,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MS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8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Иногда недержание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неспокойный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неудовлетворительный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апоплексия,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моторная/сенсорная, параплегия, тетраплегия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8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катетер/недержание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стула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апатия, ограничена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питание через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зонд/только жидкость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большие хирургические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вмешательства/ травмы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44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недержание стула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и мочи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гипс (вытяжение)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отказ от пищи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(голодание)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ортопия, операционное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вмешательство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(более 2 часов)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9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неподвижность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(кресло-каталка)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назначение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лекарства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75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стероиды, цитостатики,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противовоспалительные препараты высокой дозировки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Нижний колонтитул 1"/>
          <p:cNvSpPr txBox="1">
            <a:spLocks noGrp="1"/>
          </p:cNvSpPr>
          <p:nvPr/>
        </p:nvSpPr>
        <p:spPr bwMode="gray">
          <a:xfrm>
            <a:off x="128588" y="6511925"/>
            <a:ext cx="63484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de-DE" sz="1400">
              <a:latin typeface="Arial" charset="0"/>
            </a:endParaRPr>
          </a:p>
        </p:txBody>
      </p:sp>
      <p:sp>
        <p:nvSpPr>
          <p:cNvPr id="76803" name="Text Box 65"/>
          <p:cNvSpPr txBox="1">
            <a:spLocks noChangeArrowheads="1"/>
          </p:cNvSpPr>
          <p:nvPr/>
        </p:nvSpPr>
        <p:spPr bwMode="auto">
          <a:xfrm>
            <a:off x="327025" y="179388"/>
            <a:ext cx="6796088" cy="11382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>
                <a:solidFill>
                  <a:schemeClr val="tx2"/>
                </a:solidFill>
              </a:rPr>
              <a:t>Отраслевой стандарт "Протокол ведения больных. </a:t>
            </a:r>
          </a:p>
          <a:p>
            <a:r>
              <a:rPr lang="ru-RU" sz="2200" b="1">
                <a:solidFill>
                  <a:schemeClr val="tx2"/>
                </a:solidFill>
              </a:rPr>
              <a:t>Пролежни" (ОСТ 91500.11.0001-2002)</a:t>
            </a:r>
            <a:r>
              <a:rPr lang="ru-RU" sz="2200">
                <a:solidFill>
                  <a:schemeClr val="bg1"/>
                </a:solidFill>
              </a:rPr>
              <a:t> </a:t>
            </a:r>
            <a:endParaRPr lang="ru-RU" sz="2200">
              <a:solidFill>
                <a:schemeClr val="tx2"/>
              </a:solidFill>
            </a:endParaRPr>
          </a:p>
          <a:p>
            <a:r>
              <a:rPr lang="ru-RU">
                <a:solidFill>
                  <a:schemeClr val="tx2"/>
                </a:solidFill>
              </a:rPr>
              <a:t>                                        Шкала Ватерлоу</a:t>
            </a:r>
          </a:p>
        </p:txBody>
      </p:sp>
      <p:sp>
        <p:nvSpPr>
          <p:cNvPr id="76804" name="Text Box 3"/>
          <p:cNvSpPr txBox="1">
            <a:spLocks noChangeArrowheads="1"/>
          </p:cNvSpPr>
          <p:nvPr/>
        </p:nvSpPr>
        <p:spPr bwMode="auto">
          <a:xfrm>
            <a:off x="420688" y="1493838"/>
            <a:ext cx="8140700" cy="4968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000"/>
              <a:t>Баллы по шкале Ватерлоу суммируются, и степень риска определяется по следующим итоговым значениям:</a:t>
            </a:r>
          </a:p>
          <a:p>
            <a:pPr eaLnBrk="0" hangingPunct="0"/>
            <a:r>
              <a:rPr lang="ru-RU" sz="2000"/>
              <a:t>- нет риска -1-9 баллов,</a:t>
            </a:r>
          </a:p>
          <a:p>
            <a:pPr eaLnBrk="0" hangingPunct="0"/>
            <a:r>
              <a:rPr lang="ru-RU" sz="2000"/>
              <a:t>- есть риск -10 баллов,</a:t>
            </a:r>
          </a:p>
          <a:p>
            <a:pPr eaLnBrk="0" hangingPunct="0"/>
            <a:r>
              <a:rPr lang="ru-RU" sz="2000"/>
              <a:t>- высокая степень риска -15 баллов,</a:t>
            </a:r>
          </a:p>
          <a:p>
            <a:pPr eaLnBrk="0" hangingPunct="0"/>
            <a:r>
              <a:rPr lang="ru-RU" sz="2000"/>
              <a:t>- очень высокая степень риска -20 баллов.</a:t>
            </a:r>
          </a:p>
          <a:p>
            <a:pPr eaLnBrk="0" hangingPunct="0"/>
            <a:r>
              <a:rPr lang="ru-RU" sz="2000"/>
              <a:t>У неподвижных пациентов оценку степени риска развития пролежней следует проводить ежедневно, даже в</a:t>
            </a:r>
          </a:p>
          <a:p>
            <a:pPr eaLnBrk="0" hangingPunct="0"/>
            <a:r>
              <a:rPr lang="ru-RU" sz="2000"/>
              <a:t>случае, если при первичном осмотре степень риска оценивалась в 1-9 баллов.</a:t>
            </a:r>
          </a:p>
          <a:p>
            <a:pPr eaLnBrk="0" hangingPunct="0"/>
            <a:endParaRPr lang="ru-RU" sz="2000"/>
          </a:p>
          <a:p>
            <a:pPr eaLnBrk="0" hangingPunct="0"/>
            <a:r>
              <a:rPr lang="ru-RU" sz="2000" b="1"/>
              <a:t>Результаты оценки регистрируются в карте сестринского наблюдения за больным </a:t>
            </a:r>
          </a:p>
          <a:p>
            <a:pPr eaLnBrk="0" hangingPunct="0"/>
            <a:endParaRPr lang="ru-RU" sz="2000" b="1"/>
          </a:p>
          <a:p>
            <a:pPr eaLnBrk="0" hangingPunct="0"/>
            <a:r>
              <a:rPr lang="ru-RU" sz="2000"/>
              <a:t>Противопролежневые мероприятия начинаются немедленно в соответствии с рекомендуемым планом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Места образования пролежней.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48486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latin typeface="Times New Roman" pitchFamily="18" charset="0"/>
              </a:rPr>
              <a:t>В зависимости от расположения пациента точки давления изменяются. Классические зоны образования пролежней находятся на участках кожи над костными выступами.</a:t>
            </a:r>
          </a:p>
        </p:txBody>
      </p:sp>
      <p:pic>
        <p:nvPicPr>
          <p:cNvPr id="77828" name="Picture 7" descr="ктритточки1-300x3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565275"/>
            <a:ext cx="4392612" cy="4392613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ижний колонтитул 3"/>
          <p:cNvSpPr txBox="1">
            <a:spLocks noGrp="1"/>
          </p:cNvSpPr>
          <p:nvPr/>
        </p:nvSpPr>
        <p:spPr bwMode="gray">
          <a:xfrm>
            <a:off x="142875" y="6613525"/>
            <a:ext cx="63484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de-DE" sz="1400">
              <a:latin typeface="Arial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143000"/>
          </a:xfrm>
        </p:spPr>
        <p:txBody>
          <a:bodyPr lIns="0" tIns="0" rIns="0" bIns="0" anchor="t" anchorCtr="0"/>
          <a:lstStyle/>
          <a:p>
            <a:pPr eaLnBrk="1" hangingPunct="1">
              <a:defRPr/>
            </a:pPr>
            <a:r>
              <a:rPr lang="ru-RU" sz="1900" b="1" smtClean="0">
                <a:latin typeface="Times New Roman" pitchFamily="18" charset="0"/>
              </a:rPr>
              <a:t>Отраслевой стандарт "Протокол ведения больных. Пролежни" (ОСТ 91500.11.0001-2002)</a:t>
            </a:r>
            <a:br>
              <a:rPr lang="ru-RU" sz="1900" b="1" smtClean="0">
                <a:latin typeface="Times New Roman" pitchFamily="18" charset="0"/>
              </a:rPr>
            </a:br>
            <a:r>
              <a:rPr lang="ru-RU" sz="2800" smtClean="0">
                <a:latin typeface="Times New Roman" pitchFamily="18" charset="0"/>
              </a:rPr>
              <a:t>Места появления пролежней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341438"/>
            <a:ext cx="8229600" cy="4530725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В зависимости от расположения пациента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(на спине, на боку, сидя в кресле) точки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давления изменяются. 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Чаще всего пролежни образуются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в области: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 ушной раковины,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грудного отдела позвоночника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(самого выступающего отдела), крестца,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большого вертела бедренной кости, 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выступа малоберцовой кости, 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седалищного бугра, локтя, пяток.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Реже - в области: затылка,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сосцевидного отростка,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акромиального отростка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лопатки, ости лопатки, латерального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мыщелка, пальцев стоп</a:t>
            </a:r>
            <a:r>
              <a:rPr lang="ru-RU" sz="2400" dirty="0" smtClean="0">
                <a:latin typeface="Times New Roman" pitchFamily="18" charset="0"/>
              </a:rPr>
              <a:t>.</a:t>
            </a:r>
          </a:p>
        </p:txBody>
      </p:sp>
      <p:pic>
        <p:nvPicPr>
          <p:cNvPr id="78853" name="Picture 4" descr="Места локализации пролежн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916113"/>
            <a:ext cx="315277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Нижний колонтитул 3"/>
          <p:cNvSpPr txBox="1">
            <a:spLocks noGrp="1"/>
          </p:cNvSpPr>
          <p:nvPr/>
        </p:nvSpPr>
        <p:spPr bwMode="gray">
          <a:xfrm>
            <a:off x="128588" y="6511925"/>
            <a:ext cx="63484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de-DE" sz="1400">
              <a:latin typeface="Arial" charset="0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 anchor="t" anchorCtr="0"/>
          <a:lstStyle/>
          <a:p>
            <a:pPr eaLnBrk="1" hangingPunct="1">
              <a:defRPr/>
            </a:pPr>
            <a:r>
              <a:rPr lang="ru-RU" sz="2800" b="1" smtClean="0">
                <a:latin typeface="Times New Roman" pitchFamily="18" charset="0"/>
              </a:rPr>
              <a:t>Отраслевой стандарт "Протокол ведения больных. Пролежни" (ОСТ 91500.11.0001-2002)</a:t>
            </a:r>
            <a:br>
              <a:rPr lang="ru-RU" sz="2800" b="1" smtClean="0">
                <a:latin typeface="Times New Roman" pitchFamily="18" charset="0"/>
              </a:rPr>
            </a:br>
            <a:endParaRPr lang="ru-RU" sz="2800" smtClean="0">
              <a:latin typeface="Times New Roman" pitchFamily="18" charset="0"/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2276475"/>
            <a:ext cx="7920037" cy="4267200"/>
          </a:xfrm>
        </p:spPr>
        <p:txBody>
          <a:bodyPr lIns="0" tIns="0" rIns="0" bIns="0"/>
          <a:lstStyle/>
          <a:p>
            <a:pPr lvl="3" eaLnBrk="1" hangingPunct="1">
              <a:buFontTx/>
              <a:buNone/>
              <a:defRPr/>
            </a:pPr>
            <a:r>
              <a:rPr lang="ru-RU" sz="2800" dirty="0" smtClean="0">
                <a:solidFill>
                  <a:srgbClr val="990000"/>
                </a:solidFill>
              </a:rPr>
              <a:t> 2 - 4%</a:t>
            </a:r>
            <a:r>
              <a:rPr lang="ru-RU" sz="2800" dirty="0" smtClean="0"/>
              <a:t>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4000" dirty="0" smtClean="0"/>
              <a:t>	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4000" dirty="0" smtClean="0">
                <a:solidFill>
                  <a:srgbClr val="990000"/>
                </a:solidFill>
              </a:rPr>
              <a:t>                             2 - 4%</a:t>
            </a:r>
            <a:r>
              <a:rPr lang="ru-RU" sz="4000" dirty="0" smtClean="0"/>
              <a:t>         </a:t>
            </a:r>
          </a:p>
        </p:txBody>
      </p:sp>
      <p:pic>
        <p:nvPicPr>
          <p:cNvPr id="79877" name="Picture 4" descr="Места локализации пролежн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196975"/>
            <a:ext cx="3313113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Rectangle 5"/>
          <p:cNvSpPr>
            <a:spLocks noChangeArrowheads="1"/>
          </p:cNvSpPr>
          <p:nvPr/>
        </p:nvSpPr>
        <p:spPr bwMode="auto">
          <a:xfrm>
            <a:off x="2549525" y="4976813"/>
            <a:ext cx="2238375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200" b="1">
                <a:solidFill>
                  <a:srgbClr val="990000"/>
                </a:solidFill>
                <a:latin typeface="Arial" charset="0"/>
              </a:rPr>
              <a:t>Крестец – 36%</a:t>
            </a:r>
          </a:p>
        </p:txBody>
      </p:sp>
      <p:sp>
        <p:nvSpPr>
          <p:cNvPr id="79879" name="Rectangle 6"/>
          <p:cNvSpPr>
            <a:spLocks noChangeArrowheads="1"/>
          </p:cNvSpPr>
          <p:nvPr/>
        </p:nvSpPr>
        <p:spPr bwMode="auto">
          <a:xfrm>
            <a:off x="4035425" y="5627688"/>
            <a:ext cx="2301875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2200" b="1">
                <a:solidFill>
                  <a:srgbClr val="990000"/>
                </a:solidFill>
                <a:latin typeface="Arial" charset="0"/>
              </a:rPr>
              <a:t>Ягодицы – 21%</a:t>
            </a:r>
          </a:p>
        </p:txBody>
      </p:sp>
      <p:sp>
        <p:nvSpPr>
          <p:cNvPr id="79880" name="Rectangle 7"/>
          <p:cNvSpPr>
            <a:spLocks noChangeArrowheads="1"/>
          </p:cNvSpPr>
          <p:nvPr/>
        </p:nvSpPr>
        <p:spPr bwMode="auto">
          <a:xfrm>
            <a:off x="6677025" y="5614988"/>
            <a:ext cx="1727200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2200" b="1">
                <a:solidFill>
                  <a:srgbClr val="990000"/>
                </a:solidFill>
                <a:latin typeface="Arial" charset="0"/>
              </a:rPr>
              <a:t>Пятки -25%</a:t>
            </a:r>
          </a:p>
        </p:txBody>
      </p:sp>
      <p:sp>
        <p:nvSpPr>
          <p:cNvPr id="79881" name="AutoShape 8"/>
          <p:cNvSpPr>
            <a:spLocks/>
          </p:cNvSpPr>
          <p:nvPr/>
        </p:nvSpPr>
        <p:spPr bwMode="auto">
          <a:xfrm>
            <a:off x="4646613" y="1544638"/>
            <a:ext cx="257175" cy="2009775"/>
          </a:xfrm>
          <a:prstGeom prst="leftBrace">
            <a:avLst>
              <a:gd name="adj1" fmla="val 65123"/>
              <a:gd name="adj2" fmla="val 50000"/>
            </a:avLst>
          </a:prstGeom>
          <a:noFill/>
          <a:ln w="12700">
            <a:solidFill>
              <a:srgbClr val="99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22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ижний колонтитул 3"/>
          <p:cNvSpPr txBox="1">
            <a:spLocks noGrp="1"/>
          </p:cNvSpPr>
          <p:nvPr/>
        </p:nvSpPr>
        <p:spPr bwMode="gray">
          <a:xfrm>
            <a:off x="0" y="6613525"/>
            <a:ext cx="63484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de-DE" sz="1400">
              <a:latin typeface="Arial" charset="0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417638"/>
          </a:xfrm>
        </p:spPr>
        <p:txBody>
          <a:bodyPr lIns="0" tIns="0" rIns="0" bIns="0" anchor="t" anchorCtr="0"/>
          <a:lstStyle/>
          <a:p>
            <a:pPr eaLnBrk="1" hangingPunct="1">
              <a:defRPr/>
            </a:pPr>
            <a:r>
              <a:rPr lang="ru-RU" sz="2600" b="1" smtClean="0">
                <a:latin typeface="Times New Roman" pitchFamily="18" charset="0"/>
              </a:rPr>
              <a:t>Отраслевой стандарт "Протокол ведения больных. Пролежни" (ОСТ 91500.11.0001-2002)</a:t>
            </a:r>
            <a:br>
              <a:rPr lang="ru-RU" sz="2600" b="1" smtClean="0">
                <a:latin typeface="Times New Roman" pitchFamily="18" charset="0"/>
              </a:rPr>
            </a:br>
            <a:r>
              <a:rPr lang="ru-RU" sz="2600" b="1" smtClean="0">
                <a:latin typeface="Times New Roman" pitchFamily="18" charset="0"/>
              </a:rPr>
              <a:t/>
            </a:r>
            <a:br>
              <a:rPr lang="ru-RU" sz="2600" b="1" smtClean="0">
                <a:latin typeface="Times New Roman" pitchFamily="18" charset="0"/>
              </a:rPr>
            </a:br>
            <a:r>
              <a:rPr lang="ru-RU" sz="1900" smtClean="0">
                <a:latin typeface="Times New Roman" pitchFamily="18" charset="0"/>
              </a:rPr>
              <a:t>Клиническая картина и особенности диагностики</a:t>
            </a:r>
          </a:p>
        </p:txBody>
      </p:sp>
      <p:pic>
        <p:nvPicPr>
          <p:cNvPr id="80900" name="Picture 3" descr="Стадии пролежн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16113"/>
            <a:ext cx="4646612" cy="43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Text Box 4"/>
          <p:cNvSpPr txBox="1">
            <a:spLocks noChangeArrowheads="1"/>
          </p:cNvSpPr>
          <p:nvPr/>
        </p:nvSpPr>
        <p:spPr bwMode="auto">
          <a:xfrm>
            <a:off x="4868863" y="1557338"/>
            <a:ext cx="4275137" cy="456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>
                <a:solidFill>
                  <a:srgbClr val="990000"/>
                </a:solidFill>
                <a:latin typeface="Arial" charset="0"/>
              </a:rPr>
              <a:t>1 стадия:</a:t>
            </a:r>
            <a:r>
              <a:rPr lang="ru-RU" sz="1600">
                <a:latin typeface="Arial" charset="0"/>
              </a:rPr>
              <a:t> </a:t>
            </a:r>
          </a:p>
          <a:p>
            <a:pPr eaLnBrk="0" hangingPunct="0"/>
            <a:r>
              <a:rPr lang="ru-RU" sz="1400">
                <a:latin typeface="Arial" charset="0"/>
              </a:rPr>
              <a:t>устойчивая гиперемия кожи, не проходящая после прекращения давления; кожные покровы не нарушены.</a:t>
            </a:r>
          </a:p>
          <a:p>
            <a:pPr eaLnBrk="0" hangingPunct="0"/>
            <a:endParaRPr lang="ru-RU" sz="1600" b="1">
              <a:solidFill>
                <a:srgbClr val="990000"/>
              </a:solidFill>
              <a:latin typeface="Arial" charset="0"/>
            </a:endParaRPr>
          </a:p>
          <a:p>
            <a:pPr eaLnBrk="0" hangingPunct="0"/>
            <a:r>
              <a:rPr lang="ru-RU" sz="1600" b="1">
                <a:solidFill>
                  <a:srgbClr val="990000"/>
                </a:solidFill>
                <a:latin typeface="Arial" charset="0"/>
              </a:rPr>
              <a:t>2 стадия:</a:t>
            </a:r>
            <a:r>
              <a:rPr lang="ru-RU" sz="1600">
                <a:latin typeface="Arial" charset="0"/>
              </a:rPr>
              <a:t> </a:t>
            </a:r>
          </a:p>
          <a:p>
            <a:pPr eaLnBrk="0" hangingPunct="0"/>
            <a:r>
              <a:rPr lang="ru-RU" sz="1400">
                <a:latin typeface="Arial" charset="0"/>
              </a:rPr>
              <a:t>стойкая гиперемия кожи; отслойка эпидермиса; поверхностное (неглубокое) нарушение целостности</a:t>
            </a:r>
          </a:p>
          <a:p>
            <a:pPr eaLnBrk="0" hangingPunct="0"/>
            <a:r>
              <a:rPr lang="ru-RU" sz="1400">
                <a:latin typeface="Arial" charset="0"/>
              </a:rPr>
              <a:t>кожных покровов (некроз) с распространением на подкожную клетчатку.</a:t>
            </a:r>
          </a:p>
          <a:p>
            <a:pPr eaLnBrk="0" hangingPunct="0"/>
            <a:r>
              <a:rPr lang="ru-RU" sz="1600" b="1">
                <a:solidFill>
                  <a:srgbClr val="990000"/>
                </a:solidFill>
                <a:latin typeface="Arial" charset="0"/>
              </a:rPr>
              <a:t>3 стадия:</a:t>
            </a:r>
            <a:r>
              <a:rPr lang="ru-RU" sz="1600">
                <a:latin typeface="Arial" charset="0"/>
              </a:rPr>
              <a:t> </a:t>
            </a:r>
          </a:p>
          <a:p>
            <a:pPr eaLnBrk="0" hangingPunct="0"/>
            <a:r>
              <a:rPr lang="ru-RU" sz="1400">
                <a:latin typeface="Arial" charset="0"/>
              </a:rPr>
              <a:t>разрушение (некроз) кожных покровов вплоть до мышечного слоя с проникновением в мышцу; могут быть жидкие выделения из раны</a:t>
            </a:r>
            <a:r>
              <a:rPr lang="ru-RU" sz="1600">
                <a:latin typeface="Arial" charset="0"/>
              </a:rPr>
              <a:t>.</a:t>
            </a:r>
          </a:p>
          <a:p>
            <a:pPr eaLnBrk="0" hangingPunct="0"/>
            <a:endParaRPr lang="ru-RU" sz="1600">
              <a:latin typeface="Arial" charset="0"/>
            </a:endParaRPr>
          </a:p>
          <a:p>
            <a:pPr eaLnBrk="0" hangingPunct="0"/>
            <a:r>
              <a:rPr lang="ru-RU" sz="1600" b="1">
                <a:solidFill>
                  <a:srgbClr val="990000"/>
                </a:solidFill>
                <a:latin typeface="Arial" charset="0"/>
              </a:rPr>
              <a:t>4 стадия:</a:t>
            </a:r>
            <a:r>
              <a:rPr lang="ru-RU" sz="1600">
                <a:latin typeface="Arial" charset="0"/>
              </a:rPr>
              <a:t> </a:t>
            </a:r>
          </a:p>
          <a:p>
            <a:pPr eaLnBrk="0" hangingPunct="0"/>
            <a:r>
              <a:rPr lang="ru-RU" sz="1400">
                <a:latin typeface="Arial" charset="0"/>
              </a:rPr>
              <a:t>поражение (некроз) всех мягких тканей; наличие полости, в которой видны сухожилия и/или костные образования.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14400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Стадии пролежней</a:t>
            </a:r>
          </a:p>
        </p:txBody>
      </p:sp>
      <p:pic>
        <p:nvPicPr>
          <p:cNvPr id="81923" name="Picture 3" descr="prolezhni-1-stadiya-300x19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484313"/>
            <a:ext cx="3384550" cy="2220912"/>
          </a:xfrm>
        </p:spPr>
      </p:pic>
      <p:pic>
        <p:nvPicPr>
          <p:cNvPr id="81924" name="Picture 4" descr="prolezhni-2-stadiya-300x19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35600" y="1473200"/>
            <a:ext cx="3313113" cy="2143125"/>
          </a:xfrm>
        </p:spPr>
      </p:pic>
      <p:pic>
        <p:nvPicPr>
          <p:cNvPr id="81925" name="Picture 5" descr="prolezhni-3-stadiya-300x20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16013" y="4341813"/>
            <a:ext cx="3311525" cy="2217737"/>
          </a:xfrm>
        </p:spPr>
      </p:pic>
      <p:pic>
        <p:nvPicPr>
          <p:cNvPr id="81926" name="Picture 6" descr="prolezhni-4-stadiya1-300x20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435600" y="4352925"/>
            <a:ext cx="3168650" cy="2247900"/>
          </a:xfrm>
        </p:spPr>
      </p:pic>
      <p:sp>
        <p:nvSpPr>
          <p:cNvPr id="81927" name="Rectangle 8"/>
          <p:cNvSpPr>
            <a:spLocks noChangeArrowheads="1"/>
          </p:cNvSpPr>
          <p:nvPr/>
        </p:nvSpPr>
        <p:spPr bwMode="auto">
          <a:xfrm>
            <a:off x="2228850" y="981075"/>
            <a:ext cx="1055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>
                <a:solidFill>
                  <a:srgbClr val="990000"/>
                </a:solidFill>
              </a:rPr>
              <a:t>1стадия</a:t>
            </a:r>
          </a:p>
        </p:txBody>
      </p:sp>
      <p:sp>
        <p:nvSpPr>
          <p:cNvPr id="81928" name="Rectangle 10"/>
          <p:cNvSpPr>
            <a:spLocks noChangeArrowheads="1"/>
          </p:cNvSpPr>
          <p:nvPr/>
        </p:nvSpPr>
        <p:spPr bwMode="auto">
          <a:xfrm>
            <a:off x="6659563" y="981075"/>
            <a:ext cx="1055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solidFill>
                  <a:srgbClr val="990000"/>
                </a:solidFill>
              </a:rPr>
              <a:t>2 стадия</a:t>
            </a:r>
          </a:p>
        </p:txBody>
      </p:sp>
      <p:sp>
        <p:nvSpPr>
          <p:cNvPr id="81929" name="Rectangle 14"/>
          <p:cNvSpPr>
            <a:spLocks noChangeArrowheads="1"/>
          </p:cNvSpPr>
          <p:nvPr/>
        </p:nvSpPr>
        <p:spPr bwMode="auto">
          <a:xfrm>
            <a:off x="2484438" y="3860800"/>
            <a:ext cx="1055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solidFill>
                  <a:srgbClr val="990000"/>
                </a:solidFill>
              </a:rPr>
              <a:t>3 стадия</a:t>
            </a:r>
          </a:p>
        </p:txBody>
      </p:sp>
      <p:sp>
        <p:nvSpPr>
          <p:cNvPr id="81930" name="Rectangle 17"/>
          <p:cNvSpPr>
            <a:spLocks noChangeArrowheads="1"/>
          </p:cNvSpPr>
          <p:nvPr/>
        </p:nvSpPr>
        <p:spPr bwMode="auto">
          <a:xfrm>
            <a:off x="6516688" y="3860800"/>
            <a:ext cx="1055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>
                <a:solidFill>
                  <a:srgbClr val="990000"/>
                </a:solidFill>
              </a:rPr>
              <a:t>4стадия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Нижний колонтитул 3"/>
          <p:cNvSpPr txBox="1">
            <a:spLocks noGrp="1"/>
          </p:cNvSpPr>
          <p:nvPr/>
        </p:nvSpPr>
        <p:spPr bwMode="gray">
          <a:xfrm>
            <a:off x="128588" y="6511925"/>
            <a:ext cx="63484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de-DE" sz="1400">
              <a:latin typeface="Arial" charset="0"/>
            </a:endParaRPr>
          </a:p>
        </p:txBody>
      </p:sp>
      <p:sp>
        <p:nvSpPr>
          <p:cNvPr id="1505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0"/>
            <a:ext cx="8229600" cy="1403350"/>
          </a:xfrm>
        </p:spPr>
        <p:txBody>
          <a:bodyPr lIns="0" tIns="0" rIns="0" bIns="0" anchor="t" anchorCtr="0"/>
          <a:lstStyle/>
          <a:p>
            <a:pPr eaLnBrk="1" hangingPunct="1">
              <a:defRPr/>
            </a:pPr>
            <a:r>
              <a:rPr lang="ru-RU" sz="2400" b="1" smtClean="0">
                <a:latin typeface="Times New Roman" pitchFamily="18" charset="0"/>
              </a:rPr>
              <a:t>Отраслевой стандарт "Протокол ведения больных. Пролежни" (ОСТ 91500.11.0001-2002</a:t>
            </a:r>
            <a:r>
              <a:rPr lang="ru-RU" sz="3200" b="1" smtClean="0">
                <a:latin typeface="Times New Roman" pitchFamily="18" charset="0"/>
              </a:rPr>
              <a:t>)</a:t>
            </a:r>
            <a:endParaRPr lang="ru-RU" sz="3200" b="1" smtClean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505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981075"/>
            <a:ext cx="8420100" cy="5519738"/>
          </a:xfrm>
        </p:spPr>
        <p:txBody>
          <a:bodyPr lIns="0" tIns="0" rIns="0" bIns="0"/>
          <a:lstStyle/>
          <a:p>
            <a:pPr lvl="2" eaLnBrk="1" hangingPunct="1">
              <a:lnSpc>
                <a:spcPct val="80000"/>
              </a:lnSpc>
              <a:defRPr/>
            </a:pPr>
            <a:r>
              <a:rPr lang="ru-RU" sz="1600" b="1" smtClean="0">
                <a:latin typeface="Times New Roman" pitchFamily="18" charset="0"/>
              </a:rPr>
              <a:t>ОБЩИЕ ПОДХОДЫ К ПРОФИЛАКТИКЕ</a:t>
            </a:r>
            <a:endParaRPr lang="ru-RU" sz="1600" smtClean="0"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smtClean="0">
                <a:solidFill>
                  <a:srgbClr val="990000"/>
                </a:solidFill>
                <a:latin typeface="Times New Roman" pitchFamily="18" charset="0"/>
              </a:rPr>
              <a:t>Профилактические мероприятия должны быть направлены на</a:t>
            </a:r>
            <a:r>
              <a:rPr lang="ru-RU" sz="2000" smtClean="0">
                <a:solidFill>
                  <a:srgbClr val="3333AD"/>
                </a:solidFill>
                <a:latin typeface="Times New Roman" pitchFamily="18" charset="0"/>
              </a:rPr>
              <a:t>: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smtClean="0">
                <a:solidFill>
                  <a:srgbClr val="3333AD"/>
                </a:solidFill>
                <a:latin typeface="Times New Roman" pitchFamily="18" charset="0"/>
              </a:rPr>
              <a:t> </a:t>
            </a:r>
            <a:r>
              <a:rPr lang="ru-RU" sz="2000" smtClean="0">
                <a:latin typeface="Times New Roman" pitchFamily="18" charset="0"/>
              </a:rPr>
              <a:t>уменьшение давления на костные ткани;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smtClean="0">
                <a:latin typeface="Times New Roman" pitchFamily="18" charset="0"/>
              </a:rPr>
              <a:t> предупреждение трения и сдвига тканей во время перемещения пациента или при его неправильном размещении ("сползание" с подушек, положение "сидя" в кровати или на кресле);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smtClean="0">
                <a:latin typeface="Times New Roman" pitchFamily="18" charset="0"/>
              </a:rPr>
              <a:t> наблюдение за кожей над костными выступами;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smtClean="0">
                <a:latin typeface="Times New Roman" pitchFamily="18" charset="0"/>
              </a:rPr>
              <a:t> поддержание чистоты кожи и ее умеренной влажности (не слишком сухой и не слишком влажной);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smtClean="0">
                <a:latin typeface="Times New Roman" pitchFamily="18" charset="0"/>
              </a:rPr>
              <a:t>обеспечение пациента адекватным питанием и питьем;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smtClean="0">
                <a:latin typeface="Times New Roman" pitchFamily="18" charset="0"/>
              </a:rPr>
              <a:t> обучение пациента приемам самопомощи для перемещения;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b="1" smtClean="0">
                <a:latin typeface="Times New Roman" pitchFamily="18" charset="0"/>
              </a:rPr>
              <a:t> </a:t>
            </a:r>
            <a:r>
              <a:rPr lang="ru-RU" sz="2000" smtClean="0">
                <a:latin typeface="Times New Roman" pitchFamily="18" charset="0"/>
              </a:rPr>
              <a:t>обучение близких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smtClean="0">
                <a:solidFill>
                  <a:srgbClr val="990000"/>
                </a:solidFill>
                <a:latin typeface="Times New Roman" pitchFamily="18" charset="0"/>
              </a:rPr>
              <a:t>Общие подходы к профилактике пролежней сводятся к следующему: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smtClean="0">
                <a:solidFill>
                  <a:srgbClr val="3333AD"/>
                </a:solidFill>
                <a:latin typeface="Times New Roman" pitchFamily="18" charset="0"/>
              </a:rPr>
              <a:t> </a:t>
            </a:r>
            <a:r>
              <a:rPr lang="ru-RU" sz="2000" smtClean="0">
                <a:latin typeface="Times New Roman" pitchFamily="18" charset="0"/>
              </a:rPr>
              <a:t>своевременная диагностика риска развития пролежней;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smtClean="0">
                <a:latin typeface="Times New Roman" pitchFamily="18" charset="0"/>
              </a:rPr>
              <a:t>своевременное начало выполнения всего комплекса профилактических мероприятий;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000" smtClean="0">
                <a:latin typeface="Times New Roman" pitchFamily="18" charset="0"/>
              </a:rPr>
              <a:t> </a:t>
            </a:r>
            <a:r>
              <a:rPr lang="ru-RU" sz="2000" b="1" smtClean="0">
                <a:solidFill>
                  <a:srgbClr val="990000"/>
                </a:solidFill>
                <a:latin typeface="Times New Roman" pitchFamily="18" charset="0"/>
              </a:rPr>
              <a:t>адекватная техника выполнения простых медицинских услуг, в т.ч. по уходу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20170516_1048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803386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Уменьшение давления на костные ткани</a:t>
            </a:r>
          </a:p>
        </p:txBody>
      </p:sp>
      <p:pic>
        <p:nvPicPr>
          <p:cNvPr id="83971" name="Picture 11" descr="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997200"/>
            <a:ext cx="4824412" cy="2736850"/>
          </a:xfrm>
          <a:noFill/>
        </p:spPr>
      </p:pic>
      <p:pic>
        <p:nvPicPr>
          <p:cNvPr id="83972" name="Picture 12" descr="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75250" y="1341438"/>
            <a:ext cx="2984500" cy="2232025"/>
          </a:xfrm>
          <a:noFill/>
        </p:spPr>
      </p:pic>
      <p:pic>
        <p:nvPicPr>
          <p:cNvPr id="83973" name="Picture 13" descr="105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86350" y="4365625"/>
            <a:ext cx="3160713" cy="2159000"/>
          </a:xfrm>
          <a:noFill/>
        </p:spPr>
      </p:pic>
      <p:sp>
        <p:nvSpPr>
          <p:cNvPr id="83974" name="Rectangle 16"/>
          <p:cNvSpPr>
            <a:spLocks noChangeArrowheads="1"/>
          </p:cNvSpPr>
          <p:nvPr/>
        </p:nvSpPr>
        <p:spPr bwMode="auto">
          <a:xfrm>
            <a:off x="5867400" y="908050"/>
            <a:ext cx="2089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/>
              <a:t>Подушка с гелем.   </a:t>
            </a:r>
          </a:p>
        </p:txBody>
      </p:sp>
      <p:sp>
        <p:nvSpPr>
          <p:cNvPr id="83975" name="Rectangle 17"/>
          <p:cNvSpPr>
            <a:spLocks noChangeArrowheads="1"/>
          </p:cNvSpPr>
          <p:nvPr/>
        </p:nvSpPr>
        <p:spPr bwMode="auto">
          <a:xfrm>
            <a:off x="5364163" y="3860800"/>
            <a:ext cx="284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/>
              <a:t>Противопролежневый</a:t>
            </a:r>
            <a:r>
              <a:rPr lang="ru-RU" sz="1800">
                <a:latin typeface="Verdana" pitchFamily="34" charset="0"/>
              </a:rPr>
              <a:t> </a:t>
            </a:r>
            <a:r>
              <a:rPr lang="ru-RU" sz="1600"/>
              <a:t>матрац </a:t>
            </a:r>
            <a:r>
              <a:rPr lang="ru-RU" sz="1800">
                <a:latin typeface="Verdana" pitchFamily="34" charset="0"/>
              </a:rPr>
              <a:t>                                           </a:t>
            </a:r>
          </a:p>
        </p:txBody>
      </p:sp>
      <p:sp>
        <p:nvSpPr>
          <p:cNvPr id="83976" name="Rectangle 19"/>
          <p:cNvSpPr>
            <a:spLocks noChangeArrowheads="1"/>
          </p:cNvSpPr>
          <p:nvPr/>
        </p:nvSpPr>
        <p:spPr bwMode="auto">
          <a:xfrm>
            <a:off x="250825" y="1225550"/>
            <a:ext cx="4035425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800">
                <a:latin typeface="Verdana" pitchFamily="34" charset="0"/>
              </a:rPr>
              <a:t>. </a:t>
            </a:r>
            <a:r>
              <a:rPr lang="ru-RU" sz="1600"/>
              <a:t>Распределение давления      при лежании    на твёрдом матраце </a:t>
            </a:r>
          </a:p>
          <a:p>
            <a:r>
              <a:rPr lang="ru-RU" sz="1600"/>
              <a:t>и эффективное  снижение давления</a:t>
            </a:r>
          </a:p>
          <a:p>
            <a:r>
              <a:rPr lang="ru-RU" sz="1600"/>
              <a:t>при лежании на мягком матраце.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Смена положения в постели каждые 2 часа</a:t>
            </a:r>
          </a:p>
        </p:txBody>
      </p:sp>
      <p:pic>
        <p:nvPicPr>
          <p:cNvPr id="84995" name="Picture 8" descr="sims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725613"/>
            <a:ext cx="4032250" cy="1690687"/>
          </a:xfrm>
          <a:noFill/>
        </p:spPr>
      </p:pic>
      <p:sp>
        <p:nvSpPr>
          <p:cNvPr id="84996" name="Rectangle 9"/>
          <p:cNvSpPr>
            <a:spLocks noChangeArrowheads="1"/>
          </p:cNvSpPr>
          <p:nvPr/>
        </p:nvSpPr>
        <p:spPr bwMode="auto">
          <a:xfrm>
            <a:off x="1258888" y="1196975"/>
            <a:ext cx="238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/>
              <a:t>Положение Симса</a:t>
            </a:r>
            <a:r>
              <a:rPr lang="ru-RU" sz="1800">
                <a:latin typeface="Verdana" pitchFamily="34" charset="0"/>
              </a:rPr>
              <a:t> </a:t>
            </a:r>
          </a:p>
        </p:txBody>
      </p:sp>
      <p:pic>
        <p:nvPicPr>
          <p:cNvPr id="84997" name="Picture 10" descr="я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797050"/>
            <a:ext cx="4038600" cy="1795463"/>
          </a:xfrm>
          <a:noFill/>
        </p:spPr>
      </p:pic>
      <p:pic>
        <p:nvPicPr>
          <p:cNvPr id="84998" name="Picture 11" descr="ь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4213" y="4221163"/>
            <a:ext cx="3027362" cy="2189162"/>
          </a:xfrm>
          <a:noFill/>
        </p:spPr>
      </p:pic>
      <p:pic>
        <p:nvPicPr>
          <p:cNvPr id="84999" name="Picture 12" descr="a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00563" y="4246563"/>
            <a:ext cx="4181475" cy="2097087"/>
          </a:xfrm>
          <a:noFill/>
        </p:spPr>
      </p:pic>
      <p:sp>
        <p:nvSpPr>
          <p:cNvPr id="85000" name="Rectangle 13"/>
          <p:cNvSpPr>
            <a:spLocks noChangeArrowheads="1"/>
          </p:cNvSpPr>
          <p:nvPr/>
        </p:nvSpPr>
        <p:spPr bwMode="auto">
          <a:xfrm>
            <a:off x="755650" y="3644900"/>
            <a:ext cx="2859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/>
              <a:t>Положение «лёжа на животе»</a:t>
            </a:r>
            <a:r>
              <a:rPr lang="ru-RU" sz="1800">
                <a:latin typeface="Verdana" pitchFamily="34" charset="0"/>
              </a:rPr>
              <a:t> </a:t>
            </a:r>
          </a:p>
        </p:txBody>
      </p:sp>
      <p:sp>
        <p:nvSpPr>
          <p:cNvPr id="85001" name="Rectangle 14"/>
          <p:cNvSpPr>
            <a:spLocks noChangeArrowheads="1"/>
          </p:cNvSpPr>
          <p:nvPr/>
        </p:nvSpPr>
        <p:spPr bwMode="auto">
          <a:xfrm>
            <a:off x="5292725" y="3716338"/>
            <a:ext cx="2662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600"/>
              <a:t>Положение «лёжа на спине»</a:t>
            </a:r>
          </a:p>
        </p:txBody>
      </p:sp>
      <p:sp>
        <p:nvSpPr>
          <p:cNvPr id="85002" name="Rectangle 15"/>
          <p:cNvSpPr>
            <a:spLocks noChangeArrowheads="1"/>
          </p:cNvSpPr>
          <p:nvPr/>
        </p:nvSpPr>
        <p:spPr bwMode="auto">
          <a:xfrm>
            <a:off x="4437063" y="3244850"/>
            <a:ext cx="266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800">
                <a:latin typeface="Verdana" pitchFamily="34" charset="0"/>
              </a:rPr>
              <a:t>.</a:t>
            </a:r>
          </a:p>
        </p:txBody>
      </p:sp>
      <p:sp>
        <p:nvSpPr>
          <p:cNvPr id="85003" name="Rectangle 16"/>
          <p:cNvSpPr>
            <a:spLocks noChangeArrowheads="1"/>
          </p:cNvSpPr>
          <p:nvPr/>
        </p:nvSpPr>
        <p:spPr bwMode="auto">
          <a:xfrm>
            <a:off x="6288088" y="1160463"/>
            <a:ext cx="45624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Полусидячее</a:t>
            </a:r>
          </a:p>
          <a:p>
            <a:r>
              <a:rPr lang="ru-RU" sz="1600"/>
              <a:t>              положение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Правильное питание и адекватный приём жидкости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05830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</a:rPr>
              <a:t>суточный рацион должен содержать не менее 1,5  литров жидкости (объем жидкости нужно уточнить у врача) , 500-1000 мг аскорбиновой кислоты (витамин С) и не менее 120 г белка.</a:t>
            </a:r>
          </a:p>
        </p:txBody>
      </p:sp>
      <p:pic>
        <p:nvPicPr>
          <p:cNvPr id="86020" name="Picture 7" descr="belk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386013"/>
            <a:ext cx="4316412" cy="3130550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9697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Перемещение пациента</a:t>
            </a:r>
          </a:p>
        </p:txBody>
      </p:sp>
      <p:sp>
        <p:nvSpPr>
          <p:cNvPr id="207878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 smtClean="0">
                <a:latin typeface="Times New Roman" pitchFamily="18" charset="0"/>
              </a:rPr>
              <a:t>Перемещайте пациента в постели, в т.ч. из кровати в кресло осуществляйте, исключая трение; используйте вспомогательные средства; </a:t>
            </a:r>
          </a:p>
        </p:txBody>
      </p:sp>
      <p:pic>
        <p:nvPicPr>
          <p:cNvPr id="87044" name="Picture 7" descr="0010-014-Sredstva-dlja-ukhoda-za-bolnym-Protivoprolezhnevyj-matrat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52500" y="1628775"/>
            <a:ext cx="3189288" cy="4679950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Требования к личной гигиене</a:t>
            </a:r>
          </a:p>
        </p:txBody>
      </p:sp>
      <p:sp>
        <p:nvSpPr>
          <p:cNvPr id="209926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716463" y="1412875"/>
            <a:ext cx="4038600" cy="5149850"/>
          </a:xfrm>
        </p:spPr>
        <p:txBody>
          <a:bodyPr/>
          <a:lstStyle/>
          <a:p>
            <a:pPr marL="533400" indent="-533400" eaLnBrk="1" hangingPunct="1">
              <a:defRPr/>
            </a:pPr>
            <a:r>
              <a:rPr lang="ru-RU" sz="2000" smtClean="0">
                <a:latin typeface="Times New Roman" pitchFamily="18" charset="0"/>
              </a:rPr>
              <a:t>Не подвергайте уязвимые участки тела трению. Обмывайте эти участки не менее 1 раза в день, если необходимо соблюдать правила личной гигиены, а также при недержании мочи, сильном потоотделении. Мойте кожу без трения и кускового мыла, используйте жидкое мыло. После мытья тщательно высушите кожу промокающими</a:t>
            </a:r>
            <a:r>
              <a:rPr lang="ru-RU" sz="2400" smtClean="0">
                <a:latin typeface="Times New Roman" pitchFamily="18" charset="0"/>
              </a:rPr>
              <a:t> </a:t>
            </a:r>
            <a:r>
              <a:rPr lang="ru-RU" sz="2000" smtClean="0">
                <a:latin typeface="Times New Roman" pitchFamily="18" charset="0"/>
              </a:rPr>
              <a:t>движениями</a:t>
            </a:r>
            <a:r>
              <a:rPr lang="ru-RU" sz="2400" smtClean="0">
                <a:latin typeface="Times New Roman" pitchFamily="18" charset="0"/>
              </a:rPr>
              <a:t>.</a:t>
            </a:r>
          </a:p>
        </p:txBody>
      </p:sp>
      <p:pic>
        <p:nvPicPr>
          <p:cNvPr id="88068" name="Picture 7" descr="phpThumb_generated_thumbnailjpg-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412875"/>
            <a:ext cx="4465638" cy="4251325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Смена постельного и нательного белья</a:t>
            </a:r>
          </a:p>
        </p:txBody>
      </p:sp>
      <p:sp>
        <p:nvSpPr>
          <p:cNvPr id="211974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48200" y="908050"/>
            <a:ext cx="4038600" cy="5222875"/>
          </a:xfrm>
        </p:spPr>
        <p:txBody>
          <a:bodyPr/>
          <a:lstStyle/>
          <a:p>
            <a:pPr marL="533400" indent="-533400" eaLnBrk="1" hangingPunct="1">
              <a:defRPr/>
            </a:pPr>
            <a:r>
              <a:rPr lang="ru-RU" smtClean="0">
                <a:latin typeface="Times New Roman" pitchFamily="18" charset="0"/>
              </a:rPr>
              <a:t>Постельное и нательное бельё должно быть хлопчатобумажным. Меняйте его по мере необходимости. Поддерживайте комфортное состояние постели: стряхивайте крошки, расправляйте складки.</a:t>
            </a:r>
          </a:p>
        </p:txBody>
      </p:sp>
      <p:pic>
        <p:nvPicPr>
          <p:cNvPr id="89092" name="Picture 7" descr="смена белья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0900" y="2060575"/>
            <a:ext cx="3048000" cy="3384550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Массаж тела</a:t>
            </a:r>
          </a:p>
        </p:txBody>
      </p:sp>
      <p:sp>
        <p:nvSpPr>
          <p:cNvPr id="218117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648200" y="1052513"/>
            <a:ext cx="4038600" cy="50784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latin typeface="Times New Roman" pitchFamily="18" charset="0"/>
              </a:rPr>
              <a:t>Допускается массаж около участков риска в радиусе не менее 5 см от костного выступа. Проводить после обильного нанесения питательного крема на кожу.</a:t>
            </a:r>
          </a:p>
        </p:txBody>
      </p:sp>
      <p:pic>
        <p:nvPicPr>
          <p:cNvPr id="90116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484313"/>
            <a:ext cx="4710113" cy="3313112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333375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Перевязочная </a:t>
            </a:r>
            <a:r>
              <a:rPr lang="ru-RU" sz="3200" i="1" dirty="0" err="1" smtClean="0">
                <a:solidFill>
                  <a:schemeClr val="tx2">
                    <a:lumMod val="75000"/>
                  </a:schemeClr>
                </a:solidFill>
              </a:rPr>
              <a:t>хосписного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 отделения</a:t>
            </a:r>
            <a:endParaRPr lang="ru-RU" sz="3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23" name="Picture 2" descr="C:\Users\Admin\Desktop\фотки\cpcbS63Ntq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7880350" cy="443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Перевязочная </a:t>
            </a:r>
            <a:r>
              <a:rPr lang="ru-RU" sz="3200" i="1" dirty="0" err="1" smtClean="0">
                <a:solidFill>
                  <a:schemeClr val="tx2">
                    <a:lumMod val="75000"/>
                  </a:schemeClr>
                </a:solidFill>
              </a:rPr>
              <a:t>хосписного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 отделения</a:t>
            </a:r>
            <a:endParaRPr lang="ru-RU" sz="3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63" name="Picture 2" descr="C:\Users\Admin\Desktop\фотки\j1F_eQ7UKh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844675"/>
            <a:ext cx="7056437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Заведующий </a:t>
            </a:r>
            <a:r>
              <a:rPr lang="ru-RU" sz="2800" i="1" dirty="0" err="1" smtClean="0">
                <a:solidFill>
                  <a:schemeClr val="tx2">
                    <a:lumMod val="75000"/>
                  </a:schemeClr>
                </a:solidFill>
              </a:rPr>
              <a:t>хосписным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 отделением</a:t>
            </a:r>
            <a:b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i="1" dirty="0" err="1" smtClean="0">
                <a:solidFill>
                  <a:schemeClr val="tx2">
                    <a:lumMod val="75000"/>
                  </a:schemeClr>
                </a:solidFill>
              </a:rPr>
              <a:t>Заречнов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 Виктор Николаевич</a:t>
            </a:r>
          </a:p>
        </p:txBody>
      </p:sp>
      <p:pic>
        <p:nvPicPr>
          <p:cNvPr id="83971" name="Рисунок 2" descr="20160419_1116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773238"/>
            <a:ext cx="7596188" cy="4271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20170516_12055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08050"/>
            <a:ext cx="8540750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>
              <a:defRPr/>
            </a:pP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Принципы лечения</a:t>
            </a:r>
            <a:endParaRPr lang="ru-RU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4211" name="Picture 1" descr="C:\Users\Admin\Desktop\5b33484e27b6fff14f6f84c06e21ae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836613"/>
            <a:ext cx="280828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2" descr="C:\Users\Admin\Desktop\9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836613"/>
            <a:ext cx="280828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3" descr="C:\Users\Admin\Desktop\cba6a0410d42bcfaa14d0808e045dc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908050"/>
            <a:ext cx="25384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4" descr="C:\Users\Admin\Desktop\1175002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076700"/>
            <a:ext cx="52562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Picture 5" descr="C:\Users\Admin\Desktop\623_1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3860800"/>
            <a:ext cx="2878138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Admin\Desktop\437c1e36ac1912baebdb473136010d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3" descr="C:\Users\Admin\Desktop\5314700de8ef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26035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4" descr="C:\Users\Admin\Desktop\2d2b4b8bf9fe3549ef3f620a5545dac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429000"/>
            <a:ext cx="2376488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5" descr="C:\Users\Admin\Desktop\menalind_krem_s_z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3357563"/>
            <a:ext cx="3279775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Admin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275" y="260350"/>
            <a:ext cx="537686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3" descr="C:\Users\Admin\Desktop\52474c7ba41d23dfcdd23e3fdc197e336db8d4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60350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5" descr="C:\Users\Admin\Desktop\levomek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3933825"/>
            <a:ext cx="39624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3" descr="C:\Users\Admin\Desktop\DSC_99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500438"/>
            <a:ext cx="4535488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Admin\Desktop\419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125538"/>
            <a:ext cx="3311525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 descr="C:\Users\Admin\Desktop\30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125538"/>
            <a:ext cx="4103687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Admin\Desktop\granugel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295275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3" descr="C:\Users\Admin\Desktop\3a0da9f2a60e7d0d852b034ce228657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789363"/>
            <a:ext cx="2735262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4" descr="C:\Users\Admin\Desktop\maz-ot-prolegnej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8913" y="333375"/>
            <a:ext cx="4760912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5" descr="C:\Users\Admin\Desktop\img7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4005263"/>
            <a:ext cx="4681538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Admin\Desktop\4854cf01d941b1f328569b1a064aa6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1850" y="476250"/>
            <a:ext cx="264953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4" descr="C:\Users\Admin\Desktop\a9a653ab348cfbf9aa47a851fd8239f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333375"/>
            <a:ext cx="2682875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5" descr="C:\Users\Admin\Desktop\13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60350"/>
            <a:ext cx="2519363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6" descr="C:\Users\Admin\Desktop\Baneocin_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2997200"/>
            <a:ext cx="3167062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Picture 4" descr="C:\Users\Admin\Desktop\ph_hydrosorb_spritze_dcs2_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860800"/>
            <a:ext cx="39624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Admin\Desktop\hyd_206_enl_e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8913"/>
            <a:ext cx="37211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4" descr="C:\Users\Admin\Desktop\9b69693dfab3e2b2c6dd7fe2ae4f2d7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60350"/>
            <a:ext cx="3806825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5" descr="C:\Users\Admin\Desktop\original_povyazka_medisorb_H_sterilnaya_15sm_h_15sm_5_sht_www_piluli_ru_eapt2425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4005263"/>
            <a:ext cx="2692400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3" descr="C:\Users\Admin\Desktop\5732609a08a29d4e379593ed044b1f14_600_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838" y="3949700"/>
            <a:ext cx="3100387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Users\Admin\Desktop\PERMAFOAM_sacral_4f43b84f6c35b_e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2951162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 descr="C:\Users\Admin\Desktop\TD2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47675"/>
            <a:ext cx="38163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8" descr="C:\Users\Admin\Desktop\GOY3twn8r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789363"/>
            <a:ext cx="4032250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9" descr="C:\Users\Admin\Desktop\scnjpPVRbV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716338"/>
            <a:ext cx="4148137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C:\Users\Admin\Desktop\2_107-770x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789363"/>
            <a:ext cx="4225925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2" descr="C:\Users\Admin\Desktop\YN_7nghqX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620713"/>
            <a:ext cx="315595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6" descr="C:\Users\Admin\Desktop\ctSSVWC2QQ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765175"/>
            <a:ext cx="37449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Admin\Desktop\52ITnIC-0c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33375"/>
            <a:ext cx="3398838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5" descr="C:\Users\Admin\Desktop\Q7MNodQdHk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4300" y="285750"/>
            <a:ext cx="3481388" cy="616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Склон">
  <a:themeElements>
    <a:clrScheme name="Склон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Склон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2643</TotalTime>
  <Words>1729</Words>
  <Application>Microsoft Office PowerPoint</Application>
  <PresentationFormat>Экран (4:3)</PresentationFormat>
  <Paragraphs>286</Paragraphs>
  <Slides>101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101</vt:i4>
      </vt:variant>
    </vt:vector>
  </HeadingPairs>
  <TitlesOfParts>
    <vt:vector size="102" baseType="lpstr">
      <vt:lpstr>Склон</vt:lpstr>
      <vt:lpstr>​Паллиативная помощь. Опыт работы хосписного отделения ГБУЗ НО «Городская больница  № 47 Ленинского района»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Медицинская эргономика – это наука, помогающая эффективно совершать работу с минимальной затратой энергии: не нанося вреда своему здоровью.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Упоры для самостоятельного перемещения</vt:lpstr>
      <vt:lpstr> Веревочные  приспособления </vt:lpstr>
      <vt:lpstr>Эластичные пластины</vt:lpstr>
      <vt:lpstr>Удерживающие пояса. Слинги (люльки подъемников)</vt:lpstr>
      <vt:lpstr>Вращающиеся диски</vt:lpstr>
      <vt:lpstr>Презентация PowerPoint</vt:lpstr>
      <vt:lpstr>Презентация PowerPoint</vt:lpstr>
      <vt:lpstr>Скользящие доски</vt:lpstr>
      <vt:lpstr>Презентация PowerPoint</vt:lpstr>
      <vt:lpstr> ​ Предназначены для перемещения лежащих пациентов с одной поверхности на другую или переворачивания на постели. </vt:lpstr>
      <vt:lpstr>Валики и подушки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Хоспис – это дом, в котором берегут жизнь, сколько бы ее ни осталось. </vt:lpstr>
      <vt:lpstr>Если человека нельзя вылечить, это не значит, что ему нельзя помочь. </vt:lpstr>
      <vt:lpstr>Приказ №123 от 17.04.2002</vt:lpstr>
      <vt:lpstr>Отраслевой стандарт "Протокол ведения больных. Пролежни" (ОСТ 91500.11.0001-2002)</vt:lpstr>
      <vt:lpstr>Презентация PowerPoint</vt:lpstr>
      <vt:lpstr>Пролежни. Понятие. Причины образования и места локализации.</vt:lpstr>
      <vt:lpstr> Давление в области костных выступов.</vt:lpstr>
      <vt:lpstr>Повреждение тканей от сдвига.</vt:lpstr>
      <vt:lpstr> Повреждение тканей от трения.</vt:lpstr>
      <vt:lpstr>Оценка степени риска образования пролежней  ШКАЛА ВАТЕРЛОУ</vt:lpstr>
      <vt:lpstr>Презентация PowerPoint</vt:lpstr>
      <vt:lpstr>Презентация PowerPoint</vt:lpstr>
      <vt:lpstr>Места образования пролежней. </vt:lpstr>
      <vt:lpstr>Отраслевой стандарт "Протокол ведения больных. Пролежни" (ОСТ 91500.11.0001-2002) Места появления пролежней</vt:lpstr>
      <vt:lpstr>Отраслевой стандарт "Протокол ведения больных. Пролежни" (ОСТ 91500.11.0001-2002) </vt:lpstr>
      <vt:lpstr>Отраслевой стандарт "Протокол ведения больных. Пролежни" (ОСТ 91500.11.0001-2002)  Клиническая картина и особенности диагностики</vt:lpstr>
      <vt:lpstr>Стадии пролежней</vt:lpstr>
      <vt:lpstr>Отраслевой стандарт "Протокол ведения больных. Пролежни" (ОСТ 91500.11.0001-2002)</vt:lpstr>
      <vt:lpstr>Уменьшение давления на костные ткани</vt:lpstr>
      <vt:lpstr>Смена положения в постели каждые 2 часа</vt:lpstr>
      <vt:lpstr>Правильное питание и адекватный приём жидкости </vt:lpstr>
      <vt:lpstr>Перемещение пациента</vt:lpstr>
      <vt:lpstr>Требования к личной гигиене</vt:lpstr>
      <vt:lpstr>Смена постельного и нательного белья</vt:lpstr>
      <vt:lpstr>Массаж тела</vt:lpstr>
      <vt:lpstr>Перевязочная хосписного отделения</vt:lpstr>
      <vt:lpstr>Перевязочная хосписного отделения</vt:lpstr>
      <vt:lpstr>Заведующий хосписным отделением Заречнов Виктор Николаевич</vt:lpstr>
      <vt:lpstr>Принципы лечения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Arina</cp:lastModifiedBy>
  <cp:revision>332</cp:revision>
  <dcterms:created xsi:type="dcterms:W3CDTF">2013-03-07T14:31:50Z</dcterms:created>
  <dcterms:modified xsi:type="dcterms:W3CDTF">2017-06-09T13:28:01Z</dcterms:modified>
</cp:coreProperties>
</file>