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77" r:id="rId1"/>
  </p:sldMasterIdLst>
  <p:notesMasterIdLst>
    <p:notesMasterId r:id="rId30"/>
  </p:notesMasterIdLst>
  <p:handoutMasterIdLst>
    <p:handoutMasterId r:id="rId31"/>
  </p:handoutMasterIdLst>
  <p:sldIdLst>
    <p:sldId id="559" r:id="rId2"/>
    <p:sldId id="516" r:id="rId3"/>
    <p:sldId id="517" r:id="rId4"/>
    <p:sldId id="592" r:id="rId5"/>
    <p:sldId id="518" r:id="rId6"/>
    <p:sldId id="590" r:id="rId7"/>
    <p:sldId id="589" r:id="rId8"/>
    <p:sldId id="560" r:id="rId9"/>
    <p:sldId id="538" r:id="rId10"/>
    <p:sldId id="586" r:id="rId11"/>
    <p:sldId id="448" r:id="rId12"/>
    <p:sldId id="562" r:id="rId13"/>
    <p:sldId id="457" r:id="rId14"/>
    <p:sldId id="537" r:id="rId15"/>
    <p:sldId id="591" r:id="rId16"/>
    <p:sldId id="564" r:id="rId17"/>
    <p:sldId id="565" r:id="rId18"/>
    <p:sldId id="566" r:id="rId19"/>
    <p:sldId id="567" r:id="rId20"/>
    <p:sldId id="568" r:id="rId21"/>
    <p:sldId id="575" r:id="rId22"/>
    <p:sldId id="576" r:id="rId23"/>
    <p:sldId id="577" r:id="rId24"/>
    <p:sldId id="573" r:id="rId25"/>
    <p:sldId id="581" r:id="rId26"/>
    <p:sldId id="588" r:id="rId27"/>
    <p:sldId id="579" r:id="rId28"/>
    <p:sldId id="580" r:id="rId29"/>
  </p:sldIdLst>
  <p:sldSz cx="9144000" cy="6858000" type="screen4x3"/>
  <p:notesSz cx="6797675" cy="9928225"/>
  <p:defaultTextStyle>
    <a:defPPr>
      <a:defRPr lang="ru-RU"/>
    </a:defPPr>
    <a:lvl1pPr algn="l" rtl="0" eaLnBrk="0" fontAlgn="base" hangingPunct="0">
      <a:spcBef>
        <a:spcPct val="0"/>
      </a:spcBef>
      <a:spcAft>
        <a:spcPct val="0"/>
      </a:spcAft>
      <a:defRPr b="1" kern="1200">
        <a:solidFill>
          <a:schemeClr val="tx1"/>
        </a:solidFill>
        <a:latin typeface="Arial" charset="0"/>
        <a:ea typeface="+mn-ea"/>
        <a:cs typeface="Arial" charset="0"/>
      </a:defRPr>
    </a:lvl1pPr>
    <a:lvl2pPr marL="457200" algn="l" rtl="0" eaLnBrk="0" fontAlgn="base" hangingPunct="0">
      <a:spcBef>
        <a:spcPct val="0"/>
      </a:spcBef>
      <a:spcAft>
        <a:spcPct val="0"/>
      </a:spcAft>
      <a:defRPr b="1" kern="1200">
        <a:solidFill>
          <a:schemeClr val="tx1"/>
        </a:solidFill>
        <a:latin typeface="Arial" charset="0"/>
        <a:ea typeface="+mn-ea"/>
        <a:cs typeface="Arial" charset="0"/>
      </a:defRPr>
    </a:lvl2pPr>
    <a:lvl3pPr marL="914400" algn="l" rtl="0" eaLnBrk="0" fontAlgn="base" hangingPunct="0">
      <a:spcBef>
        <a:spcPct val="0"/>
      </a:spcBef>
      <a:spcAft>
        <a:spcPct val="0"/>
      </a:spcAft>
      <a:defRPr b="1" kern="1200">
        <a:solidFill>
          <a:schemeClr val="tx1"/>
        </a:solidFill>
        <a:latin typeface="Arial" charset="0"/>
        <a:ea typeface="+mn-ea"/>
        <a:cs typeface="Arial" charset="0"/>
      </a:defRPr>
    </a:lvl3pPr>
    <a:lvl4pPr marL="1371600" algn="l" rtl="0" eaLnBrk="0" fontAlgn="base" hangingPunct="0">
      <a:spcBef>
        <a:spcPct val="0"/>
      </a:spcBef>
      <a:spcAft>
        <a:spcPct val="0"/>
      </a:spcAft>
      <a:defRPr b="1" kern="1200">
        <a:solidFill>
          <a:schemeClr val="tx1"/>
        </a:solidFill>
        <a:latin typeface="Arial" charset="0"/>
        <a:ea typeface="+mn-ea"/>
        <a:cs typeface="Arial" charset="0"/>
      </a:defRPr>
    </a:lvl4pPr>
    <a:lvl5pPr marL="1828800" algn="l" rtl="0" eaLnBrk="0" fontAlgn="base" hangingPunct="0">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movAN" initials="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0F010"/>
    <a:srgbClr val="FFFFFF"/>
    <a:srgbClr val="F6F9FC"/>
    <a:srgbClr val="EFFD35"/>
    <a:srgbClr val="FFFFCC"/>
    <a:srgbClr val="D6E4F2"/>
    <a:srgbClr val="A2C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64892" autoAdjust="0"/>
  </p:normalViewPr>
  <p:slideViewPr>
    <p:cSldViewPr>
      <p:cViewPr>
        <p:scale>
          <a:sx n="63" d="100"/>
          <a:sy n="63" d="100"/>
        </p:scale>
        <p:origin x="-1584" y="-72"/>
      </p:cViewPr>
      <p:guideLst>
        <p:guide orient="horz" pos="2160"/>
        <p:guide pos="2880"/>
      </p:guideLst>
    </p:cSldViewPr>
  </p:slideViewPr>
  <p:outlineViewPr>
    <p:cViewPr>
      <p:scale>
        <a:sx n="33" d="100"/>
        <a:sy n="33" d="100"/>
      </p:scale>
      <p:origin x="0" y="226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187144397918423E-2"/>
          <c:y val="2.5472674408398985E-2"/>
          <c:w val="0.73276813884003056"/>
          <c:h val="0.88646059902943763"/>
        </c:manualLayout>
      </c:layout>
      <c:barChart>
        <c:barDir val="col"/>
        <c:grouping val="clustered"/>
        <c:varyColors val="0"/>
        <c:ser>
          <c:idx val="0"/>
          <c:order val="0"/>
          <c:tx>
            <c:strRef>
              <c:f>Лист1!$B$1</c:f>
              <c:strCache>
                <c:ptCount val="1"/>
                <c:pt idx="0">
                  <c:v>заболеваемость</c:v>
                </c:pt>
              </c:strCache>
            </c:strRef>
          </c:tx>
          <c:spPr>
            <a:solidFill>
              <a:schemeClr val="accent1">
                <a:lumMod val="50000"/>
              </a:schemeClr>
            </a:solidFill>
          </c:spPr>
          <c:invertIfNegative val="0"/>
          <c:dLbls>
            <c:showLegendKey val="0"/>
            <c:showVal val="1"/>
            <c:showCatName val="0"/>
            <c:showSerName val="0"/>
            <c:showPercent val="0"/>
            <c:showBubbleSize val="0"/>
            <c:showLeaderLines val="0"/>
          </c:dLbls>
          <c:cat>
            <c:strRef>
              <c:f>Лист1!$A$2:$A$9</c:f>
              <c:strCache>
                <c:ptCount val="8"/>
                <c:pt idx="0">
                  <c:v>2011 г</c:v>
                </c:pt>
                <c:pt idx="1">
                  <c:v>2012 г</c:v>
                </c:pt>
                <c:pt idx="2">
                  <c:v>2013 г</c:v>
                </c:pt>
                <c:pt idx="3">
                  <c:v>2014 г</c:v>
                </c:pt>
                <c:pt idx="4">
                  <c:v>2015 г</c:v>
                </c:pt>
                <c:pt idx="5">
                  <c:v>2016 г</c:v>
                </c:pt>
                <c:pt idx="6">
                  <c:v>ПФО</c:v>
                </c:pt>
                <c:pt idx="7">
                  <c:v>РФ</c:v>
                </c:pt>
              </c:strCache>
            </c:strRef>
          </c:cat>
          <c:val>
            <c:numRef>
              <c:f>Лист1!$B$2:$B$9</c:f>
              <c:numCache>
                <c:formatCode>General</c:formatCode>
                <c:ptCount val="8"/>
                <c:pt idx="0">
                  <c:v>440.1</c:v>
                </c:pt>
                <c:pt idx="1">
                  <c:v>446.6</c:v>
                </c:pt>
                <c:pt idx="2">
                  <c:v>464.4</c:v>
                </c:pt>
                <c:pt idx="3">
                  <c:v>485.1</c:v>
                </c:pt>
                <c:pt idx="4">
                  <c:v>496.3</c:v>
                </c:pt>
                <c:pt idx="5">
                  <c:v>496.1</c:v>
                </c:pt>
                <c:pt idx="6">
                  <c:v>405.7</c:v>
                </c:pt>
                <c:pt idx="7">
                  <c:v>388</c:v>
                </c:pt>
              </c:numCache>
            </c:numRef>
          </c:val>
        </c:ser>
        <c:ser>
          <c:idx val="1"/>
          <c:order val="1"/>
          <c:tx>
            <c:strRef>
              <c:f>Лист1!$C$1</c:f>
              <c:strCache>
                <c:ptCount val="1"/>
                <c:pt idx="0">
                  <c:v>смертность</c:v>
                </c:pt>
              </c:strCache>
            </c:strRef>
          </c:tx>
          <c:spPr>
            <a:solidFill>
              <a:srgbClr val="C00000"/>
            </a:solidFill>
          </c:spPr>
          <c:invertIfNegative val="0"/>
          <c:dLbls>
            <c:txPr>
              <a:bodyPr rot="960000"/>
              <a:lstStyle/>
              <a:p>
                <a:pPr>
                  <a:defRPr/>
                </a:pPr>
                <a:endParaRPr lang="ru-RU"/>
              </a:p>
            </c:txPr>
            <c:showLegendKey val="0"/>
            <c:showVal val="1"/>
            <c:showCatName val="0"/>
            <c:showSerName val="0"/>
            <c:showPercent val="0"/>
            <c:showBubbleSize val="0"/>
            <c:showLeaderLines val="0"/>
          </c:dLbls>
          <c:cat>
            <c:strRef>
              <c:f>Лист1!$A$2:$A$9</c:f>
              <c:strCache>
                <c:ptCount val="8"/>
                <c:pt idx="0">
                  <c:v>2011 г</c:v>
                </c:pt>
                <c:pt idx="1">
                  <c:v>2012 г</c:v>
                </c:pt>
                <c:pt idx="2">
                  <c:v>2013 г</c:v>
                </c:pt>
                <c:pt idx="3">
                  <c:v>2014 г</c:v>
                </c:pt>
                <c:pt idx="4">
                  <c:v>2015 г</c:v>
                </c:pt>
                <c:pt idx="5">
                  <c:v>2016 г</c:v>
                </c:pt>
                <c:pt idx="6">
                  <c:v>ПФО</c:v>
                </c:pt>
                <c:pt idx="7">
                  <c:v>РФ</c:v>
                </c:pt>
              </c:strCache>
            </c:strRef>
          </c:cat>
          <c:val>
            <c:numRef>
              <c:f>Лист1!$C$2:$C$9</c:f>
              <c:numCache>
                <c:formatCode>General</c:formatCode>
                <c:ptCount val="8"/>
                <c:pt idx="0">
                  <c:v>209.6</c:v>
                </c:pt>
                <c:pt idx="1">
                  <c:v>211.4</c:v>
                </c:pt>
                <c:pt idx="2">
                  <c:v>211.8</c:v>
                </c:pt>
                <c:pt idx="3">
                  <c:v>205.1</c:v>
                </c:pt>
                <c:pt idx="4">
                  <c:v>203.9</c:v>
                </c:pt>
                <c:pt idx="5">
                  <c:v>209.2</c:v>
                </c:pt>
                <c:pt idx="6">
                  <c:v>191.2</c:v>
                </c:pt>
                <c:pt idx="7">
                  <c:v>199.5</c:v>
                </c:pt>
              </c:numCache>
            </c:numRef>
          </c:val>
        </c:ser>
        <c:dLbls>
          <c:showLegendKey val="0"/>
          <c:showVal val="0"/>
          <c:showCatName val="0"/>
          <c:showSerName val="0"/>
          <c:showPercent val="0"/>
          <c:showBubbleSize val="0"/>
        </c:dLbls>
        <c:gapWidth val="150"/>
        <c:axId val="82089856"/>
        <c:axId val="82091392"/>
      </c:barChart>
      <c:catAx>
        <c:axId val="82089856"/>
        <c:scaling>
          <c:orientation val="minMax"/>
        </c:scaling>
        <c:delete val="0"/>
        <c:axPos val="b"/>
        <c:numFmt formatCode="General" sourceLinked="1"/>
        <c:majorTickMark val="out"/>
        <c:minorTickMark val="none"/>
        <c:tickLblPos val="nextTo"/>
        <c:crossAx val="82091392"/>
        <c:crosses val="autoZero"/>
        <c:auto val="1"/>
        <c:lblAlgn val="ctr"/>
        <c:lblOffset val="100"/>
        <c:noMultiLvlLbl val="0"/>
      </c:catAx>
      <c:valAx>
        <c:axId val="82091392"/>
        <c:scaling>
          <c:orientation val="minMax"/>
        </c:scaling>
        <c:delete val="0"/>
        <c:axPos val="l"/>
        <c:majorGridlines/>
        <c:numFmt formatCode="General" sourceLinked="1"/>
        <c:majorTickMark val="out"/>
        <c:minorTickMark val="none"/>
        <c:tickLblPos val="nextTo"/>
        <c:crossAx val="82089856"/>
        <c:crosses val="autoZero"/>
        <c:crossBetween val="between"/>
      </c:valAx>
      <c:spPr>
        <a:noFill/>
        <a:ln w="25400">
          <a:noFill/>
        </a:ln>
      </c:spPr>
    </c:plotArea>
    <c:legend>
      <c:legendPos val="r"/>
      <c:layout>
        <c:manualLayout>
          <c:xMode val="edge"/>
          <c:yMode val="edge"/>
          <c:x val="0.75117990063937112"/>
          <c:y val="2.9032556888643188E-2"/>
          <c:w val="0.2238876279903097"/>
          <c:h val="0.13127124764053449"/>
        </c:manualLayout>
      </c:layout>
      <c:overlay val="0"/>
    </c:legend>
    <c:plotVisOnly val="1"/>
    <c:dispBlanksAs val="gap"/>
    <c:showDLblsOverMax val="0"/>
  </c:chart>
  <c:txPr>
    <a:bodyPr/>
    <a:lstStyle/>
    <a:p>
      <a:pPr>
        <a:defRPr sz="1800"/>
      </a:pPr>
      <a:endParaRPr lang="ru-RU"/>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5-03-06T14:36:36.585" idx="2">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Arial" charset="0"/>
                <a:cs typeface="+mn-cs"/>
              </a:defRPr>
            </a:lvl1pPr>
          </a:lstStyle>
          <a:p>
            <a:pPr>
              <a:defRPr/>
            </a:pPr>
            <a:endParaRPr lang="ru-RU"/>
          </a:p>
        </p:txBody>
      </p:sp>
      <p:sp>
        <p:nvSpPr>
          <p:cNvPr id="5529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cs typeface="+mn-cs"/>
              </a:defRPr>
            </a:lvl1pPr>
          </a:lstStyle>
          <a:p>
            <a:pPr>
              <a:defRPr/>
            </a:pPr>
            <a:fld id="{720B0F83-2FB3-46BB-8379-430773CF0B08}" type="datetimeFigureOut">
              <a:rPr lang="ru-RU"/>
              <a:pPr>
                <a:defRPr/>
              </a:pPr>
              <a:t>09.06.2017</a:t>
            </a:fld>
            <a:endParaRPr lang="ru-RU"/>
          </a:p>
        </p:txBody>
      </p:sp>
      <p:sp>
        <p:nvSpPr>
          <p:cNvPr id="55300"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Arial" charset="0"/>
                <a:cs typeface="+mn-cs"/>
              </a:defRPr>
            </a:lvl1pPr>
          </a:lstStyle>
          <a:p>
            <a:pPr>
              <a:defRPr/>
            </a:pPr>
            <a:endParaRPr lang="ru-RU"/>
          </a:p>
        </p:txBody>
      </p:sp>
      <p:sp>
        <p:nvSpPr>
          <p:cNvPr id="55301"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BCEF9AEF-FD00-4BD5-AA89-90360678793E}" type="slidenum">
              <a:rPr lang="ru-RU" altLang="ru-RU"/>
              <a:pPr>
                <a:defRPr/>
              </a:pPr>
              <a:t>‹#›</a:t>
            </a:fld>
            <a:endParaRPr lang="ru-RU" altLang="ru-RU"/>
          </a:p>
        </p:txBody>
      </p:sp>
    </p:spTree>
    <p:extLst>
      <p:ext uri="{BB962C8B-B14F-4D97-AF65-F5344CB8AC3E}">
        <p14:creationId xmlns:p14="http://schemas.microsoft.com/office/powerpoint/2010/main" val="2238008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b="0">
                <a:latin typeface="+mn-lt"/>
                <a:cs typeface="+mn-cs"/>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b="0">
                <a:latin typeface="+mn-lt"/>
                <a:cs typeface="+mn-cs"/>
              </a:defRPr>
            </a:lvl1pPr>
          </a:lstStyle>
          <a:p>
            <a:pPr>
              <a:defRPr/>
            </a:pPr>
            <a:fld id="{5B10313E-5BDE-4342-9BBE-DBF188C87234}" type="datetimeFigureOut">
              <a:rPr lang="ru-RU"/>
              <a:pPr>
                <a:defRPr/>
              </a:pPr>
              <a:t>09.06.2017</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16463"/>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b="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a:latin typeface="Calibri" pitchFamily="34" charset="0"/>
              </a:defRPr>
            </a:lvl1pPr>
          </a:lstStyle>
          <a:p>
            <a:pPr>
              <a:defRPr/>
            </a:pPr>
            <a:fld id="{18923F94-2BA0-498B-99A5-AEA3CA4351E3}" type="slidenum">
              <a:rPr lang="ru-RU" altLang="ru-RU"/>
              <a:pPr>
                <a:defRPr/>
              </a:pPr>
              <a:t>‹#›</a:t>
            </a:fld>
            <a:endParaRPr lang="ru-RU" altLang="ru-RU"/>
          </a:p>
        </p:txBody>
      </p:sp>
    </p:spTree>
    <p:extLst>
      <p:ext uri="{BB962C8B-B14F-4D97-AF65-F5344CB8AC3E}">
        <p14:creationId xmlns:p14="http://schemas.microsoft.com/office/powerpoint/2010/main" val="18535044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Глубоко уважаемый,  президиум! Уважаемые коллеги!  Разрешите поделиться опытом работы   паллиативной помощи  в Самарской области и не маловажной  роли медицинских сестер нашего отделения..</a:t>
            </a:r>
          </a:p>
        </p:txBody>
      </p:sp>
      <p:sp>
        <p:nvSpPr>
          <p:cNvPr id="31748" name="Номер слайда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r" eaLnBrk="1" hangingPunct="1"/>
            <a:fld id="{227CB4AE-64DB-497E-8360-0BAB5235D470}" type="slidenum">
              <a:rPr lang="ru-RU" altLang="ru-RU" sz="1200" b="0">
                <a:latin typeface="Calibri" pitchFamily="34" charset="0"/>
              </a:rPr>
              <a:pPr algn="r" eaLnBrk="1" hangingPunct="1"/>
              <a:t>1</a:t>
            </a:fld>
            <a:endParaRPr lang="ru-RU" altLang="ru-RU" sz="1200" b="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charset="0"/>
              </a:rPr>
              <a:t>В Самарской области структурно сформирована и успешно функционирует служба паллиативной помощи онкологическим больным, в системе которой по специально прописанным алгоритмам врачи ОПП успешно  взаимодействуют, с одной стороны, со специалистами ГБУЗ СОКОД, а с другой стороны - с врачами общей практики, специалистами хосписов и  онкологами  учреждений здравоохранения региона .</a:t>
            </a:r>
            <a:endParaRPr lang="ru-RU" altLang="ru-RU" dirty="0" smtClean="0"/>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BD40C4EA-988C-4643-9429-2E9A84DD28F9}" type="slidenum">
              <a:rPr lang="ru-RU" altLang="ru-RU" b="0" smtClean="0">
                <a:latin typeface="Calibri" pitchFamily="34" charset="0"/>
              </a:rPr>
              <a:pPr/>
              <a:t>10</a:t>
            </a:fld>
            <a:endParaRPr lang="ru-RU" altLang="ru-RU" b="0"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dirty="0" smtClean="0"/>
              <a:t>Маршрутизация в отделения паллиативной помощи, начинается с первичной консультации врача отделения паллиативной помощи.</a:t>
            </a:r>
          </a:p>
          <a:p>
            <a:pPr eaLnBrk="1" hangingPunct="1"/>
            <a:r>
              <a:rPr lang="ru-RU" altLang="ru-RU" dirty="0" smtClean="0"/>
              <a:t> Если пациент принимается на </a:t>
            </a:r>
            <a:r>
              <a:rPr lang="ru-RU" altLang="ru-RU" dirty="0" err="1" smtClean="0"/>
              <a:t>курацию</a:t>
            </a:r>
            <a:r>
              <a:rPr lang="ru-RU" altLang="ru-RU" dirty="0" smtClean="0"/>
              <a:t> в отделение, то врач выезжает к нему и  определяется  с тактикой ведения - это может быть: </a:t>
            </a:r>
            <a:r>
              <a:rPr lang="ru-RU" altLang="ru-RU" b="1" dirty="0" smtClean="0"/>
              <a:t>НА СЛАЙДЕ</a:t>
            </a:r>
          </a:p>
          <a:p>
            <a:pPr eaLnBrk="1" hangingPunct="1"/>
            <a:r>
              <a:rPr lang="ru-RU" altLang="ru-RU" dirty="0" smtClean="0"/>
              <a:t>При достижении адекватной противоболевой терапии и перевода больного из декомпенсированного состояния  в компенсированное, пациент передается участковой службе.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ru-RU" altLang="ru-RU" smtClean="0"/>
              <a:t>Если  ранее проводилось  только квалифицированное симптоматическое лечение, то сегодня пациенты получают специализированное паллиативное лечение включая высокотехнологичную медицинскую помощь.</a:t>
            </a:r>
          </a:p>
          <a:p>
            <a:pPr eaLnBrk="1" hangingPunct="1">
              <a:spcBef>
                <a:spcPct val="0"/>
              </a:spcBef>
            </a:pPr>
            <a:r>
              <a:rPr lang="ru-RU" altLang="ru-RU" smtClean="0"/>
              <a:t>(химиоэмболизация маточных артерий и печеночных артерий, радиочастотная абляция,  нефроадреналоэктомия, дренирование холедоха ит.д.)</a:t>
            </a:r>
          </a:p>
        </p:txBody>
      </p:sp>
      <p:sp>
        <p:nvSpPr>
          <p:cNvPr id="41988" name="Номер слайда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r" eaLnBrk="1" hangingPunct="1"/>
            <a:fld id="{C09816FA-B684-4445-A13E-CC38697F87D5}" type="slidenum">
              <a:rPr lang="ru-RU" altLang="ru-RU" sz="1200" b="0">
                <a:latin typeface="Calibri" pitchFamily="34" charset="0"/>
              </a:rPr>
              <a:pPr algn="r" eaLnBrk="1" hangingPunct="1"/>
              <a:t>12</a:t>
            </a:fld>
            <a:endParaRPr lang="ru-RU" altLang="ru-RU" sz="1200" b="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dirty="0" smtClean="0"/>
              <a:t>За 2016 год обслужено 830 пациентов , осуществлено 5071 посещение на дому. При этом выполнено 3 968 различных услуг. Как видно из таблицы ….</a:t>
            </a:r>
          </a:p>
        </p:txBody>
      </p:sp>
      <p:sp>
        <p:nvSpPr>
          <p:cNvPr id="430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8601715D-43ED-4DA1-B56C-302DF4A038BF}" type="slidenum">
              <a:rPr lang="ru-RU" altLang="ru-RU" b="0" smtClean="0">
                <a:latin typeface="Calibri" pitchFamily="34" charset="0"/>
              </a:rPr>
              <a:pPr/>
              <a:t>13</a:t>
            </a:fld>
            <a:endParaRPr lang="ru-RU" altLang="ru-RU" b="0"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latin typeface="Arial" charset="0"/>
            </a:endParaRPr>
          </a:p>
          <a:p>
            <a:r>
              <a:rPr lang="ru-RU" altLang="ru-RU" dirty="0" smtClean="0">
                <a:latin typeface="Arial" charset="0"/>
              </a:rPr>
              <a:t>В 2016 году сестринским персоналом проведено более 3000 независимых манипуляций</a:t>
            </a:r>
          </a:p>
          <a:p>
            <a:r>
              <a:rPr lang="ru-RU" altLang="ru-RU" dirty="0" smtClean="0">
                <a:latin typeface="Arial" charset="0"/>
              </a:rPr>
              <a:t>Роль медицинских сестер при оказании паллиативной помощи онкологическим пациентам очень высока. Медицинские сестры выезжают к пациентам самостоятельно для выполнения независимых сестринских манипуляций, что приводит к снижению нагрузки на врачебные  бригады и больший охват пациентов. При этом мы стараемся держать качество на высшем уровне.</a:t>
            </a:r>
          </a:p>
          <a:p>
            <a:endParaRPr lang="ru-RU" altLang="ru-RU" dirty="0" smtClean="0">
              <a:latin typeface="Arial" charset="0"/>
            </a:endParaRPr>
          </a:p>
        </p:txBody>
      </p:sp>
      <p:sp>
        <p:nvSpPr>
          <p:cNvPr id="440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B2A14041-0B79-4EE7-9367-59002E52F512}" type="slidenum">
              <a:rPr lang="ru-RU" altLang="ru-RU" b="0" smtClean="0">
                <a:latin typeface="Calibri" pitchFamily="34" charset="0"/>
              </a:rPr>
              <a:pPr/>
              <a:t>14</a:t>
            </a:fld>
            <a:endParaRPr lang="ru-RU" altLang="ru-RU" b="0"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На слайде Вашему вниманию представлена техника выполнения основных хирургических манипуляций, выполняемых в отделении – торакоцентез и лапарацентез .  При всех манипуляциях медицинская сестра ассистирует врачу.</a:t>
            </a:r>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F36FD37C-90AE-48B4-8581-E02A888F57B6}" type="slidenum">
              <a:rPr lang="ru-RU" altLang="ru-RU" b="0" smtClean="0">
                <a:latin typeface="Calibri" pitchFamily="34" charset="0"/>
              </a:rPr>
              <a:pPr/>
              <a:t>15</a:t>
            </a:fld>
            <a:endParaRPr lang="ru-RU" altLang="ru-RU" b="0"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Проведение сестринских манипуляций на дому, а не в условиях стационара, где не всё приспособлено для оказания медицинской помощи, имеет ряд особенностей.</a:t>
            </a:r>
          </a:p>
          <a:p>
            <a:r>
              <a:rPr lang="ru-RU" altLang="ru-RU" smtClean="0"/>
              <a:t>Каждая медицинская выездная бригада оснащена  2 сумками – укладками, что позволяет медицинскому персоналу оказывать помощь на дому с соблюдением всех требований эпидемиологической безопасности. </a:t>
            </a:r>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40019EBD-CC70-4DC0-A73B-A236CE10C4BA}" type="slidenum">
              <a:rPr lang="ru-RU" altLang="ru-RU" b="0" smtClean="0">
                <a:latin typeface="Calibri" pitchFamily="34" charset="0"/>
              </a:rPr>
              <a:pPr/>
              <a:t>16</a:t>
            </a:fld>
            <a:endParaRPr lang="ru-RU" altLang="ru-RU" b="0"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 одной сумке-укладке собрано  все необходимое для работы (на день): растворы для внутривенных инфузий, одноразовые шприцы, зонды, уретральные катетеры, желудочный зонд, воздухоотвод, одноразовая кружка Эсмарха , наборы для малых оперативных вмешательств, аппарат для измерения артериального давления , укладки для перевязок, лекарственные препараты, одноразовые стерильные халаты, простыни, перчатки, одноразовые наборы для снятия швов, перевязок и для постановки мочевых катетеров.</a:t>
            </a:r>
          </a:p>
        </p:txBody>
      </p:sp>
      <p:sp>
        <p:nvSpPr>
          <p:cNvPr id="471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6A027EE2-10C6-4D65-A338-18CC81B3A2D1}" type="slidenum">
              <a:rPr lang="ru-RU" altLang="ru-RU" b="0" smtClean="0">
                <a:latin typeface="Calibri" pitchFamily="34" charset="0"/>
              </a:rPr>
              <a:pPr/>
              <a:t>17</a:t>
            </a:fld>
            <a:endParaRPr lang="ru-RU" altLang="ru-RU" b="0"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 В другой укладке – это твердый контейнер для  использованного инструментария, </a:t>
            </a:r>
            <a:r>
              <a:rPr lang="ru-RU" altLang="ru-RU" dirty="0" err="1" smtClean="0"/>
              <a:t>таблетированого</a:t>
            </a:r>
            <a:r>
              <a:rPr lang="ru-RU" altLang="ru-RU" dirty="0" smtClean="0"/>
              <a:t> дезинфицирующего средства </a:t>
            </a:r>
            <a:r>
              <a:rPr lang="ru-RU" altLang="ru-RU" smtClean="0"/>
              <a:t>и дезинфицирующего </a:t>
            </a:r>
            <a:r>
              <a:rPr lang="ru-RU" altLang="ru-RU" dirty="0" smtClean="0"/>
              <a:t>средство </a:t>
            </a:r>
            <a:r>
              <a:rPr lang="ru-RU" altLang="ru-RU" smtClean="0"/>
              <a:t>для обработки поверхностей.</a:t>
            </a:r>
            <a:endParaRPr lang="ru-RU" altLang="ru-RU" dirty="0" smtClean="0"/>
          </a:p>
        </p:txBody>
      </p:sp>
      <p:sp>
        <p:nvSpPr>
          <p:cNvPr id="481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DB930E84-8151-406C-B495-3E7F4E77A5DE}" type="slidenum">
              <a:rPr lang="ru-RU" altLang="ru-RU" b="0" smtClean="0">
                <a:latin typeface="Calibri" pitchFamily="34" charset="0"/>
              </a:rPr>
              <a:pPr/>
              <a:t>18</a:t>
            </a:fld>
            <a:endParaRPr lang="ru-RU" altLang="ru-RU" b="0"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Порой условия ,в которых приходиться работать далеки от требований санитарных правил, поэтому пристальное внимание мы уделяем обработке рук выездных бригад. В нашем диспансере разработан и утвержден алгоритм гигиенической обработки рук. Для отделения паллиативной помощи закупаются кожные антисептики, которые обладают моментальным и пролонгированным действием, и малой литражностью 50-100 мл.</a:t>
            </a:r>
          </a:p>
        </p:txBody>
      </p:sp>
      <p:sp>
        <p:nvSpPr>
          <p:cNvPr id="491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54F366B7-27C9-498A-A77B-F55E392DFF66}" type="slidenum">
              <a:rPr lang="ru-RU" altLang="ru-RU" b="0" smtClean="0">
                <a:latin typeface="Calibri" pitchFamily="34" charset="0"/>
              </a:rPr>
              <a:pPr/>
              <a:t>19</a:t>
            </a:fld>
            <a:endParaRPr lang="ru-RU" altLang="ru-RU" b="0"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smtClean="0"/>
              <a:t>Заболеваемость   от ЗНО в регионе растет из года в год. В  2016г. она составила уже 496,1 на 100 тыс.населения, что значительно выше, чем по РФ в целом. Ежегодно регистрируются  и высокие показатели смертности, которые, несмотря на некоторую тенденцию снижения, также превышают значения по РФ.</a:t>
            </a:r>
          </a:p>
        </p:txBody>
      </p:sp>
      <p:sp>
        <p:nvSpPr>
          <p:cNvPr id="327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865B6991-A679-4262-9910-6B6B2C9120DD}" type="slidenum">
              <a:rPr lang="ru-RU" altLang="ru-RU" b="0" smtClean="0">
                <a:latin typeface="Calibri" pitchFamily="34" charset="0"/>
              </a:rPr>
              <a:pPr/>
              <a:t>2</a:t>
            </a:fld>
            <a:endParaRPr lang="ru-RU" altLang="ru-RU" b="0" smtClean="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Чтобы соблюсти санитарные правила, медицинские сестры при проведении манипуляций используют фабричные индивидуальные стерильные наборы: для снятия швов, катетеризации мочевого пузыря, для плевральной пункции. Все наборы полностью готовы к использованию и однократного применения.</a:t>
            </a:r>
          </a:p>
        </p:txBody>
      </p:sp>
      <p:sp>
        <p:nvSpPr>
          <p:cNvPr id="501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A65AF03B-DA7E-4B84-8A36-231F66B6ACBF}" type="slidenum">
              <a:rPr lang="ru-RU" altLang="ru-RU" b="0" smtClean="0">
                <a:latin typeface="Calibri" pitchFamily="34" charset="0"/>
              </a:rPr>
              <a:pPr/>
              <a:t>20</a:t>
            </a:fld>
            <a:endParaRPr lang="ru-RU" altLang="ru-RU" b="0"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На ряду с фабричными, в отделении так же  используются  наборы , сформированные в диспансере из многоразового инструментария и расходного материала.  Задача медицинских сестер  – четко просчитать количество инструментов, перевязочного материала . Для не стандартных ситуаций имеется запас стерильных инструментов в индивидуальных упаковках.</a:t>
            </a:r>
            <a:endParaRPr lang="ru-RU" altLang="ru-RU" smtClean="0">
              <a:solidFill>
                <a:srgbClr val="FF0000"/>
              </a:solidFill>
            </a:endParaRPr>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66659779-AE19-4B94-907C-E31DDC6CE523}" type="slidenum">
              <a:rPr lang="ru-RU" altLang="ru-RU" b="0" smtClean="0">
                <a:latin typeface="Calibri" pitchFamily="34" charset="0"/>
              </a:rPr>
              <a:pPr/>
              <a:t>21</a:t>
            </a:fld>
            <a:endParaRPr lang="ru-RU" altLang="ru-RU" b="0"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 Индивидуальные наборы упакованы в два слоя нетканного материала. Внутренний слой упаковки  медицинские сестры используют для накрытия стерильного стола, поэтому манипуляционным столом в домашних условиях может служить любая поверхность.</a:t>
            </a:r>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007F0663-2D55-469F-82B2-B692A6E6B90C}" type="slidenum">
              <a:rPr lang="ru-RU" altLang="ru-RU" b="0" smtClean="0">
                <a:latin typeface="Calibri" pitchFamily="34" charset="0"/>
              </a:rPr>
              <a:pPr/>
              <a:t>22</a:t>
            </a:fld>
            <a:endParaRPr lang="ru-RU" altLang="ru-RU" b="0"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После проведения манипуляций все использованные изделия медицинского назначения однократного</a:t>
            </a:r>
            <a:r>
              <a:rPr lang="ru-RU" altLang="ru-RU" baseline="0" dirty="0" smtClean="0"/>
              <a:t> </a:t>
            </a:r>
            <a:r>
              <a:rPr lang="ru-RU" altLang="ru-RU" dirty="0" smtClean="0"/>
              <a:t>применения   утилизируются , как отходы класса Б, для чего собранные в желтые пакеты отходы заливается раствором дезинфицирующего средства, и разъясняется  родственникам через какое время они могут их выбросить.</a:t>
            </a:r>
          </a:p>
        </p:txBody>
      </p:sp>
      <p:sp>
        <p:nvSpPr>
          <p:cNvPr id="532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E61DAB2B-0AD5-46CC-8C61-C5860C77F514}" type="slidenum">
              <a:rPr lang="ru-RU" altLang="ru-RU" b="0" smtClean="0">
                <a:latin typeface="Calibri" pitchFamily="34" charset="0"/>
              </a:rPr>
              <a:pPr/>
              <a:t>23</a:t>
            </a:fld>
            <a:endParaRPr lang="ru-RU" altLang="ru-RU" b="0"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Современные технологии позволяют  через интернет, в режиме реального времени общаться с родственниками и пациентами,  нуждающимися в совете по уходу. Причин этому много:  неспособность некоторых больных выйти из дома, невозможность  родственников оставить на несколько часов больного без помощи и т.д. Поэтому мы в 2016 году для реализации непрерывной связи с пациентами или  родственниками открыли  « он-лайн Школу» в диспансере. На вопросы в реальном времени отвечает старшая медицинская сестра учебно-методического кабинета.  За 2016 было 156 обращений.</a:t>
            </a:r>
          </a:p>
          <a:p>
            <a:endParaRPr lang="ru-RU" altLang="ru-RU" smtClean="0"/>
          </a:p>
        </p:txBody>
      </p:sp>
      <p:sp>
        <p:nvSpPr>
          <p:cNvPr id="542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3909F44C-451A-4DD2-B25F-07DFF05D5BDD}" type="slidenum">
              <a:rPr lang="ru-RU" altLang="ru-RU" b="0" smtClean="0">
                <a:latin typeface="Calibri" pitchFamily="34" charset="0"/>
              </a:rPr>
              <a:pPr/>
              <a:t>24</a:t>
            </a:fld>
            <a:endParaRPr lang="ru-RU" altLang="ru-RU" b="0" smtClean="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Заметки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ru-RU" altLang="ru-RU" sz="1100" dirty="0" smtClean="0">
                <a:latin typeface="+mj-lt"/>
                <a:cs typeface="Times New Roman" panose="02020603050405020304" pitchFamily="18" charset="0"/>
              </a:rPr>
              <a:t>Таким  образом,  роль медицинской сестры в оказании паллиативной помощи пациентам на дому очень велика и многогранна: </a:t>
            </a:r>
          </a:p>
          <a:p>
            <a:pPr>
              <a:defRPr/>
            </a:pPr>
            <a:r>
              <a:rPr lang="ru-RU" altLang="ru-RU" sz="1100" dirty="0" smtClean="0">
                <a:latin typeface="+mj-lt"/>
                <a:cs typeface="Times New Roman" panose="02020603050405020304" pitchFamily="18" charset="0"/>
              </a:rPr>
              <a:t>1 - соблюдение  ряда  организационных  и  противоэпидемических мероприятий, которые  позволяют  предотвратить возникновение  и  распространение  инфекций, связанных с оказанием  медицинской  помощи;  </a:t>
            </a:r>
          </a:p>
          <a:p>
            <a:pPr>
              <a:defRPr/>
            </a:pPr>
            <a:r>
              <a:rPr lang="ru-RU" altLang="ru-RU" sz="1100" dirty="0" smtClean="0">
                <a:latin typeface="+mj-lt"/>
                <a:cs typeface="Times New Roman" panose="02020603050405020304" pitchFamily="18" charset="0"/>
              </a:rPr>
              <a:t> 2 - это психологическая поддержка пациентов и их родственников, находящихся в трудной жизненной ситуации при оказании паллиативной помощи; </a:t>
            </a:r>
          </a:p>
          <a:p>
            <a:pPr>
              <a:defRPr/>
            </a:pPr>
            <a:r>
              <a:rPr lang="ru-RU" altLang="ru-RU" sz="1100" dirty="0" smtClean="0">
                <a:latin typeface="+mj-lt"/>
                <a:cs typeface="Times New Roman" panose="02020603050405020304" pitchFamily="18" charset="0"/>
              </a:rPr>
              <a:t>3  - это обучение пациентов приемам </a:t>
            </a:r>
            <a:r>
              <a:rPr lang="ru-RU" altLang="ru-RU" sz="1100" dirty="0" err="1" smtClean="0">
                <a:latin typeface="+mj-lt"/>
                <a:cs typeface="Times New Roman" panose="02020603050405020304" pitchFamily="18" charset="0"/>
              </a:rPr>
              <a:t>самоухода</a:t>
            </a:r>
            <a:r>
              <a:rPr lang="ru-RU" altLang="ru-RU" sz="1100" dirty="0" smtClean="0">
                <a:latin typeface="+mj-lt"/>
                <a:cs typeface="Times New Roman" panose="02020603050405020304" pitchFamily="18" charset="0"/>
              </a:rPr>
              <a:t> для сохранения независимости. Пока пациент может самостоятельно ухаживать за собой - это придает ему уверенности в завтрашнем дне. </a:t>
            </a:r>
          </a:p>
          <a:p>
            <a:pPr>
              <a:defRPr/>
            </a:pPr>
            <a:r>
              <a:rPr lang="ru-RU" altLang="ru-RU" sz="1100" dirty="0" smtClean="0">
                <a:latin typeface="+mj-lt"/>
                <a:cs typeface="Times New Roman" panose="02020603050405020304" pitchFamily="18" charset="0"/>
              </a:rPr>
              <a:t>4 - это  обучение родственников пациентов,  находящихся на длительном постельном режиме,  приемам ухода за кожей у ослабленных пациентов, т.к. основной задачей у лежачих пациентов является профилактика пролежней </a:t>
            </a:r>
          </a:p>
        </p:txBody>
      </p:sp>
      <p:sp>
        <p:nvSpPr>
          <p:cNvPr id="553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7486FAEF-D342-4574-99CD-520558547C15}" type="slidenum">
              <a:rPr lang="ru-RU" altLang="ru-RU" b="0" smtClean="0">
                <a:latin typeface="Calibri" pitchFamily="34" charset="0"/>
              </a:rPr>
              <a:pPr/>
              <a:t>25</a:t>
            </a:fld>
            <a:endParaRPr lang="ru-RU" altLang="ru-RU" b="0"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У онкологического  больного  особый взгляд на мир. </a:t>
            </a:r>
          </a:p>
          <a:p>
            <a:r>
              <a:rPr lang="ru-RU" altLang="ru-RU" smtClean="0"/>
              <a:t> Но если объединить усилия врача, пациента, медицинской сестры, родственников в борьбе за улучшение качества жизни пациента, сделать процесс ухода и оказания помощи более эффективным, сохранить силы и веру пациента - это главная  задача в борьбе против рака.</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Быть милосердным - значит делать все, что в наших силах.</a:t>
            </a:r>
          </a:p>
          <a:p>
            <a:endParaRPr lang="ru-RU" altLang="ru-RU" smtClean="0"/>
          </a:p>
          <a:p>
            <a:endParaRPr lang="ru-RU" altLang="ru-RU" smtClean="0"/>
          </a:p>
        </p:txBody>
      </p:sp>
      <p:sp>
        <p:nvSpPr>
          <p:cNvPr id="573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F7F4CCD5-584F-4D4F-B35F-FFBDB2C66059}" type="slidenum">
              <a:rPr lang="ru-RU" altLang="ru-RU" b="0" smtClean="0">
                <a:latin typeface="Calibri" pitchFamily="34" charset="0"/>
              </a:rPr>
              <a:pPr/>
              <a:t>27</a:t>
            </a:fld>
            <a:endParaRPr lang="ru-RU" altLang="ru-RU" b="0"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smtClean="0"/>
              <a:t>Увеличивается и число  различных контингентов онкобольных. По сравнению с 2015 годом, число первичных больных возросло на 2,3%, в том числе,  запущенных – на 3%.</a:t>
            </a:r>
          </a:p>
          <a:p>
            <a:pPr eaLnBrk="1" hangingPunct="1"/>
            <a:r>
              <a:rPr lang="ru-RU" altLang="ru-RU" smtClean="0"/>
              <a:t> Также на 3,6% увеличилось число онкобольных, состоявших на учете.</a:t>
            </a:r>
          </a:p>
          <a:p>
            <a:pPr eaLnBrk="1" hangingPunct="1"/>
            <a:r>
              <a:rPr lang="ru-RU" altLang="ru-RU" smtClean="0"/>
              <a:t> </a:t>
            </a:r>
          </a:p>
        </p:txBody>
      </p:sp>
      <p:sp>
        <p:nvSpPr>
          <p:cNvPr id="337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B58248C4-A41C-4599-B282-2BB87DF53F5E}" type="slidenum">
              <a:rPr lang="ru-RU" altLang="ru-RU" b="0" smtClean="0">
                <a:latin typeface="Calibri" pitchFamily="34" charset="0"/>
              </a:rPr>
              <a:pPr/>
              <a:t>3</a:t>
            </a:fld>
            <a:endParaRPr lang="ru-RU" altLang="ru-RU" b="0"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panose="02020603050405020304" pitchFamily="18" charset="0"/>
                <a:cs typeface="Times New Roman" panose="02020603050405020304" pitchFamily="18" charset="0"/>
              </a:rPr>
              <a:t> Самарский областной клинический онкологический диспансер, являясь специализированным научно-методическим центром, служит базой для развития прогрессивных технологий и исследований в области онкологии в Приволжском Федеральном Округе.</a:t>
            </a:r>
          </a:p>
          <a:p>
            <a:endParaRPr lang="ru-RU" smtClean="0">
              <a:latin typeface="Times New Roman" panose="02020603050405020304" pitchFamily="18" charset="0"/>
              <a:cs typeface="Times New Roman" panose="02020603050405020304" pitchFamily="18" charset="0"/>
            </a:endParaRPr>
          </a:p>
          <a:p>
            <a:r>
              <a:rPr lang="ru-RU" smtClean="0">
                <a:latin typeface="Times New Roman" panose="02020603050405020304" pitchFamily="18" charset="0"/>
                <a:cs typeface="Times New Roman" panose="02020603050405020304" pitchFamily="18" charset="0"/>
              </a:rPr>
              <a:t>Больничный </a:t>
            </a:r>
            <a:r>
              <a:rPr lang="ru-RU" dirty="0" smtClean="0">
                <a:latin typeface="Times New Roman" panose="02020603050405020304" pitchFamily="18" charset="0"/>
                <a:cs typeface="Times New Roman" panose="02020603050405020304" pitchFamily="18" charset="0"/>
              </a:rPr>
              <a:t>комплекс состоит из поликлиники на 600 посещений в день, 37 лечебно-диагностических отделений, круглосуточного стационара на 723 койки, операционного блока, где выполняется ежедневно до 60 операций. Ежегодно в диспансере получают лечение более 18 тысяч человек, выполняется до 13 тысяч оперативных вмешательств, в том числе расширенные комбинированные реконструктивно-пластические и органосохраняющие операции. Используются рентгенохирургические методики, </a:t>
            </a:r>
            <a:r>
              <a:rPr lang="ru-RU" dirty="0" err="1" smtClean="0">
                <a:latin typeface="Times New Roman" panose="02020603050405020304" pitchFamily="18" charset="0"/>
                <a:cs typeface="Times New Roman" panose="02020603050405020304" pitchFamily="18" charset="0"/>
              </a:rPr>
              <a:t>эндопротезирование</a:t>
            </a:r>
            <a:r>
              <a:rPr lang="ru-RU" dirty="0" smtClean="0">
                <a:latin typeface="Times New Roman" panose="02020603050405020304" pitchFamily="18" charset="0"/>
                <a:cs typeface="Times New Roman" panose="02020603050405020304" pitchFamily="18" charset="0"/>
              </a:rPr>
              <a:t>, радиочастотная и ультразвуковая </a:t>
            </a:r>
            <a:r>
              <a:rPr lang="ru-RU" dirty="0" err="1" smtClean="0">
                <a:latin typeface="Times New Roman" panose="02020603050405020304" pitchFamily="18" charset="0"/>
                <a:cs typeface="Times New Roman" panose="02020603050405020304" pitchFamily="18" charset="0"/>
              </a:rPr>
              <a:t>аблация</a:t>
            </a:r>
            <a:r>
              <a:rPr lang="ru-RU" dirty="0" smtClean="0">
                <a:latin typeface="Times New Roman" panose="02020603050405020304" pitchFamily="18" charset="0"/>
                <a:cs typeface="Times New Roman" panose="02020603050405020304" pitchFamily="18" charset="0"/>
              </a:rPr>
              <a:t> первичных опухолей и метастазов различных локализаций. В отделениях лучевой терапии выполняются высокотехнологичные методы с применением компьютерных систем для планирования и контроля лечения, в том числе брахитерапия, интраоперационная лучевая терапия,  стереотаксическое облучение.</a:t>
            </a:r>
          </a:p>
          <a:p>
            <a:endParaRPr lang="ru-RU" dirty="0"/>
          </a:p>
        </p:txBody>
      </p:sp>
      <p:sp>
        <p:nvSpPr>
          <p:cNvPr id="4" name="Номер слайда 3"/>
          <p:cNvSpPr>
            <a:spLocks noGrp="1"/>
          </p:cNvSpPr>
          <p:nvPr>
            <p:ph type="sldNum" sz="quarter" idx="10"/>
          </p:nvPr>
        </p:nvSpPr>
        <p:spPr/>
        <p:txBody>
          <a:bodyPr/>
          <a:lstStyle/>
          <a:p>
            <a:pPr>
              <a:defRPr/>
            </a:pPr>
            <a:fld id="{18923F94-2BA0-498B-99A5-AEA3CA4351E3}" type="slidenum">
              <a:rPr lang="ru-RU" altLang="ru-RU" smtClean="0"/>
              <a:pPr>
                <a:defRPr/>
              </a:pPr>
              <a:t>4</a:t>
            </a:fld>
            <a:endParaRPr lang="ru-RU" altLang="ru-RU"/>
          </a:p>
        </p:txBody>
      </p:sp>
    </p:spTree>
    <p:extLst>
      <p:ext uri="{BB962C8B-B14F-4D97-AF65-F5344CB8AC3E}">
        <p14:creationId xmlns:p14="http://schemas.microsoft.com/office/powerpoint/2010/main" val="4177135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dirty="0" smtClean="0">
                <a:latin typeface="Arial" charset="0"/>
              </a:rPr>
              <a:t> С целью совершенствования медицинской помощи онкологическим больным с распространенными формами ЗНО, выявления имеющихся проблем и причин их возникновения в Самарской области разработана региональная модель управления качеством паллиативной медицинской помощи, как представлено на слайде. </a:t>
            </a:r>
          </a:p>
          <a:p>
            <a:pPr eaLnBrk="1" hangingPunct="1"/>
            <a:r>
              <a:rPr lang="ru-RU" altLang="ru-RU" dirty="0" smtClean="0">
                <a:latin typeface="Arial" charset="0"/>
              </a:rPr>
              <a:t>Отделение паллиативной помощи организовано на базе ГБУЗ СОКОД приказом № 86 от 27.11.2009 года. Официально считается датой открытия   01 июля 2010г.</a:t>
            </a:r>
            <a:endParaRPr lang="ru-RU" altLang="ru-RU"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С учетом рекомендации Всемирной ассоциации хосписной и паллиативной помощи была сформирована и разработана модель паллиативной помощи, таким образом,  что центральным звеном региональной модели является отделение паллиативной помощи ГБУЗ СОКОД.  Работа, которого до 2016 года была организована по типу «Стационар на дому».  На  время  госпитализации оформлялась   история  болезни, лист динамического наблюдения, лист  назначения и разрабатывалась тактика   ведения пациента.</a:t>
            </a:r>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FD2462F3-7B8A-4141-97C4-E14AD5417A96}" type="slidenum">
              <a:rPr lang="ru-RU" altLang="ru-RU" b="0" smtClean="0">
                <a:latin typeface="Calibri" pitchFamily="34" charset="0"/>
              </a:rPr>
              <a:pPr/>
              <a:t>6</a:t>
            </a:fld>
            <a:endParaRPr lang="ru-RU" altLang="ru-RU" b="0"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С 2016 года отменена форма «Стационар на дому», на основании Приказа </a:t>
            </a:r>
          </a:p>
          <a:p>
            <a:r>
              <a:rPr lang="ru-RU" altLang="ru-RU" dirty="0" smtClean="0"/>
              <a:t>№ 187н РФ14.04.2015г.  и  № 1507 Самарской области  31.10.2016г. установлены правила оказания паллиативной помощи взрослому населению, которые не включают в себя услугу стационар на дому. В данный период мы  работам по форме «Выездной патронажной службы», когда на больного заводится амбулаторная  карта и ведется динамическое наблюдение за  пациентом.  </a:t>
            </a:r>
          </a:p>
          <a:p>
            <a:r>
              <a:rPr lang="ru-RU" altLang="ru-RU" dirty="0" smtClean="0"/>
              <a:t> </a:t>
            </a:r>
          </a:p>
        </p:txBody>
      </p:sp>
      <p:sp>
        <p:nvSpPr>
          <p:cNvPr id="368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99BADA78-6369-44DF-A209-4DD0E0ECDC21}" type="slidenum">
              <a:rPr lang="ru-RU" altLang="ru-RU" b="0" smtClean="0">
                <a:latin typeface="Calibri" pitchFamily="34" charset="0"/>
              </a:rPr>
              <a:pPr/>
              <a:t>7</a:t>
            </a:fld>
            <a:endParaRPr lang="ru-RU" altLang="ru-RU" b="0"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ru-RU" altLang="ru-RU" smtClean="0"/>
              <a:t>Пациент принимается на курацию в отделение на 12 дней. В среднем 5 раз выезжают к пациенту бригады. Нагрузка на бригаду составляет 5 -6 вызовов в день.</a:t>
            </a:r>
          </a:p>
          <a:p>
            <a:pPr eaLnBrk="1" hangingPunct="1">
              <a:spcBef>
                <a:spcPct val="0"/>
              </a:spcBef>
            </a:pPr>
            <a:r>
              <a:rPr lang="ru-RU" altLang="ru-RU" smtClean="0"/>
              <a:t>  В  отделении сегодня работает 4 врача, 5 медсестер, 2 психолога.</a:t>
            </a:r>
          </a:p>
          <a:p>
            <a:pPr eaLnBrk="1" hangingPunct="1">
              <a:spcBef>
                <a:spcPct val="0"/>
              </a:spcBef>
            </a:pPr>
            <a:r>
              <a:rPr lang="ru-RU" altLang="ru-RU" smtClean="0"/>
              <a:t>Ежедневно на линию выезжают 3 врачебно-сестринские бригады и 2 сестринские бригады.</a:t>
            </a:r>
          </a:p>
          <a:p>
            <a:pPr eaLnBrk="1" hangingPunct="1">
              <a:spcBef>
                <a:spcPct val="0"/>
              </a:spcBef>
            </a:pPr>
            <a:endParaRPr lang="ru-RU" altLang="ru-RU" smtClean="0"/>
          </a:p>
          <a:p>
            <a:pPr eaLnBrk="1" hangingPunct="1">
              <a:spcBef>
                <a:spcPct val="0"/>
              </a:spcBef>
            </a:pPr>
            <a:endParaRPr lang="ru-RU" altLang="ru-RU" smtClean="0"/>
          </a:p>
          <a:p>
            <a:pPr eaLnBrk="1" hangingPunct="1">
              <a:spcBef>
                <a:spcPct val="0"/>
              </a:spcBef>
            </a:pPr>
            <a:endParaRPr lang="ru-RU" altLang="ru-RU" smtClean="0"/>
          </a:p>
        </p:txBody>
      </p:sp>
      <p:sp>
        <p:nvSpPr>
          <p:cNvPr id="37892" name="Номер слайда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r" eaLnBrk="1" hangingPunct="1"/>
            <a:fld id="{EBD92CFE-937E-4BF6-B214-2CE7B3B4C8E3}" type="slidenum">
              <a:rPr lang="ru-RU" altLang="ru-RU" sz="1200" b="0">
                <a:latin typeface="Calibri" pitchFamily="34" charset="0"/>
              </a:rPr>
              <a:pPr algn="r" eaLnBrk="1" hangingPunct="1"/>
              <a:t>8</a:t>
            </a:fld>
            <a:endParaRPr lang="ru-RU" altLang="ru-RU" sz="1200" b="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t>Функции паллиативного отделения :</a:t>
            </a:r>
          </a:p>
          <a:p>
            <a:r>
              <a:rPr lang="ru-RU" altLang="ru-RU" dirty="0" smtClean="0"/>
              <a:t>- проведение паллиативных хирургических вмешательств</a:t>
            </a:r>
          </a:p>
          <a:p>
            <a:r>
              <a:rPr lang="ru-RU" altLang="ru-RU" dirty="0" smtClean="0"/>
              <a:t>(лапароцентез, </a:t>
            </a:r>
            <a:r>
              <a:rPr lang="ru-RU" altLang="ru-RU" dirty="0" err="1" smtClean="0"/>
              <a:t>торакоцентез</a:t>
            </a:r>
            <a:r>
              <a:rPr lang="ru-RU" altLang="ru-RU" dirty="0" smtClean="0"/>
              <a:t>)</a:t>
            </a:r>
          </a:p>
          <a:p>
            <a:r>
              <a:rPr lang="ru-RU" altLang="ru-RU" dirty="0" smtClean="0"/>
              <a:t>- фармакотерапия болевого синдрома и другой отягощающей симптоматики;</a:t>
            </a:r>
          </a:p>
          <a:p>
            <a:r>
              <a:rPr lang="ru-RU" altLang="ru-RU" dirty="0" smtClean="0"/>
              <a:t> - обучение родственников пациента навыкам ухода за </a:t>
            </a:r>
            <a:r>
              <a:rPr lang="ru-RU" altLang="ru-RU" dirty="0" err="1" smtClean="0"/>
              <a:t>инкурабельными</a:t>
            </a:r>
            <a:r>
              <a:rPr lang="ru-RU" altLang="ru-RU" dirty="0" smtClean="0"/>
              <a:t> больными;</a:t>
            </a:r>
          </a:p>
          <a:p>
            <a:r>
              <a:rPr lang="ru-RU" altLang="ru-RU" dirty="0" smtClean="0"/>
              <a:t>- оказание психологической помощи больным и родственникам.</a:t>
            </a:r>
          </a:p>
          <a:p>
            <a:endParaRPr lang="ru-RU" altLang="ru-RU" dirty="0" smtClean="0"/>
          </a:p>
        </p:txBody>
      </p:sp>
      <p:sp>
        <p:nvSpPr>
          <p:cNvPr id="389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5797F3BA-0AAA-4DD6-AF07-88187007C9B8}" type="slidenum">
              <a:rPr lang="ru-RU" altLang="ru-RU" b="0" smtClean="0">
                <a:latin typeface="Calibri" pitchFamily="34" charset="0"/>
              </a:rPr>
              <a:pPr/>
              <a:t>9</a:t>
            </a:fld>
            <a:endParaRPr lang="ru-RU" altLang="ru-RU" b="0"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9899F76-ACB4-4471-8DDD-5BB721C10FBB}" type="datetimeFigureOut">
              <a:rPr lang="ru-RU"/>
              <a:pPr>
                <a:defRPr/>
              </a:pPr>
              <a:t>09.06.2017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73869DC-256E-40C2-955C-F95688E30DDB}" type="slidenum">
              <a:rPr lang="ru-RU" altLang="ru-RU"/>
              <a:pPr>
                <a:defRPr/>
              </a:pPr>
              <a:t>‹#›</a:t>
            </a:fld>
            <a:endParaRPr lang="ru-RU" altLang="ru-RU"/>
          </a:p>
        </p:txBody>
      </p:sp>
    </p:spTree>
    <p:extLst>
      <p:ext uri="{BB962C8B-B14F-4D97-AF65-F5344CB8AC3E}">
        <p14:creationId xmlns:p14="http://schemas.microsoft.com/office/powerpoint/2010/main" val="81740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2FC0B08-60AD-4464-AC8D-D894248B8489}" type="datetimeFigureOut">
              <a:rPr lang="ru-RU"/>
              <a:pPr>
                <a:defRPr/>
              </a:pPr>
              <a:t>09.06.2017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F5E1FFD-034A-49D7-BD29-AFD6DBCD9DE6}" type="slidenum">
              <a:rPr lang="ru-RU" altLang="ru-RU"/>
              <a:pPr>
                <a:defRPr/>
              </a:pPr>
              <a:t>‹#›</a:t>
            </a:fld>
            <a:endParaRPr lang="ru-RU" altLang="ru-RU"/>
          </a:p>
        </p:txBody>
      </p:sp>
    </p:spTree>
    <p:extLst>
      <p:ext uri="{BB962C8B-B14F-4D97-AF65-F5344CB8AC3E}">
        <p14:creationId xmlns:p14="http://schemas.microsoft.com/office/powerpoint/2010/main" val="373925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3A544CA-39FD-46FB-B57D-A0E54869609E}" type="datetimeFigureOut">
              <a:rPr lang="ru-RU"/>
              <a:pPr>
                <a:defRPr/>
              </a:pPr>
              <a:t>09.06.2017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1F73FC1-54B5-4128-8889-71061499344B}" type="slidenum">
              <a:rPr lang="ru-RU" altLang="ru-RU"/>
              <a:pPr>
                <a:defRPr/>
              </a:pPr>
              <a:t>‹#›</a:t>
            </a:fld>
            <a:endParaRPr lang="ru-RU" altLang="ru-RU"/>
          </a:p>
        </p:txBody>
      </p:sp>
    </p:spTree>
    <p:extLst>
      <p:ext uri="{BB962C8B-B14F-4D97-AF65-F5344CB8AC3E}">
        <p14:creationId xmlns:p14="http://schemas.microsoft.com/office/powerpoint/2010/main" val="2814230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r>
              <a:rPr lang="ru-RU" noProof="0" smtClean="0"/>
              <a:t>Вставка таблицы</a:t>
            </a:r>
          </a:p>
        </p:txBody>
      </p:sp>
      <p:sp>
        <p:nvSpPr>
          <p:cNvPr id="4" name="Rectangle 4"/>
          <p:cNvSpPr>
            <a:spLocks noGrp="1" noChangeArrowheads="1"/>
          </p:cNvSpPr>
          <p:nvPr>
            <p:ph type="dt" sz="half" idx="10"/>
          </p:nvPr>
        </p:nvSpPr>
        <p:spPr>
          <a:ln/>
        </p:spPr>
        <p:txBody>
          <a:bodyPr/>
          <a:lstStyle>
            <a:lvl1pPr>
              <a:defRPr/>
            </a:lvl1pPr>
          </a:lstStyle>
          <a:p>
            <a:pPr>
              <a:defRPr/>
            </a:pPr>
            <a:fld id="{0D9D4439-0B97-406E-AB27-273AAEFA0E0B}" type="datetimeFigureOut">
              <a:rPr lang="ru-RU"/>
              <a:pPr>
                <a:defRPr/>
              </a:pPr>
              <a:t>09.06.2017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7E0E68B-0A47-4E01-80B8-6309C94D67E4}" type="slidenum">
              <a:rPr lang="ru-RU" altLang="ru-RU"/>
              <a:pPr>
                <a:defRPr/>
              </a:pPr>
              <a:t>‹#›</a:t>
            </a:fld>
            <a:endParaRPr lang="ru-RU" altLang="ru-RU"/>
          </a:p>
        </p:txBody>
      </p:sp>
    </p:spTree>
    <p:extLst>
      <p:ext uri="{BB962C8B-B14F-4D97-AF65-F5344CB8AC3E}">
        <p14:creationId xmlns:p14="http://schemas.microsoft.com/office/powerpoint/2010/main" val="995118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812CC2A-D5A3-4BD5-AD7E-8DAF9D66DC6D}" type="slidenum">
              <a:rPr lang="ru-RU" altLang="ru-RU"/>
              <a:pPr>
                <a:defRPr/>
              </a:pPr>
              <a:t>‹#›</a:t>
            </a:fld>
            <a:endParaRPr lang="ru-RU" altLang="ru-RU"/>
          </a:p>
        </p:txBody>
      </p:sp>
    </p:spTree>
    <p:extLst>
      <p:ext uri="{BB962C8B-B14F-4D97-AF65-F5344CB8AC3E}">
        <p14:creationId xmlns:p14="http://schemas.microsoft.com/office/powerpoint/2010/main" val="419098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EFA38D6-F801-49A3-8126-A7C510B46F87}" type="datetimeFigureOut">
              <a:rPr lang="ru-RU"/>
              <a:pPr>
                <a:defRPr/>
              </a:pPr>
              <a:t>09.06.2017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32779AF-B81B-4402-B921-A598F463D59E}" type="slidenum">
              <a:rPr lang="ru-RU" altLang="ru-RU"/>
              <a:pPr>
                <a:defRPr/>
              </a:pPr>
              <a:t>‹#›</a:t>
            </a:fld>
            <a:endParaRPr lang="ru-RU" altLang="ru-RU"/>
          </a:p>
        </p:txBody>
      </p:sp>
    </p:spTree>
    <p:extLst>
      <p:ext uri="{BB962C8B-B14F-4D97-AF65-F5344CB8AC3E}">
        <p14:creationId xmlns:p14="http://schemas.microsoft.com/office/powerpoint/2010/main" val="348401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B64DF9CA-126D-4772-B006-39E608F93F37}" type="datetimeFigureOut">
              <a:rPr lang="ru-RU"/>
              <a:pPr>
                <a:defRPr/>
              </a:pPr>
              <a:t>09.06.2017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E29867A-AB14-426E-B01E-182B7D370FCA}" type="slidenum">
              <a:rPr lang="ru-RU" altLang="ru-RU"/>
              <a:pPr>
                <a:defRPr/>
              </a:pPr>
              <a:t>‹#›</a:t>
            </a:fld>
            <a:endParaRPr lang="ru-RU" altLang="ru-RU"/>
          </a:p>
        </p:txBody>
      </p:sp>
    </p:spTree>
    <p:extLst>
      <p:ext uri="{BB962C8B-B14F-4D97-AF65-F5344CB8AC3E}">
        <p14:creationId xmlns:p14="http://schemas.microsoft.com/office/powerpoint/2010/main" val="98742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B7615440-AB62-4821-AC0F-CF25A883BA45}" type="datetimeFigureOut">
              <a:rPr lang="ru-RU"/>
              <a:pPr>
                <a:defRPr/>
              </a:pPr>
              <a:t>09.06.2017</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9FBB7D1-CE62-4065-A47C-485B25513EA2}" type="slidenum">
              <a:rPr lang="ru-RU" altLang="ru-RU"/>
              <a:pPr>
                <a:defRPr/>
              </a:pPr>
              <a:t>‹#›</a:t>
            </a:fld>
            <a:endParaRPr lang="ru-RU" altLang="ru-RU"/>
          </a:p>
        </p:txBody>
      </p:sp>
    </p:spTree>
    <p:extLst>
      <p:ext uri="{BB962C8B-B14F-4D97-AF65-F5344CB8AC3E}">
        <p14:creationId xmlns:p14="http://schemas.microsoft.com/office/powerpoint/2010/main" val="400856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1B50CC23-0FB8-4990-8105-23F4BBA864D4}" type="datetimeFigureOut">
              <a:rPr lang="ru-RU"/>
              <a:pPr>
                <a:defRPr/>
              </a:pPr>
              <a:t>09.06.2017</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FE9D0F5-23AC-4AF5-84C9-C0EC670B6F17}" type="slidenum">
              <a:rPr lang="ru-RU" altLang="ru-RU"/>
              <a:pPr>
                <a:defRPr/>
              </a:pPr>
              <a:t>‹#›</a:t>
            </a:fld>
            <a:endParaRPr lang="ru-RU" altLang="ru-RU"/>
          </a:p>
        </p:txBody>
      </p:sp>
    </p:spTree>
    <p:extLst>
      <p:ext uri="{BB962C8B-B14F-4D97-AF65-F5344CB8AC3E}">
        <p14:creationId xmlns:p14="http://schemas.microsoft.com/office/powerpoint/2010/main" val="398368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ADEF65E3-AFDD-44F2-A6C0-3A9B44068D75}" type="datetimeFigureOut">
              <a:rPr lang="ru-RU"/>
              <a:pPr>
                <a:defRPr/>
              </a:pPr>
              <a:t>09.06.2017</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41F3C66E-EFB4-4F58-8001-C1B189C4FD94}" type="slidenum">
              <a:rPr lang="ru-RU" altLang="ru-RU"/>
              <a:pPr>
                <a:defRPr/>
              </a:pPr>
              <a:t>‹#›</a:t>
            </a:fld>
            <a:endParaRPr lang="ru-RU" altLang="ru-RU"/>
          </a:p>
        </p:txBody>
      </p:sp>
    </p:spTree>
    <p:extLst>
      <p:ext uri="{BB962C8B-B14F-4D97-AF65-F5344CB8AC3E}">
        <p14:creationId xmlns:p14="http://schemas.microsoft.com/office/powerpoint/2010/main" val="112047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3B11FF7-9969-4A44-924D-B2C5DC9F3D79}" type="datetimeFigureOut">
              <a:rPr lang="ru-RU"/>
              <a:pPr>
                <a:defRPr/>
              </a:pPr>
              <a:t>09.06.2017</a:t>
            </a:fld>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11418C91-2676-4364-90EC-B331D3715B1E}" type="slidenum">
              <a:rPr lang="ru-RU" altLang="ru-RU"/>
              <a:pPr>
                <a:defRPr/>
              </a:pPr>
              <a:t>‹#›</a:t>
            </a:fld>
            <a:endParaRPr lang="ru-RU" altLang="ru-RU"/>
          </a:p>
        </p:txBody>
      </p:sp>
    </p:spTree>
    <p:extLst>
      <p:ext uri="{BB962C8B-B14F-4D97-AF65-F5344CB8AC3E}">
        <p14:creationId xmlns:p14="http://schemas.microsoft.com/office/powerpoint/2010/main" val="578551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164B6140-38CD-403E-90CB-022ED533E88D}" type="datetimeFigureOut">
              <a:rPr lang="ru-RU"/>
              <a:pPr>
                <a:defRPr/>
              </a:pPr>
              <a:t>09.06.2017</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8FB4262-B468-4A24-9CAC-2C813E7D075A}" type="slidenum">
              <a:rPr lang="ru-RU" altLang="ru-RU"/>
              <a:pPr>
                <a:defRPr/>
              </a:pPr>
              <a:t>‹#›</a:t>
            </a:fld>
            <a:endParaRPr lang="ru-RU" altLang="ru-RU"/>
          </a:p>
        </p:txBody>
      </p:sp>
    </p:spTree>
    <p:extLst>
      <p:ext uri="{BB962C8B-B14F-4D97-AF65-F5344CB8AC3E}">
        <p14:creationId xmlns:p14="http://schemas.microsoft.com/office/powerpoint/2010/main" val="2678824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63D78209-2E39-4D73-A394-2BF965DCD2D7}" type="datetimeFigureOut">
              <a:rPr lang="ru-RU"/>
              <a:pPr>
                <a:defRPr/>
              </a:pPr>
              <a:t>09.06.2017</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17D3A32-8FF8-4FFA-B56D-2239CD381F0E}" type="slidenum">
              <a:rPr lang="ru-RU" altLang="ru-RU"/>
              <a:pPr>
                <a:defRPr/>
              </a:pPr>
              <a:t>‹#›</a:t>
            </a:fld>
            <a:endParaRPr lang="ru-RU" altLang="ru-RU"/>
          </a:p>
        </p:txBody>
      </p:sp>
    </p:spTree>
    <p:extLst>
      <p:ext uri="{BB962C8B-B14F-4D97-AF65-F5344CB8AC3E}">
        <p14:creationId xmlns:p14="http://schemas.microsoft.com/office/powerpoint/2010/main" val="244068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32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b="0">
                <a:effectLst/>
                <a:latin typeface="Arial" charset="0"/>
              </a:defRPr>
            </a:lvl1pPr>
          </a:lstStyle>
          <a:p>
            <a:pPr>
              <a:defRPr/>
            </a:pPr>
            <a:fld id="{A77D0FCA-BEEC-415E-8618-A1BFDFC4B82C}" type="datetimeFigureOut">
              <a:rPr lang="ru-RU"/>
              <a:pPr>
                <a:defRPr/>
              </a:pPr>
              <a:t>09.06.2017</a:t>
            </a:fld>
            <a:endParaRPr lang="ru-RU"/>
          </a:p>
        </p:txBody>
      </p:sp>
      <p:sp>
        <p:nvSpPr>
          <p:cNvPr id="32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b="0">
                <a:effectLst/>
                <a:latin typeface="Arial" charset="0"/>
              </a:defRPr>
            </a:lvl1pPr>
          </a:lstStyle>
          <a:p>
            <a:pPr>
              <a:defRPr/>
            </a:pPr>
            <a:endParaRPr lang="ru-RU"/>
          </a:p>
        </p:txBody>
      </p:sp>
      <p:sp>
        <p:nvSpPr>
          <p:cNvPr id="32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b="0">
                <a:effectLst/>
                <a:latin typeface="Arial" charset="0"/>
              </a:defRPr>
            </a:lvl1pPr>
          </a:lstStyle>
          <a:p>
            <a:pPr>
              <a:defRPr/>
            </a:pPr>
            <a:fld id="{4DF2E560-A36A-4429-A392-BD65205880C2}"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 id="2147484887" r:id="rId12"/>
    <p:sldLayoutId id="214748488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ctrTitle" sz="quarter" idx="4294967295"/>
          </p:nvPr>
        </p:nvSpPr>
        <p:spPr>
          <a:xfrm>
            <a:off x="755576" y="260648"/>
            <a:ext cx="8331548" cy="1819274"/>
          </a:xfrm>
          <a:extLst/>
        </p:spPr>
        <p:txBody>
          <a:bodyPr rtlCol="0">
            <a:normAutofit fontScale="90000"/>
          </a:bodyPr>
          <a:lstStyle/>
          <a:p>
            <a:pPr marL="484188" indent="-484188" eaLnBrk="1" fontAlgn="auto" hangingPunct="1">
              <a:spcAft>
                <a:spcPts val="0"/>
              </a:spcAft>
              <a:defRPr/>
            </a:pPr>
            <a:r>
              <a:rPr lang="ru-RU" sz="3200" b="1" kern="1200" dirty="0">
                <a:ln w="6350">
                  <a:solidFill>
                    <a:schemeClr val="accent1">
                      <a:shade val="43000"/>
                    </a:schemeClr>
                  </a:solidFill>
                </a:ln>
                <a:solidFill>
                  <a:srgbClr val="FF0000"/>
                </a:solidFill>
                <a:effectLst>
                  <a:outerShdw blurRad="26000" dist="26000" dir="14500000" algn="tl" rotWithShape="0">
                    <a:srgbClr val="000000">
                      <a:alpha val="40000"/>
                    </a:srgbClr>
                  </a:outerShdw>
                </a:effectLst>
              </a:rPr>
              <a:t/>
            </a:r>
            <a:br>
              <a:rPr lang="ru-RU" sz="3200" b="1" kern="1200" dirty="0">
                <a:ln w="6350">
                  <a:solidFill>
                    <a:schemeClr val="accent1">
                      <a:shade val="43000"/>
                    </a:schemeClr>
                  </a:solidFill>
                </a:ln>
                <a:solidFill>
                  <a:srgbClr val="FF0000"/>
                </a:solidFill>
                <a:effectLst>
                  <a:outerShdw blurRad="26000" dist="26000" dir="14500000" algn="tl" rotWithShape="0">
                    <a:srgbClr val="000000">
                      <a:alpha val="40000"/>
                    </a:srgbClr>
                  </a:outerShdw>
                </a:effectLst>
              </a:rPr>
            </a:br>
            <a:r>
              <a:rPr lang="ru-RU" sz="3200" b="1" kern="1200" dirty="0">
                <a:ln w="6350">
                  <a:solidFill>
                    <a:schemeClr val="accent1">
                      <a:shade val="43000"/>
                    </a:schemeClr>
                  </a:solidFill>
                </a:ln>
                <a:solidFill>
                  <a:srgbClr val="FF0000"/>
                </a:solidFill>
                <a:effectLst>
                  <a:outerShdw blurRad="26000" dist="26000" dir="14500000" algn="tl" rotWithShape="0">
                    <a:srgbClr val="000000">
                      <a:alpha val="40000"/>
                    </a:srgbClr>
                  </a:outerShdw>
                </a:effectLst>
              </a:rPr>
              <a:t/>
            </a:r>
            <a:br>
              <a:rPr lang="ru-RU" sz="3200" b="1" kern="1200" dirty="0">
                <a:ln w="6350">
                  <a:solidFill>
                    <a:schemeClr val="accent1">
                      <a:shade val="43000"/>
                    </a:schemeClr>
                  </a:solidFill>
                </a:ln>
                <a:solidFill>
                  <a:srgbClr val="FF0000"/>
                </a:solidFill>
                <a:effectLst>
                  <a:outerShdw blurRad="26000" dist="26000" dir="14500000" algn="tl" rotWithShape="0">
                    <a:srgbClr val="000000">
                      <a:alpha val="40000"/>
                    </a:srgbClr>
                  </a:outerShdw>
                </a:effectLst>
              </a:rPr>
            </a:br>
            <a:r>
              <a:rPr lang="ru-RU" sz="3200" b="1" kern="1200" dirty="0">
                <a:ln w="6350">
                  <a:solidFill>
                    <a:schemeClr val="accent1">
                      <a:shade val="43000"/>
                    </a:schemeClr>
                  </a:solidFill>
                </a:ln>
                <a:solidFill>
                  <a:srgbClr val="FF0000"/>
                </a:solidFill>
                <a:effectLst>
                  <a:outerShdw blurRad="26000" dist="26000" dir="14500000" algn="tl" rotWithShape="0">
                    <a:srgbClr val="000000">
                      <a:alpha val="40000"/>
                    </a:srgbClr>
                  </a:outerShdw>
                </a:effectLst>
              </a:rPr>
              <a:t/>
            </a:r>
            <a:br>
              <a:rPr lang="ru-RU" sz="3200" b="1" kern="1200" dirty="0">
                <a:ln w="6350">
                  <a:solidFill>
                    <a:schemeClr val="accent1">
                      <a:shade val="43000"/>
                    </a:schemeClr>
                  </a:solidFill>
                </a:ln>
                <a:solidFill>
                  <a:srgbClr val="FF0000"/>
                </a:solidFill>
                <a:effectLst>
                  <a:outerShdw blurRad="26000" dist="26000" dir="14500000" algn="tl" rotWithShape="0">
                    <a:srgbClr val="000000">
                      <a:alpha val="40000"/>
                    </a:srgbClr>
                  </a:outerShdw>
                </a:effectLst>
              </a:rPr>
            </a:br>
            <a:r>
              <a:rPr lang="ru-RU" sz="2200" b="1" kern="1200" dirty="0">
                <a:ln w="6350">
                  <a:solidFill>
                    <a:schemeClr val="accent1">
                      <a:shade val="43000"/>
                    </a:schemeClr>
                  </a:solidFill>
                </a:ln>
                <a:solidFill>
                  <a:schemeClr val="tx1">
                    <a:lumMod val="95000"/>
                    <a:lumOff val="5000"/>
                  </a:schemeClr>
                </a:solidFill>
                <a:latin typeface="Times New Roman" panose="02020603050405020304" pitchFamily="18" charset="0"/>
                <a:cs typeface="Times New Roman" panose="02020603050405020304" pitchFamily="18" charset="0"/>
              </a:rPr>
              <a:t>Министерство здравоохранения  Самарской области</a:t>
            </a:r>
            <a:br>
              <a:rPr lang="ru-RU" sz="2200" b="1" kern="1200" dirty="0">
                <a:ln w="6350">
                  <a:solidFill>
                    <a:schemeClr val="accent1">
                      <a:shade val="43000"/>
                    </a:schemeClr>
                  </a:solidFill>
                </a:ln>
                <a:solidFill>
                  <a:schemeClr val="tx1">
                    <a:lumMod val="95000"/>
                    <a:lumOff val="5000"/>
                  </a:schemeClr>
                </a:solidFill>
                <a:latin typeface="Times New Roman" panose="02020603050405020304" pitchFamily="18" charset="0"/>
                <a:cs typeface="Times New Roman" panose="02020603050405020304" pitchFamily="18" charset="0"/>
              </a:rPr>
            </a:br>
            <a:r>
              <a:rPr lang="ru-RU" sz="2200" b="1" kern="1200" dirty="0">
                <a:ln w="6350">
                  <a:solidFill>
                    <a:schemeClr val="accent1">
                      <a:shade val="43000"/>
                    </a:schemeClr>
                  </a:solidFill>
                </a:ln>
                <a:solidFill>
                  <a:schemeClr val="tx1">
                    <a:lumMod val="95000"/>
                    <a:lumOff val="5000"/>
                  </a:schemeClr>
                </a:solidFill>
                <a:latin typeface="Times New Roman" panose="02020603050405020304" pitchFamily="18" charset="0"/>
                <a:cs typeface="Times New Roman" panose="02020603050405020304" pitchFamily="18" charset="0"/>
              </a:rPr>
              <a:t>Самарский областной клинический онкологический диспансер</a:t>
            </a:r>
            <a:r>
              <a:rPr lang="ru-RU" sz="2000" b="1" kern="1200" dirty="0">
                <a:ln w="6350">
                  <a:solidFill>
                    <a:schemeClr val="accent1">
                      <a:shade val="43000"/>
                    </a:schemeClr>
                  </a:solidFill>
                </a:ln>
                <a:solidFill>
                  <a:schemeClr val="tx1"/>
                </a:solidFill>
                <a:effectLst>
                  <a:outerShdw blurRad="26000" dist="26000" dir="14500000" algn="tl" rotWithShape="0">
                    <a:srgbClr val="000000">
                      <a:alpha val="40000"/>
                    </a:srgbClr>
                  </a:outerShdw>
                </a:effectLst>
                <a:latin typeface="Times New Roman" panose="02020603050405020304" pitchFamily="18" charset="0"/>
                <a:cs typeface="Times New Roman" panose="02020603050405020304" pitchFamily="18" charset="0"/>
              </a:rPr>
              <a:t/>
            </a:r>
            <a:br>
              <a:rPr lang="ru-RU" sz="2000" b="1" kern="1200" dirty="0">
                <a:ln w="6350">
                  <a:solidFill>
                    <a:schemeClr val="accent1">
                      <a:shade val="43000"/>
                    </a:schemeClr>
                  </a:solidFill>
                </a:ln>
                <a:solidFill>
                  <a:schemeClr val="tx1"/>
                </a:solidFill>
                <a:effectLst>
                  <a:outerShdw blurRad="26000" dist="26000" dir="14500000" algn="tl" rotWithShape="0">
                    <a:srgbClr val="000000">
                      <a:alpha val="40000"/>
                    </a:srgbClr>
                  </a:outerShdw>
                </a:effectLst>
                <a:latin typeface="Times New Roman" panose="02020603050405020304" pitchFamily="18" charset="0"/>
                <a:cs typeface="Times New Roman" panose="02020603050405020304" pitchFamily="18" charset="0"/>
              </a:rPr>
            </a:br>
            <a:r>
              <a:rPr lang="ru-RU" sz="2000" b="1" kern="1200" dirty="0">
                <a:ln w="6350">
                  <a:solidFill>
                    <a:schemeClr val="accent1">
                      <a:shade val="43000"/>
                    </a:schemeClr>
                  </a:solidFill>
                </a:ln>
                <a:solidFill>
                  <a:schemeClr val="tx1"/>
                </a:solidFill>
                <a:effectLst>
                  <a:outerShdw blurRad="26000" dist="26000" dir="14500000" algn="tl" rotWithShape="0">
                    <a:srgbClr val="000000">
                      <a:alpha val="40000"/>
                    </a:srgbClr>
                  </a:outerShdw>
                </a:effectLst>
                <a:latin typeface="Times New Roman" panose="02020603050405020304" pitchFamily="18" charset="0"/>
                <a:cs typeface="Times New Roman" panose="02020603050405020304" pitchFamily="18" charset="0"/>
              </a:rPr>
              <a:t/>
            </a:r>
            <a:br>
              <a:rPr lang="ru-RU" sz="2000" b="1" kern="1200" dirty="0">
                <a:ln w="6350">
                  <a:solidFill>
                    <a:schemeClr val="accent1">
                      <a:shade val="43000"/>
                    </a:schemeClr>
                  </a:solidFill>
                </a:ln>
                <a:solidFill>
                  <a:schemeClr val="tx1"/>
                </a:solidFill>
                <a:effectLst>
                  <a:outerShdw blurRad="26000" dist="26000" dir="14500000" algn="tl" rotWithShape="0">
                    <a:srgbClr val="000000">
                      <a:alpha val="40000"/>
                    </a:srgbClr>
                  </a:outerShdw>
                </a:effectLst>
                <a:latin typeface="Times New Roman" panose="02020603050405020304" pitchFamily="18" charset="0"/>
                <a:cs typeface="Times New Roman" panose="02020603050405020304" pitchFamily="18" charset="0"/>
              </a:rPr>
            </a:br>
            <a:r>
              <a:rPr lang="ru-RU" sz="3200" b="1" i="1" kern="1200" dirty="0">
                <a:ln w="6350">
                  <a:solidFill>
                    <a:schemeClr val="accent1">
                      <a:shade val="43000"/>
                    </a:schemeClr>
                  </a:solidFill>
                </a:ln>
                <a:solidFill>
                  <a:srgbClr val="F6F9FC"/>
                </a:solidFill>
                <a:effectLst>
                  <a:outerShdw blurRad="26000" dist="26000" dir="14500000" algn="tl" rotWithShape="0">
                    <a:srgbClr val="000000">
                      <a:alpha val="40000"/>
                    </a:srgbClr>
                  </a:outerShdw>
                </a:effectLst>
              </a:rPr>
              <a:t/>
            </a:r>
            <a:br>
              <a:rPr lang="ru-RU" sz="3200" b="1" i="1" kern="1200" dirty="0">
                <a:ln w="6350">
                  <a:solidFill>
                    <a:schemeClr val="accent1">
                      <a:shade val="43000"/>
                    </a:schemeClr>
                  </a:solidFill>
                </a:ln>
                <a:solidFill>
                  <a:srgbClr val="F6F9FC"/>
                </a:solidFill>
                <a:effectLst>
                  <a:outerShdw blurRad="26000" dist="26000" dir="14500000" algn="tl" rotWithShape="0">
                    <a:srgbClr val="000000">
                      <a:alpha val="40000"/>
                    </a:srgbClr>
                  </a:outerShdw>
                </a:effectLst>
              </a:rPr>
            </a:br>
            <a:endParaRPr lang="ru-RU" sz="3200" b="1" i="1" kern="1200" dirty="0">
              <a:ln w="6350">
                <a:solidFill>
                  <a:schemeClr val="accent1">
                    <a:shade val="43000"/>
                  </a:schemeClr>
                </a:solidFill>
              </a:ln>
              <a:solidFill>
                <a:srgbClr val="F6F9FC"/>
              </a:solidFill>
              <a:effectLst>
                <a:outerShdw blurRad="26000" dist="26000" dir="14500000" algn="tl" rotWithShape="0">
                  <a:srgbClr val="000000">
                    <a:alpha val="40000"/>
                  </a:srgbClr>
                </a:outerShdw>
              </a:effectLst>
            </a:endParaRPr>
          </a:p>
        </p:txBody>
      </p:sp>
      <p:sp>
        <p:nvSpPr>
          <p:cNvPr id="3075" name="Подзаголовок 4"/>
          <p:cNvSpPr>
            <a:spLocks noGrp="1"/>
          </p:cNvSpPr>
          <p:nvPr>
            <p:ph type="subTitle" sz="quarter" idx="4294967295"/>
          </p:nvPr>
        </p:nvSpPr>
        <p:spPr>
          <a:xfrm>
            <a:off x="1549400" y="5732463"/>
            <a:ext cx="7594600" cy="433387"/>
          </a:xfrm>
        </p:spPr>
        <p:txBody>
          <a:bodyPr/>
          <a:lstStyle/>
          <a:p>
            <a:pPr marL="0" indent="0" algn="r" eaLnBrk="1" hangingPunct="1">
              <a:buFont typeface="Wingdings" pitchFamily="2" charset="2"/>
              <a:buNone/>
            </a:pPr>
            <a:r>
              <a:rPr lang="ru-RU" altLang="ru-RU" sz="2000" smtClean="0">
                <a:latin typeface="Arial Black" pitchFamily="34" charset="0"/>
              </a:rPr>
              <a:t>Главная медицинская сестра </a:t>
            </a:r>
          </a:p>
          <a:p>
            <a:pPr marL="0" indent="0" algn="r" eaLnBrk="1" hangingPunct="1">
              <a:buFont typeface="Wingdings" pitchFamily="2" charset="2"/>
              <a:buNone/>
            </a:pPr>
            <a:r>
              <a:rPr lang="ru-RU" altLang="ru-RU" sz="2000" smtClean="0">
                <a:latin typeface="Arial Black" pitchFamily="34" charset="0"/>
              </a:rPr>
              <a:t>Пятикоп Вероника Михайловна</a:t>
            </a:r>
          </a:p>
        </p:txBody>
      </p:sp>
      <p:sp>
        <p:nvSpPr>
          <p:cNvPr id="3076" name="Прямоугольник 3"/>
          <p:cNvSpPr>
            <a:spLocks noChangeArrowheads="1"/>
          </p:cNvSpPr>
          <p:nvPr/>
        </p:nvSpPr>
        <p:spPr bwMode="auto">
          <a:xfrm>
            <a:off x="211138" y="1341438"/>
            <a:ext cx="87217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ru-RU" altLang="ru-RU" sz="2800" i="1"/>
          </a:p>
          <a:p>
            <a:pPr algn="ctr" eaLnBrk="1" hangingPunct="1">
              <a:spcBef>
                <a:spcPct val="0"/>
              </a:spcBef>
              <a:buFontTx/>
              <a:buNone/>
            </a:pPr>
            <a:r>
              <a:rPr lang="ru-RU" altLang="ru-RU" sz="2800" i="1"/>
              <a:t>Роль медицинской сестры в оказании паллиативной помощи пациентам</a:t>
            </a:r>
            <a:endParaRPr lang="en-US" altLang="ru-RU" sz="2800" i="1"/>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713038"/>
            <a:ext cx="6999287"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idx="4294967295"/>
          </p:nvPr>
        </p:nvSpPr>
        <p:spPr>
          <a:xfrm>
            <a:off x="1385888" y="576263"/>
            <a:ext cx="8229600" cy="857250"/>
          </a:xfrm>
        </p:spPr>
        <p:txBody>
          <a:bodyPr/>
          <a:lstStyle/>
          <a:p>
            <a:pPr eaLnBrk="1" hangingPunct="1"/>
            <a:r>
              <a:rPr lang="ru-RU" altLang="ru-RU" sz="2100" b="1" dirty="0" smtClean="0">
                <a:solidFill>
                  <a:schemeClr val="tx1"/>
                </a:solidFill>
              </a:rPr>
              <a:t/>
            </a:r>
            <a:br>
              <a:rPr lang="ru-RU" altLang="ru-RU" sz="2100" b="1" dirty="0" smtClean="0">
                <a:solidFill>
                  <a:schemeClr val="tx1"/>
                </a:solidFill>
              </a:rPr>
            </a:br>
            <a:r>
              <a:rPr lang="ru-RU" altLang="ru-RU" sz="2100" b="1" dirty="0" smtClean="0">
                <a:solidFill>
                  <a:schemeClr val="tx1"/>
                </a:solidFill>
              </a:rPr>
              <a:t/>
            </a:r>
            <a:br>
              <a:rPr lang="ru-RU" altLang="ru-RU" sz="2100" b="1" dirty="0" smtClean="0">
                <a:solidFill>
                  <a:schemeClr val="tx1"/>
                </a:solidFill>
              </a:rPr>
            </a:br>
            <a:r>
              <a:rPr lang="ru-RU" altLang="ru-RU" sz="2100" b="1" dirty="0" smtClean="0">
                <a:solidFill>
                  <a:srgbClr val="0070C0"/>
                </a:solidFill>
                <a:latin typeface="Arial Black" pitchFamily="34" charset="0"/>
              </a:rPr>
              <a:t>Порядок деятельности </a:t>
            </a:r>
            <a:br>
              <a:rPr lang="ru-RU" altLang="ru-RU" sz="2100" b="1" dirty="0" smtClean="0">
                <a:solidFill>
                  <a:srgbClr val="0070C0"/>
                </a:solidFill>
                <a:latin typeface="Arial Black" pitchFamily="34" charset="0"/>
              </a:rPr>
            </a:br>
            <a:r>
              <a:rPr lang="ru-RU" altLang="ru-RU" sz="2100" b="1" dirty="0" smtClean="0">
                <a:solidFill>
                  <a:srgbClr val="0070C0"/>
                </a:solidFill>
                <a:latin typeface="Arial Black" pitchFamily="34" charset="0"/>
              </a:rPr>
              <a:t>отделения паллиативной помощи ГБУЗ СОКОД</a:t>
            </a:r>
          </a:p>
        </p:txBody>
      </p:sp>
      <p:sp>
        <p:nvSpPr>
          <p:cNvPr id="11267" name="Text Box 296"/>
          <p:cNvSpPr txBox="1">
            <a:spLocks noChangeArrowheads="1"/>
          </p:cNvSpPr>
          <p:nvPr/>
        </p:nvSpPr>
        <p:spPr bwMode="auto">
          <a:xfrm>
            <a:off x="539750" y="1052513"/>
            <a:ext cx="295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ru-RU" altLang="ru-RU" sz="1800" b="0"/>
          </a:p>
        </p:txBody>
      </p:sp>
      <p:sp>
        <p:nvSpPr>
          <p:cNvPr id="11268" name="Text Box 297"/>
          <p:cNvSpPr txBox="1">
            <a:spLocks noChangeArrowheads="1"/>
          </p:cNvSpPr>
          <p:nvPr/>
        </p:nvSpPr>
        <p:spPr bwMode="auto">
          <a:xfrm>
            <a:off x="468313" y="1014413"/>
            <a:ext cx="18732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ru-RU" altLang="ru-RU" sz="1800"/>
          </a:p>
        </p:txBody>
      </p:sp>
      <p:sp>
        <p:nvSpPr>
          <p:cNvPr id="15659" name="Содержимое 7"/>
          <p:cNvSpPr>
            <a:spLocks/>
          </p:cNvSpPr>
          <p:nvPr/>
        </p:nvSpPr>
        <p:spPr bwMode="auto">
          <a:xfrm>
            <a:off x="250825" y="4221163"/>
            <a:ext cx="4140200" cy="350837"/>
          </a:xfrm>
          <a:prstGeom prst="rect">
            <a:avLst/>
          </a:prstGeom>
          <a:noFill/>
          <a:ln w="9525">
            <a:noFill/>
            <a:miter lim="800000"/>
            <a:headEnd/>
            <a:tailEnd/>
          </a:ln>
          <a:effectLst/>
        </p:spPr>
        <p:txBody>
          <a:bodyPr>
            <a:spAutoFit/>
          </a:bodyPr>
          <a:lstStyle/>
          <a:p>
            <a:pPr marL="342900" indent="-342900" eaLnBrk="1" hangingPunct="1">
              <a:spcBef>
                <a:spcPct val="20000"/>
              </a:spcBef>
              <a:buClr>
                <a:schemeClr val="hlink"/>
              </a:buClr>
              <a:buSzPct val="90000"/>
              <a:buFont typeface="Wingdings" pitchFamily="2" charset="2"/>
              <a:buNone/>
              <a:defRPr/>
            </a:pPr>
            <a:r>
              <a:rPr lang="ru-RU" sz="1700" b="0">
                <a:effectLst>
                  <a:outerShdw blurRad="38100" dist="38100" dir="2700000" algn="tl">
                    <a:srgbClr val="000000"/>
                  </a:outerShdw>
                </a:effectLst>
              </a:rPr>
              <a:t>	</a:t>
            </a:r>
          </a:p>
        </p:txBody>
      </p:sp>
      <p:sp>
        <p:nvSpPr>
          <p:cNvPr id="5" name="Скругленный прямоугольник 4"/>
          <p:cNvSpPr/>
          <p:nvPr/>
        </p:nvSpPr>
        <p:spPr>
          <a:xfrm>
            <a:off x="-55563" y="2905125"/>
            <a:ext cx="2397126" cy="1598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latin typeface="Arial Black" panose="020B0A04020102020204" pitchFamily="34" charset="0"/>
              </a:rPr>
              <a:t>Специалисты ГБУЗ СОКОД</a:t>
            </a:r>
          </a:p>
        </p:txBody>
      </p:sp>
      <p:sp>
        <p:nvSpPr>
          <p:cNvPr id="13" name="Скругленный прямоугольник 12"/>
          <p:cNvSpPr/>
          <p:nvPr/>
        </p:nvSpPr>
        <p:spPr>
          <a:xfrm>
            <a:off x="5940425" y="5229225"/>
            <a:ext cx="2879725" cy="1392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latin typeface="Arial Black" panose="020B0A04020102020204" pitchFamily="34" charset="0"/>
              </a:rPr>
              <a:t>Онкологи учреждений здравоохранения региона</a:t>
            </a:r>
          </a:p>
        </p:txBody>
      </p:sp>
      <p:sp>
        <p:nvSpPr>
          <p:cNvPr id="3" name="Скругленный прямоугольник 2"/>
          <p:cNvSpPr/>
          <p:nvPr/>
        </p:nvSpPr>
        <p:spPr>
          <a:xfrm>
            <a:off x="6299200" y="3452813"/>
            <a:ext cx="2520950" cy="1457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latin typeface="Arial Black" panose="020B0A04020102020204" pitchFamily="34" charset="0"/>
              </a:rPr>
              <a:t>Специалисты хосписов</a:t>
            </a:r>
            <a:endParaRPr lang="ru-RU" sz="2000" dirty="0"/>
          </a:p>
        </p:txBody>
      </p:sp>
      <p:sp>
        <p:nvSpPr>
          <p:cNvPr id="4" name="Скругленный прямоугольник 3"/>
          <p:cNvSpPr/>
          <p:nvPr/>
        </p:nvSpPr>
        <p:spPr>
          <a:xfrm>
            <a:off x="6372225" y="1781175"/>
            <a:ext cx="2174875" cy="1365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latin typeface="Arial Black" panose="020B0A04020102020204" pitchFamily="34" charset="0"/>
              </a:rPr>
              <a:t>Врачи общей практики</a:t>
            </a:r>
            <a:endParaRPr lang="ru-RU" sz="2000" dirty="0"/>
          </a:p>
        </p:txBody>
      </p:sp>
      <p:sp>
        <p:nvSpPr>
          <p:cNvPr id="7" name="Овал 6"/>
          <p:cNvSpPr/>
          <p:nvPr/>
        </p:nvSpPr>
        <p:spPr>
          <a:xfrm>
            <a:off x="2773363" y="1628801"/>
            <a:ext cx="3134260" cy="522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ru-RU" sz="2400" dirty="0">
                <a:solidFill>
                  <a:schemeClr val="tx1">
                    <a:lumMod val="95000"/>
                    <a:lumOff val="5000"/>
                  </a:schemeClr>
                </a:solidFill>
                <a:latin typeface="Times New Roman" panose="02020603050405020304" pitchFamily="18" charset="0"/>
                <a:cs typeface="Times New Roman" panose="02020603050405020304" pitchFamily="18" charset="0"/>
              </a:rPr>
              <a:t>Отделение </a:t>
            </a:r>
            <a:endParaRPr lang="ru-RU" sz="24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defRPr/>
            </a:pPr>
            <a:r>
              <a:rPr lang="ru-RU" sz="2400" dirty="0" smtClean="0">
                <a:solidFill>
                  <a:schemeClr val="tx1">
                    <a:lumMod val="95000"/>
                    <a:lumOff val="5000"/>
                  </a:schemeClr>
                </a:solidFill>
                <a:latin typeface="Times New Roman" panose="02020603050405020304" pitchFamily="18" charset="0"/>
                <a:cs typeface="Times New Roman" panose="02020603050405020304" pitchFamily="18" charset="0"/>
              </a:rPr>
              <a:t>паллиативной </a:t>
            </a:r>
            <a:r>
              <a:rPr lang="ru-RU" sz="2400" dirty="0">
                <a:solidFill>
                  <a:schemeClr val="tx1">
                    <a:lumMod val="95000"/>
                    <a:lumOff val="5000"/>
                  </a:schemeClr>
                </a:solidFill>
                <a:latin typeface="Times New Roman" panose="02020603050405020304" pitchFamily="18" charset="0"/>
                <a:cs typeface="Times New Roman" panose="02020603050405020304" pitchFamily="18" charset="0"/>
              </a:rPr>
              <a:t>помощи</a:t>
            </a:r>
          </a:p>
        </p:txBody>
      </p:sp>
      <p:sp>
        <p:nvSpPr>
          <p:cNvPr id="9" name="Двойная стрелка влево/вправо 8"/>
          <p:cNvSpPr/>
          <p:nvPr/>
        </p:nvSpPr>
        <p:spPr>
          <a:xfrm>
            <a:off x="2129705" y="3479799"/>
            <a:ext cx="846138" cy="44926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 name="Двойная стрелка влево/вправо 9"/>
          <p:cNvSpPr/>
          <p:nvPr/>
        </p:nvSpPr>
        <p:spPr>
          <a:xfrm>
            <a:off x="5208495" y="1988602"/>
            <a:ext cx="1208087" cy="503238"/>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Двойная стрелка влево/вправо 11"/>
          <p:cNvSpPr/>
          <p:nvPr/>
        </p:nvSpPr>
        <p:spPr>
          <a:xfrm>
            <a:off x="5617553" y="4000107"/>
            <a:ext cx="963612" cy="4302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Двойная стрелка влево/вправо 13"/>
          <p:cNvSpPr/>
          <p:nvPr/>
        </p:nvSpPr>
        <p:spPr>
          <a:xfrm>
            <a:off x="5236921" y="5411086"/>
            <a:ext cx="1008062" cy="4572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Содержимое 2"/>
          <p:cNvSpPr>
            <a:spLocks noGrp="1"/>
          </p:cNvSpPr>
          <p:nvPr>
            <p:ph idx="4294967295"/>
          </p:nvPr>
        </p:nvSpPr>
        <p:spPr>
          <a:xfrm>
            <a:off x="468313" y="1628775"/>
            <a:ext cx="8675687" cy="4537075"/>
          </a:xfrm>
          <a:ln w="57150">
            <a:solidFill>
              <a:schemeClr val="accent3">
                <a:lumMod val="40000"/>
                <a:lumOff val="60000"/>
              </a:schemeClr>
            </a:solidFill>
          </a:ln>
        </p:spPr>
        <p:txBody>
          <a:bodyPr/>
          <a:lstStyle/>
          <a:p>
            <a:pPr marL="636588" indent="-636588" eaLnBrk="1" hangingPunct="1">
              <a:buFont typeface="Wingdings" pitchFamily="2" charset="2"/>
              <a:buNone/>
              <a:defRPr/>
            </a:pPr>
            <a:r>
              <a:rPr lang="ru-RU" altLang="ru-RU" sz="2400" b="1" dirty="0" smtClean="0"/>
              <a:t>1</a:t>
            </a:r>
            <a:r>
              <a:rPr lang="ru-RU" altLang="ru-RU" sz="2400" b="1" dirty="0"/>
              <a:t>.	возможность применения специализированного паллиативного вида лечения в условия профильных центров; </a:t>
            </a:r>
          </a:p>
          <a:p>
            <a:pPr marL="636588" indent="-636588" eaLnBrk="1" hangingPunct="1">
              <a:buFont typeface="Wingdings" pitchFamily="2" charset="2"/>
              <a:buNone/>
              <a:defRPr/>
            </a:pPr>
            <a:r>
              <a:rPr lang="ru-RU" altLang="ru-RU" sz="2400" b="1" dirty="0"/>
              <a:t>2.	организация квалифицированной медицинской помощи в стационарах нашего города;</a:t>
            </a:r>
          </a:p>
          <a:p>
            <a:pPr marL="636588" indent="-636588" eaLnBrk="1" hangingPunct="1">
              <a:buFont typeface="Wingdings" pitchFamily="2" charset="2"/>
              <a:buNone/>
              <a:defRPr/>
            </a:pPr>
            <a:r>
              <a:rPr lang="ru-RU" altLang="ru-RU" sz="2400" b="1" dirty="0"/>
              <a:t>3.	госпитализация в хосписы;</a:t>
            </a:r>
          </a:p>
          <a:p>
            <a:pPr marL="636588" indent="-636588" eaLnBrk="1" hangingPunct="1">
              <a:buFont typeface="Wingdings" pitchFamily="2" charset="2"/>
              <a:buNone/>
              <a:defRPr/>
            </a:pPr>
            <a:r>
              <a:rPr lang="ru-RU" altLang="ru-RU" sz="2400" b="1" dirty="0"/>
              <a:t>4.	дома сестринского </a:t>
            </a:r>
            <a:r>
              <a:rPr lang="ru-RU" altLang="ru-RU" sz="2400" b="1" dirty="0" smtClean="0"/>
              <a:t>ухода</a:t>
            </a:r>
            <a:r>
              <a:rPr lang="ru-RU" altLang="ru-RU" sz="2400" b="1" dirty="0"/>
              <a:t>;</a:t>
            </a:r>
          </a:p>
          <a:p>
            <a:pPr marL="636588" indent="-636588" eaLnBrk="1" hangingPunct="1">
              <a:buFont typeface="Wingdings" pitchFamily="2" charset="2"/>
              <a:buNone/>
              <a:defRPr/>
            </a:pPr>
            <a:r>
              <a:rPr lang="ru-RU" altLang="ru-RU" sz="2400" b="1" dirty="0"/>
              <a:t>5.	в случаи возможности проведения коррекции в амбулаторных </a:t>
            </a:r>
            <a:r>
              <a:rPr lang="ru-RU" altLang="ru-RU" sz="2400" b="1" dirty="0" smtClean="0"/>
              <a:t>условиях</a:t>
            </a:r>
            <a:r>
              <a:rPr lang="ru-RU" altLang="ru-RU" sz="2400" b="1" dirty="0"/>
              <a:t> </a:t>
            </a:r>
            <a:r>
              <a:rPr lang="ru-RU" altLang="ru-RU" sz="2400" b="1" dirty="0" smtClean="0"/>
              <a:t>- </a:t>
            </a:r>
            <a:r>
              <a:rPr lang="ru-RU" altLang="ru-RU" sz="2400" b="1" dirty="0"/>
              <a:t>ведение на дому;</a:t>
            </a:r>
          </a:p>
          <a:p>
            <a:pPr marL="636588" indent="-636588" eaLnBrk="1" hangingPunct="1">
              <a:buFont typeface="Wingdings" pitchFamily="2" charset="2"/>
              <a:buNone/>
              <a:defRPr/>
            </a:pPr>
            <a:r>
              <a:rPr lang="ru-RU" altLang="ru-RU" sz="2400" b="1" dirty="0"/>
              <a:t>6.	при наличии болевого синдрома проводится коррекция и мониторинг противоболевой терапии. </a:t>
            </a:r>
          </a:p>
          <a:p>
            <a:pPr marL="636588" indent="-636588" eaLnBrk="1" hangingPunct="1">
              <a:buFont typeface="Wingdings" pitchFamily="2" charset="2"/>
              <a:buNone/>
              <a:defRPr/>
            </a:pPr>
            <a:endParaRPr lang="ru-RU" altLang="ru-RU" sz="1800" b="1" dirty="0" smtClean="0"/>
          </a:p>
          <a:p>
            <a:pPr marL="636588" indent="-636588" eaLnBrk="1" hangingPunct="1">
              <a:buFont typeface="Wingdings" pitchFamily="2" charset="2"/>
              <a:buNone/>
              <a:defRPr/>
            </a:pPr>
            <a:r>
              <a:rPr lang="ru-RU" altLang="ru-RU" sz="1800" b="1" dirty="0" smtClean="0"/>
              <a:t> </a:t>
            </a:r>
          </a:p>
          <a:p>
            <a:pPr marL="636588" indent="-636588" eaLnBrk="1" hangingPunct="1">
              <a:buFont typeface="Wingdings" pitchFamily="2" charset="2"/>
              <a:buNone/>
              <a:defRPr/>
            </a:pPr>
            <a:endParaRPr lang="ru-RU" altLang="ru-RU" sz="1400" dirty="0" smtClean="0"/>
          </a:p>
          <a:p>
            <a:pPr marL="636588" indent="-636588" eaLnBrk="1" hangingPunct="1">
              <a:buFontTx/>
              <a:buNone/>
              <a:defRPr/>
            </a:pPr>
            <a:endParaRPr lang="ru-RU" altLang="ru-RU" sz="2200" dirty="0" smtClean="0"/>
          </a:p>
        </p:txBody>
      </p:sp>
      <p:sp>
        <p:nvSpPr>
          <p:cNvPr id="12291" name="Прямоугольник 3"/>
          <p:cNvSpPr>
            <a:spLocks noChangeArrowheads="1"/>
          </p:cNvSpPr>
          <p:nvPr/>
        </p:nvSpPr>
        <p:spPr bwMode="auto">
          <a:xfrm>
            <a:off x="1511300" y="908050"/>
            <a:ext cx="763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ru-RU" altLang="ru-RU" sz="2400" dirty="0">
                <a:solidFill>
                  <a:srgbClr val="0070C0"/>
                </a:solidFill>
              </a:rPr>
              <a:t>Тактика ведения  пациентов в ОПП ГБУЗ СОКОД</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2"/>
          <p:cNvSpPr>
            <a:spLocks noGrp="1" noChangeArrowheads="1"/>
          </p:cNvSpPr>
          <p:nvPr>
            <p:ph type="title" idx="4294967295"/>
          </p:nvPr>
        </p:nvSpPr>
        <p:spPr>
          <a:xfrm>
            <a:off x="911225" y="549275"/>
            <a:ext cx="8229600" cy="919163"/>
          </a:xfrm>
        </p:spPr>
        <p:txBody>
          <a:bodyPr/>
          <a:lstStyle/>
          <a:p>
            <a:pPr eaLnBrk="1" hangingPunct="1"/>
            <a:r>
              <a:rPr lang="ru-RU" altLang="ru-RU" sz="2000" b="1" dirty="0" smtClean="0">
                <a:solidFill>
                  <a:schemeClr val="tx1"/>
                </a:solidFill>
              </a:rPr>
              <a:t/>
            </a:r>
            <a:br>
              <a:rPr lang="ru-RU" altLang="ru-RU" sz="2000" b="1" dirty="0" smtClean="0">
                <a:solidFill>
                  <a:schemeClr val="tx1"/>
                </a:solidFill>
              </a:rPr>
            </a:br>
            <a:r>
              <a:rPr lang="ru-RU" altLang="ru-RU" sz="2400" b="1" dirty="0" smtClean="0">
                <a:solidFill>
                  <a:srgbClr val="0070C0"/>
                </a:solidFill>
                <a:latin typeface="Arial Black" pitchFamily="34" charset="0"/>
              </a:rPr>
              <a:t>Высокотехнологическая помощь</a:t>
            </a:r>
          </a:p>
        </p:txBody>
      </p:sp>
      <p:pic>
        <p:nvPicPr>
          <p:cNvPr id="12291" name="Рисунок 5" descr="http://samaraonko.ru/img/content/rcha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49" y="1481733"/>
            <a:ext cx="3168650" cy="2303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облучени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30" y="4105945"/>
            <a:ext cx="3201269" cy="2330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Рисунок 5" descr="http://samaraonko.ru/img/content/hi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131" y="1313701"/>
            <a:ext cx="3312194" cy="247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523" y="3925405"/>
            <a:ext cx="2691179" cy="2691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1979613" y="901700"/>
            <a:ext cx="6985000" cy="5762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2000" dirty="0">
                <a:solidFill>
                  <a:srgbClr val="0070C0"/>
                </a:solidFill>
                <a:latin typeface="Arial Black" panose="020B0A04020102020204" pitchFamily="34" charset="0"/>
              </a:rPr>
              <a:t>Оперативная активность в ОПП ГБУЗ СОКОД</a:t>
            </a:r>
          </a:p>
        </p:txBody>
      </p:sp>
      <p:pic>
        <p:nvPicPr>
          <p:cNvPr id="13315" name="Picture 9" descr="CAM000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3716338"/>
            <a:ext cx="2087563" cy="2663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8"/>
          <p:cNvSpPr txBox="1">
            <a:spLocks noChangeArrowheads="1"/>
          </p:cNvSpPr>
          <p:nvPr/>
        </p:nvSpPr>
        <p:spPr bwMode="auto">
          <a:xfrm>
            <a:off x="539750" y="1412875"/>
            <a:ext cx="56165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ru-RU" altLang="ru-RU" sz="1600">
                <a:latin typeface="Arial Black" pitchFamily="34" charset="0"/>
              </a:rPr>
              <a:t>В 2016 году обслужено 830 пациент, </a:t>
            </a:r>
          </a:p>
          <a:p>
            <a:pPr algn="ctr" eaLnBrk="1" hangingPunct="1">
              <a:spcBef>
                <a:spcPct val="50000"/>
              </a:spcBef>
              <a:buFontTx/>
              <a:buNone/>
            </a:pPr>
            <a:r>
              <a:rPr lang="ru-RU" altLang="ru-RU" sz="1600">
                <a:latin typeface="Arial Black" pitchFamily="34" charset="0"/>
              </a:rPr>
              <a:t>выполнено 5071 посещение на дому.</a:t>
            </a:r>
          </a:p>
          <a:p>
            <a:pPr algn="ctr" eaLnBrk="1" hangingPunct="1">
              <a:spcBef>
                <a:spcPct val="50000"/>
              </a:spcBef>
              <a:buFontTx/>
              <a:buNone/>
            </a:pPr>
            <a:r>
              <a:rPr lang="ru-RU" altLang="ru-RU" sz="1600">
                <a:latin typeface="Arial Black" pitchFamily="34" charset="0"/>
              </a:rPr>
              <a:t>Взаимозависимые манипуляции.</a:t>
            </a:r>
          </a:p>
          <a:p>
            <a:pPr algn="ctr" eaLnBrk="1" hangingPunct="1">
              <a:spcBef>
                <a:spcPct val="50000"/>
              </a:spcBef>
              <a:buFontTx/>
              <a:buNone/>
            </a:pPr>
            <a:endParaRPr lang="ru-RU" altLang="ru-RU" sz="1600">
              <a:latin typeface="Arial Black" pitchFamily="34" charset="0"/>
            </a:endParaRPr>
          </a:p>
          <a:p>
            <a:pPr algn="ctr" eaLnBrk="1" hangingPunct="1">
              <a:spcBef>
                <a:spcPct val="50000"/>
              </a:spcBef>
              <a:buFontTx/>
              <a:buNone/>
            </a:pPr>
            <a:endParaRPr lang="ru-RU" altLang="ru-RU" sz="1600"/>
          </a:p>
        </p:txBody>
      </p:sp>
      <p:pic>
        <p:nvPicPr>
          <p:cNvPr id="1331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9425" y="1557338"/>
            <a:ext cx="2182813" cy="1655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Таблица 3"/>
          <p:cNvGraphicFramePr>
            <a:graphicFrameLocks noGrp="1"/>
          </p:cNvGraphicFramePr>
          <p:nvPr/>
        </p:nvGraphicFramePr>
        <p:xfrm>
          <a:off x="539750" y="2636838"/>
          <a:ext cx="5903913" cy="3743327"/>
        </p:xfrm>
        <a:graphic>
          <a:graphicData uri="http://schemas.openxmlformats.org/drawingml/2006/table">
            <a:tbl>
              <a:tblPr firstRow="1" firstCol="1" bandRow="1">
                <a:tableStyleId>{5C22544A-7EE6-4342-B048-85BDC9FD1C3A}</a:tableStyleId>
              </a:tblPr>
              <a:tblGrid>
                <a:gridCol w="3628168"/>
                <a:gridCol w="1137204"/>
                <a:gridCol w="1138541"/>
              </a:tblGrid>
              <a:tr h="596913">
                <a:tc>
                  <a:txBody>
                    <a:bodyPr/>
                    <a:lstStyle/>
                    <a:p>
                      <a:pPr algn="ctr">
                        <a:lnSpc>
                          <a:spcPct val="107000"/>
                        </a:lnSpc>
                        <a:spcAft>
                          <a:spcPts val="0"/>
                        </a:spcAft>
                      </a:pPr>
                      <a:r>
                        <a:rPr lang="ru-RU" sz="1600" b="1" dirty="0">
                          <a:solidFill>
                            <a:schemeClr val="tx1"/>
                          </a:solidFill>
                          <a:effectLst/>
                        </a:rPr>
                        <a:t>Наименование манипуляции</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400" dirty="0">
                          <a:solidFill>
                            <a:schemeClr val="tx1"/>
                          </a:solidFill>
                          <a:effectLst/>
                        </a:rPr>
                        <a:t>2015г.</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400" dirty="0">
                          <a:solidFill>
                            <a:schemeClr val="tx1"/>
                          </a:solidFill>
                          <a:effectLst/>
                        </a:rPr>
                        <a:t>2016г.</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r>
              <a:tr h="391150">
                <a:tc>
                  <a:txBody>
                    <a:bodyPr/>
                    <a:lstStyle/>
                    <a:p>
                      <a:pPr algn="ctr">
                        <a:lnSpc>
                          <a:spcPct val="107000"/>
                        </a:lnSpc>
                        <a:spcAft>
                          <a:spcPts val="0"/>
                        </a:spcAft>
                      </a:pPr>
                      <a:r>
                        <a:rPr lang="ru-RU" sz="1400" b="0" dirty="0">
                          <a:solidFill>
                            <a:schemeClr val="tx1"/>
                          </a:solidFill>
                          <a:effectLst/>
                        </a:rPr>
                        <a:t>Лапароцентез</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dirty="0">
                          <a:solidFill>
                            <a:schemeClr val="tx1"/>
                          </a:solidFill>
                          <a:effectLst/>
                        </a:rPr>
                        <a:t>104</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a:solidFill>
                            <a:schemeClr val="tx1"/>
                          </a:solidFill>
                          <a:effectLst/>
                        </a:rPr>
                        <a:t>113</a:t>
                      </a:r>
                      <a:endParaRPr lang="ru-RU"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r>
              <a:tr h="396068">
                <a:tc>
                  <a:txBody>
                    <a:bodyPr/>
                    <a:lstStyle/>
                    <a:p>
                      <a:pPr algn="ctr">
                        <a:lnSpc>
                          <a:spcPct val="107000"/>
                        </a:lnSpc>
                        <a:spcAft>
                          <a:spcPts val="0"/>
                        </a:spcAft>
                      </a:pPr>
                      <a:r>
                        <a:rPr lang="ru-RU" sz="1400" b="0" dirty="0">
                          <a:solidFill>
                            <a:schemeClr val="tx1"/>
                          </a:solidFill>
                          <a:effectLst/>
                        </a:rPr>
                        <a:t>Лапароцентез с дренированием</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dirty="0">
                          <a:solidFill>
                            <a:schemeClr val="tx1"/>
                          </a:solidFill>
                          <a:effectLst/>
                        </a:rPr>
                        <a:t>33</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a:solidFill>
                            <a:schemeClr val="tx1"/>
                          </a:solidFill>
                          <a:effectLst/>
                        </a:rPr>
                        <a:t>64</a:t>
                      </a:r>
                      <a:endParaRPr lang="ru-RU"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r>
              <a:tr h="391150">
                <a:tc>
                  <a:txBody>
                    <a:bodyPr/>
                    <a:lstStyle/>
                    <a:p>
                      <a:pPr algn="ctr">
                        <a:lnSpc>
                          <a:spcPct val="107000"/>
                        </a:lnSpc>
                        <a:spcAft>
                          <a:spcPts val="0"/>
                        </a:spcAft>
                      </a:pPr>
                      <a:r>
                        <a:rPr lang="ru-RU" sz="1400" b="0" dirty="0" err="1">
                          <a:solidFill>
                            <a:schemeClr val="tx1"/>
                          </a:solidFill>
                          <a:effectLst/>
                        </a:rPr>
                        <a:t>Торакоцентез</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dirty="0">
                          <a:solidFill>
                            <a:schemeClr val="tx1"/>
                          </a:solidFill>
                          <a:effectLst/>
                        </a:rPr>
                        <a:t>481</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a:solidFill>
                            <a:schemeClr val="tx1"/>
                          </a:solidFill>
                          <a:effectLst/>
                        </a:rPr>
                        <a:t>582</a:t>
                      </a:r>
                      <a:endParaRPr lang="ru-RU"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r>
              <a:tr h="382748">
                <a:tc>
                  <a:txBody>
                    <a:bodyPr/>
                    <a:lstStyle/>
                    <a:p>
                      <a:pPr algn="ctr">
                        <a:lnSpc>
                          <a:spcPct val="107000"/>
                        </a:lnSpc>
                        <a:spcAft>
                          <a:spcPts val="0"/>
                        </a:spcAft>
                      </a:pPr>
                      <a:r>
                        <a:rPr lang="ru-RU" sz="1400" b="0" dirty="0" err="1">
                          <a:solidFill>
                            <a:schemeClr val="tx1"/>
                          </a:solidFill>
                          <a:effectLst/>
                        </a:rPr>
                        <a:t>Торакоцентез</a:t>
                      </a:r>
                      <a:r>
                        <a:rPr lang="ru-RU" sz="1400" b="0" dirty="0">
                          <a:solidFill>
                            <a:schemeClr val="tx1"/>
                          </a:solidFill>
                          <a:effectLst/>
                        </a:rPr>
                        <a:t> с дренированием</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dirty="0">
                          <a:solidFill>
                            <a:schemeClr val="tx1"/>
                          </a:solidFill>
                          <a:effectLst/>
                        </a:rPr>
                        <a:t>15</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a:solidFill>
                            <a:schemeClr val="tx1"/>
                          </a:solidFill>
                          <a:effectLst/>
                        </a:rPr>
                        <a:t>27</a:t>
                      </a:r>
                      <a:endParaRPr lang="ru-RU"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r>
              <a:tr h="391150">
                <a:tc>
                  <a:txBody>
                    <a:bodyPr/>
                    <a:lstStyle/>
                    <a:p>
                      <a:pPr algn="ctr">
                        <a:lnSpc>
                          <a:spcPct val="107000"/>
                        </a:lnSpc>
                        <a:spcAft>
                          <a:spcPts val="0"/>
                        </a:spcAft>
                      </a:pPr>
                      <a:r>
                        <a:rPr lang="ru-RU" sz="1400" b="0" dirty="0">
                          <a:solidFill>
                            <a:schemeClr val="tx1"/>
                          </a:solidFill>
                          <a:effectLst/>
                        </a:rPr>
                        <a:t>Вскрытие </a:t>
                      </a:r>
                      <a:r>
                        <a:rPr lang="ru-RU" sz="1400" b="0" dirty="0" err="1">
                          <a:solidFill>
                            <a:schemeClr val="tx1"/>
                          </a:solidFill>
                          <a:effectLst/>
                        </a:rPr>
                        <a:t>абцессов</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dirty="0">
                          <a:solidFill>
                            <a:schemeClr val="tx1"/>
                          </a:solidFill>
                          <a:effectLst/>
                        </a:rPr>
                        <a:t>8</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a:solidFill>
                            <a:schemeClr val="tx1"/>
                          </a:solidFill>
                          <a:effectLst/>
                        </a:rPr>
                        <a:t>4</a:t>
                      </a:r>
                      <a:endParaRPr lang="ru-RU"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r>
              <a:tr h="391150">
                <a:tc>
                  <a:txBody>
                    <a:bodyPr/>
                    <a:lstStyle/>
                    <a:p>
                      <a:pPr algn="ctr">
                        <a:lnSpc>
                          <a:spcPct val="107000"/>
                        </a:lnSpc>
                        <a:spcAft>
                          <a:spcPts val="0"/>
                        </a:spcAft>
                      </a:pPr>
                      <a:r>
                        <a:rPr lang="ru-RU" sz="1400" b="0" dirty="0" err="1">
                          <a:solidFill>
                            <a:schemeClr val="tx1"/>
                          </a:solidFill>
                          <a:effectLst/>
                        </a:rPr>
                        <a:t>Некрэктомии</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dirty="0">
                          <a:solidFill>
                            <a:schemeClr val="tx1"/>
                          </a:solidFill>
                          <a:effectLst/>
                        </a:rPr>
                        <a:t>11</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a:solidFill>
                            <a:schemeClr val="tx1"/>
                          </a:solidFill>
                          <a:effectLst/>
                        </a:rPr>
                        <a:t>11</a:t>
                      </a:r>
                      <a:endParaRPr lang="ru-RU"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r>
              <a:tr h="802998">
                <a:tc>
                  <a:txBody>
                    <a:bodyPr/>
                    <a:lstStyle/>
                    <a:p>
                      <a:pPr algn="ctr">
                        <a:lnSpc>
                          <a:spcPct val="107000"/>
                        </a:lnSpc>
                        <a:spcAft>
                          <a:spcPts val="0"/>
                        </a:spcAft>
                      </a:pPr>
                      <a:r>
                        <a:rPr lang="ru-RU" sz="1400" b="0" dirty="0" err="1">
                          <a:solidFill>
                            <a:schemeClr val="tx1"/>
                          </a:solidFill>
                          <a:effectLst/>
                        </a:rPr>
                        <a:t>Эпидуральная</a:t>
                      </a:r>
                      <a:r>
                        <a:rPr lang="ru-RU" sz="1400" b="0" dirty="0">
                          <a:solidFill>
                            <a:schemeClr val="tx1"/>
                          </a:solidFill>
                          <a:effectLst/>
                        </a:rPr>
                        <a:t> анестезия</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dirty="0">
                          <a:solidFill>
                            <a:schemeClr val="tx1"/>
                          </a:solidFill>
                          <a:effectLst/>
                        </a:rPr>
                        <a:t>2</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algn="ctr">
                        <a:lnSpc>
                          <a:spcPct val="107000"/>
                        </a:lnSpc>
                        <a:spcAft>
                          <a:spcPts val="0"/>
                        </a:spcAft>
                      </a:pPr>
                      <a:r>
                        <a:rPr lang="ru-RU" sz="1600" b="1" dirty="0">
                          <a:solidFill>
                            <a:schemeClr val="tx1"/>
                          </a:solidFill>
                          <a:effectLst/>
                        </a:rPr>
                        <a:t>1</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r>
            </a:tbl>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Прямоугольник 1"/>
          <p:cNvSpPr>
            <a:spLocks noChangeArrowheads="1"/>
          </p:cNvSpPr>
          <p:nvPr/>
        </p:nvSpPr>
        <p:spPr bwMode="auto">
          <a:xfrm>
            <a:off x="1763713" y="868363"/>
            <a:ext cx="7380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ru-RU" altLang="ru-RU" sz="2400" dirty="0">
                <a:solidFill>
                  <a:srgbClr val="0070C0"/>
                </a:solidFill>
              </a:rPr>
              <a:t>Оперативная активность в ОПП ГБУЗ СОКОД</a:t>
            </a:r>
          </a:p>
        </p:txBody>
      </p:sp>
      <p:sp>
        <p:nvSpPr>
          <p:cNvPr id="15363" name="Прямоугольник 2"/>
          <p:cNvSpPr>
            <a:spLocks noChangeArrowheads="1"/>
          </p:cNvSpPr>
          <p:nvPr/>
        </p:nvSpPr>
        <p:spPr bwMode="auto">
          <a:xfrm>
            <a:off x="271463" y="1438275"/>
            <a:ext cx="5303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ru-RU" altLang="ru-RU" sz="1800"/>
              <a:t>В 2016 году сестринским персоналом проведено более 3900 взаимозавизимых и  не зависимых манипуляций.</a:t>
            </a:r>
          </a:p>
        </p:txBody>
      </p:sp>
      <p:graphicFrame>
        <p:nvGraphicFramePr>
          <p:cNvPr id="8" name="Таблица 7"/>
          <p:cNvGraphicFramePr>
            <a:graphicFrameLocks noGrp="1"/>
          </p:cNvGraphicFramePr>
          <p:nvPr/>
        </p:nvGraphicFramePr>
        <p:xfrm>
          <a:off x="338138" y="2479675"/>
          <a:ext cx="5170487" cy="4187826"/>
        </p:xfrm>
        <a:graphic>
          <a:graphicData uri="http://schemas.openxmlformats.org/drawingml/2006/table">
            <a:tbl>
              <a:tblPr firstRow="1" firstCol="1" bandRow="1">
                <a:tableStyleId>{5C22544A-7EE6-4342-B048-85BDC9FD1C3A}</a:tableStyleId>
              </a:tblPr>
              <a:tblGrid>
                <a:gridCol w="2905629"/>
                <a:gridCol w="1131763"/>
                <a:gridCol w="1133095"/>
              </a:tblGrid>
              <a:tr h="523711">
                <a:tc>
                  <a:txBody>
                    <a:bodyPr/>
                    <a:lstStyle/>
                    <a:p>
                      <a:pPr>
                        <a:lnSpc>
                          <a:spcPct val="107000"/>
                        </a:lnSpc>
                        <a:spcAft>
                          <a:spcPts val="0"/>
                        </a:spcAft>
                      </a:pPr>
                      <a:r>
                        <a:rPr lang="ru-RU" sz="1600" dirty="0">
                          <a:solidFill>
                            <a:schemeClr val="tx1"/>
                          </a:solidFill>
                          <a:effectLst/>
                        </a:rPr>
                        <a:t>Наименование манипуляции</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600" dirty="0">
                          <a:solidFill>
                            <a:schemeClr val="tx1"/>
                          </a:solidFill>
                          <a:effectLst/>
                        </a:rPr>
                        <a:t>2015г.</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600" dirty="0">
                          <a:solidFill>
                            <a:schemeClr val="tx1"/>
                          </a:solidFill>
                          <a:effectLst/>
                        </a:rPr>
                        <a:t>2016г.</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r h="228345">
                <a:tc>
                  <a:txBody>
                    <a:bodyPr/>
                    <a:lstStyle/>
                    <a:p>
                      <a:pPr algn="ctr">
                        <a:lnSpc>
                          <a:spcPct val="107000"/>
                        </a:lnSpc>
                        <a:spcAft>
                          <a:spcPts val="0"/>
                        </a:spcAft>
                      </a:pPr>
                      <a:r>
                        <a:rPr lang="ru-RU" sz="1400" dirty="0">
                          <a:solidFill>
                            <a:schemeClr val="tx1"/>
                          </a:solidFill>
                          <a:effectLst/>
                        </a:rPr>
                        <a:t>Перевязки</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a:solidFill>
                            <a:schemeClr val="tx1"/>
                          </a:solidFill>
                          <a:effectLst/>
                        </a:rPr>
                        <a:t>957</a:t>
                      </a:r>
                      <a:endParaRPr lang="ru-RU"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a:solidFill>
                            <a:schemeClr val="tx1"/>
                          </a:solidFill>
                          <a:effectLst/>
                        </a:rPr>
                        <a:t>1209</a:t>
                      </a:r>
                      <a:endParaRPr lang="ru-RU"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r h="228345">
                <a:tc>
                  <a:txBody>
                    <a:bodyPr/>
                    <a:lstStyle/>
                    <a:p>
                      <a:pPr algn="ctr">
                        <a:lnSpc>
                          <a:spcPct val="107000"/>
                        </a:lnSpc>
                        <a:spcAft>
                          <a:spcPts val="0"/>
                        </a:spcAft>
                      </a:pPr>
                      <a:r>
                        <a:rPr lang="ru-RU" sz="1400" dirty="0">
                          <a:solidFill>
                            <a:schemeClr val="tx1"/>
                          </a:solidFill>
                          <a:effectLst/>
                        </a:rPr>
                        <a:t>Обработка пролежней</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a:solidFill>
                            <a:schemeClr val="tx1"/>
                          </a:solidFill>
                          <a:effectLst/>
                        </a:rPr>
                        <a:t>59</a:t>
                      </a:r>
                      <a:endParaRPr lang="ru-RU"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a:solidFill>
                            <a:schemeClr val="tx1"/>
                          </a:solidFill>
                          <a:effectLst/>
                        </a:rPr>
                        <a:t>69</a:t>
                      </a:r>
                      <a:endParaRPr lang="ru-RU"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r h="456690">
                <a:tc>
                  <a:txBody>
                    <a:bodyPr/>
                    <a:lstStyle/>
                    <a:p>
                      <a:pPr algn="ctr">
                        <a:lnSpc>
                          <a:spcPct val="107000"/>
                        </a:lnSpc>
                        <a:spcAft>
                          <a:spcPts val="0"/>
                        </a:spcAft>
                      </a:pPr>
                      <a:r>
                        <a:rPr lang="ru-RU" sz="1400" dirty="0">
                          <a:solidFill>
                            <a:schemeClr val="tx1"/>
                          </a:solidFill>
                          <a:effectLst/>
                        </a:rPr>
                        <a:t>Катетеризация мочевого пузыря</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126</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84</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r h="809656">
                <a:tc>
                  <a:txBody>
                    <a:bodyPr/>
                    <a:lstStyle/>
                    <a:p>
                      <a:pPr algn="ctr">
                        <a:lnSpc>
                          <a:spcPct val="107000"/>
                        </a:lnSpc>
                        <a:spcAft>
                          <a:spcPts val="0"/>
                        </a:spcAft>
                      </a:pPr>
                      <a:r>
                        <a:rPr lang="ru-RU" sz="1400" dirty="0">
                          <a:solidFill>
                            <a:schemeClr val="tx1"/>
                          </a:solidFill>
                          <a:effectLst/>
                        </a:rPr>
                        <a:t>Установка </a:t>
                      </a:r>
                      <a:r>
                        <a:rPr lang="ru-RU" sz="1400" dirty="0" err="1">
                          <a:solidFill>
                            <a:schemeClr val="tx1"/>
                          </a:solidFill>
                          <a:effectLst/>
                        </a:rPr>
                        <a:t>назогастрального</a:t>
                      </a:r>
                      <a:r>
                        <a:rPr lang="ru-RU" sz="1400" dirty="0">
                          <a:solidFill>
                            <a:schemeClr val="tx1"/>
                          </a:solidFill>
                          <a:effectLst/>
                        </a:rPr>
                        <a:t> </a:t>
                      </a:r>
                      <a:r>
                        <a:rPr lang="ru-RU" sz="1400" dirty="0" smtClean="0">
                          <a:solidFill>
                            <a:schemeClr val="tx1"/>
                          </a:solidFill>
                          <a:effectLst/>
                        </a:rPr>
                        <a:t>зонда</a:t>
                      </a:r>
                      <a:endParaRPr lang="ru-RU" sz="1400" dirty="0">
                        <a:solidFill>
                          <a:schemeClr val="tx1"/>
                        </a:solidFill>
                        <a:effectLst/>
                      </a:endParaRPr>
                    </a:p>
                    <a:p>
                      <a:pPr algn="ctr">
                        <a:lnSpc>
                          <a:spcPct val="107000"/>
                        </a:lnSpc>
                        <a:spcAft>
                          <a:spcPts val="0"/>
                        </a:spcAft>
                      </a:pPr>
                      <a:r>
                        <a:rPr lang="ru-RU" sz="1400" dirty="0">
                          <a:solidFill>
                            <a:schemeClr val="tx1"/>
                          </a:solidFill>
                          <a:effectLst/>
                        </a:rPr>
                        <a:t>(кормление пациента)</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320</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a:solidFill>
                            <a:schemeClr val="tx1"/>
                          </a:solidFill>
                          <a:effectLst/>
                        </a:rPr>
                        <a:t>216</a:t>
                      </a:r>
                      <a:endParaRPr lang="ru-RU"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r h="399677">
                <a:tc>
                  <a:txBody>
                    <a:bodyPr/>
                    <a:lstStyle/>
                    <a:p>
                      <a:pPr algn="ctr">
                        <a:lnSpc>
                          <a:spcPct val="107000"/>
                        </a:lnSpc>
                        <a:spcAft>
                          <a:spcPts val="0"/>
                        </a:spcAft>
                      </a:pPr>
                      <a:r>
                        <a:rPr lang="ru-RU" sz="1400" dirty="0">
                          <a:solidFill>
                            <a:schemeClr val="tx1"/>
                          </a:solidFill>
                          <a:effectLst/>
                        </a:rPr>
                        <a:t>Внутривенные </a:t>
                      </a:r>
                      <a:r>
                        <a:rPr lang="ru-RU" sz="1400" dirty="0" err="1">
                          <a:solidFill>
                            <a:schemeClr val="tx1"/>
                          </a:solidFill>
                          <a:effectLst/>
                        </a:rPr>
                        <a:t>инфузии</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192</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a:solidFill>
                            <a:schemeClr val="tx1"/>
                          </a:solidFill>
                          <a:effectLst/>
                        </a:rPr>
                        <a:t>122</a:t>
                      </a:r>
                      <a:endParaRPr lang="ru-RU"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r h="456690">
                <a:tc>
                  <a:txBody>
                    <a:bodyPr/>
                    <a:lstStyle/>
                    <a:p>
                      <a:pPr algn="ctr">
                        <a:lnSpc>
                          <a:spcPct val="107000"/>
                        </a:lnSpc>
                        <a:spcAft>
                          <a:spcPts val="0"/>
                        </a:spcAft>
                      </a:pPr>
                      <a:r>
                        <a:rPr lang="ru-RU" sz="1400" dirty="0">
                          <a:solidFill>
                            <a:schemeClr val="tx1"/>
                          </a:solidFill>
                          <a:effectLst/>
                        </a:rPr>
                        <a:t>Внутримышечные инъекции</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1593</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a:solidFill>
                            <a:schemeClr val="tx1"/>
                          </a:solidFill>
                          <a:effectLst/>
                        </a:rPr>
                        <a:t>1415</a:t>
                      </a:r>
                      <a:endParaRPr lang="ru-RU"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r h="399677">
                <a:tc>
                  <a:txBody>
                    <a:bodyPr/>
                    <a:lstStyle/>
                    <a:p>
                      <a:pPr algn="ctr">
                        <a:lnSpc>
                          <a:spcPct val="107000"/>
                        </a:lnSpc>
                        <a:spcAft>
                          <a:spcPts val="0"/>
                        </a:spcAft>
                      </a:pPr>
                      <a:r>
                        <a:rPr lang="ru-RU" sz="1400" dirty="0">
                          <a:solidFill>
                            <a:schemeClr val="tx1"/>
                          </a:solidFill>
                          <a:effectLst/>
                        </a:rPr>
                        <a:t>Обучение, уход за </a:t>
                      </a:r>
                      <a:r>
                        <a:rPr lang="ru-RU" sz="1400" dirty="0" err="1">
                          <a:solidFill>
                            <a:schemeClr val="tx1"/>
                          </a:solidFill>
                          <a:effectLst/>
                        </a:rPr>
                        <a:t>стомой</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28</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23</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r h="456690">
                <a:tc>
                  <a:txBody>
                    <a:bodyPr/>
                    <a:lstStyle/>
                    <a:p>
                      <a:pPr algn="ctr">
                        <a:lnSpc>
                          <a:spcPct val="107000"/>
                        </a:lnSpc>
                        <a:spcAft>
                          <a:spcPts val="0"/>
                        </a:spcAft>
                      </a:pPr>
                      <a:r>
                        <a:rPr lang="ru-RU" sz="1400" dirty="0">
                          <a:solidFill>
                            <a:schemeClr val="tx1"/>
                          </a:solidFill>
                          <a:effectLst/>
                        </a:rPr>
                        <a:t>Постановка очистительной клизмы</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18</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28</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r h="228345">
                <a:tc>
                  <a:txBody>
                    <a:bodyPr/>
                    <a:lstStyle/>
                    <a:p>
                      <a:pPr algn="ctr">
                        <a:lnSpc>
                          <a:spcPct val="107000"/>
                        </a:lnSpc>
                        <a:spcAft>
                          <a:spcPts val="0"/>
                        </a:spcAft>
                      </a:pPr>
                      <a:r>
                        <a:rPr lang="ru-RU" sz="1400" dirty="0">
                          <a:solidFill>
                            <a:schemeClr val="tx1"/>
                          </a:solidFill>
                          <a:effectLst/>
                        </a:rPr>
                        <a:t>Учебные семинары</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5</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0"/>
                        </a:spcAft>
                      </a:pPr>
                      <a:r>
                        <a:rPr lang="ru-RU" sz="1400" dirty="0">
                          <a:solidFill>
                            <a:schemeClr val="tx1"/>
                          </a:solidFill>
                          <a:effectLst/>
                        </a:rPr>
                        <a:t>12</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r>
            </a:tbl>
          </a:graphicData>
        </a:graphic>
      </p:graphicFrame>
      <p:sp>
        <p:nvSpPr>
          <p:cNvPr id="15410" name="Rectangle 3"/>
          <p:cNvSpPr>
            <a:spLocks noChangeArrowheads="1"/>
          </p:cNvSpPr>
          <p:nvPr/>
        </p:nvSpPr>
        <p:spPr bwMode="auto">
          <a:xfrm>
            <a:off x="468313" y="26368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a:p>
        </p:txBody>
      </p:sp>
      <p:pic>
        <p:nvPicPr>
          <p:cNvPr id="15411" name="Рисунок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7675" y="1695450"/>
            <a:ext cx="2911475" cy="2182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2" name="Рисунок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8000" y="3895725"/>
            <a:ext cx="2876550"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DSC_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2808287" cy="2232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5" descr="IMG_20160125_1008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268413"/>
            <a:ext cx="2592387" cy="2305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138" y="3933825"/>
            <a:ext cx="2735262" cy="2187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DSC_01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1268413"/>
            <a:ext cx="2447925" cy="2376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Скругленный прямоугольник 7"/>
          <p:cNvSpPr/>
          <p:nvPr/>
        </p:nvSpPr>
        <p:spPr>
          <a:xfrm>
            <a:off x="900113" y="333375"/>
            <a:ext cx="6985000" cy="5762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2000" dirty="0">
              <a:solidFill>
                <a:srgbClr val="F6F9FC"/>
              </a:solidFill>
            </a:endParaRPr>
          </a:p>
        </p:txBody>
      </p:sp>
      <p:pic>
        <p:nvPicPr>
          <p:cNvPr id="14343" name="Picture 8" descr="IMG_20160125_100748"/>
          <p:cNvPicPr>
            <a:picLocks noChangeAspect="1" noChangeArrowheads="1"/>
          </p:cNvPicPr>
          <p:nvPr/>
        </p:nvPicPr>
        <p:blipFill>
          <a:blip r:embed="rId7">
            <a:extLst>
              <a:ext uri="{28A0092B-C50C-407E-A947-70E740481C1C}">
                <a14:useLocalDpi xmlns:a14="http://schemas.microsoft.com/office/drawing/2010/main" val="0"/>
              </a:ext>
            </a:extLst>
          </a:blip>
          <a:srcRect t="35571"/>
          <a:stretch>
            <a:fillRect/>
          </a:stretch>
        </p:blipFill>
        <p:spPr bwMode="auto">
          <a:xfrm>
            <a:off x="179388" y="3933825"/>
            <a:ext cx="2646362" cy="2232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descr="3"/>
          <p:cNvPicPr>
            <a:picLocks noChangeAspect="1" noChangeArrowheads="1"/>
          </p:cNvPicPr>
          <p:nvPr/>
        </p:nvPicPr>
        <p:blipFill>
          <a:blip r:embed="rId8">
            <a:extLst>
              <a:ext uri="{28A0092B-C50C-407E-A947-70E740481C1C}">
                <a14:useLocalDpi xmlns:a14="http://schemas.microsoft.com/office/drawing/2010/main" val="0"/>
              </a:ext>
            </a:extLst>
          </a:blip>
          <a:srcRect l="9018" t="17825" r="548" b="22833"/>
          <a:stretch>
            <a:fillRect/>
          </a:stretch>
        </p:blipFill>
        <p:spPr bwMode="auto">
          <a:xfrm>
            <a:off x="6084888" y="3933825"/>
            <a:ext cx="2446337" cy="215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914400" y="333375"/>
            <a:ext cx="8229600" cy="1828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buFont typeface="Wingdings" pitchFamily="2" charset="2"/>
              <a:buNone/>
            </a:pPr>
            <a:endParaRPr lang="ru-RU" altLang="ru-RU" b="1" dirty="0" smtClean="0"/>
          </a:p>
          <a:p>
            <a:pPr algn="ctr" eaLnBrk="1" hangingPunct="1">
              <a:buFont typeface="Wingdings" pitchFamily="2" charset="2"/>
              <a:buNone/>
            </a:pPr>
            <a:r>
              <a:rPr lang="ru-RU" altLang="ru-RU" sz="2800" b="1" dirty="0" smtClean="0">
                <a:solidFill>
                  <a:srgbClr val="0070C0"/>
                </a:solidFill>
              </a:rPr>
              <a:t>Оснащение медицинской бригады      </a:t>
            </a:r>
          </a:p>
        </p:txBody>
      </p:sp>
      <p:pic>
        <p:nvPicPr>
          <p:cNvPr id="17411" name="Picture 3" descr="DSC_0176"/>
          <p:cNvPicPr>
            <a:picLocks noChangeAspect="1" noChangeArrowheads="1"/>
          </p:cNvPicPr>
          <p:nvPr/>
        </p:nvPicPr>
        <p:blipFill rotWithShape="1">
          <a:blip r:embed="rId3">
            <a:extLst>
              <a:ext uri="{28A0092B-C50C-407E-A947-70E740481C1C}">
                <a14:useLocalDpi xmlns:a14="http://schemas.microsoft.com/office/drawing/2010/main" val="0"/>
              </a:ext>
            </a:extLst>
          </a:blip>
          <a:srcRect l="1827" r="16800"/>
          <a:stretch/>
        </p:blipFill>
        <p:spPr bwMode="auto">
          <a:xfrm>
            <a:off x="1691680" y="1988840"/>
            <a:ext cx="6531429" cy="4513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DSC_017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93" r="9364"/>
          <a:stretch/>
        </p:blipFill>
        <p:spPr bwMode="auto">
          <a:xfrm>
            <a:off x="4211960" y="3573016"/>
            <a:ext cx="4750082" cy="309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 name="fancybox-img" descr="http://samaraonko.ru/allimages/07ff2bc77fd62dbbb94033fda1e51da2-692.jpg"/>
          <p:cNvPicPr/>
          <p:nvPr/>
        </p:nvPicPr>
        <p:blipFill rotWithShape="1">
          <a:blip r:embed="rId4" cstate="print">
            <a:extLst>
              <a:ext uri="{28A0092B-C50C-407E-A947-70E740481C1C}">
                <a14:useLocalDpi xmlns:a14="http://schemas.microsoft.com/office/drawing/2010/main" val="0"/>
              </a:ext>
            </a:extLst>
          </a:blip>
          <a:srcRect l="4448" t="12914" r="3728" b="2543"/>
          <a:stretch/>
        </p:blipFill>
        <p:spPr bwMode="auto">
          <a:xfrm>
            <a:off x="183964" y="1484784"/>
            <a:ext cx="3384376" cy="5184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8436" name="Прямоугольник 3"/>
          <p:cNvSpPr>
            <a:spLocks noChangeArrowheads="1"/>
          </p:cNvSpPr>
          <p:nvPr/>
        </p:nvSpPr>
        <p:spPr bwMode="auto">
          <a:xfrm>
            <a:off x="2705100" y="922338"/>
            <a:ext cx="6359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ru-RU" altLang="ru-RU" sz="2400" dirty="0">
                <a:solidFill>
                  <a:srgbClr val="0070C0"/>
                </a:solidFill>
                <a:latin typeface="Arial Black" pitchFamily="34" charset="0"/>
                <a:cs typeface="Times New Roman" pitchFamily="18" charset="0"/>
              </a:rPr>
              <a:t>Оснащение медицинской бригады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DSC_0173"/>
          <p:cNvPicPr>
            <a:picLocks noChangeAspect="1" noChangeArrowheads="1"/>
          </p:cNvPicPr>
          <p:nvPr/>
        </p:nvPicPr>
        <p:blipFill rotWithShape="1">
          <a:blip r:embed="rId3">
            <a:extLst>
              <a:ext uri="{28A0092B-C50C-407E-A947-70E740481C1C}">
                <a14:useLocalDpi xmlns:a14="http://schemas.microsoft.com/office/drawing/2010/main" val="0"/>
              </a:ext>
            </a:extLst>
          </a:blip>
          <a:srcRect l="11948" r="20092" b="4115"/>
          <a:stretch/>
        </p:blipFill>
        <p:spPr bwMode="auto">
          <a:xfrm>
            <a:off x="1403648" y="1610829"/>
            <a:ext cx="5833175" cy="4628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a:spLocks noChangeArrowheads="1"/>
          </p:cNvSpPr>
          <p:nvPr/>
        </p:nvSpPr>
        <p:spPr bwMode="auto">
          <a:xfrm>
            <a:off x="2705100" y="922338"/>
            <a:ext cx="6359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ru-RU" altLang="ru-RU" sz="2400" dirty="0">
                <a:solidFill>
                  <a:srgbClr val="0070C0"/>
                </a:solidFill>
                <a:latin typeface="Arial Black" pitchFamily="34" charset="0"/>
                <a:cs typeface="Times New Roman" pitchFamily="18" charset="0"/>
              </a:rPr>
              <a:t>Оснащение медицинской бригады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0" y="1600200"/>
            <a:ext cx="8229600" cy="4530725"/>
          </a:xfrm>
        </p:spPr>
        <p:txBody>
          <a:bodyPr/>
          <a:lstStyle/>
          <a:p>
            <a:pPr eaLnBrk="1" hangingPunct="1">
              <a:defRPr/>
            </a:pPr>
            <a:r>
              <a:rPr lang="ru-RU" altLang="ru-RU" sz="1800" dirty="0" smtClean="0">
                <a:latin typeface="Arial Black" panose="020B0A04020102020204" pitchFamily="34" charset="0"/>
              </a:rPr>
              <a:t>моментальное и пролонгированное действие</a:t>
            </a:r>
          </a:p>
          <a:p>
            <a:pPr marL="0" indent="0" eaLnBrk="1" hangingPunct="1">
              <a:buFontTx/>
              <a:buNone/>
              <a:defRPr/>
            </a:pPr>
            <a:endParaRPr lang="ru-RU" altLang="ru-RU" sz="1800" dirty="0" smtClean="0">
              <a:latin typeface="Arial Black" panose="020B0A04020102020204" pitchFamily="34" charset="0"/>
            </a:endParaRPr>
          </a:p>
          <a:p>
            <a:pPr eaLnBrk="1" hangingPunct="1">
              <a:defRPr/>
            </a:pPr>
            <a:r>
              <a:rPr lang="ru-RU" altLang="ru-RU" sz="1800" dirty="0" smtClean="0">
                <a:latin typeface="Arial Black" panose="020B0A04020102020204" pitchFamily="34" charset="0"/>
              </a:rPr>
              <a:t>быстро впитываются</a:t>
            </a:r>
          </a:p>
          <a:p>
            <a:pPr marL="0" indent="0" eaLnBrk="1" hangingPunct="1">
              <a:buFontTx/>
              <a:buNone/>
              <a:defRPr/>
            </a:pPr>
            <a:endParaRPr lang="ru-RU" altLang="ru-RU" sz="1800" dirty="0" smtClean="0">
              <a:latin typeface="Arial Black" panose="020B0A04020102020204" pitchFamily="34" charset="0"/>
            </a:endParaRPr>
          </a:p>
          <a:p>
            <a:pPr eaLnBrk="1" hangingPunct="1">
              <a:defRPr/>
            </a:pPr>
            <a:r>
              <a:rPr lang="ru-RU" altLang="ru-RU" sz="1800" dirty="0" smtClean="0">
                <a:latin typeface="Arial Black" panose="020B0A04020102020204" pitchFamily="34" charset="0"/>
              </a:rPr>
              <a:t>обеспечивают экономный расход</a:t>
            </a:r>
          </a:p>
          <a:p>
            <a:pPr eaLnBrk="1" hangingPunct="1">
              <a:defRPr/>
            </a:pPr>
            <a:endParaRPr lang="ru-RU" altLang="ru-RU" sz="1800" dirty="0" smtClean="0">
              <a:latin typeface="Arial Black" panose="020B0A04020102020204" pitchFamily="34" charset="0"/>
            </a:endParaRPr>
          </a:p>
          <a:p>
            <a:pPr eaLnBrk="1" hangingPunct="1">
              <a:defRPr/>
            </a:pPr>
            <a:r>
              <a:rPr lang="ru-RU" altLang="ru-RU" sz="1800" dirty="0" smtClean="0">
                <a:latin typeface="Arial Black" panose="020B0A04020102020204" pitchFamily="34" charset="0"/>
              </a:rPr>
              <a:t>обладают большей активностью в отношении различных патогенных организмов </a:t>
            </a:r>
          </a:p>
          <a:p>
            <a:pPr eaLnBrk="1" hangingPunct="1">
              <a:defRPr/>
            </a:pPr>
            <a:endParaRPr lang="ru-RU" altLang="ru-RU" sz="1800" dirty="0" smtClean="0">
              <a:latin typeface="Arial Black" panose="020B0A04020102020204" pitchFamily="34" charset="0"/>
            </a:endParaRPr>
          </a:p>
          <a:p>
            <a:pPr eaLnBrk="1" hangingPunct="1">
              <a:defRPr/>
            </a:pPr>
            <a:r>
              <a:rPr lang="ru-RU" altLang="ru-RU" sz="1800" dirty="0" smtClean="0">
                <a:latin typeface="Arial Black" panose="020B0A04020102020204" pitchFamily="34" charset="0"/>
              </a:rPr>
              <a:t>компактны в размерах</a:t>
            </a:r>
          </a:p>
        </p:txBody>
      </p:sp>
      <p:pic>
        <p:nvPicPr>
          <p:cNvPr id="20484" name="Picture 8" descr="DSC_0182"/>
          <p:cNvPicPr>
            <a:picLocks noChangeAspect="1" noChangeArrowheads="1"/>
          </p:cNvPicPr>
          <p:nvPr/>
        </p:nvPicPr>
        <p:blipFill rotWithShape="1">
          <a:blip r:embed="rId3">
            <a:extLst>
              <a:ext uri="{28A0092B-C50C-407E-A947-70E740481C1C}">
                <a14:useLocalDpi xmlns:a14="http://schemas.microsoft.com/office/drawing/2010/main" val="0"/>
              </a:ext>
            </a:extLst>
          </a:blip>
          <a:srcRect l="13407" r="12170" b="17322"/>
          <a:stretch/>
        </p:blipFill>
        <p:spPr bwMode="auto">
          <a:xfrm>
            <a:off x="4355976" y="4085047"/>
            <a:ext cx="4392488" cy="2743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444" y="836712"/>
            <a:ext cx="64865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title"/>
          </p:nvPr>
        </p:nvSpPr>
        <p:spPr>
          <a:xfrm>
            <a:off x="1116013" y="404813"/>
            <a:ext cx="8434387" cy="1371600"/>
          </a:xfrm>
        </p:spPr>
        <p:txBody>
          <a:bodyPr/>
          <a:lstStyle/>
          <a:p>
            <a:pPr eaLnBrk="1" hangingPunct="1"/>
            <a:r>
              <a:rPr lang="ru-RU" altLang="ru-RU" sz="2000" b="1" dirty="0" smtClean="0">
                <a:latin typeface="Times New Roman" pitchFamily="18" charset="0"/>
                <a:cs typeface="Times New Roman" pitchFamily="18" charset="0"/>
              </a:rPr>
              <a:t/>
            </a:r>
            <a:br>
              <a:rPr lang="ru-RU" altLang="ru-RU" sz="2000" b="1" dirty="0" smtClean="0">
                <a:latin typeface="Times New Roman" pitchFamily="18" charset="0"/>
                <a:cs typeface="Times New Roman" pitchFamily="18" charset="0"/>
              </a:rPr>
            </a:br>
            <a:r>
              <a:rPr lang="ru-RU" altLang="ru-RU" sz="2000" b="1" dirty="0" smtClean="0">
                <a:latin typeface="Times New Roman" pitchFamily="18" charset="0"/>
                <a:cs typeface="Times New Roman" pitchFamily="18" charset="0"/>
              </a:rPr>
              <a:t/>
            </a:r>
            <a:br>
              <a:rPr lang="ru-RU" altLang="ru-RU" sz="2000" b="1" dirty="0" smtClean="0">
                <a:latin typeface="Times New Roman" pitchFamily="18" charset="0"/>
                <a:cs typeface="Times New Roman" pitchFamily="18" charset="0"/>
              </a:rPr>
            </a:br>
            <a:r>
              <a:rPr lang="ru-RU" altLang="ru-RU" sz="2000" b="1" dirty="0" smtClean="0">
                <a:solidFill>
                  <a:srgbClr val="0070C0"/>
                </a:solidFill>
                <a:latin typeface="Times New Roman" pitchFamily="18" charset="0"/>
                <a:cs typeface="Times New Roman" pitchFamily="18" charset="0"/>
              </a:rPr>
              <a:t>Динамика заболеваемости и смертности при злокачественных новообразованиях  в Самарской области в 2012-2016гг.</a:t>
            </a:r>
            <a:br>
              <a:rPr lang="ru-RU" altLang="ru-RU" sz="2000" b="1" dirty="0" smtClean="0">
                <a:solidFill>
                  <a:srgbClr val="0070C0"/>
                </a:solidFill>
                <a:latin typeface="Times New Roman" pitchFamily="18" charset="0"/>
                <a:cs typeface="Times New Roman" pitchFamily="18" charset="0"/>
              </a:rPr>
            </a:br>
            <a:r>
              <a:rPr lang="ru-RU" altLang="ru-RU" sz="2000" b="1" dirty="0" smtClean="0">
                <a:solidFill>
                  <a:srgbClr val="0070C0"/>
                </a:solidFill>
                <a:latin typeface="Times New Roman" pitchFamily="18" charset="0"/>
                <a:cs typeface="Times New Roman" pitchFamily="18" charset="0"/>
              </a:rPr>
              <a:t> (на 100 тыс. нас.)</a:t>
            </a:r>
          </a:p>
        </p:txBody>
      </p:sp>
      <p:graphicFrame>
        <p:nvGraphicFramePr>
          <p:cNvPr id="2" name="Диаграмма 2"/>
          <p:cNvGraphicFramePr>
            <a:graphicFrameLocks/>
          </p:cNvGraphicFramePr>
          <p:nvPr>
            <p:extLst>
              <p:ext uri="{D42A27DB-BD31-4B8C-83A1-F6EECF244321}">
                <p14:modId xmlns:p14="http://schemas.microsoft.com/office/powerpoint/2010/main" val="4270542245"/>
              </p:ext>
            </p:extLst>
          </p:nvPr>
        </p:nvGraphicFramePr>
        <p:xfrm>
          <a:off x="0" y="1844675"/>
          <a:ext cx="9144000" cy="50133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9" descr="IMG_20140722_140407"/>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b="9393"/>
          <a:stretch/>
        </p:blipFill>
        <p:spPr>
          <a:xfrm>
            <a:off x="308258" y="1879341"/>
            <a:ext cx="3684696" cy="4409243"/>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20484" name="Прямоугольник 1"/>
          <p:cNvSpPr>
            <a:spLocks noChangeArrowheads="1"/>
          </p:cNvSpPr>
          <p:nvPr/>
        </p:nvSpPr>
        <p:spPr bwMode="auto">
          <a:xfrm>
            <a:off x="3995738" y="2133600"/>
            <a:ext cx="532923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spcBef>
                <a:spcPct val="0"/>
              </a:spcBef>
              <a:buFontTx/>
              <a:buNone/>
              <a:defRPr/>
            </a:pPr>
            <a:r>
              <a:rPr lang="ru-RU" altLang="ru-RU" sz="2400" dirty="0" smtClean="0"/>
              <a:t> Преимущества применения наборов индивидуальных фабричных: </a:t>
            </a:r>
          </a:p>
          <a:p>
            <a:pPr marL="342900" indent="-342900">
              <a:spcBef>
                <a:spcPct val="0"/>
              </a:spcBef>
              <a:defRPr/>
            </a:pPr>
            <a:r>
              <a:rPr lang="ru-RU" altLang="ru-RU" sz="2400" dirty="0" smtClean="0"/>
              <a:t>уменьшается время подготовки к процедуре, </a:t>
            </a:r>
          </a:p>
          <a:p>
            <a:pPr marL="342900" indent="-342900">
              <a:spcBef>
                <a:spcPct val="0"/>
              </a:spcBef>
              <a:defRPr/>
            </a:pPr>
            <a:r>
              <a:rPr lang="ru-RU" altLang="ru-RU" sz="2400" dirty="0" smtClean="0"/>
              <a:t>в отличие от многоразового инструментария не требуются последующая стерилизация и упаковка,</a:t>
            </a:r>
          </a:p>
          <a:p>
            <a:pPr marL="342900" indent="-342900">
              <a:spcBef>
                <a:spcPct val="0"/>
              </a:spcBef>
              <a:defRPr/>
            </a:pPr>
            <a:r>
              <a:rPr lang="ru-RU" altLang="ru-RU" sz="2400" dirty="0" smtClean="0"/>
              <a:t>минимизируется риск заражения</a:t>
            </a:r>
          </a:p>
        </p:txBody>
      </p:sp>
      <p:sp>
        <p:nvSpPr>
          <p:cNvPr id="5" name="Прямоугольник 4"/>
          <p:cNvSpPr>
            <a:spLocks noChangeArrowheads="1"/>
          </p:cNvSpPr>
          <p:nvPr/>
        </p:nvSpPr>
        <p:spPr bwMode="auto">
          <a:xfrm>
            <a:off x="2705100" y="922338"/>
            <a:ext cx="6359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ru-RU" altLang="ru-RU" sz="2400" dirty="0">
                <a:solidFill>
                  <a:srgbClr val="0070C0"/>
                </a:solidFill>
                <a:latin typeface="Arial Black" pitchFamily="34" charset="0"/>
                <a:cs typeface="Times New Roman" pitchFamily="18" charset="0"/>
              </a:rPr>
              <a:t>Оснащение медицинской бригады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7" descr="IMG_65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74124"/>
            <a:ext cx="4430269" cy="3559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a:xfrm>
            <a:off x="4681538" y="1638300"/>
            <a:ext cx="4392612" cy="403225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defRPr/>
            </a:pPr>
            <a:endParaRPr lang="ru-RU" altLang="ru-RU" sz="2000" dirty="0" smtClean="0">
              <a:latin typeface="+mn-lt"/>
            </a:endParaRPr>
          </a:p>
          <a:p>
            <a:pPr algn="just" fontAlgn="auto">
              <a:spcAft>
                <a:spcPts val="0"/>
              </a:spcAft>
              <a:defRPr/>
            </a:pPr>
            <a:endParaRPr lang="ru-RU" altLang="ru-RU" sz="2000" dirty="0">
              <a:latin typeface="+mn-lt"/>
            </a:endParaRPr>
          </a:p>
          <a:p>
            <a:pPr algn="just" fontAlgn="auto">
              <a:spcAft>
                <a:spcPts val="0"/>
              </a:spcAft>
              <a:defRPr/>
            </a:pPr>
            <a:r>
              <a:rPr lang="ru-RU" altLang="ru-RU" sz="2400" dirty="0">
                <a:latin typeface="+mn-lt"/>
              </a:rPr>
              <a:t>Преимущества применения наборов </a:t>
            </a:r>
            <a:r>
              <a:rPr lang="ru-RU" altLang="ru-RU" sz="2400" dirty="0" smtClean="0">
                <a:latin typeface="+mn-lt"/>
              </a:rPr>
              <a:t>индивидуальных:</a:t>
            </a:r>
          </a:p>
          <a:p>
            <a:pPr algn="just" fontAlgn="auto">
              <a:spcAft>
                <a:spcPts val="0"/>
              </a:spcAft>
              <a:defRPr/>
            </a:pPr>
            <a:endParaRPr lang="ru-RU" altLang="ru-RU" sz="2400" dirty="0" smtClean="0">
              <a:latin typeface="+mn-lt"/>
            </a:endParaRPr>
          </a:p>
          <a:p>
            <a:pPr marL="342900" indent="-342900" algn="just" fontAlgn="auto">
              <a:spcAft>
                <a:spcPts val="0"/>
              </a:spcAft>
              <a:buFont typeface="Arial" panose="020B0604020202020204" pitchFamily="34" charset="0"/>
              <a:buChar char="•"/>
              <a:defRPr/>
            </a:pPr>
            <a:r>
              <a:rPr lang="ru-RU" altLang="ru-RU" sz="2400" dirty="0" smtClean="0">
                <a:latin typeface="+mn-lt"/>
              </a:rPr>
              <a:t>уменьшается </a:t>
            </a:r>
            <a:r>
              <a:rPr lang="ru-RU" altLang="ru-RU" sz="2400" dirty="0">
                <a:latin typeface="+mn-lt"/>
              </a:rPr>
              <a:t>время подготовки к </a:t>
            </a:r>
            <a:r>
              <a:rPr lang="ru-RU" altLang="ru-RU" sz="2400" dirty="0" smtClean="0">
                <a:latin typeface="+mn-lt"/>
              </a:rPr>
              <a:t>процедуре,</a:t>
            </a:r>
          </a:p>
          <a:p>
            <a:pPr marL="342900" indent="-342900" algn="just" fontAlgn="auto">
              <a:spcAft>
                <a:spcPts val="0"/>
              </a:spcAft>
              <a:buFont typeface="Arial" panose="020B0604020202020204" pitchFamily="34" charset="0"/>
              <a:buChar char="•"/>
              <a:defRPr/>
            </a:pPr>
            <a:endParaRPr lang="ru-RU" altLang="ru-RU" sz="2400" dirty="0">
              <a:latin typeface="+mn-lt"/>
            </a:endParaRPr>
          </a:p>
          <a:p>
            <a:pPr marL="342900" indent="-342900" algn="just" fontAlgn="auto">
              <a:spcAft>
                <a:spcPts val="0"/>
              </a:spcAft>
              <a:buFont typeface="Arial" panose="020B0604020202020204" pitchFamily="34" charset="0"/>
              <a:buChar char="•"/>
              <a:defRPr/>
            </a:pPr>
            <a:r>
              <a:rPr lang="ru-RU" altLang="ru-RU" sz="2400" dirty="0" smtClean="0">
                <a:latin typeface="+mn-lt"/>
              </a:rPr>
              <a:t> удобство </a:t>
            </a:r>
            <a:r>
              <a:rPr lang="ru-RU" altLang="ru-RU" sz="2400" dirty="0">
                <a:latin typeface="+mn-lt"/>
              </a:rPr>
              <a:t>и комфорт в использование</a:t>
            </a:r>
            <a:endParaRPr lang="ru-RU" altLang="ru-RU" sz="2400" dirty="0" smtClean="0">
              <a:latin typeface="+mn-lt"/>
            </a:endParaRPr>
          </a:p>
        </p:txBody>
      </p:sp>
      <p:sp>
        <p:nvSpPr>
          <p:cNvPr id="5" name="Прямоугольник 4"/>
          <p:cNvSpPr>
            <a:spLocks noChangeArrowheads="1"/>
          </p:cNvSpPr>
          <p:nvPr/>
        </p:nvSpPr>
        <p:spPr bwMode="auto">
          <a:xfrm>
            <a:off x="2705100" y="922338"/>
            <a:ext cx="6359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ru-RU" altLang="ru-RU" sz="2400" dirty="0">
                <a:solidFill>
                  <a:srgbClr val="0070C0"/>
                </a:solidFill>
                <a:latin typeface="Arial Black" pitchFamily="34" charset="0"/>
                <a:cs typeface="Times New Roman" pitchFamily="18" charset="0"/>
              </a:rPr>
              <a:t>Оснащение медицинской бригады </a:t>
            </a:r>
          </a:p>
        </p:txBody>
      </p:sp>
    </p:spTree>
  </p:cSld>
  <p:clrMapOvr>
    <a:masterClrMapping/>
  </p:clrMapOvr>
  <p:transition spd="slow">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idx="4294967295"/>
          </p:nvPr>
        </p:nvSpPr>
        <p:spPr>
          <a:xfrm>
            <a:off x="1187450" y="836613"/>
            <a:ext cx="7956550" cy="927100"/>
          </a:xfrm>
          <a:noFill/>
        </p:spPr>
        <p:txBody>
          <a:bodyPr anchorCtr="1"/>
          <a:lstStyle/>
          <a:p>
            <a:pPr eaLnBrk="1" hangingPunct="1"/>
            <a:r>
              <a:rPr lang="ru-RU" altLang="ru-RU" sz="2400" dirty="0" smtClean="0">
                <a:solidFill>
                  <a:srgbClr val="0070C0"/>
                </a:solidFill>
                <a:latin typeface="Arial Black" pitchFamily="34" charset="0"/>
              </a:rPr>
              <a:t>Накрытие манипуляционного стола в домашних условиях</a:t>
            </a:r>
          </a:p>
        </p:txBody>
      </p:sp>
      <p:pic>
        <p:nvPicPr>
          <p:cNvPr id="23555" name="Picture 8" descr="IMG_662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331913" y="1989138"/>
            <a:ext cx="5972175" cy="396081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7" descr="IMG_6630"/>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a:xfrm>
            <a:off x="4211960" y="1340768"/>
            <a:ext cx="4655127" cy="3266902"/>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2" name="Rectangle 3"/>
          <p:cNvSpPr>
            <a:spLocks noGrp="1" noChangeArrowheads="1"/>
          </p:cNvSpPr>
          <p:nvPr>
            <p:ph type="body" sz="half" idx="4294967295"/>
          </p:nvPr>
        </p:nvSpPr>
        <p:spPr>
          <a:xfrm>
            <a:off x="0" y="3860800"/>
            <a:ext cx="8664575" cy="2820988"/>
          </a:xfrm>
          <a:noFill/>
        </p:spPr>
        <p:txBody>
          <a:bodyPr/>
          <a:lstStyle/>
          <a:p>
            <a:pPr eaLnBrk="1" hangingPunct="1">
              <a:buFont typeface="Wingdings" pitchFamily="2" charset="2"/>
              <a:buNone/>
            </a:pPr>
            <a:r>
              <a:rPr lang="ru-RU" altLang="ru-RU" sz="2800" smtClean="0"/>
              <a:t>     </a:t>
            </a:r>
          </a:p>
        </p:txBody>
      </p:sp>
      <p:pic>
        <p:nvPicPr>
          <p:cNvPr id="24580" name="Picture 5" descr="IMG_6628"/>
          <p:cNvPicPr>
            <a:picLocks noChangeAspect="1" noChangeArrowheads="1"/>
          </p:cNvPicPr>
          <p:nvPr/>
        </p:nvPicPr>
        <p:blipFill rotWithShape="1">
          <a:blip r:embed="rId4">
            <a:extLst>
              <a:ext uri="{28A0092B-C50C-407E-A947-70E740481C1C}">
                <a14:useLocalDpi xmlns:a14="http://schemas.microsoft.com/office/drawing/2010/main" val="0"/>
              </a:ext>
            </a:extLst>
          </a:blip>
          <a:srcRect t="8611" r="5759"/>
          <a:stretch/>
        </p:blipFill>
        <p:spPr bwMode="auto">
          <a:xfrm>
            <a:off x="15714" y="3284984"/>
            <a:ext cx="4105229" cy="2984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1487488" y="590550"/>
            <a:ext cx="7667625" cy="1152525"/>
          </a:xfrm>
        </p:spPr>
        <p:txBody>
          <a:bodyPr/>
          <a:lstStyle/>
          <a:p>
            <a:pPr eaLnBrk="1" hangingPunct="1"/>
            <a:r>
              <a:rPr lang="ru-RU" altLang="ru-RU" sz="2800" dirty="0" smtClean="0">
                <a:solidFill>
                  <a:srgbClr val="0070C0"/>
                </a:solidFill>
                <a:latin typeface="Arial Black" pitchFamily="34" charset="0"/>
              </a:rPr>
              <a:t>Школа он </a:t>
            </a:r>
            <a:r>
              <a:rPr lang="ru-RU" altLang="ru-RU" sz="2800" dirty="0" err="1" smtClean="0">
                <a:solidFill>
                  <a:srgbClr val="0070C0"/>
                </a:solidFill>
                <a:latin typeface="Arial Black" pitchFamily="34" charset="0"/>
              </a:rPr>
              <a:t>лайн</a:t>
            </a:r>
            <a:endParaRPr lang="ru-RU" altLang="ru-RU" sz="2800" dirty="0" smtClean="0">
              <a:solidFill>
                <a:srgbClr val="0070C0"/>
              </a:solidFill>
              <a:latin typeface="Arial Black" pitchFamily="34" charset="0"/>
            </a:endParaRPr>
          </a:p>
        </p:txBody>
      </p:sp>
      <p:pic>
        <p:nvPicPr>
          <p:cNvPr id="2457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04048" y="4149080"/>
            <a:ext cx="3743325" cy="217805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Рисунок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700808"/>
            <a:ext cx="5076527" cy="2855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1717675" y="549275"/>
            <a:ext cx="8229600" cy="1143000"/>
          </a:xfrm>
        </p:spPr>
        <p:txBody>
          <a:bodyPr/>
          <a:lstStyle/>
          <a:p>
            <a:pPr eaLnBrk="1" hangingPunct="1"/>
            <a:r>
              <a:rPr lang="ru-RU" altLang="ru-RU" sz="2800" smtClean="0">
                <a:latin typeface="Arial Black" pitchFamily="34" charset="0"/>
              </a:rPr>
              <a:t>Роль медицинской сестры</a:t>
            </a:r>
          </a:p>
        </p:txBody>
      </p:sp>
      <p:pic>
        <p:nvPicPr>
          <p:cNvPr id="25603"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9512" y="1268760"/>
            <a:ext cx="3708990" cy="3239046"/>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04"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190750"/>
            <a:ext cx="3384550" cy="3311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4292600"/>
            <a:ext cx="1935163" cy="2419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96900" y="449263"/>
            <a:ext cx="8229600" cy="1143000"/>
          </a:xfrm>
          <a:noFill/>
        </p:spPr>
        <p:txBody>
          <a:bodyPr/>
          <a:lstStyle/>
          <a:p>
            <a:pPr eaLnBrk="1" hangingPunct="1"/>
            <a:r>
              <a:rPr lang="ru-RU" altLang="ru-RU" sz="2400" b="1" dirty="0" smtClean="0"/>
              <a:t/>
            </a:r>
            <a:br>
              <a:rPr lang="ru-RU" altLang="ru-RU" sz="2400" b="1" dirty="0" smtClean="0"/>
            </a:br>
            <a:r>
              <a:rPr lang="ru-RU" altLang="ru-RU" sz="2800" b="1" dirty="0" smtClean="0">
                <a:solidFill>
                  <a:srgbClr val="0070C0"/>
                </a:solidFill>
              </a:rPr>
              <a:t>В единстве сила!</a:t>
            </a:r>
          </a:p>
        </p:txBody>
      </p:sp>
      <p:sp>
        <p:nvSpPr>
          <p:cNvPr id="3" name="Овал 2"/>
          <p:cNvSpPr/>
          <p:nvPr/>
        </p:nvSpPr>
        <p:spPr>
          <a:xfrm>
            <a:off x="2762250" y="2428875"/>
            <a:ext cx="3529013" cy="2478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6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919" y="2966412"/>
            <a:ext cx="2363612" cy="15392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Овал 3"/>
          <p:cNvSpPr/>
          <p:nvPr/>
        </p:nvSpPr>
        <p:spPr>
          <a:xfrm>
            <a:off x="17463" y="1601788"/>
            <a:ext cx="3546475" cy="157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6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034" y="1738892"/>
            <a:ext cx="1943272" cy="1299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7" name="Овал 6"/>
          <p:cNvSpPr/>
          <p:nvPr/>
        </p:nvSpPr>
        <p:spPr>
          <a:xfrm>
            <a:off x="5478463" y="1657350"/>
            <a:ext cx="3348037" cy="1843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6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900" y="1798691"/>
            <a:ext cx="2259073" cy="1559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9" name="Овал 8"/>
          <p:cNvSpPr/>
          <p:nvPr/>
        </p:nvSpPr>
        <p:spPr>
          <a:xfrm>
            <a:off x="468313" y="4230688"/>
            <a:ext cx="3382962" cy="2076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63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1929" y="4348406"/>
            <a:ext cx="1675605" cy="19317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0" name="Овал 9"/>
          <p:cNvSpPr/>
          <p:nvPr/>
        </p:nvSpPr>
        <p:spPr>
          <a:xfrm>
            <a:off x="5332413" y="4186238"/>
            <a:ext cx="3455987" cy="2165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6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8803" y="4377531"/>
            <a:ext cx="2599482" cy="17823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6135688" y="941388"/>
            <a:ext cx="2430462" cy="1673225"/>
          </a:xfrm>
          <a:prstGeom prst="rect">
            <a:avLst/>
          </a:prstGeom>
          <a:ln w="25400">
            <a:solidFill>
              <a:schemeClr val="accent2">
                <a:lumMod val="75000"/>
              </a:schemeClr>
            </a:solidFill>
          </a:ln>
        </p:spPr>
      </p:pic>
      <p:pic>
        <p:nvPicPr>
          <p:cNvPr id="5" name="Рисунок 4"/>
          <p:cNvPicPr>
            <a:picLocks noChangeAspect="1"/>
          </p:cNvPicPr>
          <p:nvPr/>
        </p:nvPicPr>
        <p:blipFill>
          <a:blip r:embed="rId4"/>
          <a:stretch>
            <a:fillRect/>
          </a:stretch>
        </p:blipFill>
        <p:spPr>
          <a:xfrm>
            <a:off x="344488" y="4189413"/>
            <a:ext cx="2492375" cy="1452562"/>
          </a:xfrm>
          <a:prstGeom prst="rect">
            <a:avLst/>
          </a:prstGeom>
          <a:ln w="25400">
            <a:solidFill>
              <a:schemeClr val="accent5">
                <a:lumMod val="75000"/>
              </a:schemeClr>
            </a:solidFill>
          </a:ln>
        </p:spPr>
      </p:pic>
      <p:pic>
        <p:nvPicPr>
          <p:cNvPr id="28677"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9813" y="2914650"/>
            <a:ext cx="4144962" cy="2727325"/>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28679" name="Рисунок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3382963"/>
            <a:ext cx="2828925" cy="18875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4487" y="1778000"/>
            <a:ext cx="5791201" cy="2123658"/>
          </a:xfrm>
          <a:prstGeom prst="rect">
            <a:avLst/>
          </a:prstGeom>
          <a:noFill/>
        </p:spPr>
        <p:txBody>
          <a:bodyPr>
            <a:spAutoFit/>
          </a:bodyPr>
          <a:lstStyle/>
          <a:p>
            <a:pPr>
              <a:defRPr/>
            </a:pPr>
            <a:r>
              <a:rPr lang="ru-RU" sz="2800" dirty="0">
                <a:ln w="9525">
                  <a:solidFill>
                    <a:schemeClr val="bg1"/>
                  </a:solidFill>
                  <a:prstDash val="solid"/>
                </a:ln>
                <a:solidFill>
                  <a:srgbClr val="00B050"/>
                </a:solidFill>
                <a:latin typeface="Arial Black" panose="020B0A04020102020204" pitchFamily="34" charset="0"/>
                <a:cs typeface="Arial" panose="020B0604020202020204" pitchFamily="34" charset="0"/>
              </a:rPr>
              <a:t>Быть милосердным - значит делать все, что в наших силах!</a:t>
            </a:r>
          </a:p>
          <a:p>
            <a:pPr>
              <a:defRPr/>
            </a:pPr>
            <a:endParaRPr lang="ru-RU" sz="2400" dirty="0">
              <a:ln w="9525">
                <a:solidFill>
                  <a:schemeClr val="bg1"/>
                </a:solidFill>
                <a:prstDash val="solid"/>
              </a:ln>
              <a:effectLst>
                <a:outerShdw blurRad="12700" dist="38100" dir="2700000" algn="tl" rotWithShape="0">
                  <a:schemeClr val="accent5">
                    <a:lumMod val="60000"/>
                    <a:lumOff val="40000"/>
                  </a:schemeClr>
                </a:outerShdw>
              </a:effectLst>
              <a:latin typeface="Arial Black" panose="020B0A04020102020204" pitchFamily="34" charset="0"/>
              <a:cs typeface="Arial" panose="020B0604020202020204" pitchFamily="34" charset="0"/>
            </a:endParaRPr>
          </a:p>
          <a:p>
            <a:pPr>
              <a:defRPr/>
            </a:pPr>
            <a:endParaRPr lang="ru-RU" sz="2400" dirty="0">
              <a:ln w="9525">
                <a:solidFill>
                  <a:schemeClr val="bg1"/>
                </a:solidFill>
                <a:prstDash val="solid"/>
              </a:ln>
              <a:effectLst>
                <a:outerShdw blurRad="12700" dist="38100" dir="2700000" algn="tl" rotWithShape="0">
                  <a:schemeClr val="accent5">
                    <a:lumMod val="60000"/>
                    <a:lumOff val="40000"/>
                  </a:schemeClr>
                </a:outerShdw>
              </a:effectLst>
              <a:latin typeface="Arial Black" panose="020B0A040201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4294967295"/>
          </p:nvPr>
        </p:nvSpPr>
        <p:spPr>
          <a:xfrm>
            <a:off x="-396875" y="4206875"/>
            <a:ext cx="9937750" cy="1254125"/>
          </a:xfrm>
        </p:spPr>
        <p:txBody>
          <a:bodyPr/>
          <a:lstStyle/>
          <a:p>
            <a:pPr marL="0" indent="0" algn="ctr" eaLnBrk="1" hangingPunct="1">
              <a:buFontTx/>
              <a:buNone/>
            </a:pPr>
            <a:endParaRPr lang="ru-RU" altLang="ru-RU" sz="6000" smtClean="0">
              <a:solidFill>
                <a:srgbClr val="FF0000"/>
              </a:solidFill>
            </a:endParaRPr>
          </a:p>
          <a:p>
            <a:pPr marL="0" indent="0" algn="ctr" eaLnBrk="1" hangingPunct="1">
              <a:buFontTx/>
              <a:buNone/>
            </a:pPr>
            <a:r>
              <a:rPr lang="ru-RU" altLang="ru-RU" sz="6000" smtClean="0">
                <a:solidFill>
                  <a:srgbClr val="FF0000"/>
                </a:solidFill>
              </a:rPr>
              <a:t>Благодарю за внимание!</a:t>
            </a:r>
          </a:p>
        </p:txBody>
      </p:sp>
      <p:pic>
        <p:nvPicPr>
          <p:cNvPr id="29699" name="Picture 4" descr="Панорамное фото ГУЗ СОКО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44675"/>
            <a:ext cx="78486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a:xfrm>
            <a:off x="457200" y="765175"/>
            <a:ext cx="8686800" cy="719138"/>
          </a:xfrm>
        </p:spPr>
        <p:txBody>
          <a:bodyPr>
            <a:normAutofit fontScale="90000"/>
          </a:bodyPr>
          <a:lstStyle/>
          <a:p>
            <a:pPr eaLnBrk="1" hangingPunct="1">
              <a:defRPr/>
            </a:pPr>
            <a:r>
              <a:rPr lang="ru-RU" altLang="ru-RU" sz="2200" b="1" dirty="0" smtClean="0"/>
              <a:t/>
            </a:r>
            <a:br>
              <a:rPr lang="ru-RU" altLang="ru-RU" sz="2200" b="1" dirty="0" smtClean="0"/>
            </a:br>
            <a:r>
              <a:rPr lang="ru-RU" altLang="ru-RU" sz="2200" b="1" dirty="0" smtClean="0">
                <a:solidFill>
                  <a:srgbClr val="0070C0"/>
                </a:solidFill>
              </a:rPr>
              <a:t>Основные контингенты онкобольных </a:t>
            </a:r>
            <a:br>
              <a:rPr lang="ru-RU" altLang="ru-RU" sz="2200" b="1" dirty="0" smtClean="0">
                <a:solidFill>
                  <a:srgbClr val="0070C0"/>
                </a:solidFill>
              </a:rPr>
            </a:br>
            <a:r>
              <a:rPr lang="ru-RU" altLang="ru-RU" sz="2200" b="1" dirty="0" smtClean="0">
                <a:solidFill>
                  <a:srgbClr val="0070C0"/>
                </a:solidFill>
              </a:rPr>
              <a:t>в Самарской области в 2014 -2016 гг</a:t>
            </a:r>
            <a:r>
              <a:rPr lang="ru-RU" altLang="ru-RU" sz="2200" b="1" dirty="0" smtClean="0"/>
              <a:t>.</a:t>
            </a:r>
          </a:p>
        </p:txBody>
      </p:sp>
      <p:graphicFrame>
        <p:nvGraphicFramePr>
          <p:cNvPr id="66605" name="Group 45"/>
          <p:cNvGraphicFramePr>
            <a:graphicFrameLocks noGrp="1"/>
          </p:cNvGraphicFramePr>
          <p:nvPr>
            <p:extLst>
              <p:ext uri="{D42A27DB-BD31-4B8C-83A1-F6EECF244321}">
                <p14:modId xmlns:p14="http://schemas.microsoft.com/office/powerpoint/2010/main" val="579950733"/>
              </p:ext>
            </p:extLst>
          </p:nvPr>
        </p:nvGraphicFramePr>
        <p:xfrm>
          <a:off x="539750" y="1916113"/>
          <a:ext cx="8207376" cy="4475162"/>
        </p:xfrm>
        <a:graphic>
          <a:graphicData uri="http://schemas.openxmlformats.org/drawingml/2006/table">
            <a:tbl>
              <a:tblPr/>
              <a:tblGrid>
                <a:gridCol w="4066243"/>
                <a:gridCol w="1302750"/>
                <a:gridCol w="1456885"/>
                <a:gridCol w="1381498"/>
              </a:tblGrid>
              <a:tr h="827714">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Показатель</a:t>
                      </a:r>
                    </a:p>
                  </a:txBody>
                  <a:tcPr marL="84395" marR="8439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2015</a:t>
                      </a: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2016</a:t>
                      </a: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Динамика</a:t>
                      </a:r>
                    </a:p>
                    <a:p>
                      <a:pPr marL="0" marR="0" lvl="0" indent="0" algn="ctr"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a:t>
                      </a: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1000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1" i="0" u="none" strike="noStrike" cap="none" normalizeH="0" baseline="0" dirty="0" smtClean="0">
                          <a:ln>
                            <a:noFill/>
                          </a:ln>
                          <a:solidFill>
                            <a:srgbClr val="000000"/>
                          </a:solidFill>
                          <a:effectLst>
                            <a:outerShdw blurRad="38100" dist="38100" dir="2700000" algn="tl">
                              <a:srgbClr val="FFFFFF"/>
                            </a:outerShdw>
                          </a:effectLst>
                          <a:latin typeface="+mj-lt"/>
                          <a:cs typeface="Arial" charset="0"/>
                        </a:rPr>
                        <a:t>Число впервые выявленных злокачественных новообразований (ф-7)</a:t>
                      </a:r>
                    </a:p>
                  </a:txBody>
                  <a:tcPr marL="84395" marR="8439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CBE4"/>
                    </a:solidFill>
                  </a:tcPr>
                </a:tc>
                <a:tc>
                  <a:txBody>
                    <a:bodyPr/>
                    <a:lstStyle/>
                    <a:p>
                      <a:pPr algn="ctr"/>
                      <a:r>
                        <a:rPr lang="ru-RU" sz="1600" b="1" dirty="0" smtClean="0">
                          <a:solidFill>
                            <a:srgbClr val="000000"/>
                          </a:solidFill>
                          <a:latin typeface="+mj-lt"/>
                          <a:cs typeface="Arial" pitchFamily="34" charset="0"/>
                        </a:rPr>
                        <a:t>15577</a:t>
                      </a:r>
                      <a:endParaRPr lang="ru-RU" sz="1600" b="1" dirty="0">
                        <a:solidFill>
                          <a:srgbClr val="000000"/>
                        </a:solidFill>
                        <a:latin typeface="+mj-lt"/>
                        <a:cs typeface="Arial" pitchFamily="34" charset="0"/>
                      </a:endParaRP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CBE4"/>
                    </a:solidFill>
                  </a:tcPr>
                </a:tc>
                <a:tc>
                  <a:txBody>
                    <a:bodyPr/>
                    <a:lstStyle/>
                    <a:p>
                      <a:pPr algn="ctr"/>
                      <a:r>
                        <a:rPr lang="ru-RU" sz="1600" b="1" dirty="0" smtClean="0">
                          <a:solidFill>
                            <a:schemeClr val="tx1"/>
                          </a:solidFill>
                          <a:latin typeface="+mj-lt"/>
                        </a:rPr>
                        <a:t>15943</a:t>
                      </a:r>
                    </a:p>
                    <a:p>
                      <a:pPr algn="ctr"/>
                      <a:endParaRPr lang="ru-RU" sz="1600" b="1" dirty="0">
                        <a:solidFill>
                          <a:schemeClr val="tx1"/>
                        </a:solidFill>
                        <a:latin typeface="+mj-lt"/>
                      </a:endParaRP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C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1" i="0" u="none" strike="noStrike" cap="none" normalizeH="0" baseline="0" dirty="0" smtClean="0">
                          <a:ln>
                            <a:noFill/>
                          </a:ln>
                          <a:solidFill>
                            <a:srgbClr val="000000"/>
                          </a:solidFill>
                          <a:effectLst>
                            <a:outerShdw blurRad="38100" dist="38100" dir="2700000" algn="tl">
                              <a:srgbClr val="FFFFFF"/>
                            </a:outerShdw>
                          </a:effectLst>
                          <a:latin typeface="+mj-lt"/>
                          <a:cs typeface="Arial" pitchFamily="34" charset="0"/>
                        </a:rPr>
                        <a:t>+2,3</a:t>
                      </a:r>
                    </a:p>
                  </a:txBody>
                  <a:tcPr marL="84395" marR="8439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CBE4"/>
                    </a:solidFill>
                  </a:tcPr>
                </a:tc>
              </a:tr>
              <a:tr h="100015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kern="1200" cap="none" normalizeH="0" baseline="0" dirty="0" smtClean="0">
                          <a:ln>
                            <a:noFill/>
                          </a:ln>
                          <a:solidFill>
                            <a:srgbClr val="000000"/>
                          </a:solidFill>
                          <a:effectLst/>
                          <a:latin typeface="+mn-lt"/>
                          <a:ea typeface="+mn-ea"/>
                          <a:cs typeface="Arial" charset="0"/>
                        </a:rPr>
                        <a:t>Число умерших от злокачественных новообразований</a:t>
                      </a:r>
                    </a:p>
                    <a:p>
                      <a:pPr marL="0" marR="0" lvl="0" indent="0" algn="just" defTabSz="914400" rtl="0" eaLnBrk="0" fontAlgn="base" latinLnBrk="0" hangingPunct="0">
                        <a:lnSpc>
                          <a:spcPct val="100000"/>
                        </a:lnSpc>
                        <a:spcBef>
                          <a:spcPct val="0"/>
                        </a:spcBef>
                        <a:spcAft>
                          <a:spcPct val="0"/>
                        </a:spcAft>
                        <a:buClr>
                          <a:schemeClr val="accent1"/>
                        </a:buClr>
                        <a:buSzPct val="80000"/>
                        <a:buFontTx/>
                        <a:buNone/>
                        <a:tabLst/>
                      </a:pPr>
                      <a:endParaRPr kumimoji="0" lang="ru-RU" sz="1600" b="1" i="0" u="none" strike="noStrike" kern="1200" cap="none" normalizeH="0" baseline="0" dirty="0" smtClean="0">
                        <a:ln>
                          <a:noFill/>
                        </a:ln>
                        <a:solidFill>
                          <a:srgbClr val="000000"/>
                        </a:solidFill>
                        <a:effectLst/>
                        <a:latin typeface="+mn-lt"/>
                        <a:ea typeface="+mn-ea"/>
                        <a:cs typeface="Arial" charset="0"/>
                      </a:endParaRPr>
                    </a:p>
                  </a:txBody>
                  <a:tcPr marL="84395" marR="8439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CBE4"/>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6580</a:t>
                      </a: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CBE4"/>
                    </a:solidFill>
                  </a:tcPr>
                </a:tc>
                <a:tc>
                  <a:txBody>
                    <a:bodyPr/>
                    <a:lstStyle/>
                    <a:p>
                      <a:pPr algn="ctr"/>
                      <a:r>
                        <a:rPr lang="ru-RU" sz="1600" b="1" dirty="0" smtClean="0">
                          <a:solidFill>
                            <a:schemeClr val="tx1"/>
                          </a:solidFill>
                          <a:latin typeface="+mj-lt"/>
                        </a:rPr>
                        <a:t>6547</a:t>
                      </a:r>
                      <a:endParaRPr lang="ru-RU" sz="1600" b="1" dirty="0">
                        <a:solidFill>
                          <a:schemeClr val="tx1"/>
                        </a:solidFill>
                        <a:latin typeface="+mj-lt"/>
                      </a:endParaRP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CBE4"/>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-0,5</a:t>
                      </a:r>
                    </a:p>
                  </a:txBody>
                  <a:tcPr marL="84395" marR="8439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CBE4"/>
                    </a:solidFill>
                  </a:tcPr>
                </a:tc>
              </a:tr>
              <a:tr h="763081">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Число запущенных больных</a:t>
                      </a:r>
                    </a:p>
                    <a:p>
                      <a:pPr marL="0" marR="0" lvl="0" indent="0" algn="l" defTabSz="914400" rtl="0" eaLnBrk="0" fontAlgn="base" latinLnBrk="0" hangingPunct="0">
                        <a:lnSpc>
                          <a:spcPct val="100000"/>
                        </a:lnSpc>
                        <a:spcBef>
                          <a:spcPct val="20000"/>
                        </a:spcBef>
                        <a:spcAft>
                          <a:spcPct val="0"/>
                        </a:spcAft>
                        <a:buClr>
                          <a:schemeClr val="accent1"/>
                        </a:buClr>
                        <a:buSzPct val="80000"/>
                        <a:buFontTx/>
                        <a:buNone/>
                        <a:tabLst/>
                      </a:pPr>
                      <a:endParaRPr kumimoji="0" lang="ru-RU" sz="1600" b="1" i="0" u="none" strike="noStrike" cap="none" normalizeH="0" baseline="0" dirty="0" smtClean="0">
                        <a:ln>
                          <a:noFill/>
                        </a:ln>
                        <a:solidFill>
                          <a:srgbClr val="000000"/>
                        </a:solidFill>
                        <a:effectLst/>
                        <a:latin typeface="+mj-lt"/>
                        <a:cs typeface="Arial" charset="0"/>
                      </a:endParaRPr>
                    </a:p>
                  </a:txBody>
                  <a:tcPr marL="84395" marR="8439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3633</a:t>
                      </a: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algn="ctr"/>
                      <a:r>
                        <a:rPr lang="ru-RU" sz="1600" b="1" dirty="0" smtClean="0">
                          <a:solidFill>
                            <a:schemeClr val="tx1"/>
                          </a:solidFill>
                          <a:latin typeface="+mj-lt"/>
                        </a:rPr>
                        <a:t>3743</a:t>
                      </a:r>
                      <a:endParaRPr lang="ru-RU" sz="1600" b="1" dirty="0">
                        <a:solidFill>
                          <a:schemeClr val="tx1"/>
                        </a:solidFill>
                        <a:latin typeface="+mj-lt"/>
                      </a:endParaRP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+3,0</a:t>
                      </a: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884063">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Число диспансерных </a:t>
                      </a:r>
                      <a:r>
                        <a:rPr kumimoji="0" lang="ru-RU" sz="1600" b="1" i="0" u="none" strike="noStrike" cap="none" normalizeH="0" baseline="0" dirty="0" err="1" smtClean="0">
                          <a:ln>
                            <a:noFill/>
                          </a:ln>
                          <a:solidFill>
                            <a:srgbClr val="000000"/>
                          </a:solidFill>
                          <a:effectLst/>
                          <a:latin typeface="+mj-lt"/>
                          <a:cs typeface="Arial" charset="0"/>
                        </a:rPr>
                        <a:t>онкобольных</a:t>
                      </a:r>
                      <a:endParaRPr kumimoji="0" lang="ru-RU" sz="1600" b="1" i="0" u="none" strike="noStrike" cap="none" normalizeH="0" baseline="0" dirty="0" smtClean="0">
                        <a:ln>
                          <a:noFill/>
                        </a:ln>
                        <a:solidFill>
                          <a:srgbClr val="000000"/>
                        </a:solidFill>
                        <a:effectLst/>
                        <a:latin typeface="+mj-lt"/>
                        <a:cs typeface="Arial" charset="0"/>
                      </a:endParaRPr>
                    </a:p>
                  </a:txBody>
                  <a:tcPr marL="84395" marR="8439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81334</a:t>
                      </a: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algn="ctr"/>
                      <a:r>
                        <a:rPr lang="ru-RU" sz="1600" b="1" dirty="0" smtClean="0">
                          <a:solidFill>
                            <a:schemeClr val="tx1"/>
                          </a:solidFill>
                          <a:latin typeface="+mj-lt"/>
                        </a:rPr>
                        <a:t>84230</a:t>
                      </a:r>
                      <a:endParaRPr lang="ru-RU" sz="1600" b="1" dirty="0">
                        <a:solidFill>
                          <a:schemeClr val="tx1"/>
                        </a:solidFill>
                        <a:latin typeface="+mj-lt"/>
                      </a:endParaRP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80000"/>
                        <a:buFontTx/>
                        <a:buNone/>
                        <a:tabLst/>
                      </a:pPr>
                      <a:r>
                        <a:rPr kumimoji="0" lang="ru-RU" sz="1600" b="1" i="0" u="none" strike="noStrike" cap="none" normalizeH="0" baseline="0" dirty="0" smtClean="0">
                          <a:ln>
                            <a:noFill/>
                          </a:ln>
                          <a:solidFill>
                            <a:srgbClr val="000000"/>
                          </a:solidFill>
                          <a:effectLst/>
                          <a:latin typeface="+mj-lt"/>
                          <a:cs typeface="Arial" charset="0"/>
                        </a:rPr>
                        <a:t>+3,6</a:t>
                      </a:r>
                    </a:p>
                  </a:txBody>
                  <a:tcPr marL="84395" marR="84395"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16632"/>
            <a:ext cx="3889375"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98411"/>
            <a:ext cx="2944757" cy="310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784475"/>
            <a:ext cx="4043363" cy="4073525"/>
          </a:xfrm>
          <a:prstGeom prst="rect">
            <a:avLst/>
          </a:prstGeom>
          <a:noFill/>
          <a:ln w="12700">
            <a:solidFill>
              <a:srgbClr val="339966"/>
            </a:solidFill>
            <a:miter lim="800000"/>
            <a:headEnd/>
            <a:tailEnd/>
          </a:ln>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76" y="3645023"/>
            <a:ext cx="4194929" cy="3146937"/>
          </a:xfrm>
          <a:prstGeom prst="rect">
            <a:avLst/>
          </a:prstGeom>
        </p:spPr>
      </p:pic>
    </p:spTree>
    <p:extLst>
      <p:ext uri="{BB962C8B-B14F-4D97-AF65-F5344CB8AC3E}">
        <p14:creationId xmlns:p14="http://schemas.microsoft.com/office/powerpoint/2010/main" val="46287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357188" y="0"/>
            <a:ext cx="8786812" cy="549275"/>
          </a:xfrm>
          <a:extLst/>
        </p:spPr>
        <p:txBody>
          <a:bodyPr rtlCol="0">
            <a:normAutofit fontScale="90000"/>
          </a:bodyPr>
          <a:lstStyle/>
          <a:p>
            <a:pPr marL="484188" indent="-484188" eaLnBrk="1" fontAlgn="auto" hangingPunct="1">
              <a:spcAft>
                <a:spcPts val="0"/>
              </a:spcAft>
              <a:defRPr/>
            </a:pPr>
            <a:r>
              <a:rPr lang="ru-RU" sz="2700" b="1" kern="1200" dirty="0">
                <a:ln w="6350">
                  <a:solidFill>
                    <a:schemeClr val="accent1">
                      <a:shade val="43000"/>
                    </a:schemeClr>
                  </a:solidFill>
                </a:ln>
                <a:solidFill>
                  <a:srgbClr val="749CDC"/>
                </a:solidFill>
                <a:effectLst>
                  <a:outerShdw blurRad="26000" dist="26000" dir="14500000" algn="tl" rotWithShape="0">
                    <a:srgbClr val="000000">
                      <a:alpha val="40000"/>
                    </a:srgbClr>
                  </a:outerShdw>
                </a:effectLst>
              </a:rPr>
              <a:t/>
            </a:r>
            <a:br>
              <a:rPr lang="ru-RU" sz="2700" b="1" kern="1200" dirty="0">
                <a:ln w="6350">
                  <a:solidFill>
                    <a:schemeClr val="accent1">
                      <a:shade val="43000"/>
                    </a:schemeClr>
                  </a:solidFill>
                </a:ln>
                <a:solidFill>
                  <a:srgbClr val="749CDC"/>
                </a:solidFill>
                <a:effectLst>
                  <a:outerShdw blurRad="26000" dist="26000" dir="14500000" algn="tl" rotWithShape="0">
                    <a:srgbClr val="000000">
                      <a:alpha val="40000"/>
                    </a:srgbClr>
                  </a:outerShdw>
                </a:effectLst>
              </a:rPr>
            </a:br>
            <a:endParaRPr lang="ru-RU" sz="2200" kern="1200" dirty="0">
              <a:ln w="6350">
                <a:solidFill>
                  <a:schemeClr val="accent1">
                    <a:shade val="43000"/>
                  </a:schemeClr>
                </a:solidFill>
              </a:ln>
              <a:solidFill>
                <a:schemeClr val="tx1">
                  <a:lumMod val="95000"/>
                  <a:lumOff val="5000"/>
                </a:schemeClr>
              </a:solidFill>
              <a:latin typeface="Arial Black" panose="020B0A04020102020204" pitchFamily="34" charset="0"/>
            </a:endParaRPr>
          </a:p>
        </p:txBody>
      </p:sp>
      <p:sp>
        <p:nvSpPr>
          <p:cNvPr id="6" name="Скругленный прямоугольник 5"/>
          <p:cNvSpPr/>
          <p:nvPr/>
        </p:nvSpPr>
        <p:spPr>
          <a:xfrm>
            <a:off x="4645025" y="2617788"/>
            <a:ext cx="3871913" cy="928687"/>
          </a:xfrm>
          <a:prstGeom prst="roundRect">
            <a:avLst/>
          </a:prstGeom>
          <a:solidFill>
            <a:srgbClr val="92D050"/>
          </a:solidFill>
          <a:ln/>
        </p:spPr>
        <p:style>
          <a:lnRef idx="1">
            <a:schemeClr val="accent4"/>
          </a:lnRef>
          <a:fillRef idx="3">
            <a:schemeClr val="accent4"/>
          </a:fillRef>
          <a:effectRef idx="2">
            <a:schemeClr val="accent4"/>
          </a:effectRef>
          <a:fontRef idx="minor">
            <a:schemeClr val="lt1"/>
          </a:fontRef>
        </p:style>
        <p:txBody>
          <a:bodyPr anchor="ctr"/>
          <a:lstStyle/>
          <a:p>
            <a:pPr algn="ctr" eaLnBrk="1" hangingPunct="1">
              <a:defRPr/>
            </a:pPr>
            <a:r>
              <a:rPr lang="ru-RU" sz="1600" dirty="0">
                <a:solidFill>
                  <a:schemeClr val="tx1"/>
                </a:solidFill>
              </a:rPr>
              <a:t>Квалифицированный уровень</a:t>
            </a:r>
          </a:p>
        </p:txBody>
      </p:sp>
      <p:sp>
        <p:nvSpPr>
          <p:cNvPr id="7" name="Скругленный прямоугольник 6"/>
          <p:cNvSpPr/>
          <p:nvPr/>
        </p:nvSpPr>
        <p:spPr>
          <a:xfrm>
            <a:off x="-11113" y="3101975"/>
            <a:ext cx="3997326" cy="865188"/>
          </a:xfrm>
          <a:prstGeom prst="roundRect">
            <a:avLst/>
          </a:prstGeom>
          <a:solidFill>
            <a:srgbClr val="92D050"/>
          </a:solidFill>
          <a:ln/>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r>
              <a:rPr lang="ru-RU" sz="1600" dirty="0">
                <a:solidFill>
                  <a:schemeClr val="tx1"/>
                </a:solidFill>
              </a:rPr>
              <a:t>Специализированный уровень</a:t>
            </a:r>
          </a:p>
        </p:txBody>
      </p:sp>
      <p:sp>
        <p:nvSpPr>
          <p:cNvPr id="11269" name="Скругленный прямоугольник 7"/>
          <p:cNvSpPr>
            <a:spLocks noChangeArrowheads="1"/>
          </p:cNvSpPr>
          <p:nvPr/>
        </p:nvSpPr>
        <p:spPr bwMode="auto">
          <a:xfrm flipH="1">
            <a:off x="5745163" y="5984875"/>
            <a:ext cx="1657350" cy="504825"/>
          </a:xfrm>
          <a:prstGeom prst="roundRect">
            <a:avLst>
              <a:gd name="adj" fmla="val 16667"/>
            </a:avLst>
          </a:prstGeom>
          <a:solidFill>
            <a:srgbClr val="92D050"/>
          </a:solidFill>
          <a:ln>
            <a:headEnd/>
            <a:tailEnd/>
          </a:ln>
        </p:spPr>
        <p:style>
          <a:lnRef idx="1">
            <a:schemeClr val="accent4"/>
          </a:lnRef>
          <a:fillRef idx="3">
            <a:schemeClr val="accent4"/>
          </a:fillRef>
          <a:effectRef idx="2">
            <a:schemeClr val="accent4"/>
          </a:effectRef>
          <a:fontRef idx="minor">
            <a:schemeClr val="lt1"/>
          </a:fontRef>
        </p:style>
        <p:txBody>
          <a:bodyPr anchor="ctr"/>
          <a:lstStyle/>
          <a:p>
            <a:pPr algn="ctr" eaLnBrk="1" hangingPunct="1">
              <a:defRPr/>
            </a:pPr>
            <a:r>
              <a:rPr lang="ru-RU" sz="1600" dirty="0">
                <a:solidFill>
                  <a:schemeClr val="tx1"/>
                </a:solidFill>
              </a:rPr>
              <a:t>Стационары</a:t>
            </a:r>
          </a:p>
          <a:p>
            <a:pPr algn="ctr" eaLnBrk="1" hangingPunct="1">
              <a:defRPr/>
            </a:pPr>
            <a:r>
              <a:rPr lang="ru-RU" sz="1600" dirty="0">
                <a:solidFill>
                  <a:schemeClr val="tx1"/>
                </a:solidFill>
              </a:rPr>
              <a:t>ЛПУ</a:t>
            </a:r>
          </a:p>
        </p:txBody>
      </p:sp>
      <p:sp>
        <p:nvSpPr>
          <p:cNvPr id="11270" name="Скругленный прямоугольник 8"/>
          <p:cNvSpPr>
            <a:spLocks noChangeArrowheads="1"/>
          </p:cNvSpPr>
          <p:nvPr/>
        </p:nvSpPr>
        <p:spPr bwMode="auto">
          <a:xfrm>
            <a:off x="0" y="4508500"/>
            <a:ext cx="3492500" cy="1516063"/>
          </a:xfrm>
          <a:prstGeom prst="roundRect">
            <a:avLst>
              <a:gd name="adj" fmla="val 16667"/>
            </a:avLst>
          </a:prstGeom>
          <a:solidFill>
            <a:srgbClr val="92D050"/>
          </a:solidFill>
          <a:ln>
            <a:headEnd/>
            <a:tailEnd/>
          </a:ln>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r>
              <a:rPr lang="ru-RU" sz="1600" dirty="0">
                <a:solidFill>
                  <a:schemeClr val="tx1"/>
                </a:solidFill>
              </a:rPr>
              <a:t>Специализированные  </a:t>
            </a:r>
            <a:r>
              <a:rPr lang="ru-RU" sz="1600" dirty="0" err="1">
                <a:solidFill>
                  <a:schemeClr val="tx1"/>
                </a:solidFill>
              </a:rPr>
              <a:t>стац.отделения</a:t>
            </a:r>
            <a:r>
              <a:rPr lang="ru-RU" sz="1600" dirty="0">
                <a:solidFill>
                  <a:schemeClr val="tx1"/>
                </a:solidFill>
              </a:rPr>
              <a:t> </a:t>
            </a:r>
            <a:r>
              <a:rPr lang="ru-RU" sz="1600" dirty="0" err="1">
                <a:solidFill>
                  <a:schemeClr val="tx1"/>
                </a:solidFill>
              </a:rPr>
              <a:t>онкослужбы</a:t>
            </a:r>
            <a:endParaRPr lang="ru-RU" sz="1600" dirty="0">
              <a:solidFill>
                <a:schemeClr val="tx1"/>
              </a:solidFill>
            </a:endParaRPr>
          </a:p>
          <a:p>
            <a:pPr algn="ctr" eaLnBrk="1" hangingPunct="1">
              <a:defRPr/>
            </a:pPr>
            <a:r>
              <a:rPr lang="ru-RU" sz="1600" dirty="0">
                <a:solidFill>
                  <a:schemeClr val="tx1"/>
                </a:solidFill>
              </a:rPr>
              <a:t>(</a:t>
            </a:r>
            <a:r>
              <a:rPr lang="ru-RU" sz="1600" dirty="0" err="1">
                <a:solidFill>
                  <a:schemeClr val="tx1"/>
                </a:solidFill>
              </a:rPr>
              <a:t>хирургич.,х</a:t>
            </a:r>
            <a:r>
              <a:rPr lang="ru-RU" sz="1600" dirty="0">
                <a:solidFill>
                  <a:schemeClr val="tx1"/>
                </a:solidFill>
              </a:rPr>
              <a:t>/т,  </a:t>
            </a:r>
            <a:r>
              <a:rPr lang="ru-RU" sz="1600" dirty="0" err="1">
                <a:solidFill>
                  <a:schemeClr val="tx1"/>
                </a:solidFill>
              </a:rPr>
              <a:t>радиологич</a:t>
            </a:r>
            <a:r>
              <a:rPr lang="ru-RU" sz="1600" dirty="0">
                <a:solidFill>
                  <a:schemeClr val="tx1"/>
                </a:solidFill>
              </a:rPr>
              <a:t>.)</a:t>
            </a:r>
          </a:p>
        </p:txBody>
      </p:sp>
      <p:sp>
        <p:nvSpPr>
          <p:cNvPr id="10" name="Скругленный прямоугольник 9"/>
          <p:cNvSpPr/>
          <p:nvPr/>
        </p:nvSpPr>
        <p:spPr>
          <a:xfrm>
            <a:off x="5688013" y="4029868"/>
            <a:ext cx="1654175" cy="1439863"/>
          </a:xfrm>
          <a:prstGeom prst="roundRect">
            <a:avLst/>
          </a:prstGeom>
          <a:solidFill>
            <a:srgbClr val="92D050"/>
          </a:solidFill>
          <a:ln/>
        </p:spPr>
        <p:style>
          <a:lnRef idx="1">
            <a:schemeClr val="accent4"/>
          </a:lnRef>
          <a:fillRef idx="3">
            <a:schemeClr val="accent4"/>
          </a:fillRef>
          <a:effectRef idx="2">
            <a:schemeClr val="accent4"/>
          </a:effectRef>
          <a:fontRef idx="minor">
            <a:schemeClr val="lt1"/>
          </a:fontRef>
        </p:style>
        <p:txBody>
          <a:bodyPr anchor="ctr"/>
          <a:lstStyle/>
          <a:p>
            <a:pPr algn="ctr" eaLnBrk="1" hangingPunct="1">
              <a:defRPr/>
            </a:pPr>
            <a:r>
              <a:rPr lang="ru-RU" sz="1400" dirty="0">
                <a:solidFill>
                  <a:schemeClr val="tx1"/>
                </a:solidFill>
              </a:rPr>
              <a:t>Участковая служба,</a:t>
            </a:r>
          </a:p>
          <a:p>
            <a:pPr algn="ctr" eaLnBrk="1" hangingPunct="1">
              <a:defRPr/>
            </a:pPr>
            <a:r>
              <a:rPr lang="ru-RU" sz="1400" dirty="0" err="1">
                <a:solidFill>
                  <a:schemeClr val="tx1"/>
                </a:solidFill>
              </a:rPr>
              <a:t>онкокабинеты</a:t>
            </a:r>
            <a:endParaRPr lang="ru-RU" sz="1400" dirty="0">
              <a:solidFill>
                <a:schemeClr val="tx1"/>
              </a:solidFill>
            </a:endParaRPr>
          </a:p>
        </p:txBody>
      </p:sp>
      <p:sp>
        <p:nvSpPr>
          <p:cNvPr id="11" name="Скругленный прямоугольник 10"/>
          <p:cNvSpPr/>
          <p:nvPr/>
        </p:nvSpPr>
        <p:spPr>
          <a:xfrm>
            <a:off x="6165850" y="612775"/>
            <a:ext cx="3000375" cy="576263"/>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ru-RU" sz="1600" dirty="0">
                <a:solidFill>
                  <a:schemeClr val="tx1"/>
                </a:solidFill>
              </a:rPr>
              <a:t>Фармацевтическое управление МЗ и СР</a:t>
            </a:r>
          </a:p>
        </p:txBody>
      </p:sp>
      <p:sp>
        <p:nvSpPr>
          <p:cNvPr id="13" name="Скругленный прямоугольник 12"/>
          <p:cNvSpPr>
            <a:spLocks noChangeArrowheads="1"/>
          </p:cNvSpPr>
          <p:nvPr/>
        </p:nvSpPr>
        <p:spPr bwMode="auto">
          <a:xfrm>
            <a:off x="3817938" y="4483100"/>
            <a:ext cx="1577975" cy="935038"/>
          </a:xfrm>
          <a:prstGeom prst="roundRect">
            <a:avLst>
              <a:gd name="adj" fmla="val 16667"/>
            </a:avLst>
          </a:prstGeom>
          <a:solidFill>
            <a:srgbClr val="C00000"/>
          </a:solidFill>
          <a:ln w="38100" algn="ctr">
            <a:solidFill>
              <a:schemeClr val="bg2"/>
            </a:solidFill>
            <a:round/>
            <a:headEnd/>
            <a:tailEnd/>
          </a:ln>
          <a:effectLst>
            <a:outerShdw dist="20000" dir="5400000" rotWithShape="0">
              <a:srgbClr val="000000">
                <a:alpha val="37999"/>
              </a:srgbClr>
            </a:outerShdw>
          </a:effectLst>
        </p:spPr>
        <p:txBody>
          <a:bodyPr anchor="ctr"/>
          <a:lstStyle/>
          <a:p>
            <a:pPr algn="ctr" eaLnBrk="1" hangingPunct="1">
              <a:defRPr/>
            </a:pPr>
            <a:endParaRPr lang="ru-RU" dirty="0">
              <a:solidFill>
                <a:schemeClr val="bg1"/>
              </a:solidFill>
              <a:cs typeface="+mn-cs"/>
            </a:endParaRPr>
          </a:p>
          <a:p>
            <a:pPr algn="ctr" eaLnBrk="1" hangingPunct="1">
              <a:defRPr/>
            </a:pPr>
            <a:r>
              <a:rPr lang="ru-RU" sz="1600" dirty="0">
                <a:cs typeface="+mn-cs"/>
              </a:rPr>
              <a:t>ОПП</a:t>
            </a:r>
          </a:p>
          <a:p>
            <a:pPr algn="ctr" eaLnBrk="1" hangingPunct="1">
              <a:defRPr/>
            </a:pPr>
            <a:r>
              <a:rPr lang="ru-RU" sz="1400" dirty="0">
                <a:cs typeface="+mn-cs"/>
              </a:rPr>
              <a:t>ГБУЗ СОКОД </a:t>
            </a:r>
          </a:p>
          <a:p>
            <a:pPr algn="ctr" eaLnBrk="1" hangingPunct="1">
              <a:defRPr/>
            </a:pPr>
            <a:endParaRPr lang="ru-RU" sz="1600" dirty="0">
              <a:solidFill>
                <a:schemeClr val="bg1"/>
              </a:solidFill>
              <a:latin typeface="+mn-lt"/>
              <a:cs typeface="+mn-cs"/>
            </a:endParaRPr>
          </a:p>
        </p:txBody>
      </p:sp>
      <p:sp>
        <p:nvSpPr>
          <p:cNvPr id="11275" name="Скругленный прямоугольник 7"/>
          <p:cNvSpPr>
            <a:spLocks noChangeArrowheads="1"/>
          </p:cNvSpPr>
          <p:nvPr/>
        </p:nvSpPr>
        <p:spPr bwMode="auto">
          <a:xfrm flipH="1">
            <a:off x="7524750" y="4149725"/>
            <a:ext cx="1619250" cy="792163"/>
          </a:xfrm>
          <a:prstGeom prst="roundRect">
            <a:avLst>
              <a:gd name="adj" fmla="val 16667"/>
            </a:avLst>
          </a:prstGeom>
          <a:solidFill>
            <a:srgbClr val="92D050"/>
          </a:solidFill>
          <a:ln>
            <a:headEnd/>
            <a:tailEnd/>
          </a:ln>
        </p:spPr>
        <p:style>
          <a:lnRef idx="1">
            <a:schemeClr val="accent4"/>
          </a:lnRef>
          <a:fillRef idx="3">
            <a:schemeClr val="accent4"/>
          </a:fillRef>
          <a:effectRef idx="2">
            <a:schemeClr val="accent4"/>
          </a:effectRef>
          <a:fontRef idx="minor">
            <a:schemeClr val="lt1"/>
          </a:fontRef>
        </p:style>
        <p:txBody>
          <a:bodyPr anchor="ctr"/>
          <a:lstStyle/>
          <a:p>
            <a:pPr algn="ctr" eaLnBrk="1" hangingPunct="1">
              <a:defRPr/>
            </a:pPr>
            <a:r>
              <a:rPr lang="ru-RU" sz="1600" dirty="0">
                <a:solidFill>
                  <a:schemeClr val="tx1"/>
                </a:solidFill>
              </a:rPr>
              <a:t>Хосписы</a:t>
            </a:r>
          </a:p>
        </p:txBody>
      </p:sp>
      <p:sp>
        <p:nvSpPr>
          <p:cNvPr id="19" name="Двойная стрелка влево/вправо 18"/>
          <p:cNvSpPr/>
          <p:nvPr/>
        </p:nvSpPr>
        <p:spPr>
          <a:xfrm>
            <a:off x="7092950" y="4508500"/>
            <a:ext cx="573087" cy="144463"/>
          </a:xfrm>
          <a:prstGeom prst="leftRightArrow">
            <a:avLst/>
          </a:prstGeom>
          <a:solidFill>
            <a:schemeClr val="accent5">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
        <p:nvSpPr>
          <p:cNvPr id="21" name="Стрелка влево 20"/>
          <p:cNvSpPr/>
          <p:nvPr/>
        </p:nvSpPr>
        <p:spPr>
          <a:xfrm rot="16200000">
            <a:off x="6410723" y="3633390"/>
            <a:ext cx="628651" cy="302419"/>
          </a:xfrm>
          <a:prstGeom prst="leftArrow">
            <a:avLst/>
          </a:prstGeom>
          <a:solidFill>
            <a:schemeClr val="accent5">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
        <p:nvSpPr>
          <p:cNvPr id="23" name="Стрелка влево 22"/>
          <p:cNvSpPr/>
          <p:nvPr/>
        </p:nvSpPr>
        <p:spPr>
          <a:xfrm rot="16200000">
            <a:off x="1552577" y="4208462"/>
            <a:ext cx="628649" cy="241301"/>
          </a:xfrm>
          <a:prstGeom prst="leftArrow">
            <a:avLst/>
          </a:prstGeom>
          <a:solidFill>
            <a:schemeClr val="accent5">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
        <p:nvSpPr>
          <p:cNvPr id="3" name="Двойная стрелка влево/вправо 17"/>
          <p:cNvSpPr/>
          <p:nvPr/>
        </p:nvSpPr>
        <p:spPr>
          <a:xfrm>
            <a:off x="5311776" y="4749800"/>
            <a:ext cx="500062" cy="214313"/>
          </a:xfrm>
          <a:prstGeom prst="leftRightArrow">
            <a:avLst/>
          </a:prstGeom>
          <a:solidFill>
            <a:schemeClr val="accent5">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
        <p:nvSpPr>
          <p:cNvPr id="2" name="Скругленный прямоугольник 10"/>
          <p:cNvSpPr/>
          <p:nvPr/>
        </p:nvSpPr>
        <p:spPr>
          <a:xfrm>
            <a:off x="301625" y="468313"/>
            <a:ext cx="5111750" cy="720725"/>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ru-RU" sz="1600" dirty="0">
                <a:solidFill>
                  <a:schemeClr val="tx1"/>
                </a:solidFill>
              </a:rPr>
              <a:t>МЗ и СР Самарской области</a:t>
            </a:r>
          </a:p>
          <a:p>
            <a:pPr algn="ctr" eaLnBrk="1" hangingPunct="1">
              <a:defRPr/>
            </a:pPr>
            <a:r>
              <a:rPr lang="ru-RU" sz="1600" dirty="0">
                <a:solidFill>
                  <a:schemeClr val="tx1"/>
                </a:solidFill>
              </a:rPr>
              <a:t>Главный онколог МЗ и СР СО</a:t>
            </a:r>
          </a:p>
        </p:txBody>
      </p:sp>
      <p:sp>
        <p:nvSpPr>
          <p:cNvPr id="31" name="Двойная стрелка вверх/вниз 30"/>
          <p:cNvSpPr/>
          <p:nvPr/>
        </p:nvSpPr>
        <p:spPr>
          <a:xfrm>
            <a:off x="6372225" y="5300663"/>
            <a:ext cx="280988" cy="690562"/>
          </a:xfrm>
          <a:prstGeom prst="upDownArrow">
            <a:avLst/>
          </a:prstGeom>
          <a:solidFill>
            <a:schemeClr val="tx2">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
        <p:nvSpPr>
          <p:cNvPr id="26" name="Скругленный прямоугольник 25"/>
          <p:cNvSpPr/>
          <p:nvPr/>
        </p:nvSpPr>
        <p:spPr>
          <a:xfrm>
            <a:off x="1520825" y="1460500"/>
            <a:ext cx="6264275" cy="504825"/>
          </a:xfrm>
          <a:prstGeom prst="roundRect">
            <a:avLst/>
          </a:prstGeom>
          <a:solidFill>
            <a:schemeClr val="accent2">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ru-RU" sz="1600" dirty="0">
                <a:solidFill>
                  <a:schemeClr val="tx1"/>
                </a:solidFill>
              </a:rPr>
              <a:t>Организационно-методический </a:t>
            </a:r>
          </a:p>
          <a:p>
            <a:pPr algn="ctr" eaLnBrk="1" hangingPunct="1">
              <a:defRPr/>
            </a:pPr>
            <a:r>
              <a:rPr lang="ru-RU" sz="1600" dirty="0">
                <a:solidFill>
                  <a:schemeClr val="tx1"/>
                </a:solidFill>
              </a:rPr>
              <a:t>Центр паллиативной  онкологической помощи</a:t>
            </a:r>
          </a:p>
        </p:txBody>
      </p:sp>
      <p:sp>
        <p:nvSpPr>
          <p:cNvPr id="27" name="Двойная стрелка влево/вправо 17"/>
          <p:cNvSpPr/>
          <p:nvPr/>
        </p:nvSpPr>
        <p:spPr>
          <a:xfrm>
            <a:off x="3446463" y="4935538"/>
            <a:ext cx="360362" cy="215900"/>
          </a:xfrm>
          <a:prstGeom prst="leftRightArrow">
            <a:avLst/>
          </a:prstGeom>
          <a:solidFill>
            <a:schemeClr val="accent5">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
        <p:nvSpPr>
          <p:cNvPr id="28" name="Стрелка влево 27"/>
          <p:cNvSpPr/>
          <p:nvPr/>
        </p:nvSpPr>
        <p:spPr>
          <a:xfrm rot="16200000">
            <a:off x="2121694" y="2563019"/>
            <a:ext cx="715962" cy="279400"/>
          </a:xfrm>
          <a:prstGeom prst="leftArrow">
            <a:avLst/>
          </a:prstGeom>
          <a:solidFill>
            <a:schemeClr val="accent5">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
        <p:nvSpPr>
          <p:cNvPr id="29" name="Стрелка влево 28"/>
          <p:cNvSpPr/>
          <p:nvPr/>
        </p:nvSpPr>
        <p:spPr>
          <a:xfrm rot="16200000" flipV="1">
            <a:off x="5061744" y="2215356"/>
            <a:ext cx="749300" cy="249238"/>
          </a:xfrm>
          <a:prstGeom prst="leftArrow">
            <a:avLst/>
          </a:prstGeom>
          <a:solidFill>
            <a:schemeClr val="accent5">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
        <p:nvSpPr>
          <p:cNvPr id="25" name="Скругленный прямоугольник 24"/>
          <p:cNvSpPr>
            <a:spLocks noChangeArrowheads="1"/>
          </p:cNvSpPr>
          <p:nvPr/>
        </p:nvSpPr>
        <p:spPr bwMode="auto">
          <a:xfrm>
            <a:off x="3852863" y="5732463"/>
            <a:ext cx="1584325" cy="647700"/>
          </a:xfrm>
          <a:prstGeom prst="roundRect">
            <a:avLst>
              <a:gd name="adj" fmla="val 16667"/>
            </a:avLst>
          </a:prstGeom>
          <a:solidFill>
            <a:srgbClr val="FF4343"/>
          </a:solidFill>
          <a:ln w="38100" algn="ctr">
            <a:solidFill>
              <a:schemeClr val="bg2"/>
            </a:solidFill>
            <a:round/>
            <a:headEnd/>
            <a:tailEnd/>
          </a:ln>
          <a:effectLst>
            <a:outerShdw dist="20000" dir="5400000" rotWithShape="0">
              <a:srgbClr val="000000">
                <a:alpha val="37999"/>
              </a:srgbClr>
            </a:outerShdw>
          </a:effectLst>
        </p:spPr>
        <p:txBody>
          <a:bodyPr anchor="ctr"/>
          <a:lstStyle/>
          <a:p>
            <a:pPr algn="ctr" eaLnBrk="1" hangingPunct="1">
              <a:defRPr/>
            </a:pPr>
            <a:endParaRPr lang="ru-RU" dirty="0">
              <a:solidFill>
                <a:schemeClr val="bg1"/>
              </a:solidFill>
              <a:cs typeface="+mn-cs"/>
            </a:endParaRPr>
          </a:p>
          <a:p>
            <a:pPr algn="ctr" eaLnBrk="1" hangingPunct="1">
              <a:defRPr/>
            </a:pPr>
            <a:r>
              <a:rPr lang="ru-RU" sz="1400" dirty="0">
                <a:cs typeface="+mn-cs"/>
              </a:rPr>
              <a:t>ОПП</a:t>
            </a:r>
          </a:p>
          <a:p>
            <a:pPr algn="ctr" eaLnBrk="1" hangingPunct="1">
              <a:defRPr/>
            </a:pPr>
            <a:r>
              <a:rPr lang="ru-RU" sz="1400" dirty="0">
                <a:cs typeface="+mn-cs"/>
              </a:rPr>
              <a:t>ОЦ г. Тольятти</a:t>
            </a:r>
          </a:p>
          <a:p>
            <a:pPr algn="ctr" eaLnBrk="1" hangingPunct="1">
              <a:defRPr/>
            </a:pPr>
            <a:endParaRPr lang="ru-RU" dirty="0">
              <a:solidFill>
                <a:schemeClr val="bg1"/>
              </a:solidFill>
              <a:latin typeface="+mn-lt"/>
              <a:cs typeface="+mn-cs"/>
            </a:endParaRPr>
          </a:p>
        </p:txBody>
      </p:sp>
      <p:sp>
        <p:nvSpPr>
          <p:cNvPr id="30" name="Двойная стрелка влево/вправо 17"/>
          <p:cNvSpPr/>
          <p:nvPr/>
        </p:nvSpPr>
        <p:spPr>
          <a:xfrm>
            <a:off x="5311775" y="6059488"/>
            <a:ext cx="500063" cy="214312"/>
          </a:xfrm>
          <a:prstGeom prst="leftRightArrow">
            <a:avLst/>
          </a:prstGeom>
          <a:solidFill>
            <a:schemeClr val="accent5">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
        <p:nvSpPr>
          <p:cNvPr id="32" name="Двойная стрелка влево/вправо 17"/>
          <p:cNvSpPr/>
          <p:nvPr/>
        </p:nvSpPr>
        <p:spPr>
          <a:xfrm>
            <a:off x="3482975" y="5768975"/>
            <a:ext cx="360363" cy="215900"/>
          </a:xfrm>
          <a:prstGeom prst="leftRightArrow">
            <a:avLst/>
          </a:prstGeom>
          <a:solidFill>
            <a:schemeClr val="accent5">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0"/>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ctrTitle"/>
          </p:nvPr>
        </p:nvSpPr>
        <p:spPr>
          <a:xfrm>
            <a:off x="1379538" y="404813"/>
            <a:ext cx="7772400" cy="1470025"/>
          </a:xfrm>
        </p:spPr>
        <p:txBody>
          <a:bodyPr/>
          <a:lstStyle/>
          <a:p>
            <a:r>
              <a:rPr lang="ru-RU" altLang="ru-RU" sz="2800" dirty="0" smtClean="0">
                <a:solidFill>
                  <a:srgbClr val="0070C0"/>
                </a:solidFill>
                <a:latin typeface="Arial Black" pitchFamily="34" charset="0"/>
              </a:rPr>
              <a:t>Работа отделения до 2016года</a:t>
            </a:r>
          </a:p>
        </p:txBody>
      </p:sp>
      <p:sp>
        <p:nvSpPr>
          <p:cNvPr id="3" name="Подзаголовок 2"/>
          <p:cNvSpPr>
            <a:spLocks noGrp="1"/>
          </p:cNvSpPr>
          <p:nvPr>
            <p:ph type="subTitle" idx="1"/>
          </p:nvPr>
        </p:nvSpPr>
        <p:spPr>
          <a:xfrm>
            <a:off x="395288" y="1628775"/>
            <a:ext cx="8569325" cy="4968875"/>
          </a:xfrm>
        </p:spPr>
        <p:txBody>
          <a:bodyPr/>
          <a:lstStyle/>
          <a:p>
            <a:pPr>
              <a:defRPr/>
            </a:pPr>
            <a:r>
              <a:rPr lang="ru-RU" dirty="0"/>
              <a:t>«Стационар на дому</a:t>
            </a:r>
            <a:r>
              <a:rPr lang="ru-RU" dirty="0" smtClean="0"/>
              <a:t>»</a:t>
            </a:r>
          </a:p>
          <a:p>
            <a:pPr algn="just">
              <a:defRPr/>
            </a:pPr>
            <a:r>
              <a:rPr lang="ru-RU" dirty="0" smtClean="0"/>
              <a:t>  </a:t>
            </a:r>
            <a:r>
              <a:rPr lang="ru-RU" dirty="0"/>
              <a:t>На  время  госпитализации </a:t>
            </a:r>
            <a:r>
              <a:rPr lang="ru-RU" dirty="0" smtClean="0"/>
              <a:t>оформлялась:</a:t>
            </a:r>
          </a:p>
          <a:p>
            <a:pPr marL="457200" indent="-457200" algn="just">
              <a:buFont typeface="Arial" panose="020B0604020202020204" pitchFamily="34" charset="0"/>
              <a:buChar char="•"/>
              <a:defRPr/>
            </a:pPr>
            <a:r>
              <a:rPr lang="ru-RU" dirty="0" smtClean="0"/>
              <a:t>история  </a:t>
            </a:r>
            <a:r>
              <a:rPr lang="ru-RU" dirty="0"/>
              <a:t>болезни, </a:t>
            </a:r>
            <a:endParaRPr lang="ru-RU" dirty="0" smtClean="0"/>
          </a:p>
          <a:p>
            <a:pPr marL="457200" indent="-457200" algn="just">
              <a:buFont typeface="Arial" panose="020B0604020202020204" pitchFamily="34" charset="0"/>
              <a:buChar char="•"/>
              <a:defRPr/>
            </a:pPr>
            <a:r>
              <a:rPr lang="ru-RU" dirty="0" smtClean="0"/>
              <a:t>лист </a:t>
            </a:r>
            <a:r>
              <a:rPr lang="ru-RU" dirty="0"/>
              <a:t>динамического наблюдения, </a:t>
            </a:r>
            <a:endParaRPr lang="ru-RU" dirty="0" smtClean="0"/>
          </a:p>
          <a:p>
            <a:pPr marL="457200" indent="-457200" algn="just">
              <a:buFont typeface="Arial" panose="020B0604020202020204" pitchFamily="34" charset="0"/>
              <a:buChar char="•"/>
              <a:defRPr/>
            </a:pPr>
            <a:r>
              <a:rPr lang="ru-RU" dirty="0" smtClean="0"/>
              <a:t>лист  назначения.</a:t>
            </a:r>
          </a:p>
          <a:p>
            <a:pPr algn="just">
              <a:defRPr/>
            </a:pPr>
            <a:r>
              <a:rPr lang="ru-RU" dirty="0" smtClean="0"/>
              <a:t>И разрабатывалась </a:t>
            </a:r>
            <a:r>
              <a:rPr lang="ru-RU" dirty="0"/>
              <a:t>тактика   ведения пациента.</a:t>
            </a:r>
          </a:p>
          <a:p>
            <a:pPr algn="just">
              <a:defRPr/>
            </a:pP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ctrTitle"/>
          </p:nvPr>
        </p:nvSpPr>
        <p:spPr>
          <a:xfrm>
            <a:off x="1838325" y="836613"/>
            <a:ext cx="7307263" cy="966787"/>
          </a:xfrm>
        </p:spPr>
        <p:txBody>
          <a:bodyPr/>
          <a:lstStyle/>
          <a:p>
            <a:r>
              <a:rPr lang="ru-RU" altLang="ru-RU" sz="2400" dirty="0" smtClean="0">
                <a:solidFill>
                  <a:srgbClr val="0070C0"/>
                </a:solidFill>
                <a:latin typeface="Arial Black" pitchFamily="34" charset="0"/>
              </a:rPr>
              <a:t>Нормативно-правовая база </a:t>
            </a:r>
            <a:br>
              <a:rPr lang="ru-RU" altLang="ru-RU" sz="2400" dirty="0" smtClean="0">
                <a:solidFill>
                  <a:srgbClr val="0070C0"/>
                </a:solidFill>
                <a:latin typeface="Arial Black" pitchFamily="34" charset="0"/>
              </a:rPr>
            </a:br>
            <a:r>
              <a:rPr lang="ru-RU" altLang="ru-RU" sz="2400" dirty="0" smtClean="0">
                <a:solidFill>
                  <a:srgbClr val="0070C0"/>
                </a:solidFill>
                <a:latin typeface="Arial Black" pitchFamily="34" charset="0"/>
              </a:rPr>
              <a:t>службы паллиативной помощи </a:t>
            </a:r>
          </a:p>
        </p:txBody>
      </p:sp>
      <p:sp>
        <p:nvSpPr>
          <p:cNvPr id="3" name="Подзаголовок 2"/>
          <p:cNvSpPr>
            <a:spLocks noGrp="1"/>
          </p:cNvSpPr>
          <p:nvPr>
            <p:ph type="subTitle" idx="1"/>
          </p:nvPr>
        </p:nvSpPr>
        <p:spPr>
          <a:xfrm>
            <a:off x="755650" y="1844675"/>
            <a:ext cx="7993063" cy="4679950"/>
          </a:xfrm>
        </p:spPr>
        <p:txBody>
          <a:bodyPr/>
          <a:lstStyle/>
          <a:p>
            <a:pPr indent="531813" algn="just">
              <a:defRPr/>
            </a:pPr>
            <a:r>
              <a:rPr lang="ru-RU" sz="2000" dirty="0" smtClean="0">
                <a:latin typeface="Arial Black" panose="020B0A04020102020204" pitchFamily="34" charset="0"/>
                <a:cs typeface="Times New Roman" panose="02020603050405020304" pitchFamily="18" charset="0"/>
              </a:rPr>
              <a:t>Приказ МЗ РФ </a:t>
            </a:r>
            <a:r>
              <a:rPr lang="ru-RU" sz="2000" dirty="0">
                <a:latin typeface="Arial Black" panose="020B0A04020102020204" pitchFamily="34" charset="0"/>
                <a:cs typeface="Times New Roman" panose="02020603050405020304" pitchFamily="18" charset="0"/>
              </a:rPr>
              <a:t>№187Н от 14.08.2015 «Об утверждении порядка оказании паллиативной медицинской помощи взрослому населению</a:t>
            </a:r>
            <a:r>
              <a:rPr lang="ru-RU" sz="2000" dirty="0" smtClean="0">
                <a:latin typeface="Arial Black" panose="020B0A04020102020204" pitchFamily="34" charset="0"/>
                <a:cs typeface="Times New Roman" panose="02020603050405020304" pitchFamily="18" charset="0"/>
              </a:rPr>
              <a:t>»</a:t>
            </a:r>
          </a:p>
          <a:p>
            <a:pPr indent="531813" algn="just">
              <a:defRPr/>
            </a:pPr>
            <a:endParaRPr lang="ru-RU" sz="2000" dirty="0">
              <a:latin typeface="Arial Black" panose="020B0A04020102020204" pitchFamily="34" charset="0"/>
              <a:cs typeface="Times New Roman" panose="02020603050405020304" pitchFamily="18" charset="0"/>
            </a:endParaRPr>
          </a:p>
          <a:p>
            <a:pPr indent="531813" algn="just">
              <a:defRPr/>
            </a:pPr>
            <a:endParaRPr lang="ru-RU" sz="2000" dirty="0">
              <a:latin typeface="Arial Black" panose="020B0A04020102020204" pitchFamily="34" charset="0"/>
              <a:cs typeface="Times New Roman" panose="02020603050405020304" pitchFamily="18" charset="0"/>
            </a:endParaRPr>
          </a:p>
          <a:p>
            <a:pPr indent="531813" algn="just">
              <a:tabLst>
                <a:tab pos="615950" algn="l"/>
              </a:tabLst>
              <a:defRPr/>
            </a:pPr>
            <a:r>
              <a:rPr lang="ru-RU" sz="2000" dirty="0" smtClean="0">
                <a:latin typeface="Arial Black" panose="020B0A04020102020204" pitchFamily="34" charset="0"/>
                <a:cs typeface="Times New Roman" panose="02020603050405020304" pitchFamily="18" charset="0"/>
              </a:rPr>
              <a:t>Приказ </a:t>
            </a:r>
            <a:r>
              <a:rPr lang="ru-RU" sz="2000" smtClean="0">
                <a:latin typeface="Arial Black" panose="020B0A04020102020204" pitchFamily="34" charset="0"/>
                <a:cs typeface="Times New Roman" panose="02020603050405020304" pitchFamily="18" charset="0"/>
              </a:rPr>
              <a:t>МЗ Самарской </a:t>
            </a:r>
            <a:r>
              <a:rPr lang="ru-RU" sz="2000" dirty="0" smtClean="0">
                <a:latin typeface="Arial Black" panose="020B0A04020102020204" pitchFamily="34" charset="0"/>
                <a:cs typeface="Times New Roman" panose="02020603050405020304" pitchFamily="18" charset="0"/>
              </a:rPr>
              <a:t>области №</a:t>
            </a:r>
            <a:r>
              <a:rPr lang="ru-RU" sz="2000" dirty="0">
                <a:latin typeface="Arial Black" panose="020B0A04020102020204" pitchFamily="34" charset="0"/>
                <a:cs typeface="Times New Roman" panose="02020603050405020304" pitchFamily="18" charset="0"/>
              </a:rPr>
              <a:t>1507 от 31.10.2016 «О совершенствовании обеспечения обезболивающими лекарственными препаратами граждан из числа взрослого населения с неизлечимыми прогрессирующими заболеваниями при оказании им паллиативной медицинской помощи в амбулаторных условиях»</a:t>
            </a:r>
          </a:p>
          <a:p>
            <a:pPr>
              <a:defRPr/>
            </a:pPr>
            <a:endParaRPr lang="ru-RU" dirty="0"/>
          </a:p>
          <a:p>
            <a:pPr>
              <a:defRPr/>
            </a:pP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5"/>
          <p:cNvSpPr>
            <a:spLocks noGrp="1"/>
          </p:cNvSpPr>
          <p:nvPr>
            <p:ph type="title" idx="4294967295"/>
          </p:nvPr>
        </p:nvSpPr>
        <p:spPr>
          <a:xfrm>
            <a:off x="1331913" y="908050"/>
            <a:ext cx="8567737" cy="865188"/>
          </a:xfrm>
        </p:spPr>
        <p:txBody>
          <a:bodyPr/>
          <a:lstStyle/>
          <a:p>
            <a:pPr eaLnBrk="1" hangingPunct="1"/>
            <a:r>
              <a:rPr lang="ru-RU" altLang="ru-RU" sz="2600" dirty="0" smtClean="0">
                <a:solidFill>
                  <a:srgbClr val="0070C0"/>
                </a:solidFill>
                <a:latin typeface="Arial Black" pitchFamily="34" charset="0"/>
              </a:rPr>
              <a:t>Отделение паллиативной помощи пациентам</a:t>
            </a:r>
          </a:p>
        </p:txBody>
      </p:sp>
      <p:grpSp>
        <p:nvGrpSpPr>
          <p:cNvPr id="9219" name="Group 9"/>
          <p:cNvGrpSpPr>
            <a:grpSpLocks noChangeAspect="1"/>
          </p:cNvGrpSpPr>
          <p:nvPr/>
        </p:nvGrpSpPr>
        <p:grpSpPr bwMode="auto">
          <a:xfrm>
            <a:off x="1098550" y="1884363"/>
            <a:ext cx="7361238" cy="4814887"/>
            <a:chOff x="2653" y="1026"/>
            <a:chExt cx="3123" cy="2586"/>
          </a:xfrm>
        </p:grpSpPr>
        <p:sp>
          <p:nvSpPr>
            <p:cNvPr id="9220" name="AutoShape 8"/>
            <p:cNvSpPr>
              <a:spLocks noChangeAspect="1" noChangeArrowheads="1" noTextEdit="1"/>
            </p:cNvSpPr>
            <p:nvPr/>
          </p:nvSpPr>
          <p:spPr bwMode="auto">
            <a:xfrm>
              <a:off x="2653" y="1026"/>
              <a:ext cx="3039" cy="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pic>
          <p:nvPicPr>
            <p:cNvPr id="92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 y="1026"/>
              <a:ext cx="3039" cy="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2" name="Group 297"/>
            <p:cNvGrpSpPr>
              <a:grpSpLocks/>
            </p:cNvGrpSpPr>
            <p:nvPr/>
          </p:nvGrpSpPr>
          <p:grpSpPr bwMode="auto">
            <a:xfrm>
              <a:off x="2653" y="1026"/>
              <a:ext cx="3039" cy="2586"/>
              <a:chOff x="2653" y="1026"/>
              <a:chExt cx="3039" cy="2586"/>
            </a:xfrm>
          </p:grpSpPr>
          <p:grpSp>
            <p:nvGrpSpPr>
              <p:cNvPr id="9224" name="Group 35"/>
              <p:cNvGrpSpPr>
                <a:grpSpLocks/>
              </p:cNvGrpSpPr>
              <p:nvPr/>
            </p:nvGrpSpPr>
            <p:grpSpPr bwMode="auto">
              <a:xfrm>
                <a:off x="2653" y="1032"/>
                <a:ext cx="3039" cy="1960"/>
                <a:chOff x="2653" y="1032"/>
                <a:chExt cx="3039" cy="1960"/>
              </a:xfrm>
            </p:grpSpPr>
            <p:sp>
              <p:nvSpPr>
                <p:cNvPr id="9486" name="Rectangle 11"/>
                <p:cNvSpPr>
                  <a:spLocks noChangeArrowheads="1"/>
                </p:cNvSpPr>
                <p:nvPr/>
              </p:nvSpPr>
              <p:spPr bwMode="auto">
                <a:xfrm>
                  <a:off x="2653" y="1032"/>
                  <a:ext cx="243" cy="1960"/>
                </a:xfrm>
                <a:prstGeom prst="rect">
                  <a:avLst/>
                </a:prstGeom>
                <a:solidFill>
                  <a:srgbClr val="0000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87" name="Rectangle 12"/>
                <p:cNvSpPr>
                  <a:spLocks noChangeArrowheads="1"/>
                </p:cNvSpPr>
                <p:nvPr/>
              </p:nvSpPr>
              <p:spPr bwMode="auto">
                <a:xfrm>
                  <a:off x="2896" y="1032"/>
                  <a:ext cx="202" cy="1960"/>
                </a:xfrm>
                <a:prstGeom prst="rect">
                  <a:avLst/>
                </a:prstGeom>
                <a:solidFill>
                  <a:srgbClr val="0000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88" name="Rectangle 13"/>
                <p:cNvSpPr>
                  <a:spLocks noChangeArrowheads="1"/>
                </p:cNvSpPr>
                <p:nvPr/>
              </p:nvSpPr>
              <p:spPr bwMode="auto">
                <a:xfrm>
                  <a:off x="3098" y="1032"/>
                  <a:ext cx="130" cy="1960"/>
                </a:xfrm>
                <a:prstGeom prst="rect">
                  <a:avLst/>
                </a:prstGeom>
                <a:solidFill>
                  <a:srgbClr val="0000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89" name="Rectangle 14"/>
                <p:cNvSpPr>
                  <a:spLocks noChangeArrowheads="1"/>
                </p:cNvSpPr>
                <p:nvPr/>
              </p:nvSpPr>
              <p:spPr bwMode="auto">
                <a:xfrm>
                  <a:off x="3228" y="1032"/>
                  <a:ext cx="119" cy="1960"/>
                </a:xfrm>
                <a:prstGeom prst="rect">
                  <a:avLst/>
                </a:prstGeom>
                <a:solidFill>
                  <a:srgbClr val="0000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0" name="Rectangle 15"/>
                <p:cNvSpPr>
                  <a:spLocks noChangeArrowheads="1"/>
                </p:cNvSpPr>
                <p:nvPr/>
              </p:nvSpPr>
              <p:spPr bwMode="auto">
                <a:xfrm>
                  <a:off x="3347" y="1032"/>
                  <a:ext cx="106" cy="1960"/>
                </a:xfrm>
                <a:prstGeom prst="rect">
                  <a:avLst/>
                </a:prstGeom>
                <a:solidFill>
                  <a:srgbClr val="0000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1" name="Rectangle 16"/>
                <p:cNvSpPr>
                  <a:spLocks noChangeArrowheads="1"/>
                </p:cNvSpPr>
                <p:nvPr/>
              </p:nvSpPr>
              <p:spPr bwMode="auto">
                <a:xfrm>
                  <a:off x="3453" y="1032"/>
                  <a:ext cx="95" cy="1960"/>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2" name="Rectangle 17"/>
                <p:cNvSpPr>
                  <a:spLocks noChangeArrowheads="1"/>
                </p:cNvSpPr>
                <p:nvPr/>
              </p:nvSpPr>
              <p:spPr bwMode="auto">
                <a:xfrm>
                  <a:off x="3548" y="1032"/>
                  <a:ext cx="107" cy="1960"/>
                </a:xfrm>
                <a:prstGeom prst="rect">
                  <a:avLst/>
                </a:prstGeom>
                <a:solidFill>
                  <a:srgbClr val="0000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3" name="Rectangle 18"/>
                <p:cNvSpPr>
                  <a:spLocks noChangeArrowheads="1"/>
                </p:cNvSpPr>
                <p:nvPr/>
              </p:nvSpPr>
              <p:spPr bwMode="auto">
                <a:xfrm>
                  <a:off x="3655" y="1032"/>
                  <a:ext cx="72" cy="1960"/>
                </a:xfrm>
                <a:prstGeom prst="rect">
                  <a:avLst/>
                </a:prstGeom>
                <a:solidFill>
                  <a:srgbClr val="0000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4" name="Rectangle 19"/>
                <p:cNvSpPr>
                  <a:spLocks noChangeArrowheads="1"/>
                </p:cNvSpPr>
                <p:nvPr/>
              </p:nvSpPr>
              <p:spPr bwMode="auto">
                <a:xfrm>
                  <a:off x="3727" y="1032"/>
                  <a:ext cx="94" cy="1960"/>
                </a:xfrm>
                <a:prstGeom prst="rect">
                  <a:avLst/>
                </a:prstGeom>
                <a:solidFill>
                  <a:srgbClr val="00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5" name="Rectangle 20"/>
                <p:cNvSpPr>
                  <a:spLocks noChangeArrowheads="1"/>
                </p:cNvSpPr>
                <p:nvPr/>
              </p:nvSpPr>
              <p:spPr bwMode="auto">
                <a:xfrm>
                  <a:off x="3821" y="1032"/>
                  <a:ext cx="72" cy="1960"/>
                </a:xfrm>
                <a:prstGeom prst="rect">
                  <a:avLst/>
                </a:prstGeom>
                <a:solidFill>
                  <a:srgbClr val="0000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6" name="Rectangle 21"/>
                <p:cNvSpPr>
                  <a:spLocks noChangeArrowheads="1"/>
                </p:cNvSpPr>
                <p:nvPr/>
              </p:nvSpPr>
              <p:spPr bwMode="auto">
                <a:xfrm>
                  <a:off x="3893" y="1032"/>
                  <a:ext cx="71" cy="1960"/>
                </a:xfrm>
                <a:prstGeom prst="rect">
                  <a:avLst/>
                </a:prstGeom>
                <a:solidFill>
                  <a:srgbClr val="0000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7" name="Rectangle 22"/>
                <p:cNvSpPr>
                  <a:spLocks noChangeArrowheads="1"/>
                </p:cNvSpPr>
                <p:nvPr/>
              </p:nvSpPr>
              <p:spPr bwMode="auto">
                <a:xfrm>
                  <a:off x="3964" y="1032"/>
                  <a:ext cx="83" cy="1960"/>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8" name="Rectangle 23"/>
                <p:cNvSpPr>
                  <a:spLocks noChangeArrowheads="1"/>
                </p:cNvSpPr>
                <p:nvPr/>
              </p:nvSpPr>
              <p:spPr bwMode="auto">
                <a:xfrm>
                  <a:off x="4047" y="1032"/>
                  <a:ext cx="71" cy="1960"/>
                </a:xfrm>
                <a:prstGeom prst="rect">
                  <a:avLst/>
                </a:prstGeom>
                <a:solidFill>
                  <a:srgbClr val="0000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99" name="Rectangle 24"/>
                <p:cNvSpPr>
                  <a:spLocks noChangeArrowheads="1"/>
                </p:cNvSpPr>
                <p:nvPr/>
              </p:nvSpPr>
              <p:spPr bwMode="auto">
                <a:xfrm>
                  <a:off x="4118" y="1032"/>
                  <a:ext cx="95" cy="1960"/>
                </a:xfrm>
                <a:prstGeom prst="rect">
                  <a:avLst/>
                </a:prstGeom>
                <a:solidFill>
                  <a:srgbClr val="000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0" name="Rectangle 25"/>
                <p:cNvSpPr>
                  <a:spLocks noChangeArrowheads="1"/>
                </p:cNvSpPr>
                <p:nvPr/>
              </p:nvSpPr>
              <p:spPr bwMode="auto">
                <a:xfrm>
                  <a:off x="4213" y="1032"/>
                  <a:ext cx="71" cy="1960"/>
                </a:xfrm>
                <a:prstGeom prst="rect">
                  <a:avLst/>
                </a:prstGeom>
                <a:solidFill>
                  <a:srgbClr val="0000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1" name="Rectangle 26"/>
                <p:cNvSpPr>
                  <a:spLocks noChangeArrowheads="1"/>
                </p:cNvSpPr>
                <p:nvPr/>
              </p:nvSpPr>
              <p:spPr bwMode="auto">
                <a:xfrm>
                  <a:off x="4284" y="1032"/>
                  <a:ext cx="95" cy="1960"/>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2" name="Rectangle 27"/>
                <p:cNvSpPr>
                  <a:spLocks noChangeArrowheads="1"/>
                </p:cNvSpPr>
                <p:nvPr/>
              </p:nvSpPr>
              <p:spPr bwMode="auto">
                <a:xfrm>
                  <a:off x="4379" y="1032"/>
                  <a:ext cx="83" cy="1960"/>
                </a:xfrm>
                <a:prstGeom prst="rect">
                  <a:avLst/>
                </a:prstGeom>
                <a:solidFill>
                  <a:srgbClr val="0000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3" name="Rectangle 28"/>
                <p:cNvSpPr>
                  <a:spLocks noChangeArrowheads="1"/>
                </p:cNvSpPr>
                <p:nvPr/>
              </p:nvSpPr>
              <p:spPr bwMode="auto">
                <a:xfrm>
                  <a:off x="4462" y="1032"/>
                  <a:ext cx="95" cy="1960"/>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4" name="Rectangle 29"/>
                <p:cNvSpPr>
                  <a:spLocks noChangeArrowheads="1"/>
                </p:cNvSpPr>
                <p:nvPr/>
              </p:nvSpPr>
              <p:spPr bwMode="auto">
                <a:xfrm>
                  <a:off x="4557" y="1032"/>
                  <a:ext cx="107" cy="1960"/>
                </a:xfrm>
                <a:prstGeom prst="rect">
                  <a:avLst/>
                </a:prstGeom>
                <a:solidFill>
                  <a:srgbClr val="000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5" name="Rectangle 30"/>
                <p:cNvSpPr>
                  <a:spLocks noChangeArrowheads="1"/>
                </p:cNvSpPr>
                <p:nvPr/>
              </p:nvSpPr>
              <p:spPr bwMode="auto">
                <a:xfrm>
                  <a:off x="4664" y="1032"/>
                  <a:ext cx="118" cy="1960"/>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6" name="Rectangle 31"/>
                <p:cNvSpPr>
                  <a:spLocks noChangeArrowheads="1"/>
                </p:cNvSpPr>
                <p:nvPr/>
              </p:nvSpPr>
              <p:spPr bwMode="auto">
                <a:xfrm>
                  <a:off x="4782" y="1032"/>
                  <a:ext cx="131" cy="1960"/>
                </a:xfrm>
                <a:prstGeom prst="rect">
                  <a:avLst/>
                </a:prstGeom>
                <a:solidFill>
                  <a:srgbClr val="000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7" name="Rectangle 32"/>
                <p:cNvSpPr>
                  <a:spLocks noChangeArrowheads="1"/>
                </p:cNvSpPr>
                <p:nvPr/>
              </p:nvSpPr>
              <p:spPr bwMode="auto">
                <a:xfrm>
                  <a:off x="4913" y="1032"/>
                  <a:ext cx="190" cy="1960"/>
                </a:xfrm>
                <a:prstGeom prst="rect">
                  <a:avLst/>
                </a:prstGeom>
                <a:solidFill>
                  <a:srgbClr val="000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8" name="Rectangle 33"/>
                <p:cNvSpPr>
                  <a:spLocks noChangeArrowheads="1"/>
                </p:cNvSpPr>
                <p:nvPr/>
              </p:nvSpPr>
              <p:spPr bwMode="auto">
                <a:xfrm>
                  <a:off x="5103" y="1032"/>
                  <a:ext cx="225" cy="1960"/>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509" name="Rectangle 34"/>
                <p:cNvSpPr>
                  <a:spLocks noChangeArrowheads="1"/>
                </p:cNvSpPr>
                <p:nvPr/>
              </p:nvSpPr>
              <p:spPr bwMode="auto">
                <a:xfrm>
                  <a:off x="5328" y="1032"/>
                  <a:ext cx="364" cy="19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pic>
            <p:nvPicPr>
              <p:cNvPr id="9225"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 y="1026"/>
                <a:ext cx="2961" cy="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6" name="Group 53"/>
              <p:cNvGrpSpPr>
                <a:grpSpLocks/>
              </p:cNvGrpSpPr>
              <p:nvPr/>
            </p:nvGrpSpPr>
            <p:grpSpPr bwMode="auto">
              <a:xfrm>
                <a:off x="2653" y="3080"/>
                <a:ext cx="2132" cy="116"/>
                <a:chOff x="2653" y="3080"/>
                <a:chExt cx="2132" cy="116"/>
              </a:xfrm>
            </p:grpSpPr>
            <p:sp>
              <p:nvSpPr>
                <p:cNvPr id="9470" name="Rectangle 37"/>
                <p:cNvSpPr>
                  <a:spLocks noChangeArrowheads="1"/>
                </p:cNvSpPr>
                <p:nvPr/>
              </p:nvSpPr>
              <p:spPr bwMode="auto">
                <a:xfrm>
                  <a:off x="2653" y="3080"/>
                  <a:ext cx="253" cy="116"/>
                </a:xfrm>
                <a:prstGeom prst="rect">
                  <a:avLst/>
                </a:prstGeom>
                <a:solidFill>
                  <a:srgbClr val="00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71" name="Rectangle 38"/>
                <p:cNvSpPr>
                  <a:spLocks noChangeArrowheads="1"/>
                </p:cNvSpPr>
                <p:nvPr/>
              </p:nvSpPr>
              <p:spPr bwMode="auto">
                <a:xfrm>
                  <a:off x="2906" y="3080"/>
                  <a:ext cx="158" cy="116"/>
                </a:xfrm>
                <a:prstGeom prst="rect">
                  <a:avLst/>
                </a:prstGeom>
                <a:solidFill>
                  <a:srgbClr val="0000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72" name="Rectangle 39"/>
                <p:cNvSpPr>
                  <a:spLocks noChangeArrowheads="1"/>
                </p:cNvSpPr>
                <p:nvPr/>
              </p:nvSpPr>
              <p:spPr bwMode="auto">
                <a:xfrm>
                  <a:off x="3064" y="3080"/>
                  <a:ext cx="142" cy="116"/>
                </a:xfrm>
                <a:prstGeom prst="rect">
                  <a:avLst/>
                </a:prstGeom>
                <a:solidFill>
                  <a:srgbClr val="0000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73" name="Rectangle 40"/>
                <p:cNvSpPr>
                  <a:spLocks noChangeArrowheads="1"/>
                </p:cNvSpPr>
                <p:nvPr/>
              </p:nvSpPr>
              <p:spPr bwMode="auto">
                <a:xfrm>
                  <a:off x="3206" y="3080"/>
                  <a:ext cx="108" cy="116"/>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74" name="Rectangle 41"/>
                <p:cNvSpPr>
                  <a:spLocks noChangeArrowheads="1"/>
                </p:cNvSpPr>
                <p:nvPr/>
              </p:nvSpPr>
              <p:spPr bwMode="auto">
                <a:xfrm>
                  <a:off x="3314" y="3080"/>
                  <a:ext cx="92" cy="116"/>
                </a:xfrm>
                <a:prstGeom prst="rect">
                  <a:avLst/>
                </a:prstGeom>
                <a:solidFill>
                  <a:srgbClr val="0000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75" name="Rectangle 42"/>
                <p:cNvSpPr>
                  <a:spLocks noChangeArrowheads="1"/>
                </p:cNvSpPr>
                <p:nvPr/>
              </p:nvSpPr>
              <p:spPr bwMode="auto">
                <a:xfrm>
                  <a:off x="3406" y="3080"/>
                  <a:ext cx="100" cy="116"/>
                </a:xfrm>
                <a:prstGeom prst="rect">
                  <a:avLst/>
                </a:prstGeom>
                <a:solidFill>
                  <a:srgbClr val="000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76" name="Rectangle 43"/>
                <p:cNvSpPr>
                  <a:spLocks noChangeArrowheads="1"/>
                </p:cNvSpPr>
                <p:nvPr/>
              </p:nvSpPr>
              <p:spPr bwMode="auto">
                <a:xfrm>
                  <a:off x="3506" y="3080"/>
                  <a:ext cx="75" cy="116"/>
                </a:xfrm>
                <a:prstGeom prst="rect">
                  <a:avLst/>
                </a:prstGeom>
                <a:solidFill>
                  <a:srgbClr val="0000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77" name="Rectangle 44"/>
                <p:cNvSpPr>
                  <a:spLocks noChangeArrowheads="1"/>
                </p:cNvSpPr>
                <p:nvPr/>
              </p:nvSpPr>
              <p:spPr bwMode="auto">
                <a:xfrm>
                  <a:off x="3581" y="3080"/>
                  <a:ext cx="91" cy="116"/>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78" name="Rectangle 45"/>
                <p:cNvSpPr>
                  <a:spLocks noChangeArrowheads="1"/>
                </p:cNvSpPr>
                <p:nvPr/>
              </p:nvSpPr>
              <p:spPr bwMode="auto">
                <a:xfrm>
                  <a:off x="3672" y="3080"/>
                  <a:ext cx="75" cy="116"/>
                </a:xfrm>
                <a:prstGeom prst="rect">
                  <a:avLst/>
                </a:prstGeom>
                <a:solidFill>
                  <a:srgbClr val="0000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79" name="Rectangle 46"/>
                <p:cNvSpPr>
                  <a:spLocks noChangeArrowheads="1"/>
                </p:cNvSpPr>
                <p:nvPr/>
              </p:nvSpPr>
              <p:spPr bwMode="auto">
                <a:xfrm>
                  <a:off x="3747" y="3080"/>
                  <a:ext cx="83" cy="116"/>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80" name="Rectangle 47"/>
                <p:cNvSpPr>
                  <a:spLocks noChangeArrowheads="1"/>
                </p:cNvSpPr>
                <p:nvPr/>
              </p:nvSpPr>
              <p:spPr bwMode="auto">
                <a:xfrm>
                  <a:off x="3830" y="3080"/>
                  <a:ext cx="91" cy="116"/>
                </a:xfrm>
                <a:prstGeom prst="rect">
                  <a:avLst/>
                </a:prstGeom>
                <a:solidFill>
                  <a:srgbClr val="000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81" name="Rectangle 48"/>
                <p:cNvSpPr>
                  <a:spLocks noChangeArrowheads="1"/>
                </p:cNvSpPr>
                <p:nvPr/>
              </p:nvSpPr>
              <p:spPr bwMode="auto">
                <a:xfrm>
                  <a:off x="3921" y="3080"/>
                  <a:ext cx="101" cy="116"/>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82" name="Rectangle 49"/>
                <p:cNvSpPr>
                  <a:spLocks noChangeArrowheads="1"/>
                </p:cNvSpPr>
                <p:nvPr/>
              </p:nvSpPr>
              <p:spPr bwMode="auto">
                <a:xfrm>
                  <a:off x="4022" y="3080"/>
                  <a:ext cx="108" cy="116"/>
                </a:xfrm>
                <a:prstGeom prst="rect">
                  <a:avLst/>
                </a:prstGeom>
                <a:solidFill>
                  <a:srgbClr val="000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83" name="Rectangle 50"/>
                <p:cNvSpPr>
                  <a:spLocks noChangeArrowheads="1"/>
                </p:cNvSpPr>
                <p:nvPr/>
              </p:nvSpPr>
              <p:spPr bwMode="auto">
                <a:xfrm>
                  <a:off x="4130" y="3080"/>
                  <a:ext cx="150" cy="116"/>
                </a:xfrm>
                <a:prstGeom prst="rect">
                  <a:avLst/>
                </a:prstGeom>
                <a:solidFill>
                  <a:srgbClr val="000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84" name="Rectangle 51"/>
                <p:cNvSpPr>
                  <a:spLocks noChangeArrowheads="1"/>
                </p:cNvSpPr>
                <p:nvPr/>
              </p:nvSpPr>
              <p:spPr bwMode="auto">
                <a:xfrm>
                  <a:off x="4280" y="3080"/>
                  <a:ext cx="191" cy="116"/>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85" name="Rectangle 52"/>
                <p:cNvSpPr>
                  <a:spLocks noChangeArrowheads="1"/>
                </p:cNvSpPr>
                <p:nvPr/>
              </p:nvSpPr>
              <p:spPr bwMode="auto">
                <a:xfrm>
                  <a:off x="4471" y="3080"/>
                  <a:ext cx="314" cy="11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grpSp>
            <p:nvGrpSpPr>
              <p:cNvPr id="9227" name="Group 67"/>
              <p:cNvGrpSpPr>
                <a:grpSpLocks/>
              </p:cNvGrpSpPr>
              <p:nvPr/>
            </p:nvGrpSpPr>
            <p:grpSpPr bwMode="auto">
              <a:xfrm>
                <a:off x="4782" y="3166"/>
                <a:ext cx="909" cy="40"/>
                <a:chOff x="4782" y="3166"/>
                <a:chExt cx="909" cy="40"/>
              </a:xfrm>
            </p:grpSpPr>
            <p:sp>
              <p:nvSpPr>
                <p:cNvPr id="9457" name="Rectangle 54"/>
                <p:cNvSpPr>
                  <a:spLocks noChangeArrowheads="1"/>
                </p:cNvSpPr>
                <p:nvPr/>
              </p:nvSpPr>
              <p:spPr bwMode="auto">
                <a:xfrm>
                  <a:off x="4782" y="3166"/>
                  <a:ext cx="127" cy="4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58" name="Rectangle 55"/>
                <p:cNvSpPr>
                  <a:spLocks noChangeArrowheads="1"/>
                </p:cNvSpPr>
                <p:nvPr/>
              </p:nvSpPr>
              <p:spPr bwMode="auto">
                <a:xfrm>
                  <a:off x="4909" y="3166"/>
                  <a:ext cx="88" cy="40"/>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59" name="Rectangle 56"/>
                <p:cNvSpPr>
                  <a:spLocks noChangeArrowheads="1"/>
                </p:cNvSpPr>
                <p:nvPr/>
              </p:nvSpPr>
              <p:spPr bwMode="auto">
                <a:xfrm>
                  <a:off x="4997" y="3166"/>
                  <a:ext cx="61" cy="40"/>
                </a:xfrm>
                <a:prstGeom prst="rect">
                  <a:avLst/>
                </a:prstGeom>
                <a:solidFill>
                  <a:srgbClr val="0000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0" name="Rectangle 57"/>
                <p:cNvSpPr>
                  <a:spLocks noChangeArrowheads="1"/>
                </p:cNvSpPr>
                <p:nvPr/>
              </p:nvSpPr>
              <p:spPr bwMode="auto">
                <a:xfrm>
                  <a:off x="5058" y="3166"/>
                  <a:ext cx="53" cy="40"/>
                </a:xfrm>
                <a:prstGeom prst="rect">
                  <a:avLst/>
                </a:prstGeom>
                <a:solidFill>
                  <a:srgbClr val="0000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1" name="Rectangle 58"/>
                <p:cNvSpPr>
                  <a:spLocks noChangeArrowheads="1"/>
                </p:cNvSpPr>
                <p:nvPr/>
              </p:nvSpPr>
              <p:spPr bwMode="auto">
                <a:xfrm>
                  <a:off x="5111" y="3166"/>
                  <a:ext cx="42" cy="40"/>
                </a:xfrm>
                <a:prstGeom prst="rect">
                  <a:avLst/>
                </a:prstGeom>
                <a:solidFill>
                  <a:srgbClr val="0000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2" name="Rectangle 59"/>
                <p:cNvSpPr>
                  <a:spLocks noChangeArrowheads="1"/>
                </p:cNvSpPr>
                <p:nvPr/>
              </p:nvSpPr>
              <p:spPr bwMode="auto">
                <a:xfrm>
                  <a:off x="5153" y="3166"/>
                  <a:ext cx="47" cy="40"/>
                </a:xfrm>
                <a:prstGeom prst="rect">
                  <a:avLst/>
                </a:prstGeom>
                <a:solidFill>
                  <a:srgbClr val="0000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3" name="Rectangle 60"/>
                <p:cNvSpPr>
                  <a:spLocks noChangeArrowheads="1"/>
                </p:cNvSpPr>
                <p:nvPr/>
              </p:nvSpPr>
              <p:spPr bwMode="auto">
                <a:xfrm>
                  <a:off x="5200" y="3166"/>
                  <a:ext cx="42" cy="40"/>
                </a:xfrm>
                <a:prstGeom prst="rect">
                  <a:avLst/>
                </a:prstGeom>
                <a:solidFill>
                  <a:srgbClr val="0000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4" name="Rectangle 61"/>
                <p:cNvSpPr>
                  <a:spLocks noChangeArrowheads="1"/>
                </p:cNvSpPr>
                <p:nvPr/>
              </p:nvSpPr>
              <p:spPr bwMode="auto">
                <a:xfrm>
                  <a:off x="5242" y="3166"/>
                  <a:ext cx="46" cy="40"/>
                </a:xfrm>
                <a:prstGeom prst="rect">
                  <a:avLst/>
                </a:prstGeom>
                <a:solidFill>
                  <a:srgbClr val="0000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5" name="Rectangle 62"/>
                <p:cNvSpPr>
                  <a:spLocks noChangeArrowheads="1"/>
                </p:cNvSpPr>
                <p:nvPr/>
              </p:nvSpPr>
              <p:spPr bwMode="auto">
                <a:xfrm>
                  <a:off x="5288" y="3166"/>
                  <a:ext cx="46" cy="4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6" name="Rectangle 63"/>
                <p:cNvSpPr>
                  <a:spLocks noChangeArrowheads="1"/>
                </p:cNvSpPr>
                <p:nvPr/>
              </p:nvSpPr>
              <p:spPr bwMode="auto">
                <a:xfrm>
                  <a:off x="5334" y="3166"/>
                  <a:ext cx="53" cy="40"/>
                </a:xfrm>
                <a:prstGeom prst="rect">
                  <a:avLst/>
                </a:prstGeom>
                <a:solidFill>
                  <a:srgbClr val="0000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7" name="Rectangle 64"/>
                <p:cNvSpPr>
                  <a:spLocks noChangeArrowheads="1"/>
                </p:cNvSpPr>
                <p:nvPr/>
              </p:nvSpPr>
              <p:spPr bwMode="auto">
                <a:xfrm>
                  <a:off x="5387" y="3166"/>
                  <a:ext cx="71" cy="40"/>
                </a:xfrm>
                <a:prstGeom prst="rect">
                  <a:avLst/>
                </a:prstGeom>
                <a:solidFill>
                  <a:srgbClr val="0000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8" name="Rectangle 65"/>
                <p:cNvSpPr>
                  <a:spLocks noChangeArrowheads="1"/>
                </p:cNvSpPr>
                <p:nvPr/>
              </p:nvSpPr>
              <p:spPr bwMode="auto">
                <a:xfrm>
                  <a:off x="5458" y="3166"/>
                  <a:ext cx="89" cy="40"/>
                </a:xfrm>
                <a:prstGeom prst="rect">
                  <a:avLst/>
                </a:prstGeom>
                <a:solidFill>
                  <a:srgbClr val="0000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69" name="Rectangle 66"/>
                <p:cNvSpPr>
                  <a:spLocks noChangeArrowheads="1"/>
                </p:cNvSpPr>
                <p:nvPr/>
              </p:nvSpPr>
              <p:spPr bwMode="auto">
                <a:xfrm>
                  <a:off x="5547" y="3166"/>
                  <a:ext cx="144" cy="4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grpSp>
            <p:nvGrpSpPr>
              <p:cNvPr id="9228" name="Group 83"/>
              <p:cNvGrpSpPr>
                <a:grpSpLocks/>
              </p:cNvGrpSpPr>
              <p:nvPr/>
            </p:nvGrpSpPr>
            <p:grpSpPr bwMode="auto">
              <a:xfrm>
                <a:off x="2653" y="3256"/>
                <a:ext cx="2525" cy="198"/>
                <a:chOff x="2653" y="3256"/>
                <a:chExt cx="2525" cy="198"/>
              </a:xfrm>
            </p:grpSpPr>
            <p:sp>
              <p:nvSpPr>
                <p:cNvPr id="9442" name="Rectangle 68"/>
                <p:cNvSpPr>
                  <a:spLocks noChangeArrowheads="1"/>
                </p:cNvSpPr>
                <p:nvPr/>
              </p:nvSpPr>
              <p:spPr bwMode="auto">
                <a:xfrm>
                  <a:off x="2653" y="3256"/>
                  <a:ext cx="310" cy="198"/>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43" name="Rectangle 69"/>
                <p:cNvSpPr>
                  <a:spLocks noChangeArrowheads="1"/>
                </p:cNvSpPr>
                <p:nvPr/>
              </p:nvSpPr>
              <p:spPr bwMode="auto">
                <a:xfrm>
                  <a:off x="2963" y="3256"/>
                  <a:ext cx="237" cy="198"/>
                </a:xfrm>
                <a:prstGeom prst="rect">
                  <a:avLst/>
                </a:prstGeom>
                <a:solidFill>
                  <a:srgbClr val="000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44" name="Rectangle 70"/>
                <p:cNvSpPr>
                  <a:spLocks noChangeArrowheads="1"/>
                </p:cNvSpPr>
                <p:nvPr/>
              </p:nvSpPr>
              <p:spPr bwMode="auto">
                <a:xfrm>
                  <a:off x="3200" y="3256"/>
                  <a:ext cx="167" cy="198"/>
                </a:xfrm>
                <a:prstGeom prst="rect">
                  <a:avLst/>
                </a:prstGeom>
                <a:solidFill>
                  <a:srgbClr val="0000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45" name="Rectangle 71"/>
                <p:cNvSpPr>
                  <a:spLocks noChangeArrowheads="1"/>
                </p:cNvSpPr>
                <p:nvPr/>
              </p:nvSpPr>
              <p:spPr bwMode="auto">
                <a:xfrm>
                  <a:off x="3367" y="3256"/>
                  <a:ext cx="138" cy="198"/>
                </a:xfrm>
                <a:prstGeom prst="rect">
                  <a:avLst/>
                </a:prstGeom>
                <a:solidFill>
                  <a:srgbClr val="0000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46" name="Rectangle 72"/>
                <p:cNvSpPr>
                  <a:spLocks noChangeArrowheads="1"/>
                </p:cNvSpPr>
                <p:nvPr/>
              </p:nvSpPr>
              <p:spPr bwMode="auto">
                <a:xfrm>
                  <a:off x="3505" y="3256"/>
                  <a:ext cx="118" cy="198"/>
                </a:xfrm>
                <a:prstGeom prst="rect">
                  <a:avLst/>
                </a:prstGeom>
                <a:solidFill>
                  <a:srgbClr val="0000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47" name="Rectangle 73"/>
                <p:cNvSpPr>
                  <a:spLocks noChangeArrowheads="1"/>
                </p:cNvSpPr>
                <p:nvPr/>
              </p:nvSpPr>
              <p:spPr bwMode="auto">
                <a:xfrm>
                  <a:off x="3623" y="3256"/>
                  <a:ext cx="109" cy="198"/>
                </a:xfrm>
                <a:prstGeom prst="rect">
                  <a:avLst/>
                </a:prstGeom>
                <a:solidFill>
                  <a:srgbClr val="0000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48" name="Rectangle 74"/>
                <p:cNvSpPr>
                  <a:spLocks noChangeArrowheads="1"/>
                </p:cNvSpPr>
                <p:nvPr/>
              </p:nvSpPr>
              <p:spPr bwMode="auto">
                <a:xfrm>
                  <a:off x="3732" y="3256"/>
                  <a:ext cx="118" cy="198"/>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49" name="Rectangle 75"/>
                <p:cNvSpPr>
                  <a:spLocks noChangeArrowheads="1"/>
                </p:cNvSpPr>
                <p:nvPr/>
              </p:nvSpPr>
              <p:spPr bwMode="auto">
                <a:xfrm>
                  <a:off x="3850" y="3256"/>
                  <a:ext cx="99" cy="198"/>
                </a:xfrm>
                <a:prstGeom prst="rect">
                  <a:avLst/>
                </a:prstGeom>
                <a:solidFill>
                  <a:srgbClr val="0000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50" name="Rectangle 76"/>
                <p:cNvSpPr>
                  <a:spLocks noChangeArrowheads="1"/>
                </p:cNvSpPr>
                <p:nvPr/>
              </p:nvSpPr>
              <p:spPr bwMode="auto">
                <a:xfrm>
                  <a:off x="3949" y="3256"/>
                  <a:ext cx="118" cy="198"/>
                </a:xfrm>
                <a:prstGeom prst="rect">
                  <a:avLst/>
                </a:prstGeom>
                <a:solidFill>
                  <a:srgbClr val="0000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51" name="Rectangle 77"/>
                <p:cNvSpPr>
                  <a:spLocks noChangeArrowheads="1"/>
                </p:cNvSpPr>
                <p:nvPr/>
              </p:nvSpPr>
              <p:spPr bwMode="auto">
                <a:xfrm>
                  <a:off x="4067" y="3256"/>
                  <a:ext cx="119" cy="198"/>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52" name="Rectangle 78"/>
                <p:cNvSpPr>
                  <a:spLocks noChangeArrowheads="1"/>
                </p:cNvSpPr>
                <p:nvPr/>
              </p:nvSpPr>
              <p:spPr bwMode="auto">
                <a:xfrm>
                  <a:off x="4186" y="3256"/>
                  <a:ext cx="128" cy="198"/>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53" name="Rectangle 79"/>
                <p:cNvSpPr>
                  <a:spLocks noChangeArrowheads="1"/>
                </p:cNvSpPr>
                <p:nvPr/>
              </p:nvSpPr>
              <p:spPr bwMode="auto">
                <a:xfrm>
                  <a:off x="4314" y="3256"/>
                  <a:ext cx="148" cy="198"/>
                </a:xfrm>
                <a:prstGeom prst="rect">
                  <a:avLst/>
                </a:prstGeom>
                <a:solidFill>
                  <a:srgbClr val="0000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54" name="Rectangle 80"/>
                <p:cNvSpPr>
                  <a:spLocks noChangeArrowheads="1"/>
                </p:cNvSpPr>
                <p:nvPr/>
              </p:nvSpPr>
              <p:spPr bwMode="auto">
                <a:xfrm>
                  <a:off x="4462" y="3256"/>
                  <a:ext cx="197" cy="198"/>
                </a:xfrm>
                <a:prstGeom prst="rect">
                  <a:avLst/>
                </a:prstGeom>
                <a:solidFill>
                  <a:srgbClr val="0000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55" name="Rectangle 81"/>
                <p:cNvSpPr>
                  <a:spLocks noChangeArrowheads="1"/>
                </p:cNvSpPr>
                <p:nvPr/>
              </p:nvSpPr>
              <p:spPr bwMode="auto">
                <a:xfrm>
                  <a:off x="4659" y="3256"/>
                  <a:ext cx="364" cy="198"/>
                </a:xfrm>
                <a:prstGeom prst="rect">
                  <a:avLst/>
                </a:prstGeom>
                <a:solidFill>
                  <a:srgbClr val="0000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56" name="Rectangle 82"/>
                <p:cNvSpPr>
                  <a:spLocks noChangeArrowheads="1"/>
                </p:cNvSpPr>
                <p:nvPr/>
              </p:nvSpPr>
              <p:spPr bwMode="auto">
                <a:xfrm>
                  <a:off x="5023" y="3256"/>
                  <a:ext cx="155" cy="1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sp>
            <p:nvSpPr>
              <p:cNvPr id="9229" name="Freeform 84"/>
              <p:cNvSpPr>
                <a:spLocks/>
              </p:cNvSpPr>
              <p:nvPr/>
            </p:nvSpPr>
            <p:spPr bwMode="auto">
              <a:xfrm>
                <a:off x="5177" y="3241"/>
                <a:ext cx="514" cy="61"/>
              </a:xfrm>
              <a:custGeom>
                <a:avLst/>
                <a:gdLst>
                  <a:gd name="T0" fmla="*/ 514 w 514"/>
                  <a:gd name="T1" fmla="*/ 29 h 61"/>
                  <a:gd name="T2" fmla="*/ 514 w 514"/>
                  <a:gd name="T3" fmla="*/ 0 h 61"/>
                  <a:gd name="T4" fmla="*/ 0 w 514"/>
                  <a:gd name="T5" fmla="*/ 15 h 61"/>
                  <a:gd name="T6" fmla="*/ 0 w 514"/>
                  <a:gd name="T7" fmla="*/ 61 h 61"/>
                  <a:gd name="T8" fmla="*/ 514 w 514"/>
                  <a:gd name="T9" fmla="*/ 29 h 61"/>
                  <a:gd name="T10" fmla="*/ 0 60000 65536"/>
                  <a:gd name="T11" fmla="*/ 0 60000 65536"/>
                  <a:gd name="T12" fmla="*/ 0 60000 65536"/>
                  <a:gd name="T13" fmla="*/ 0 60000 65536"/>
                  <a:gd name="T14" fmla="*/ 0 60000 65536"/>
                  <a:gd name="T15" fmla="*/ 0 w 514"/>
                  <a:gd name="T16" fmla="*/ 0 h 61"/>
                  <a:gd name="T17" fmla="*/ 514 w 514"/>
                  <a:gd name="T18" fmla="*/ 61 h 61"/>
                </a:gdLst>
                <a:ahLst/>
                <a:cxnLst>
                  <a:cxn ang="T10">
                    <a:pos x="T0" y="T1"/>
                  </a:cxn>
                  <a:cxn ang="T11">
                    <a:pos x="T2" y="T3"/>
                  </a:cxn>
                  <a:cxn ang="T12">
                    <a:pos x="T4" y="T5"/>
                  </a:cxn>
                  <a:cxn ang="T13">
                    <a:pos x="T6" y="T7"/>
                  </a:cxn>
                  <a:cxn ang="T14">
                    <a:pos x="T8" y="T9"/>
                  </a:cxn>
                </a:cxnLst>
                <a:rect l="T15" t="T16" r="T17" b="T18"/>
                <a:pathLst>
                  <a:path w="514" h="61">
                    <a:moveTo>
                      <a:pt x="514" y="29"/>
                    </a:moveTo>
                    <a:lnTo>
                      <a:pt x="514" y="0"/>
                    </a:lnTo>
                    <a:lnTo>
                      <a:pt x="0" y="15"/>
                    </a:lnTo>
                    <a:lnTo>
                      <a:pt x="0" y="61"/>
                    </a:lnTo>
                    <a:lnTo>
                      <a:pt x="514" y="29"/>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30" name="Freeform 85"/>
              <p:cNvSpPr>
                <a:spLocks/>
              </p:cNvSpPr>
              <p:nvPr/>
            </p:nvSpPr>
            <p:spPr bwMode="auto">
              <a:xfrm>
                <a:off x="4562" y="3309"/>
                <a:ext cx="1129" cy="119"/>
              </a:xfrm>
              <a:custGeom>
                <a:avLst/>
                <a:gdLst>
                  <a:gd name="T0" fmla="*/ 1129 w 1129"/>
                  <a:gd name="T1" fmla="*/ 0 h 119"/>
                  <a:gd name="T2" fmla="*/ 0 w 1129"/>
                  <a:gd name="T3" fmla="*/ 93 h 119"/>
                  <a:gd name="T4" fmla="*/ 0 w 1129"/>
                  <a:gd name="T5" fmla="*/ 119 h 119"/>
                  <a:gd name="T6" fmla="*/ 1129 w 1129"/>
                  <a:gd name="T7" fmla="*/ 0 h 119"/>
                  <a:gd name="T8" fmla="*/ 0 60000 65536"/>
                  <a:gd name="T9" fmla="*/ 0 60000 65536"/>
                  <a:gd name="T10" fmla="*/ 0 60000 65536"/>
                  <a:gd name="T11" fmla="*/ 0 60000 65536"/>
                  <a:gd name="T12" fmla="*/ 0 w 1129"/>
                  <a:gd name="T13" fmla="*/ 0 h 119"/>
                  <a:gd name="T14" fmla="*/ 1129 w 1129"/>
                  <a:gd name="T15" fmla="*/ 119 h 119"/>
                </a:gdLst>
                <a:ahLst/>
                <a:cxnLst>
                  <a:cxn ang="T8">
                    <a:pos x="T0" y="T1"/>
                  </a:cxn>
                  <a:cxn ang="T9">
                    <a:pos x="T2" y="T3"/>
                  </a:cxn>
                  <a:cxn ang="T10">
                    <a:pos x="T4" y="T5"/>
                  </a:cxn>
                  <a:cxn ang="T11">
                    <a:pos x="T6" y="T7"/>
                  </a:cxn>
                </a:cxnLst>
                <a:rect l="T12" t="T13" r="T14" b="T15"/>
                <a:pathLst>
                  <a:path w="1129" h="119">
                    <a:moveTo>
                      <a:pt x="1129" y="0"/>
                    </a:moveTo>
                    <a:lnTo>
                      <a:pt x="0" y="93"/>
                    </a:lnTo>
                    <a:lnTo>
                      <a:pt x="0" y="119"/>
                    </a:lnTo>
                    <a:lnTo>
                      <a:pt x="112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9231" name="Group 108"/>
              <p:cNvGrpSpPr>
                <a:grpSpLocks/>
              </p:cNvGrpSpPr>
              <p:nvPr/>
            </p:nvGrpSpPr>
            <p:grpSpPr bwMode="auto">
              <a:xfrm>
                <a:off x="2653" y="3402"/>
                <a:ext cx="1911" cy="210"/>
                <a:chOff x="2653" y="3402"/>
                <a:chExt cx="1911" cy="210"/>
              </a:xfrm>
            </p:grpSpPr>
            <p:sp>
              <p:nvSpPr>
                <p:cNvPr id="9420" name="Rectangle 86"/>
                <p:cNvSpPr>
                  <a:spLocks noChangeArrowheads="1"/>
                </p:cNvSpPr>
                <p:nvPr/>
              </p:nvSpPr>
              <p:spPr bwMode="auto">
                <a:xfrm>
                  <a:off x="2653" y="3402"/>
                  <a:ext cx="182" cy="210"/>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21" name="Rectangle 87"/>
                <p:cNvSpPr>
                  <a:spLocks noChangeArrowheads="1"/>
                </p:cNvSpPr>
                <p:nvPr/>
              </p:nvSpPr>
              <p:spPr bwMode="auto">
                <a:xfrm>
                  <a:off x="2835" y="3402"/>
                  <a:ext cx="127" cy="210"/>
                </a:xfrm>
                <a:prstGeom prst="rect">
                  <a:avLst/>
                </a:prstGeom>
                <a:solidFill>
                  <a:srgbClr val="0000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22" name="Rectangle 88"/>
                <p:cNvSpPr>
                  <a:spLocks noChangeArrowheads="1"/>
                </p:cNvSpPr>
                <p:nvPr/>
              </p:nvSpPr>
              <p:spPr bwMode="auto">
                <a:xfrm>
                  <a:off x="2962" y="3402"/>
                  <a:ext cx="97" cy="210"/>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23" name="Rectangle 89"/>
                <p:cNvSpPr>
                  <a:spLocks noChangeArrowheads="1"/>
                </p:cNvSpPr>
                <p:nvPr/>
              </p:nvSpPr>
              <p:spPr bwMode="auto">
                <a:xfrm>
                  <a:off x="3059" y="3402"/>
                  <a:ext cx="89" cy="210"/>
                </a:xfrm>
                <a:prstGeom prst="rect">
                  <a:avLst/>
                </a:prstGeom>
                <a:solidFill>
                  <a:srgbClr val="000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24" name="Rectangle 90"/>
                <p:cNvSpPr>
                  <a:spLocks noChangeArrowheads="1"/>
                </p:cNvSpPr>
                <p:nvPr/>
              </p:nvSpPr>
              <p:spPr bwMode="auto">
                <a:xfrm>
                  <a:off x="3148" y="3402"/>
                  <a:ext cx="67" cy="210"/>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25" name="Rectangle 91"/>
                <p:cNvSpPr>
                  <a:spLocks noChangeArrowheads="1"/>
                </p:cNvSpPr>
                <p:nvPr/>
              </p:nvSpPr>
              <p:spPr bwMode="auto">
                <a:xfrm>
                  <a:off x="3215" y="3402"/>
                  <a:ext cx="68" cy="210"/>
                </a:xfrm>
                <a:prstGeom prst="rect">
                  <a:avLst/>
                </a:prstGeom>
                <a:solidFill>
                  <a:srgbClr val="000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26" name="Rectangle 92"/>
                <p:cNvSpPr>
                  <a:spLocks noChangeArrowheads="1"/>
                </p:cNvSpPr>
                <p:nvPr/>
              </p:nvSpPr>
              <p:spPr bwMode="auto">
                <a:xfrm>
                  <a:off x="3283" y="3402"/>
                  <a:ext cx="60" cy="210"/>
                </a:xfrm>
                <a:prstGeom prst="rect">
                  <a:avLst/>
                </a:prstGeom>
                <a:solidFill>
                  <a:srgbClr val="000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27" name="Rectangle 93"/>
                <p:cNvSpPr>
                  <a:spLocks noChangeArrowheads="1"/>
                </p:cNvSpPr>
                <p:nvPr/>
              </p:nvSpPr>
              <p:spPr bwMode="auto">
                <a:xfrm>
                  <a:off x="3343" y="3402"/>
                  <a:ext cx="59" cy="210"/>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28" name="Rectangle 94"/>
                <p:cNvSpPr>
                  <a:spLocks noChangeArrowheads="1"/>
                </p:cNvSpPr>
                <p:nvPr/>
              </p:nvSpPr>
              <p:spPr bwMode="auto">
                <a:xfrm>
                  <a:off x="3402" y="3402"/>
                  <a:ext cx="52" cy="210"/>
                </a:xfrm>
                <a:prstGeom prst="rect">
                  <a:avLst/>
                </a:prstGeom>
                <a:solidFill>
                  <a:srgbClr val="000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29" name="Rectangle 95"/>
                <p:cNvSpPr>
                  <a:spLocks noChangeArrowheads="1"/>
                </p:cNvSpPr>
                <p:nvPr/>
              </p:nvSpPr>
              <p:spPr bwMode="auto">
                <a:xfrm>
                  <a:off x="3454" y="3402"/>
                  <a:ext cx="60" cy="210"/>
                </a:xfrm>
                <a:prstGeom prst="rect">
                  <a:avLst/>
                </a:prstGeom>
                <a:solidFill>
                  <a:srgbClr val="0000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0" name="Rectangle 96"/>
                <p:cNvSpPr>
                  <a:spLocks noChangeArrowheads="1"/>
                </p:cNvSpPr>
                <p:nvPr/>
              </p:nvSpPr>
              <p:spPr bwMode="auto">
                <a:xfrm>
                  <a:off x="3514" y="3402"/>
                  <a:ext cx="52" cy="210"/>
                </a:xfrm>
                <a:prstGeom prst="rect">
                  <a:avLst/>
                </a:prstGeom>
                <a:solidFill>
                  <a:srgbClr val="0000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1" name="Rectangle 97"/>
                <p:cNvSpPr>
                  <a:spLocks noChangeArrowheads="1"/>
                </p:cNvSpPr>
                <p:nvPr/>
              </p:nvSpPr>
              <p:spPr bwMode="auto">
                <a:xfrm>
                  <a:off x="3566" y="3402"/>
                  <a:ext cx="52" cy="210"/>
                </a:xfrm>
                <a:prstGeom prst="rect">
                  <a:avLst/>
                </a:prstGeom>
                <a:solidFill>
                  <a:srgbClr val="0000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2" name="Rectangle 98"/>
                <p:cNvSpPr>
                  <a:spLocks noChangeArrowheads="1"/>
                </p:cNvSpPr>
                <p:nvPr/>
              </p:nvSpPr>
              <p:spPr bwMode="auto">
                <a:xfrm>
                  <a:off x="3618" y="3402"/>
                  <a:ext cx="60" cy="210"/>
                </a:xfrm>
                <a:prstGeom prst="rect">
                  <a:avLst/>
                </a:prstGeom>
                <a:solidFill>
                  <a:srgbClr val="0000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3" name="Rectangle 99"/>
                <p:cNvSpPr>
                  <a:spLocks noChangeArrowheads="1"/>
                </p:cNvSpPr>
                <p:nvPr/>
              </p:nvSpPr>
              <p:spPr bwMode="auto">
                <a:xfrm>
                  <a:off x="3678" y="3402"/>
                  <a:ext cx="60" cy="210"/>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4" name="Rectangle 100"/>
                <p:cNvSpPr>
                  <a:spLocks noChangeArrowheads="1"/>
                </p:cNvSpPr>
                <p:nvPr/>
              </p:nvSpPr>
              <p:spPr bwMode="auto">
                <a:xfrm>
                  <a:off x="3738" y="3402"/>
                  <a:ext cx="60" cy="210"/>
                </a:xfrm>
                <a:prstGeom prst="rect">
                  <a:avLst/>
                </a:prstGeom>
                <a:solidFill>
                  <a:srgbClr val="0000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5" name="Rectangle 101"/>
                <p:cNvSpPr>
                  <a:spLocks noChangeArrowheads="1"/>
                </p:cNvSpPr>
                <p:nvPr/>
              </p:nvSpPr>
              <p:spPr bwMode="auto">
                <a:xfrm>
                  <a:off x="3798" y="3402"/>
                  <a:ext cx="67" cy="210"/>
                </a:xfrm>
                <a:prstGeom prst="rect">
                  <a:avLst/>
                </a:prstGeom>
                <a:solidFill>
                  <a:srgbClr val="0000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6" name="Rectangle 102"/>
                <p:cNvSpPr>
                  <a:spLocks noChangeArrowheads="1"/>
                </p:cNvSpPr>
                <p:nvPr/>
              </p:nvSpPr>
              <p:spPr bwMode="auto">
                <a:xfrm>
                  <a:off x="3865" y="3402"/>
                  <a:ext cx="75" cy="210"/>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7" name="Rectangle 103"/>
                <p:cNvSpPr>
                  <a:spLocks noChangeArrowheads="1"/>
                </p:cNvSpPr>
                <p:nvPr/>
              </p:nvSpPr>
              <p:spPr bwMode="auto">
                <a:xfrm>
                  <a:off x="3940" y="3402"/>
                  <a:ext cx="82" cy="210"/>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8" name="Rectangle 104"/>
                <p:cNvSpPr>
                  <a:spLocks noChangeArrowheads="1"/>
                </p:cNvSpPr>
                <p:nvPr/>
              </p:nvSpPr>
              <p:spPr bwMode="auto">
                <a:xfrm>
                  <a:off x="4022" y="3402"/>
                  <a:ext cx="96" cy="210"/>
                </a:xfrm>
                <a:prstGeom prst="rect">
                  <a:avLst/>
                </a:prstGeom>
                <a:solidFill>
                  <a:srgbClr val="0000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39" name="Rectangle 105"/>
                <p:cNvSpPr>
                  <a:spLocks noChangeArrowheads="1"/>
                </p:cNvSpPr>
                <p:nvPr/>
              </p:nvSpPr>
              <p:spPr bwMode="auto">
                <a:xfrm>
                  <a:off x="4118" y="3402"/>
                  <a:ext cx="126" cy="210"/>
                </a:xfrm>
                <a:prstGeom prst="rect">
                  <a:avLst/>
                </a:prstGeom>
                <a:solidFill>
                  <a:srgbClr val="0000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40" name="Rectangle 106"/>
                <p:cNvSpPr>
                  <a:spLocks noChangeArrowheads="1"/>
                </p:cNvSpPr>
                <p:nvPr/>
              </p:nvSpPr>
              <p:spPr bwMode="auto">
                <a:xfrm>
                  <a:off x="4244" y="3402"/>
                  <a:ext cx="232" cy="210"/>
                </a:xfrm>
                <a:prstGeom prst="rect">
                  <a:avLst/>
                </a:prstGeom>
                <a:solidFill>
                  <a:srgbClr val="0000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41" name="Rectangle 107"/>
                <p:cNvSpPr>
                  <a:spLocks noChangeArrowheads="1"/>
                </p:cNvSpPr>
                <p:nvPr/>
              </p:nvSpPr>
              <p:spPr bwMode="auto">
                <a:xfrm>
                  <a:off x="4476" y="3402"/>
                  <a:ext cx="88" cy="21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sp>
            <p:nvSpPr>
              <p:cNvPr id="9232" name="Freeform 109"/>
              <p:cNvSpPr>
                <a:spLocks/>
              </p:cNvSpPr>
              <p:nvPr/>
            </p:nvSpPr>
            <p:spPr bwMode="auto">
              <a:xfrm>
                <a:off x="3759" y="3446"/>
                <a:ext cx="1326" cy="165"/>
              </a:xfrm>
              <a:custGeom>
                <a:avLst/>
                <a:gdLst>
                  <a:gd name="T0" fmla="*/ 1150 w 1326"/>
                  <a:gd name="T1" fmla="*/ 165 h 165"/>
                  <a:gd name="T2" fmla="*/ 1326 w 1326"/>
                  <a:gd name="T3" fmla="*/ 122 h 165"/>
                  <a:gd name="T4" fmla="*/ 1191 w 1326"/>
                  <a:gd name="T5" fmla="*/ 0 h 165"/>
                  <a:gd name="T6" fmla="*/ 0 w 1326"/>
                  <a:gd name="T7" fmla="*/ 165 h 165"/>
                  <a:gd name="T8" fmla="*/ 1150 w 1326"/>
                  <a:gd name="T9" fmla="*/ 165 h 165"/>
                  <a:gd name="T10" fmla="*/ 0 60000 65536"/>
                  <a:gd name="T11" fmla="*/ 0 60000 65536"/>
                  <a:gd name="T12" fmla="*/ 0 60000 65536"/>
                  <a:gd name="T13" fmla="*/ 0 60000 65536"/>
                  <a:gd name="T14" fmla="*/ 0 60000 65536"/>
                  <a:gd name="T15" fmla="*/ 0 w 1326"/>
                  <a:gd name="T16" fmla="*/ 0 h 165"/>
                  <a:gd name="T17" fmla="*/ 1326 w 1326"/>
                  <a:gd name="T18" fmla="*/ 165 h 165"/>
                </a:gdLst>
                <a:ahLst/>
                <a:cxnLst>
                  <a:cxn ang="T10">
                    <a:pos x="T0" y="T1"/>
                  </a:cxn>
                  <a:cxn ang="T11">
                    <a:pos x="T2" y="T3"/>
                  </a:cxn>
                  <a:cxn ang="T12">
                    <a:pos x="T4" y="T5"/>
                  </a:cxn>
                  <a:cxn ang="T13">
                    <a:pos x="T6" y="T7"/>
                  </a:cxn>
                  <a:cxn ang="T14">
                    <a:pos x="T8" y="T9"/>
                  </a:cxn>
                </a:cxnLst>
                <a:rect l="T15" t="T16" r="T17" b="T18"/>
                <a:pathLst>
                  <a:path w="1326" h="165">
                    <a:moveTo>
                      <a:pt x="1150" y="165"/>
                    </a:moveTo>
                    <a:lnTo>
                      <a:pt x="1326" y="122"/>
                    </a:lnTo>
                    <a:lnTo>
                      <a:pt x="1191" y="0"/>
                    </a:lnTo>
                    <a:lnTo>
                      <a:pt x="0" y="165"/>
                    </a:lnTo>
                    <a:lnTo>
                      <a:pt x="1150" y="165"/>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9233" name="Group 115"/>
              <p:cNvGrpSpPr>
                <a:grpSpLocks/>
              </p:cNvGrpSpPr>
              <p:nvPr/>
            </p:nvGrpSpPr>
            <p:grpSpPr bwMode="auto">
              <a:xfrm>
                <a:off x="4949" y="3341"/>
                <a:ext cx="743" cy="227"/>
                <a:chOff x="4949" y="3341"/>
                <a:chExt cx="743" cy="227"/>
              </a:xfrm>
            </p:grpSpPr>
            <p:sp>
              <p:nvSpPr>
                <p:cNvPr id="9415" name="Rectangle 110"/>
                <p:cNvSpPr>
                  <a:spLocks noChangeArrowheads="1"/>
                </p:cNvSpPr>
                <p:nvPr/>
              </p:nvSpPr>
              <p:spPr bwMode="auto">
                <a:xfrm>
                  <a:off x="4949" y="3341"/>
                  <a:ext cx="364" cy="22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16" name="Rectangle 111"/>
                <p:cNvSpPr>
                  <a:spLocks noChangeArrowheads="1"/>
                </p:cNvSpPr>
                <p:nvPr/>
              </p:nvSpPr>
              <p:spPr bwMode="auto">
                <a:xfrm>
                  <a:off x="5313" y="3341"/>
                  <a:ext cx="355" cy="227"/>
                </a:xfrm>
                <a:prstGeom prst="rect">
                  <a:avLst/>
                </a:prstGeom>
                <a:solidFill>
                  <a:srgbClr val="0000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17" name="Rectangle 112"/>
                <p:cNvSpPr>
                  <a:spLocks noChangeArrowheads="1"/>
                </p:cNvSpPr>
                <p:nvPr/>
              </p:nvSpPr>
              <p:spPr bwMode="auto">
                <a:xfrm>
                  <a:off x="5668" y="3341"/>
                  <a:ext cx="1" cy="227"/>
                </a:xfrm>
                <a:prstGeom prst="rect">
                  <a:avLst/>
                </a:prstGeom>
                <a:solidFill>
                  <a:srgbClr val="0303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18" name="Rectangle 113"/>
                <p:cNvSpPr>
                  <a:spLocks noChangeArrowheads="1"/>
                </p:cNvSpPr>
                <p:nvPr/>
              </p:nvSpPr>
              <p:spPr bwMode="auto">
                <a:xfrm>
                  <a:off x="5669" y="3341"/>
                  <a:ext cx="1" cy="227"/>
                </a:xfrm>
                <a:prstGeom prst="rect">
                  <a:avLst/>
                </a:prstGeom>
                <a:solidFill>
                  <a:srgbClr val="070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19" name="Rectangle 114"/>
                <p:cNvSpPr>
                  <a:spLocks noChangeArrowheads="1"/>
                </p:cNvSpPr>
                <p:nvPr/>
              </p:nvSpPr>
              <p:spPr bwMode="auto">
                <a:xfrm>
                  <a:off x="5670" y="3341"/>
                  <a:ext cx="22" cy="227"/>
                </a:xfrm>
                <a:prstGeom prst="rect">
                  <a:avLst/>
                </a:prstGeom>
                <a:solidFill>
                  <a:srgbClr val="0B0B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sp>
            <p:nvSpPr>
              <p:cNvPr id="9234" name="Freeform 116"/>
              <p:cNvSpPr>
                <a:spLocks/>
              </p:cNvSpPr>
              <p:nvPr/>
            </p:nvSpPr>
            <p:spPr bwMode="auto">
              <a:xfrm>
                <a:off x="5306" y="2912"/>
                <a:ext cx="385" cy="143"/>
              </a:xfrm>
              <a:custGeom>
                <a:avLst/>
                <a:gdLst>
                  <a:gd name="T0" fmla="*/ 385 w 385"/>
                  <a:gd name="T1" fmla="*/ 143 h 143"/>
                  <a:gd name="T2" fmla="*/ 0 w 385"/>
                  <a:gd name="T3" fmla="*/ 0 h 143"/>
                  <a:gd name="T4" fmla="*/ 0 w 385"/>
                  <a:gd name="T5" fmla="*/ 3 h 143"/>
                  <a:gd name="T6" fmla="*/ 385 w 385"/>
                  <a:gd name="T7" fmla="*/ 143 h 143"/>
                  <a:gd name="T8" fmla="*/ 0 60000 65536"/>
                  <a:gd name="T9" fmla="*/ 0 60000 65536"/>
                  <a:gd name="T10" fmla="*/ 0 60000 65536"/>
                  <a:gd name="T11" fmla="*/ 0 60000 65536"/>
                  <a:gd name="T12" fmla="*/ 0 w 385"/>
                  <a:gd name="T13" fmla="*/ 0 h 143"/>
                  <a:gd name="T14" fmla="*/ 385 w 385"/>
                  <a:gd name="T15" fmla="*/ 143 h 143"/>
                </a:gdLst>
                <a:ahLst/>
                <a:cxnLst>
                  <a:cxn ang="T8">
                    <a:pos x="T0" y="T1"/>
                  </a:cxn>
                  <a:cxn ang="T9">
                    <a:pos x="T2" y="T3"/>
                  </a:cxn>
                  <a:cxn ang="T10">
                    <a:pos x="T4" y="T5"/>
                  </a:cxn>
                  <a:cxn ang="T11">
                    <a:pos x="T6" y="T7"/>
                  </a:cxn>
                </a:cxnLst>
                <a:rect l="T12" t="T13" r="T14" b="T15"/>
                <a:pathLst>
                  <a:path w="385" h="143">
                    <a:moveTo>
                      <a:pt x="385" y="143"/>
                    </a:moveTo>
                    <a:lnTo>
                      <a:pt x="0" y="0"/>
                    </a:lnTo>
                    <a:lnTo>
                      <a:pt x="0" y="3"/>
                    </a:lnTo>
                    <a:lnTo>
                      <a:pt x="385" y="14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pic>
            <p:nvPicPr>
              <p:cNvPr id="9235" name="Picture 1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3" y="1914"/>
                <a:ext cx="2655" cy="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6" name="Group 131"/>
              <p:cNvGrpSpPr>
                <a:grpSpLocks/>
              </p:cNvGrpSpPr>
              <p:nvPr/>
            </p:nvGrpSpPr>
            <p:grpSpPr bwMode="auto">
              <a:xfrm>
                <a:off x="5306" y="2850"/>
                <a:ext cx="386" cy="192"/>
                <a:chOff x="5306" y="2850"/>
                <a:chExt cx="386" cy="192"/>
              </a:xfrm>
            </p:grpSpPr>
            <p:sp>
              <p:nvSpPr>
                <p:cNvPr id="9402" name="Rectangle 118"/>
                <p:cNvSpPr>
                  <a:spLocks noChangeArrowheads="1"/>
                </p:cNvSpPr>
                <p:nvPr/>
              </p:nvSpPr>
              <p:spPr bwMode="auto">
                <a:xfrm>
                  <a:off x="5306" y="2850"/>
                  <a:ext cx="54" cy="19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03" name="Rectangle 119"/>
                <p:cNvSpPr>
                  <a:spLocks noChangeArrowheads="1"/>
                </p:cNvSpPr>
                <p:nvPr/>
              </p:nvSpPr>
              <p:spPr bwMode="auto">
                <a:xfrm>
                  <a:off x="5360" y="2850"/>
                  <a:ext cx="37" cy="192"/>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04" name="Rectangle 120"/>
                <p:cNvSpPr>
                  <a:spLocks noChangeArrowheads="1"/>
                </p:cNvSpPr>
                <p:nvPr/>
              </p:nvSpPr>
              <p:spPr bwMode="auto">
                <a:xfrm>
                  <a:off x="5397" y="2850"/>
                  <a:ext cx="26" cy="192"/>
                </a:xfrm>
                <a:prstGeom prst="rect">
                  <a:avLst/>
                </a:prstGeom>
                <a:solidFill>
                  <a:srgbClr val="0000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05" name="Rectangle 121"/>
                <p:cNvSpPr>
                  <a:spLocks noChangeArrowheads="1"/>
                </p:cNvSpPr>
                <p:nvPr/>
              </p:nvSpPr>
              <p:spPr bwMode="auto">
                <a:xfrm>
                  <a:off x="5423" y="2850"/>
                  <a:ext cx="22" cy="192"/>
                </a:xfrm>
                <a:prstGeom prst="rect">
                  <a:avLst/>
                </a:prstGeom>
                <a:solidFill>
                  <a:srgbClr val="0000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06" name="Rectangle 122"/>
                <p:cNvSpPr>
                  <a:spLocks noChangeArrowheads="1"/>
                </p:cNvSpPr>
                <p:nvPr/>
              </p:nvSpPr>
              <p:spPr bwMode="auto">
                <a:xfrm>
                  <a:off x="5445" y="2850"/>
                  <a:ext cx="18" cy="192"/>
                </a:xfrm>
                <a:prstGeom prst="rect">
                  <a:avLst/>
                </a:prstGeom>
                <a:solidFill>
                  <a:srgbClr val="0000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07" name="Rectangle 123"/>
                <p:cNvSpPr>
                  <a:spLocks noChangeArrowheads="1"/>
                </p:cNvSpPr>
                <p:nvPr/>
              </p:nvSpPr>
              <p:spPr bwMode="auto">
                <a:xfrm>
                  <a:off x="5463" y="2850"/>
                  <a:ext cx="19" cy="192"/>
                </a:xfrm>
                <a:prstGeom prst="rect">
                  <a:avLst/>
                </a:prstGeom>
                <a:solidFill>
                  <a:srgbClr val="0000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08" name="Rectangle 124"/>
                <p:cNvSpPr>
                  <a:spLocks noChangeArrowheads="1"/>
                </p:cNvSpPr>
                <p:nvPr/>
              </p:nvSpPr>
              <p:spPr bwMode="auto">
                <a:xfrm>
                  <a:off x="5482" y="2850"/>
                  <a:ext cx="19" cy="192"/>
                </a:xfrm>
                <a:prstGeom prst="rect">
                  <a:avLst/>
                </a:prstGeom>
                <a:solidFill>
                  <a:srgbClr val="0000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09" name="Rectangle 125"/>
                <p:cNvSpPr>
                  <a:spLocks noChangeArrowheads="1"/>
                </p:cNvSpPr>
                <p:nvPr/>
              </p:nvSpPr>
              <p:spPr bwMode="auto">
                <a:xfrm>
                  <a:off x="5501" y="2850"/>
                  <a:ext cx="19" cy="192"/>
                </a:xfrm>
                <a:prstGeom prst="rect">
                  <a:avLst/>
                </a:prstGeom>
                <a:solidFill>
                  <a:srgbClr val="0000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10" name="Rectangle 126"/>
                <p:cNvSpPr>
                  <a:spLocks noChangeArrowheads="1"/>
                </p:cNvSpPr>
                <p:nvPr/>
              </p:nvSpPr>
              <p:spPr bwMode="auto">
                <a:xfrm>
                  <a:off x="5520" y="2850"/>
                  <a:ext cx="20" cy="19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11" name="Rectangle 127"/>
                <p:cNvSpPr>
                  <a:spLocks noChangeArrowheads="1"/>
                </p:cNvSpPr>
                <p:nvPr/>
              </p:nvSpPr>
              <p:spPr bwMode="auto">
                <a:xfrm>
                  <a:off x="5540" y="2850"/>
                  <a:ext cx="22" cy="192"/>
                </a:xfrm>
                <a:prstGeom prst="rect">
                  <a:avLst/>
                </a:prstGeom>
                <a:solidFill>
                  <a:srgbClr val="0000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12" name="Rectangle 128"/>
                <p:cNvSpPr>
                  <a:spLocks noChangeArrowheads="1"/>
                </p:cNvSpPr>
                <p:nvPr/>
              </p:nvSpPr>
              <p:spPr bwMode="auto">
                <a:xfrm>
                  <a:off x="5562" y="2850"/>
                  <a:ext cx="30" cy="192"/>
                </a:xfrm>
                <a:prstGeom prst="rect">
                  <a:avLst/>
                </a:prstGeom>
                <a:solidFill>
                  <a:srgbClr val="0000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13" name="Rectangle 129"/>
                <p:cNvSpPr>
                  <a:spLocks noChangeArrowheads="1"/>
                </p:cNvSpPr>
                <p:nvPr/>
              </p:nvSpPr>
              <p:spPr bwMode="auto">
                <a:xfrm>
                  <a:off x="5592" y="2850"/>
                  <a:ext cx="37" cy="192"/>
                </a:xfrm>
                <a:prstGeom prst="rect">
                  <a:avLst/>
                </a:prstGeom>
                <a:solidFill>
                  <a:srgbClr val="0000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14" name="Rectangle 130"/>
                <p:cNvSpPr>
                  <a:spLocks noChangeArrowheads="1"/>
                </p:cNvSpPr>
                <p:nvPr/>
              </p:nvSpPr>
              <p:spPr bwMode="auto">
                <a:xfrm>
                  <a:off x="5629" y="2850"/>
                  <a:ext cx="63" cy="19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grpSp>
            <p:nvGrpSpPr>
              <p:cNvPr id="9237" name="Group 154"/>
              <p:cNvGrpSpPr>
                <a:grpSpLocks/>
              </p:cNvGrpSpPr>
              <p:nvPr/>
            </p:nvGrpSpPr>
            <p:grpSpPr bwMode="auto">
              <a:xfrm>
                <a:off x="2653" y="1573"/>
                <a:ext cx="2655" cy="1311"/>
                <a:chOff x="2653" y="1573"/>
                <a:chExt cx="2655" cy="1311"/>
              </a:xfrm>
            </p:grpSpPr>
            <p:sp>
              <p:nvSpPr>
                <p:cNvPr id="9380" name="Rectangle 132"/>
                <p:cNvSpPr>
                  <a:spLocks noChangeArrowheads="1"/>
                </p:cNvSpPr>
                <p:nvPr/>
              </p:nvSpPr>
              <p:spPr bwMode="auto">
                <a:xfrm>
                  <a:off x="2653" y="1573"/>
                  <a:ext cx="212" cy="1311"/>
                </a:xfrm>
                <a:prstGeom prst="rect">
                  <a:avLst/>
                </a:prstGeom>
                <a:solidFill>
                  <a:srgbClr val="0000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81" name="Rectangle 133"/>
                <p:cNvSpPr>
                  <a:spLocks noChangeArrowheads="1"/>
                </p:cNvSpPr>
                <p:nvPr/>
              </p:nvSpPr>
              <p:spPr bwMode="auto">
                <a:xfrm>
                  <a:off x="2865" y="1573"/>
                  <a:ext cx="186" cy="1311"/>
                </a:xfrm>
                <a:prstGeom prst="rect">
                  <a:avLst/>
                </a:prstGeom>
                <a:solidFill>
                  <a:srgbClr val="0000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82" name="Rectangle 134"/>
                <p:cNvSpPr>
                  <a:spLocks noChangeArrowheads="1"/>
                </p:cNvSpPr>
                <p:nvPr/>
              </p:nvSpPr>
              <p:spPr bwMode="auto">
                <a:xfrm>
                  <a:off x="3051" y="1573"/>
                  <a:ext cx="146" cy="1311"/>
                </a:xfrm>
                <a:prstGeom prst="rect">
                  <a:avLst/>
                </a:prstGeom>
                <a:solidFill>
                  <a:srgbClr val="0000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83" name="Rectangle 135"/>
                <p:cNvSpPr>
                  <a:spLocks noChangeArrowheads="1"/>
                </p:cNvSpPr>
                <p:nvPr/>
              </p:nvSpPr>
              <p:spPr bwMode="auto">
                <a:xfrm>
                  <a:off x="3197" y="1573"/>
                  <a:ext cx="103" cy="1311"/>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84" name="Rectangle 136"/>
                <p:cNvSpPr>
                  <a:spLocks noChangeArrowheads="1"/>
                </p:cNvSpPr>
                <p:nvPr/>
              </p:nvSpPr>
              <p:spPr bwMode="auto">
                <a:xfrm>
                  <a:off x="3300" y="1573"/>
                  <a:ext cx="115" cy="1311"/>
                </a:xfrm>
                <a:prstGeom prst="rect">
                  <a:avLst/>
                </a:prstGeom>
                <a:solidFill>
                  <a:srgbClr val="0000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85" name="Rectangle 137"/>
                <p:cNvSpPr>
                  <a:spLocks noChangeArrowheads="1"/>
                </p:cNvSpPr>
                <p:nvPr/>
              </p:nvSpPr>
              <p:spPr bwMode="auto">
                <a:xfrm>
                  <a:off x="3415" y="1573"/>
                  <a:ext cx="83" cy="1311"/>
                </a:xfrm>
                <a:prstGeom prst="rect">
                  <a:avLst/>
                </a:prstGeom>
                <a:solidFill>
                  <a:srgbClr val="0000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86" name="Rectangle 138"/>
                <p:cNvSpPr>
                  <a:spLocks noChangeArrowheads="1"/>
                </p:cNvSpPr>
                <p:nvPr/>
              </p:nvSpPr>
              <p:spPr bwMode="auto">
                <a:xfrm>
                  <a:off x="3498" y="1573"/>
                  <a:ext cx="82" cy="1311"/>
                </a:xfrm>
                <a:prstGeom prst="rect">
                  <a:avLst/>
                </a:prstGeom>
                <a:solidFill>
                  <a:srgbClr val="00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87" name="Rectangle 139"/>
                <p:cNvSpPr>
                  <a:spLocks noChangeArrowheads="1"/>
                </p:cNvSpPr>
                <p:nvPr/>
              </p:nvSpPr>
              <p:spPr bwMode="auto">
                <a:xfrm>
                  <a:off x="3580" y="1573"/>
                  <a:ext cx="73" cy="1311"/>
                </a:xfrm>
                <a:prstGeom prst="rect">
                  <a:avLst/>
                </a:prstGeom>
                <a:solidFill>
                  <a:srgbClr val="0000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88" name="Rectangle 140"/>
                <p:cNvSpPr>
                  <a:spLocks noChangeArrowheads="1"/>
                </p:cNvSpPr>
                <p:nvPr/>
              </p:nvSpPr>
              <p:spPr bwMode="auto">
                <a:xfrm>
                  <a:off x="3653" y="1573"/>
                  <a:ext cx="83" cy="1311"/>
                </a:xfrm>
                <a:prstGeom prst="rect">
                  <a:avLst/>
                </a:prstGeom>
                <a:solidFill>
                  <a:srgbClr val="0000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89" name="Rectangle 141"/>
                <p:cNvSpPr>
                  <a:spLocks noChangeArrowheads="1"/>
                </p:cNvSpPr>
                <p:nvPr/>
              </p:nvSpPr>
              <p:spPr bwMode="auto">
                <a:xfrm>
                  <a:off x="3736" y="1573"/>
                  <a:ext cx="73" cy="1311"/>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0" name="Rectangle 142"/>
                <p:cNvSpPr>
                  <a:spLocks noChangeArrowheads="1"/>
                </p:cNvSpPr>
                <p:nvPr/>
              </p:nvSpPr>
              <p:spPr bwMode="auto">
                <a:xfrm>
                  <a:off x="3809" y="1573"/>
                  <a:ext cx="72" cy="1311"/>
                </a:xfrm>
                <a:prstGeom prst="rect">
                  <a:avLst/>
                </a:prstGeom>
                <a:solidFill>
                  <a:srgbClr val="0000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1" name="Rectangle 143"/>
                <p:cNvSpPr>
                  <a:spLocks noChangeArrowheads="1"/>
                </p:cNvSpPr>
                <p:nvPr/>
              </p:nvSpPr>
              <p:spPr bwMode="auto">
                <a:xfrm>
                  <a:off x="3881" y="1573"/>
                  <a:ext cx="83" cy="1311"/>
                </a:xfrm>
                <a:prstGeom prst="rect">
                  <a:avLst/>
                </a:prstGeom>
                <a:solidFill>
                  <a:srgbClr val="000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2" name="Rectangle 144"/>
                <p:cNvSpPr>
                  <a:spLocks noChangeArrowheads="1"/>
                </p:cNvSpPr>
                <p:nvPr/>
              </p:nvSpPr>
              <p:spPr bwMode="auto">
                <a:xfrm>
                  <a:off x="3964" y="1573"/>
                  <a:ext cx="73" cy="1311"/>
                </a:xfrm>
                <a:prstGeom prst="rect">
                  <a:avLst/>
                </a:prstGeom>
                <a:solidFill>
                  <a:srgbClr val="0000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3" name="Rectangle 145"/>
                <p:cNvSpPr>
                  <a:spLocks noChangeArrowheads="1"/>
                </p:cNvSpPr>
                <p:nvPr/>
              </p:nvSpPr>
              <p:spPr bwMode="auto">
                <a:xfrm>
                  <a:off x="4037" y="1573"/>
                  <a:ext cx="83" cy="1311"/>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4" name="Rectangle 146"/>
                <p:cNvSpPr>
                  <a:spLocks noChangeArrowheads="1"/>
                </p:cNvSpPr>
                <p:nvPr/>
              </p:nvSpPr>
              <p:spPr bwMode="auto">
                <a:xfrm>
                  <a:off x="4120" y="1573"/>
                  <a:ext cx="72" cy="1311"/>
                </a:xfrm>
                <a:prstGeom prst="rect">
                  <a:avLst/>
                </a:prstGeom>
                <a:solidFill>
                  <a:srgbClr val="0000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5" name="Rectangle 147"/>
                <p:cNvSpPr>
                  <a:spLocks noChangeArrowheads="1"/>
                </p:cNvSpPr>
                <p:nvPr/>
              </p:nvSpPr>
              <p:spPr bwMode="auto">
                <a:xfrm>
                  <a:off x="4192" y="1573"/>
                  <a:ext cx="93" cy="1311"/>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6" name="Rectangle 148"/>
                <p:cNvSpPr>
                  <a:spLocks noChangeArrowheads="1"/>
                </p:cNvSpPr>
                <p:nvPr/>
              </p:nvSpPr>
              <p:spPr bwMode="auto">
                <a:xfrm>
                  <a:off x="4285" y="1573"/>
                  <a:ext cx="93" cy="1311"/>
                </a:xfrm>
                <a:prstGeom prst="rect">
                  <a:avLst/>
                </a:prstGeom>
                <a:solidFill>
                  <a:srgbClr val="000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7" name="Rectangle 149"/>
                <p:cNvSpPr>
                  <a:spLocks noChangeArrowheads="1"/>
                </p:cNvSpPr>
                <p:nvPr/>
              </p:nvSpPr>
              <p:spPr bwMode="auto">
                <a:xfrm>
                  <a:off x="4378" y="1573"/>
                  <a:ext cx="104" cy="1311"/>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8" name="Rectangle 150"/>
                <p:cNvSpPr>
                  <a:spLocks noChangeArrowheads="1"/>
                </p:cNvSpPr>
                <p:nvPr/>
              </p:nvSpPr>
              <p:spPr bwMode="auto">
                <a:xfrm>
                  <a:off x="4482" y="1573"/>
                  <a:ext cx="125" cy="1311"/>
                </a:xfrm>
                <a:prstGeom prst="rect">
                  <a:avLst/>
                </a:prstGeom>
                <a:solidFill>
                  <a:srgbClr val="000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99" name="Rectangle 151"/>
                <p:cNvSpPr>
                  <a:spLocks noChangeArrowheads="1"/>
                </p:cNvSpPr>
                <p:nvPr/>
              </p:nvSpPr>
              <p:spPr bwMode="auto">
                <a:xfrm>
                  <a:off x="4607" y="1573"/>
                  <a:ext cx="165" cy="1311"/>
                </a:xfrm>
                <a:prstGeom prst="rect">
                  <a:avLst/>
                </a:prstGeom>
                <a:solidFill>
                  <a:srgbClr val="000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00" name="Rectangle 152"/>
                <p:cNvSpPr>
                  <a:spLocks noChangeArrowheads="1"/>
                </p:cNvSpPr>
                <p:nvPr/>
              </p:nvSpPr>
              <p:spPr bwMode="auto">
                <a:xfrm>
                  <a:off x="4772" y="1573"/>
                  <a:ext cx="208" cy="1311"/>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401" name="Rectangle 153"/>
                <p:cNvSpPr>
                  <a:spLocks noChangeArrowheads="1"/>
                </p:cNvSpPr>
                <p:nvPr/>
              </p:nvSpPr>
              <p:spPr bwMode="auto">
                <a:xfrm>
                  <a:off x="4980" y="1573"/>
                  <a:ext cx="328" cy="1311"/>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pic>
            <p:nvPicPr>
              <p:cNvPr id="9238" name="Picture 1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3" y="1026"/>
                <a:ext cx="1668"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1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0" y="2642"/>
                <a:ext cx="17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0" name="Freeform 157"/>
              <p:cNvSpPr>
                <a:spLocks/>
              </p:cNvSpPr>
              <p:nvPr/>
            </p:nvSpPr>
            <p:spPr bwMode="auto">
              <a:xfrm>
                <a:off x="5542" y="2575"/>
                <a:ext cx="149" cy="200"/>
              </a:xfrm>
              <a:custGeom>
                <a:avLst/>
                <a:gdLst>
                  <a:gd name="T0" fmla="*/ 149 w 149"/>
                  <a:gd name="T1" fmla="*/ 200 h 200"/>
                  <a:gd name="T2" fmla="*/ 149 w 149"/>
                  <a:gd name="T3" fmla="*/ 103 h 200"/>
                  <a:gd name="T4" fmla="*/ 51 w 149"/>
                  <a:gd name="T5" fmla="*/ 0 h 200"/>
                  <a:gd name="T6" fmla="*/ 0 w 149"/>
                  <a:gd name="T7" fmla="*/ 54 h 200"/>
                  <a:gd name="T8" fmla="*/ 149 w 149"/>
                  <a:gd name="T9" fmla="*/ 200 h 200"/>
                  <a:gd name="T10" fmla="*/ 0 60000 65536"/>
                  <a:gd name="T11" fmla="*/ 0 60000 65536"/>
                  <a:gd name="T12" fmla="*/ 0 60000 65536"/>
                  <a:gd name="T13" fmla="*/ 0 60000 65536"/>
                  <a:gd name="T14" fmla="*/ 0 60000 65536"/>
                  <a:gd name="T15" fmla="*/ 0 w 149"/>
                  <a:gd name="T16" fmla="*/ 0 h 200"/>
                  <a:gd name="T17" fmla="*/ 149 w 149"/>
                  <a:gd name="T18" fmla="*/ 200 h 200"/>
                </a:gdLst>
                <a:ahLst/>
                <a:cxnLst>
                  <a:cxn ang="T10">
                    <a:pos x="T0" y="T1"/>
                  </a:cxn>
                  <a:cxn ang="T11">
                    <a:pos x="T2" y="T3"/>
                  </a:cxn>
                  <a:cxn ang="T12">
                    <a:pos x="T4" y="T5"/>
                  </a:cxn>
                  <a:cxn ang="T13">
                    <a:pos x="T6" y="T7"/>
                  </a:cxn>
                  <a:cxn ang="T14">
                    <a:pos x="T8" y="T9"/>
                  </a:cxn>
                </a:cxnLst>
                <a:rect l="T15" t="T16" r="T17" b="T18"/>
                <a:pathLst>
                  <a:path w="149" h="200">
                    <a:moveTo>
                      <a:pt x="149" y="200"/>
                    </a:moveTo>
                    <a:lnTo>
                      <a:pt x="149" y="103"/>
                    </a:lnTo>
                    <a:lnTo>
                      <a:pt x="51" y="0"/>
                    </a:lnTo>
                    <a:lnTo>
                      <a:pt x="0" y="54"/>
                    </a:lnTo>
                    <a:lnTo>
                      <a:pt x="149" y="20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pic>
            <p:nvPicPr>
              <p:cNvPr id="9241" name="Picture 1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7" y="1026"/>
                <a:ext cx="1647" cy="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2" name="Freeform 159"/>
              <p:cNvSpPr>
                <a:spLocks/>
              </p:cNvSpPr>
              <p:nvPr/>
            </p:nvSpPr>
            <p:spPr bwMode="auto">
              <a:xfrm>
                <a:off x="5621" y="2542"/>
                <a:ext cx="70" cy="79"/>
              </a:xfrm>
              <a:custGeom>
                <a:avLst/>
                <a:gdLst>
                  <a:gd name="T0" fmla="*/ 70 w 70"/>
                  <a:gd name="T1" fmla="*/ 79 h 79"/>
                  <a:gd name="T2" fmla="*/ 0 w 70"/>
                  <a:gd name="T3" fmla="*/ 0 h 79"/>
                  <a:gd name="T4" fmla="*/ 70 w 70"/>
                  <a:gd name="T5" fmla="*/ 79 h 79"/>
                  <a:gd name="T6" fmla="*/ 0 60000 65536"/>
                  <a:gd name="T7" fmla="*/ 0 60000 65536"/>
                  <a:gd name="T8" fmla="*/ 0 60000 65536"/>
                  <a:gd name="T9" fmla="*/ 0 w 70"/>
                  <a:gd name="T10" fmla="*/ 0 h 79"/>
                  <a:gd name="T11" fmla="*/ 70 w 70"/>
                  <a:gd name="T12" fmla="*/ 79 h 79"/>
                </a:gdLst>
                <a:ahLst/>
                <a:cxnLst>
                  <a:cxn ang="T6">
                    <a:pos x="T0" y="T1"/>
                  </a:cxn>
                  <a:cxn ang="T7">
                    <a:pos x="T2" y="T3"/>
                  </a:cxn>
                  <a:cxn ang="T8">
                    <a:pos x="T4" y="T5"/>
                  </a:cxn>
                </a:cxnLst>
                <a:rect l="T9" t="T10" r="T11" b="T12"/>
                <a:pathLst>
                  <a:path w="70" h="79">
                    <a:moveTo>
                      <a:pt x="70" y="79"/>
                    </a:moveTo>
                    <a:lnTo>
                      <a:pt x="0" y="0"/>
                    </a:lnTo>
                    <a:lnTo>
                      <a:pt x="70" y="79"/>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pic>
            <p:nvPicPr>
              <p:cNvPr id="9243" name="Picture 1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4" y="1026"/>
                <a:ext cx="1328" cy="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44" name="Group 175"/>
              <p:cNvGrpSpPr>
                <a:grpSpLocks/>
              </p:cNvGrpSpPr>
              <p:nvPr/>
            </p:nvGrpSpPr>
            <p:grpSpPr bwMode="auto">
              <a:xfrm>
                <a:off x="4493" y="1026"/>
                <a:ext cx="1161" cy="1486"/>
                <a:chOff x="4493" y="1026"/>
                <a:chExt cx="1161" cy="1486"/>
              </a:xfrm>
            </p:grpSpPr>
            <p:sp>
              <p:nvSpPr>
                <p:cNvPr id="9366" name="Rectangle 161"/>
                <p:cNvSpPr>
                  <a:spLocks noChangeArrowheads="1"/>
                </p:cNvSpPr>
                <p:nvPr/>
              </p:nvSpPr>
              <p:spPr bwMode="auto">
                <a:xfrm>
                  <a:off x="4493" y="1026"/>
                  <a:ext cx="1161" cy="182"/>
                </a:xfrm>
                <a:prstGeom prst="rect">
                  <a:avLst/>
                </a:prstGeom>
                <a:solidFill>
                  <a:srgbClr val="0000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67" name="Rectangle 162"/>
                <p:cNvSpPr>
                  <a:spLocks noChangeArrowheads="1"/>
                </p:cNvSpPr>
                <p:nvPr/>
              </p:nvSpPr>
              <p:spPr bwMode="auto">
                <a:xfrm>
                  <a:off x="4493" y="1208"/>
                  <a:ext cx="1161" cy="140"/>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68" name="Rectangle 163"/>
                <p:cNvSpPr>
                  <a:spLocks noChangeArrowheads="1"/>
                </p:cNvSpPr>
                <p:nvPr/>
              </p:nvSpPr>
              <p:spPr bwMode="auto">
                <a:xfrm>
                  <a:off x="4493" y="1348"/>
                  <a:ext cx="1161" cy="97"/>
                </a:xfrm>
                <a:prstGeom prst="rect">
                  <a:avLst/>
                </a:prstGeom>
                <a:solidFill>
                  <a:srgbClr val="0000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69" name="Rectangle 164"/>
                <p:cNvSpPr>
                  <a:spLocks noChangeArrowheads="1"/>
                </p:cNvSpPr>
                <p:nvPr/>
              </p:nvSpPr>
              <p:spPr bwMode="auto">
                <a:xfrm>
                  <a:off x="4493" y="1445"/>
                  <a:ext cx="1161" cy="88"/>
                </a:xfrm>
                <a:prstGeom prst="rect">
                  <a:avLst/>
                </a:prstGeom>
                <a:solidFill>
                  <a:srgbClr val="000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0" name="Rectangle 165"/>
                <p:cNvSpPr>
                  <a:spLocks noChangeArrowheads="1"/>
                </p:cNvSpPr>
                <p:nvPr/>
              </p:nvSpPr>
              <p:spPr bwMode="auto">
                <a:xfrm>
                  <a:off x="4493" y="1533"/>
                  <a:ext cx="1161" cy="70"/>
                </a:xfrm>
                <a:prstGeom prst="rect">
                  <a:avLst/>
                </a:prstGeom>
                <a:solidFill>
                  <a:srgbClr val="0000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1" name="Rectangle 166"/>
                <p:cNvSpPr>
                  <a:spLocks noChangeArrowheads="1"/>
                </p:cNvSpPr>
                <p:nvPr/>
              </p:nvSpPr>
              <p:spPr bwMode="auto">
                <a:xfrm>
                  <a:off x="4493" y="1603"/>
                  <a:ext cx="1161" cy="69"/>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2" name="Rectangle 167"/>
                <p:cNvSpPr>
                  <a:spLocks noChangeArrowheads="1"/>
                </p:cNvSpPr>
                <p:nvPr/>
              </p:nvSpPr>
              <p:spPr bwMode="auto">
                <a:xfrm>
                  <a:off x="4493" y="1672"/>
                  <a:ext cx="1161" cy="64"/>
                </a:xfrm>
                <a:prstGeom prst="rect">
                  <a:avLst/>
                </a:prstGeom>
                <a:solidFill>
                  <a:srgbClr val="0000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3" name="Rectangle 168"/>
                <p:cNvSpPr>
                  <a:spLocks noChangeArrowheads="1"/>
                </p:cNvSpPr>
                <p:nvPr/>
              </p:nvSpPr>
              <p:spPr bwMode="auto">
                <a:xfrm>
                  <a:off x="4493" y="1736"/>
                  <a:ext cx="1161" cy="63"/>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4" name="Rectangle 169"/>
                <p:cNvSpPr>
                  <a:spLocks noChangeArrowheads="1"/>
                </p:cNvSpPr>
                <p:nvPr/>
              </p:nvSpPr>
              <p:spPr bwMode="auto">
                <a:xfrm>
                  <a:off x="4493" y="1799"/>
                  <a:ext cx="1161" cy="71"/>
                </a:xfrm>
                <a:prstGeom prst="rect">
                  <a:avLst/>
                </a:prstGeom>
                <a:solidFill>
                  <a:srgbClr val="000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5" name="Rectangle 170"/>
                <p:cNvSpPr>
                  <a:spLocks noChangeArrowheads="1"/>
                </p:cNvSpPr>
                <p:nvPr/>
              </p:nvSpPr>
              <p:spPr bwMode="auto">
                <a:xfrm>
                  <a:off x="4493" y="1870"/>
                  <a:ext cx="1161" cy="74"/>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6" name="Rectangle 171"/>
                <p:cNvSpPr>
                  <a:spLocks noChangeArrowheads="1"/>
                </p:cNvSpPr>
                <p:nvPr/>
              </p:nvSpPr>
              <p:spPr bwMode="auto">
                <a:xfrm>
                  <a:off x="4493" y="1944"/>
                  <a:ext cx="1161" cy="82"/>
                </a:xfrm>
                <a:prstGeom prst="rect">
                  <a:avLst/>
                </a:prstGeom>
                <a:solidFill>
                  <a:srgbClr val="000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7" name="Rectangle 172"/>
                <p:cNvSpPr>
                  <a:spLocks noChangeArrowheads="1"/>
                </p:cNvSpPr>
                <p:nvPr/>
              </p:nvSpPr>
              <p:spPr bwMode="auto">
                <a:xfrm>
                  <a:off x="4493" y="2026"/>
                  <a:ext cx="1161" cy="110"/>
                </a:xfrm>
                <a:prstGeom prst="rect">
                  <a:avLst/>
                </a:prstGeom>
                <a:solidFill>
                  <a:srgbClr val="000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8" name="Rectangle 173"/>
                <p:cNvSpPr>
                  <a:spLocks noChangeArrowheads="1"/>
                </p:cNvSpPr>
                <p:nvPr/>
              </p:nvSpPr>
              <p:spPr bwMode="auto">
                <a:xfrm>
                  <a:off x="4493" y="2136"/>
                  <a:ext cx="1161" cy="139"/>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79" name="Rectangle 174"/>
                <p:cNvSpPr>
                  <a:spLocks noChangeArrowheads="1"/>
                </p:cNvSpPr>
                <p:nvPr/>
              </p:nvSpPr>
              <p:spPr bwMode="auto">
                <a:xfrm>
                  <a:off x="4493" y="2275"/>
                  <a:ext cx="1161" cy="23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pic>
            <p:nvPicPr>
              <p:cNvPr id="9245" name="Picture 17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5" y="2506"/>
                <a:ext cx="46"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6" name="Freeform 177"/>
              <p:cNvSpPr>
                <a:spLocks/>
              </p:cNvSpPr>
              <p:nvPr/>
            </p:nvSpPr>
            <p:spPr bwMode="auto">
              <a:xfrm>
                <a:off x="5609" y="1534"/>
                <a:ext cx="82" cy="309"/>
              </a:xfrm>
              <a:custGeom>
                <a:avLst/>
                <a:gdLst>
                  <a:gd name="T0" fmla="*/ 82 w 82"/>
                  <a:gd name="T1" fmla="*/ 309 h 309"/>
                  <a:gd name="T2" fmla="*/ 82 w 82"/>
                  <a:gd name="T3" fmla="*/ 122 h 309"/>
                  <a:gd name="T4" fmla="*/ 40 w 82"/>
                  <a:gd name="T5" fmla="*/ 0 h 309"/>
                  <a:gd name="T6" fmla="*/ 0 w 82"/>
                  <a:gd name="T7" fmla="*/ 115 h 309"/>
                  <a:gd name="T8" fmla="*/ 82 w 82"/>
                  <a:gd name="T9" fmla="*/ 309 h 309"/>
                  <a:gd name="T10" fmla="*/ 0 60000 65536"/>
                  <a:gd name="T11" fmla="*/ 0 60000 65536"/>
                  <a:gd name="T12" fmla="*/ 0 60000 65536"/>
                  <a:gd name="T13" fmla="*/ 0 60000 65536"/>
                  <a:gd name="T14" fmla="*/ 0 60000 65536"/>
                  <a:gd name="T15" fmla="*/ 0 w 82"/>
                  <a:gd name="T16" fmla="*/ 0 h 309"/>
                  <a:gd name="T17" fmla="*/ 82 w 82"/>
                  <a:gd name="T18" fmla="*/ 309 h 309"/>
                </a:gdLst>
                <a:ahLst/>
                <a:cxnLst>
                  <a:cxn ang="T10">
                    <a:pos x="T0" y="T1"/>
                  </a:cxn>
                  <a:cxn ang="T11">
                    <a:pos x="T2" y="T3"/>
                  </a:cxn>
                  <a:cxn ang="T12">
                    <a:pos x="T4" y="T5"/>
                  </a:cxn>
                  <a:cxn ang="T13">
                    <a:pos x="T6" y="T7"/>
                  </a:cxn>
                  <a:cxn ang="T14">
                    <a:pos x="T8" y="T9"/>
                  </a:cxn>
                </a:cxnLst>
                <a:rect l="T15" t="T16" r="T17" b="T18"/>
                <a:pathLst>
                  <a:path w="82" h="309">
                    <a:moveTo>
                      <a:pt x="82" y="309"/>
                    </a:moveTo>
                    <a:lnTo>
                      <a:pt x="82" y="122"/>
                    </a:lnTo>
                    <a:lnTo>
                      <a:pt x="40" y="0"/>
                    </a:lnTo>
                    <a:lnTo>
                      <a:pt x="0" y="115"/>
                    </a:lnTo>
                    <a:lnTo>
                      <a:pt x="82" y="309"/>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9247" name="Group 200"/>
              <p:cNvGrpSpPr>
                <a:grpSpLocks/>
              </p:cNvGrpSpPr>
              <p:nvPr/>
            </p:nvGrpSpPr>
            <p:grpSpPr bwMode="auto">
              <a:xfrm>
                <a:off x="5347" y="1026"/>
                <a:ext cx="303" cy="625"/>
                <a:chOff x="5347" y="1026"/>
                <a:chExt cx="303" cy="625"/>
              </a:xfrm>
            </p:grpSpPr>
            <p:sp>
              <p:nvSpPr>
                <p:cNvPr id="9344" name="Rectangle 178"/>
                <p:cNvSpPr>
                  <a:spLocks noChangeArrowheads="1"/>
                </p:cNvSpPr>
                <p:nvPr/>
              </p:nvSpPr>
              <p:spPr bwMode="auto">
                <a:xfrm>
                  <a:off x="5347" y="1026"/>
                  <a:ext cx="303" cy="49"/>
                </a:xfrm>
                <a:prstGeom prst="rect">
                  <a:avLst/>
                </a:prstGeom>
                <a:solidFill>
                  <a:srgbClr val="0000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45" name="Rectangle 179"/>
                <p:cNvSpPr>
                  <a:spLocks noChangeArrowheads="1"/>
                </p:cNvSpPr>
                <p:nvPr/>
              </p:nvSpPr>
              <p:spPr bwMode="auto">
                <a:xfrm>
                  <a:off x="5347" y="1075"/>
                  <a:ext cx="303" cy="44"/>
                </a:xfrm>
                <a:prstGeom prst="rect">
                  <a:avLst/>
                </a:prstGeom>
                <a:solidFill>
                  <a:srgbClr val="0000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46" name="Rectangle 180"/>
                <p:cNvSpPr>
                  <a:spLocks noChangeArrowheads="1"/>
                </p:cNvSpPr>
                <p:nvPr/>
              </p:nvSpPr>
              <p:spPr bwMode="auto">
                <a:xfrm>
                  <a:off x="5347" y="1119"/>
                  <a:ext cx="303" cy="35"/>
                </a:xfrm>
                <a:prstGeom prst="rect">
                  <a:avLst/>
                </a:prstGeom>
                <a:solidFill>
                  <a:srgbClr val="0000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47" name="Rectangle 181"/>
                <p:cNvSpPr>
                  <a:spLocks noChangeArrowheads="1"/>
                </p:cNvSpPr>
                <p:nvPr/>
              </p:nvSpPr>
              <p:spPr bwMode="auto">
                <a:xfrm>
                  <a:off x="5347" y="1154"/>
                  <a:ext cx="303" cy="24"/>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48" name="Rectangle 182"/>
                <p:cNvSpPr>
                  <a:spLocks noChangeArrowheads="1"/>
                </p:cNvSpPr>
                <p:nvPr/>
              </p:nvSpPr>
              <p:spPr bwMode="auto">
                <a:xfrm>
                  <a:off x="5347" y="1178"/>
                  <a:ext cx="303" cy="26"/>
                </a:xfrm>
                <a:prstGeom prst="rect">
                  <a:avLst/>
                </a:prstGeom>
                <a:solidFill>
                  <a:srgbClr val="0000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49" name="Rectangle 183"/>
                <p:cNvSpPr>
                  <a:spLocks noChangeArrowheads="1"/>
                </p:cNvSpPr>
                <p:nvPr/>
              </p:nvSpPr>
              <p:spPr bwMode="auto">
                <a:xfrm>
                  <a:off x="5347" y="1204"/>
                  <a:ext cx="303" cy="20"/>
                </a:xfrm>
                <a:prstGeom prst="rect">
                  <a:avLst/>
                </a:prstGeom>
                <a:solidFill>
                  <a:srgbClr val="0000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0" name="Rectangle 184"/>
                <p:cNvSpPr>
                  <a:spLocks noChangeArrowheads="1"/>
                </p:cNvSpPr>
                <p:nvPr/>
              </p:nvSpPr>
              <p:spPr bwMode="auto">
                <a:xfrm>
                  <a:off x="5347" y="1224"/>
                  <a:ext cx="303" cy="19"/>
                </a:xfrm>
                <a:prstGeom prst="rect">
                  <a:avLst/>
                </a:prstGeom>
                <a:solidFill>
                  <a:srgbClr val="00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1" name="Rectangle 185"/>
                <p:cNvSpPr>
                  <a:spLocks noChangeArrowheads="1"/>
                </p:cNvSpPr>
                <p:nvPr/>
              </p:nvSpPr>
              <p:spPr bwMode="auto">
                <a:xfrm>
                  <a:off x="5347" y="1243"/>
                  <a:ext cx="303" cy="17"/>
                </a:xfrm>
                <a:prstGeom prst="rect">
                  <a:avLst/>
                </a:prstGeom>
                <a:solidFill>
                  <a:srgbClr val="0000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2" name="Rectangle 186"/>
                <p:cNvSpPr>
                  <a:spLocks noChangeArrowheads="1"/>
                </p:cNvSpPr>
                <p:nvPr/>
              </p:nvSpPr>
              <p:spPr bwMode="auto">
                <a:xfrm>
                  <a:off x="5347" y="1260"/>
                  <a:ext cx="303" cy="20"/>
                </a:xfrm>
                <a:prstGeom prst="rect">
                  <a:avLst/>
                </a:prstGeom>
                <a:solidFill>
                  <a:srgbClr val="0000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3" name="Rectangle 187"/>
                <p:cNvSpPr>
                  <a:spLocks noChangeArrowheads="1"/>
                </p:cNvSpPr>
                <p:nvPr/>
              </p:nvSpPr>
              <p:spPr bwMode="auto">
                <a:xfrm>
                  <a:off x="5347" y="1280"/>
                  <a:ext cx="303" cy="17"/>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4" name="Rectangle 188"/>
                <p:cNvSpPr>
                  <a:spLocks noChangeArrowheads="1"/>
                </p:cNvSpPr>
                <p:nvPr/>
              </p:nvSpPr>
              <p:spPr bwMode="auto">
                <a:xfrm>
                  <a:off x="5347" y="1297"/>
                  <a:ext cx="303" cy="17"/>
                </a:xfrm>
                <a:prstGeom prst="rect">
                  <a:avLst/>
                </a:prstGeom>
                <a:solidFill>
                  <a:srgbClr val="0000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5" name="Rectangle 189"/>
                <p:cNvSpPr>
                  <a:spLocks noChangeArrowheads="1"/>
                </p:cNvSpPr>
                <p:nvPr/>
              </p:nvSpPr>
              <p:spPr bwMode="auto">
                <a:xfrm>
                  <a:off x="5347" y="1314"/>
                  <a:ext cx="303" cy="20"/>
                </a:xfrm>
                <a:prstGeom prst="rect">
                  <a:avLst/>
                </a:prstGeom>
                <a:solidFill>
                  <a:srgbClr val="000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6" name="Rectangle 190"/>
                <p:cNvSpPr>
                  <a:spLocks noChangeArrowheads="1"/>
                </p:cNvSpPr>
                <p:nvPr/>
              </p:nvSpPr>
              <p:spPr bwMode="auto">
                <a:xfrm>
                  <a:off x="5347" y="1334"/>
                  <a:ext cx="303" cy="17"/>
                </a:xfrm>
                <a:prstGeom prst="rect">
                  <a:avLst/>
                </a:prstGeom>
                <a:solidFill>
                  <a:srgbClr val="0000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7" name="Rectangle 191"/>
                <p:cNvSpPr>
                  <a:spLocks noChangeArrowheads="1"/>
                </p:cNvSpPr>
                <p:nvPr/>
              </p:nvSpPr>
              <p:spPr bwMode="auto">
                <a:xfrm>
                  <a:off x="5347" y="1351"/>
                  <a:ext cx="303" cy="19"/>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8" name="Rectangle 192"/>
                <p:cNvSpPr>
                  <a:spLocks noChangeArrowheads="1"/>
                </p:cNvSpPr>
                <p:nvPr/>
              </p:nvSpPr>
              <p:spPr bwMode="auto">
                <a:xfrm>
                  <a:off x="5347" y="1370"/>
                  <a:ext cx="303" cy="17"/>
                </a:xfrm>
                <a:prstGeom prst="rect">
                  <a:avLst/>
                </a:prstGeom>
                <a:solidFill>
                  <a:srgbClr val="0000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59" name="Rectangle 193"/>
                <p:cNvSpPr>
                  <a:spLocks noChangeArrowheads="1"/>
                </p:cNvSpPr>
                <p:nvPr/>
              </p:nvSpPr>
              <p:spPr bwMode="auto">
                <a:xfrm>
                  <a:off x="5347" y="1387"/>
                  <a:ext cx="303" cy="22"/>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60" name="Rectangle 194"/>
                <p:cNvSpPr>
                  <a:spLocks noChangeArrowheads="1"/>
                </p:cNvSpPr>
                <p:nvPr/>
              </p:nvSpPr>
              <p:spPr bwMode="auto">
                <a:xfrm>
                  <a:off x="5347" y="1409"/>
                  <a:ext cx="303" cy="22"/>
                </a:xfrm>
                <a:prstGeom prst="rect">
                  <a:avLst/>
                </a:prstGeom>
                <a:solidFill>
                  <a:srgbClr val="000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61" name="Rectangle 195"/>
                <p:cNvSpPr>
                  <a:spLocks noChangeArrowheads="1"/>
                </p:cNvSpPr>
                <p:nvPr/>
              </p:nvSpPr>
              <p:spPr bwMode="auto">
                <a:xfrm>
                  <a:off x="5347" y="1431"/>
                  <a:ext cx="303" cy="25"/>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62" name="Rectangle 196"/>
                <p:cNvSpPr>
                  <a:spLocks noChangeArrowheads="1"/>
                </p:cNvSpPr>
                <p:nvPr/>
              </p:nvSpPr>
              <p:spPr bwMode="auto">
                <a:xfrm>
                  <a:off x="5347" y="1456"/>
                  <a:ext cx="303" cy="29"/>
                </a:xfrm>
                <a:prstGeom prst="rect">
                  <a:avLst/>
                </a:prstGeom>
                <a:solidFill>
                  <a:srgbClr val="000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63" name="Rectangle 197"/>
                <p:cNvSpPr>
                  <a:spLocks noChangeArrowheads="1"/>
                </p:cNvSpPr>
                <p:nvPr/>
              </p:nvSpPr>
              <p:spPr bwMode="auto">
                <a:xfrm>
                  <a:off x="5347" y="1485"/>
                  <a:ext cx="303" cy="39"/>
                </a:xfrm>
                <a:prstGeom prst="rect">
                  <a:avLst/>
                </a:prstGeom>
                <a:solidFill>
                  <a:srgbClr val="000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64" name="Rectangle 198"/>
                <p:cNvSpPr>
                  <a:spLocks noChangeArrowheads="1"/>
                </p:cNvSpPr>
                <p:nvPr/>
              </p:nvSpPr>
              <p:spPr bwMode="auto">
                <a:xfrm>
                  <a:off x="5347" y="1524"/>
                  <a:ext cx="303" cy="48"/>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65" name="Rectangle 199"/>
                <p:cNvSpPr>
                  <a:spLocks noChangeArrowheads="1"/>
                </p:cNvSpPr>
                <p:nvPr/>
              </p:nvSpPr>
              <p:spPr bwMode="auto">
                <a:xfrm>
                  <a:off x="5347" y="1572"/>
                  <a:ext cx="303" cy="7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grpSp>
            <p:nvGrpSpPr>
              <p:cNvPr id="9248" name="Group 221"/>
              <p:cNvGrpSpPr>
                <a:grpSpLocks/>
              </p:cNvGrpSpPr>
              <p:nvPr/>
            </p:nvGrpSpPr>
            <p:grpSpPr bwMode="auto">
              <a:xfrm>
                <a:off x="5507" y="1026"/>
                <a:ext cx="181" cy="478"/>
                <a:chOff x="5507" y="1026"/>
                <a:chExt cx="181" cy="478"/>
              </a:xfrm>
            </p:grpSpPr>
            <p:sp>
              <p:nvSpPr>
                <p:cNvPr id="9324" name="Rectangle 201"/>
                <p:cNvSpPr>
                  <a:spLocks noChangeArrowheads="1"/>
                </p:cNvSpPr>
                <p:nvPr/>
              </p:nvSpPr>
              <p:spPr bwMode="auto">
                <a:xfrm>
                  <a:off x="5507" y="1026"/>
                  <a:ext cx="181" cy="41"/>
                </a:xfrm>
                <a:prstGeom prst="rect">
                  <a:avLst/>
                </a:prstGeom>
                <a:solidFill>
                  <a:srgbClr val="0000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25" name="Rectangle 202"/>
                <p:cNvSpPr>
                  <a:spLocks noChangeArrowheads="1"/>
                </p:cNvSpPr>
                <p:nvPr/>
              </p:nvSpPr>
              <p:spPr bwMode="auto">
                <a:xfrm>
                  <a:off x="5507" y="1067"/>
                  <a:ext cx="181" cy="36"/>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26" name="Rectangle 203"/>
                <p:cNvSpPr>
                  <a:spLocks noChangeArrowheads="1"/>
                </p:cNvSpPr>
                <p:nvPr/>
              </p:nvSpPr>
              <p:spPr bwMode="auto">
                <a:xfrm>
                  <a:off x="5507" y="1103"/>
                  <a:ext cx="181" cy="30"/>
                </a:xfrm>
                <a:prstGeom prst="rect">
                  <a:avLst/>
                </a:prstGeom>
                <a:solidFill>
                  <a:srgbClr val="0000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27" name="Rectangle 204"/>
                <p:cNvSpPr>
                  <a:spLocks noChangeArrowheads="1"/>
                </p:cNvSpPr>
                <p:nvPr/>
              </p:nvSpPr>
              <p:spPr bwMode="auto">
                <a:xfrm>
                  <a:off x="5507" y="1133"/>
                  <a:ext cx="181" cy="18"/>
                </a:xfrm>
                <a:prstGeom prst="rect">
                  <a:avLst/>
                </a:prstGeom>
                <a:solidFill>
                  <a:srgbClr val="0000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28" name="Rectangle 205"/>
                <p:cNvSpPr>
                  <a:spLocks noChangeArrowheads="1"/>
                </p:cNvSpPr>
                <p:nvPr/>
              </p:nvSpPr>
              <p:spPr bwMode="auto">
                <a:xfrm>
                  <a:off x="5507" y="1151"/>
                  <a:ext cx="181" cy="21"/>
                </a:xfrm>
                <a:prstGeom prst="rect">
                  <a:avLst/>
                </a:prstGeom>
                <a:solidFill>
                  <a:srgbClr val="00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29" name="Rectangle 206"/>
                <p:cNvSpPr>
                  <a:spLocks noChangeArrowheads="1"/>
                </p:cNvSpPr>
                <p:nvPr/>
              </p:nvSpPr>
              <p:spPr bwMode="auto">
                <a:xfrm>
                  <a:off x="5507" y="1172"/>
                  <a:ext cx="181" cy="15"/>
                </a:xfrm>
                <a:prstGeom prst="rect">
                  <a:avLst/>
                </a:prstGeom>
                <a:solidFill>
                  <a:srgbClr val="0000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0" name="Rectangle 207"/>
                <p:cNvSpPr>
                  <a:spLocks noChangeArrowheads="1"/>
                </p:cNvSpPr>
                <p:nvPr/>
              </p:nvSpPr>
              <p:spPr bwMode="auto">
                <a:xfrm>
                  <a:off x="5507" y="1187"/>
                  <a:ext cx="181" cy="16"/>
                </a:xfrm>
                <a:prstGeom prst="rect">
                  <a:avLst/>
                </a:prstGeom>
                <a:solidFill>
                  <a:srgbClr val="0000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1" name="Rectangle 208"/>
                <p:cNvSpPr>
                  <a:spLocks noChangeArrowheads="1"/>
                </p:cNvSpPr>
                <p:nvPr/>
              </p:nvSpPr>
              <p:spPr bwMode="auto">
                <a:xfrm>
                  <a:off x="5507" y="1203"/>
                  <a:ext cx="181" cy="15"/>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2" name="Rectangle 209"/>
                <p:cNvSpPr>
                  <a:spLocks noChangeArrowheads="1"/>
                </p:cNvSpPr>
                <p:nvPr/>
              </p:nvSpPr>
              <p:spPr bwMode="auto">
                <a:xfrm>
                  <a:off x="5507" y="1218"/>
                  <a:ext cx="181" cy="15"/>
                </a:xfrm>
                <a:prstGeom prst="rect">
                  <a:avLst/>
                </a:prstGeom>
                <a:solidFill>
                  <a:srgbClr val="0000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3" name="Rectangle 210"/>
                <p:cNvSpPr>
                  <a:spLocks noChangeArrowheads="1"/>
                </p:cNvSpPr>
                <p:nvPr/>
              </p:nvSpPr>
              <p:spPr bwMode="auto">
                <a:xfrm>
                  <a:off x="5507" y="1233"/>
                  <a:ext cx="181" cy="17"/>
                </a:xfrm>
                <a:prstGeom prst="rect">
                  <a:avLst/>
                </a:prstGeom>
                <a:solidFill>
                  <a:srgbClr val="000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4" name="Rectangle 211"/>
                <p:cNvSpPr>
                  <a:spLocks noChangeArrowheads="1"/>
                </p:cNvSpPr>
                <p:nvPr/>
              </p:nvSpPr>
              <p:spPr bwMode="auto">
                <a:xfrm>
                  <a:off x="5507" y="1250"/>
                  <a:ext cx="181" cy="13"/>
                </a:xfrm>
                <a:prstGeom prst="rect">
                  <a:avLst/>
                </a:prstGeom>
                <a:solidFill>
                  <a:srgbClr val="0000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5" name="Rectangle 212"/>
                <p:cNvSpPr>
                  <a:spLocks noChangeArrowheads="1"/>
                </p:cNvSpPr>
                <p:nvPr/>
              </p:nvSpPr>
              <p:spPr bwMode="auto">
                <a:xfrm>
                  <a:off x="5507" y="1263"/>
                  <a:ext cx="181" cy="17"/>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6" name="Rectangle 213"/>
                <p:cNvSpPr>
                  <a:spLocks noChangeArrowheads="1"/>
                </p:cNvSpPr>
                <p:nvPr/>
              </p:nvSpPr>
              <p:spPr bwMode="auto">
                <a:xfrm>
                  <a:off x="5507" y="1280"/>
                  <a:ext cx="181" cy="13"/>
                </a:xfrm>
                <a:prstGeom prst="rect">
                  <a:avLst/>
                </a:prstGeom>
                <a:solidFill>
                  <a:srgbClr val="0000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7" name="Rectangle 214"/>
                <p:cNvSpPr>
                  <a:spLocks noChangeArrowheads="1"/>
                </p:cNvSpPr>
                <p:nvPr/>
              </p:nvSpPr>
              <p:spPr bwMode="auto">
                <a:xfrm>
                  <a:off x="5507" y="1293"/>
                  <a:ext cx="181" cy="18"/>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8" name="Rectangle 215"/>
                <p:cNvSpPr>
                  <a:spLocks noChangeArrowheads="1"/>
                </p:cNvSpPr>
                <p:nvPr/>
              </p:nvSpPr>
              <p:spPr bwMode="auto">
                <a:xfrm>
                  <a:off x="5507" y="1311"/>
                  <a:ext cx="181" cy="17"/>
                </a:xfrm>
                <a:prstGeom prst="rect">
                  <a:avLst/>
                </a:prstGeom>
                <a:solidFill>
                  <a:srgbClr val="000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39" name="Rectangle 216"/>
                <p:cNvSpPr>
                  <a:spLocks noChangeArrowheads="1"/>
                </p:cNvSpPr>
                <p:nvPr/>
              </p:nvSpPr>
              <p:spPr bwMode="auto">
                <a:xfrm>
                  <a:off x="5507" y="1328"/>
                  <a:ext cx="181" cy="20"/>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40" name="Rectangle 217"/>
                <p:cNvSpPr>
                  <a:spLocks noChangeArrowheads="1"/>
                </p:cNvSpPr>
                <p:nvPr/>
              </p:nvSpPr>
              <p:spPr bwMode="auto">
                <a:xfrm>
                  <a:off x="5507" y="1348"/>
                  <a:ext cx="181" cy="23"/>
                </a:xfrm>
                <a:prstGeom prst="rect">
                  <a:avLst/>
                </a:prstGeom>
                <a:solidFill>
                  <a:srgbClr val="000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41" name="Rectangle 218"/>
                <p:cNvSpPr>
                  <a:spLocks noChangeArrowheads="1"/>
                </p:cNvSpPr>
                <p:nvPr/>
              </p:nvSpPr>
              <p:spPr bwMode="auto">
                <a:xfrm>
                  <a:off x="5507" y="1371"/>
                  <a:ext cx="181" cy="31"/>
                </a:xfrm>
                <a:prstGeom prst="rect">
                  <a:avLst/>
                </a:prstGeom>
                <a:solidFill>
                  <a:srgbClr val="000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42" name="Rectangle 219"/>
                <p:cNvSpPr>
                  <a:spLocks noChangeArrowheads="1"/>
                </p:cNvSpPr>
                <p:nvPr/>
              </p:nvSpPr>
              <p:spPr bwMode="auto">
                <a:xfrm>
                  <a:off x="5507" y="1402"/>
                  <a:ext cx="181" cy="38"/>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43" name="Rectangle 220"/>
                <p:cNvSpPr>
                  <a:spLocks noChangeArrowheads="1"/>
                </p:cNvSpPr>
                <p:nvPr/>
              </p:nvSpPr>
              <p:spPr bwMode="auto">
                <a:xfrm>
                  <a:off x="5507" y="1440"/>
                  <a:ext cx="181" cy="64"/>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sp>
            <p:nvSpPr>
              <p:cNvPr id="9249" name="Freeform 222"/>
              <p:cNvSpPr>
                <a:spLocks/>
              </p:cNvSpPr>
              <p:nvPr/>
            </p:nvSpPr>
            <p:spPr bwMode="auto">
              <a:xfrm>
                <a:off x="5659" y="1416"/>
                <a:ext cx="32" cy="187"/>
              </a:xfrm>
              <a:custGeom>
                <a:avLst/>
                <a:gdLst>
                  <a:gd name="T0" fmla="*/ 0 w 32"/>
                  <a:gd name="T1" fmla="*/ 86 h 187"/>
                  <a:gd name="T2" fmla="*/ 32 w 32"/>
                  <a:gd name="T3" fmla="*/ 187 h 187"/>
                  <a:gd name="T4" fmla="*/ 32 w 32"/>
                  <a:gd name="T5" fmla="*/ 4 h 187"/>
                  <a:gd name="T6" fmla="*/ 28 w 32"/>
                  <a:gd name="T7" fmla="*/ 0 h 187"/>
                  <a:gd name="T8" fmla="*/ 0 w 32"/>
                  <a:gd name="T9" fmla="*/ 86 h 187"/>
                  <a:gd name="T10" fmla="*/ 0 60000 65536"/>
                  <a:gd name="T11" fmla="*/ 0 60000 65536"/>
                  <a:gd name="T12" fmla="*/ 0 60000 65536"/>
                  <a:gd name="T13" fmla="*/ 0 60000 65536"/>
                  <a:gd name="T14" fmla="*/ 0 60000 65536"/>
                  <a:gd name="T15" fmla="*/ 0 w 32"/>
                  <a:gd name="T16" fmla="*/ 0 h 187"/>
                  <a:gd name="T17" fmla="*/ 32 w 32"/>
                  <a:gd name="T18" fmla="*/ 187 h 187"/>
                </a:gdLst>
                <a:ahLst/>
                <a:cxnLst>
                  <a:cxn ang="T10">
                    <a:pos x="T0" y="T1"/>
                  </a:cxn>
                  <a:cxn ang="T11">
                    <a:pos x="T2" y="T3"/>
                  </a:cxn>
                  <a:cxn ang="T12">
                    <a:pos x="T4" y="T5"/>
                  </a:cxn>
                  <a:cxn ang="T13">
                    <a:pos x="T6" y="T7"/>
                  </a:cxn>
                  <a:cxn ang="T14">
                    <a:pos x="T8" y="T9"/>
                  </a:cxn>
                </a:cxnLst>
                <a:rect l="T15" t="T16" r="T17" b="T18"/>
                <a:pathLst>
                  <a:path w="32" h="187">
                    <a:moveTo>
                      <a:pt x="0" y="86"/>
                    </a:moveTo>
                    <a:lnTo>
                      <a:pt x="32" y="187"/>
                    </a:lnTo>
                    <a:lnTo>
                      <a:pt x="32" y="4"/>
                    </a:lnTo>
                    <a:lnTo>
                      <a:pt x="28" y="0"/>
                    </a:lnTo>
                    <a:lnTo>
                      <a:pt x="0" y="86"/>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pic>
            <p:nvPicPr>
              <p:cNvPr id="9250" name="Picture 2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53" y="1983"/>
                <a:ext cx="3036" cy="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1" name="Freeform 224"/>
              <p:cNvSpPr>
                <a:spLocks/>
              </p:cNvSpPr>
              <p:nvPr/>
            </p:nvSpPr>
            <p:spPr bwMode="auto">
              <a:xfrm>
                <a:off x="5688" y="3110"/>
                <a:ext cx="4" cy="4"/>
              </a:xfrm>
              <a:custGeom>
                <a:avLst/>
                <a:gdLst>
                  <a:gd name="T0" fmla="*/ 4 w 4"/>
                  <a:gd name="T1" fmla="*/ 4 h 4"/>
                  <a:gd name="T2" fmla="*/ 0 w 4"/>
                  <a:gd name="T3" fmla="*/ 0 h 4"/>
                  <a:gd name="T4" fmla="*/ 0 w 4"/>
                  <a:gd name="T5" fmla="*/ 4 h 4"/>
                  <a:gd name="T6" fmla="*/ 4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4"/>
                    </a:moveTo>
                    <a:lnTo>
                      <a:pt x="0" y="0"/>
                    </a:lnTo>
                    <a:lnTo>
                      <a:pt x="0" y="4"/>
                    </a:lnTo>
                    <a:lnTo>
                      <a:pt x="4" y="4"/>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pic>
            <p:nvPicPr>
              <p:cNvPr id="9252" name="Picture 2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53" y="2313"/>
                <a:ext cx="3036"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3" name="Group 238"/>
              <p:cNvGrpSpPr>
                <a:grpSpLocks/>
              </p:cNvGrpSpPr>
              <p:nvPr/>
            </p:nvGrpSpPr>
            <p:grpSpPr bwMode="auto">
              <a:xfrm>
                <a:off x="2653" y="2927"/>
                <a:ext cx="3036" cy="249"/>
                <a:chOff x="2653" y="2927"/>
                <a:chExt cx="3036" cy="249"/>
              </a:xfrm>
            </p:grpSpPr>
            <p:sp>
              <p:nvSpPr>
                <p:cNvPr id="9312" name="Rectangle 226"/>
                <p:cNvSpPr>
                  <a:spLocks noChangeArrowheads="1"/>
                </p:cNvSpPr>
                <p:nvPr/>
              </p:nvSpPr>
              <p:spPr bwMode="auto">
                <a:xfrm>
                  <a:off x="2653" y="2927"/>
                  <a:ext cx="457" cy="249"/>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13" name="Rectangle 227"/>
                <p:cNvSpPr>
                  <a:spLocks noChangeArrowheads="1"/>
                </p:cNvSpPr>
                <p:nvPr/>
              </p:nvSpPr>
              <p:spPr bwMode="auto">
                <a:xfrm>
                  <a:off x="3110" y="2927"/>
                  <a:ext cx="297" cy="249"/>
                </a:xfrm>
                <a:prstGeom prst="rect">
                  <a:avLst/>
                </a:prstGeom>
                <a:solidFill>
                  <a:srgbClr val="0000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14" name="Rectangle 228"/>
                <p:cNvSpPr>
                  <a:spLocks noChangeArrowheads="1"/>
                </p:cNvSpPr>
                <p:nvPr/>
              </p:nvSpPr>
              <p:spPr bwMode="auto">
                <a:xfrm>
                  <a:off x="3407" y="2927"/>
                  <a:ext cx="212" cy="249"/>
                </a:xfrm>
                <a:prstGeom prst="rect">
                  <a:avLst/>
                </a:prstGeom>
                <a:solidFill>
                  <a:srgbClr val="0000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15" name="Rectangle 229"/>
                <p:cNvSpPr>
                  <a:spLocks noChangeArrowheads="1"/>
                </p:cNvSpPr>
                <p:nvPr/>
              </p:nvSpPr>
              <p:spPr bwMode="auto">
                <a:xfrm>
                  <a:off x="3619" y="2927"/>
                  <a:ext cx="179" cy="249"/>
                </a:xfrm>
                <a:prstGeom prst="rect">
                  <a:avLst/>
                </a:prstGeom>
                <a:solidFill>
                  <a:srgbClr val="0000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16" name="Rectangle 230"/>
                <p:cNvSpPr>
                  <a:spLocks noChangeArrowheads="1"/>
                </p:cNvSpPr>
                <p:nvPr/>
              </p:nvSpPr>
              <p:spPr bwMode="auto">
                <a:xfrm>
                  <a:off x="3798" y="2927"/>
                  <a:ext cx="177" cy="249"/>
                </a:xfrm>
                <a:prstGeom prst="rect">
                  <a:avLst/>
                </a:prstGeom>
                <a:solidFill>
                  <a:srgbClr val="0000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17" name="Rectangle 231"/>
                <p:cNvSpPr>
                  <a:spLocks noChangeArrowheads="1"/>
                </p:cNvSpPr>
                <p:nvPr/>
              </p:nvSpPr>
              <p:spPr bwMode="auto">
                <a:xfrm>
                  <a:off x="3975" y="2927"/>
                  <a:ext cx="143" cy="249"/>
                </a:xfrm>
                <a:prstGeom prst="rect">
                  <a:avLst/>
                </a:prstGeom>
                <a:solidFill>
                  <a:srgbClr val="0000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18" name="Rectangle 232"/>
                <p:cNvSpPr>
                  <a:spLocks noChangeArrowheads="1"/>
                </p:cNvSpPr>
                <p:nvPr/>
              </p:nvSpPr>
              <p:spPr bwMode="auto">
                <a:xfrm>
                  <a:off x="4118" y="2927"/>
                  <a:ext cx="166" cy="249"/>
                </a:xfrm>
                <a:prstGeom prst="rect">
                  <a:avLst/>
                </a:prstGeom>
                <a:solidFill>
                  <a:srgbClr val="0000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19" name="Rectangle 233"/>
                <p:cNvSpPr>
                  <a:spLocks noChangeArrowheads="1"/>
                </p:cNvSpPr>
                <p:nvPr/>
              </p:nvSpPr>
              <p:spPr bwMode="auto">
                <a:xfrm>
                  <a:off x="4284" y="2927"/>
                  <a:ext cx="166" cy="249"/>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20" name="Rectangle 234"/>
                <p:cNvSpPr>
                  <a:spLocks noChangeArrowheads="1"/>
                </p:cNvSpPr>
                <p:nvPr/>
              </p:nvSpPr>
              <p:spPr bwMode="auto">
                <a:xfrm>
                  <a:off x="4450" y="2927"/>
                  <a:ext cx="190" cy="249"/>
                </a:xfrm>
                <a:prstGeom prst="rect">
                  <a:avLst/>
                </a:prstGeom>
                <a:solidFill>
                  <a:srgbClr val="0000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21" name="Rectangle 235"/>
                <p:cNvSpPr>
                  <a:spLocks noChangeArrowheads="1"/>
                </p:cNvSpPr>
                <p:nvPr/>
              </p:nvSpPr>
              <p:spPr bwMode="auto">
                <a:xfrm>
                  <a:off x="4640" y="2927"/>
                  <a:ext cx="237" cy="249"/>
                </a:xfrm>
                <a:prstGeom prst="rect">
                  <a:avLst/>
                </a:prstGeom>
                <a:solidFill>
                  <a:srgbClr val="0000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22" name="Rectangle 236"/>
                <p:cNvSpPr>
                  <a:spLocks noChangeArrowheads="1"/>
                </p:cNvSpPr>
                <p:nvPr/>
              </p:nvSpPr>
              <p:spPr bwMode="auto">
                <a:xfrm>
                  <a:off x="4877" y="2927"/>
                  <a:ext cx="308" cy="249"/>
                </a:xfrm>
                <a:prstGeom prst="rect">
                  <a:avLst/>
                </a:prstGeom>
                <a:solidFill>
                  <a:srgbClr val="0000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23" name="Rectangle 237"/>
                <p:cNvSpPr>
                  <a:spLocks noChangeArrowheads="1"/>
                </p:cNvSpPr>
                <p:nvPr/>
              </p:nvSpPr>
              <p:spPr bwMode="auto">
                <a:xfrm>
                  <a:off x="5185" y="2927"/>
                  <a:ext cx="504" cy="24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pic>
            <p:nvPicPr>
              <p:cNvPr id="9254" name="Picture 23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88" y="1067"/>
                <a:ext cx="2302" cy="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5" name="Picture 2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5" y="1026"/>
                <a:ext cx="1285"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6" name="Group 255"/>
              <p:cNvGrpSpPr>
                <a:grpSpLocks/>
              </p:cNvGrpSpPr>
              <p:nvPr/>
            </p:nvGrpSpPr>
            <p:grpSpPr bwMode="auto">
              <a:xfrm>
                <a:off x="4736" y="1026"/>
                <a:ext cx="953" cy="1477"/>
                <a:chOff x="4736" y="1026"/>
                <a:chExt cx="953" cy="1477"/>
              </a:xfrm>
            </p:grpSpPr>
            <p:sp>
              <p:nvSpPr>
                <p:cNvPr id="9298" name="Rectangle 241"/>
                <p:cNvSpPr>
                  <a:spLocks noChangeArrowheads="1"/>
                </p:cNvSpPr>
                <p:nvPr/>
              </p:nvSpPr>
              <p:spPr bwMode="auto">
                <a:xfrm>
                  <a:off x="4736" y="1026"/>
                  <a:ext cx="953" cy="180"/>
                </a:xfrm>
                <a:prstGeom prst="rect">
                  <a:avLst/>
                </a:prstGeom>
                <a:solidFill>
                  <a:srgbClr val="0000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99" name="Rectangle 242"/>
                <p:cNvSpPr>
                  <a:spLocks noChangeArrowheads="1"/>
                </p:cNvSpPr>
                <p:nvPr/>
              </p:nvSpPr>
              <p:spPr bwMode="auto">
                <a:xfrm>
                  <a:off x="4736" y="1206"/>
                  <a:ext cx="953" cy="140"/>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0" name="Rectangle 243"/>
                <p:cNvSpPr>
                  <a:spLocks noChangeArrowheads="1"/>
                </p:cNvSpPr>
                <p:nvPr/>
              </p:nvSpPr>
              <p:spPr bwMode="auto">
                <a:xfrm>
                  <a:off x="4736" y="1346"/>
                  <a:ext cx="953" cy="97"/>
                </a:xfrm>
                <a:prstGeom prst="rect">
                  <a:avLst/>
                </a:prstGeom>
                <a:solidFill>
                  <a:srgbClr val="0000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1" name="Rectangle 244"/>
                <p:cNvSpPr>
                  <a:spLocks noChangeArrowheads="1"/>
                </p:cNvSpPr>
                <p:nvPr/>
              </p:nvSpPr>
              <p:spPr bwMode="auto">
                <a:xfrm>
                  <a:off x="4736" y="1443"/>
                  <a:ext cx="953" cy="86"/>
                </a:xfrm>
                <a:prstGeom prst="rect">
                  <a:avLst/>
                </a:prstGeom>
                <a:solidFill>
                  <a:srgbClr val="000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2" name="Rectangle 245"/>
                <p:cNvSpPr>
                  <a:spLocks noChangeArrowheads="1"/>
                </p:cNvSpPr>
                <p:nvPr/>
              </p:nvSpPr>
              <p:spPr bwMode="auto">
                <a:xfrm>
                  <a:off x="4736" y="1529"/>
                  <a:ext cx="953" cy="69"/>
                </a:xfrm>
                <a:prstGeom prst="rect">
                  <a:avLst/>
                </a:prstGeom>
                <a:solidFill>
                  <a:srgbClr val="0000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3" name="Rectangle 246"/>
                <p:cNvSpPr>
                  <a:spLocks noChangeArrowheads="1"/>
                </p:cNvSpPr>
                <p:nvPr/>
              </p:nvSpPr>
              <p:spPr bwMode="auto">
                <a:xfrm>
                  <a:off x="4736" y="1598"/>
                  <a:ext cx="953" cy="69"/>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4" name="Rectangle 247"/>
                <p:cNvSpPr>
                  <a:spLocks noChangeArrowheads="1"/>
                </p:cNvSpPr>
                <p:nvPr/>
              </p:nvSpPr>
              <p:spPr bwMode="auto">
                <a:xfrm>
                  <a:off x="4736" y="1667"/>
                  <a:ext cx="953" cy="65"/>
                </a:xfrm>
                <a:prstGeom prst="rect">
                  <a:avLst/>
                </a:prstGeom>
                <a:solidFill>
                  <a:srgbClr val="0000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5" name="Rectangle 248"/>
                <p:cNvSpPr>
                  <a:spLocks noChangeArrowheads="1"/>
                </p:cNvSpPr>
                <p:nvPr/>
              </p:nvSpPr>
              <p:spPr bwMode="auto">
                <a:xfrm>
                  <a:off x="4736" y="1732"/>
                  <a:ext cx="953" cy="63"/>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6" name="Rectangle 249"/>
                <p:cNvSpPr>
                  <a:spLocks noChangeArrowheads="1"/>
                </p:cNvSpPr>
                <p:nvPr/>
              </p:nvSpPr>
              <p:spPr bwMode="auto">
                <a:xfrm>
                  <a:off x="4736" y="1795"/>
                  <a:ext cx="953" cy="69"/>
                </a:xfrm>
                <a:prstGeom prst="rect">
                  <a:avLst/>
                </a:prstGeom>
                <a:solidFill>
                  <a:srgbClr val="000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7" name="Rectangle 250"/>
                <p:cNvSpPr>
                  <a:spLocks noChangeArrowheads="1"/>
                </p:cNvSpPr>
                <p:nvPr/>
              </p:nvSpPr>
              <p:spPr bwMode="auto">
                <a:xfrm>
                  <a:off x="4736" y="1864"/>
                  <a:ext cx="953" cy="75"/>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8" name="Rectangle 251"/>
                <p:cNvSpPr>
                  <a:spLocks noChangeArrowheads="1"/>
                </p:cNvSpPr>
                <p:nvPr/>
              </p:nvSpPr>
              <p:spPr bwMode="auto">
                <a:xfrm>
                  <a:off x="4736" y="1939"/>
                  <a:ext cx="953" cy="80"/>
                </a:xfrm>
                <a:prstGeom prst="rect">
                  <a:avLst/>
                </a:prstGeom>
                <a:solidFill>
                  <a:srgbClr val="000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09" name="Rectangle 252"/>
                <p:cNvSpPr>
                  <a:spLocks noChangeArrowheads="1"/>
                </p:cNvSpPr>
                <p:nvPr/>
              </p:nvSpPr>
              <p:spPr bwMode="auto">
                <a:xfrm>
                  <a:off x="4736" y="2019"/>
                  <a:ext cx="953" cy="110"/>
                </a:xfrm>
                <a:prstGeom prst="rect">
                  <a:avLst/>
                </a:prstGeom>
                <a:solidFill>
                  <a:srgbClr val="000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10" name="Rectangle 253"/>
                <p:cNvSpPr>
                  <a:spLocks noChangeArrowheads="1"/>
                </p:cNvSpPr>
                <p:nvPr/>
              </p:nvSpPr>
              <p:spPr bwMode="auto">
                <a:xfrm>
                  <a:off x="4736" y="2129"/>
                  <a:ext cx="953" cy="138"/>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311" name="Rectangle 254"/>
                <p:cNvSpPr>
                  <a:spLocks noChangeArrowheads="1"/>
                </p:cNvSpPr>
                <p:nvPr/>
              </p:nvSpPr>
              <p:spPr bwMode="auto">
                <a:xfrm>
                  <a:off x="4736" y="2267"/>
                  <a:ext cx="953" cy="23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pic>
            <p:nvPicPr>
              <p:cNvPr id="9257" name="Picture 25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37" y="1026"/>
                <a:ext cx="653" cy="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8" name="Picture 25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29" y="1026"/>
                <a:ext cx="560" cy="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9" name="Picture 25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80" y="1026"/>
                <a:ext cx="409"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60" name="Group 296"/>
              <p:cNvGrpSpPr>
                <a:grpSpLocks/>
              </p:cNvGrpSpPr>
              <p:nvPr/>
            </p:nvGrpSpPr>
            <p:grpSpPr bwMode="auto">
              <a:xfrm>
                <a:off x="2653" y="2002"/>
                <a:ext cx="3038" cy="1113"/>
                <a:chOff x="2653" y="2002"/>
                <a:chExt cx="3038" cy="1113"/>
              </a:xfrm>
            </p:grpSpPr>
            <p:grpSp>
              <p:nvGrpSpPr>
                <p:cNvPr id="9261" name="Group 281"/>
                <p:cNvGrpSpPr>
                  <a:grpSpLocks/>
                </p:cNvGrpSpPr>
                <p:nvPr/>
              </p:nvGrpSpPr>
              <p:grpSpPr bwMode="auto">
                <a:xfrm>
                  <a:off x="2653" y="2002"/>
                  <a:ext cx="1938" cy="787"/>
                  <a:chOff x="2653" y="2002"/>
                  <a:chExt cx="1938" cy="787"/>
                </a:xfrm>
              </p:grpSpPr>
              <p:sp>
                <p:nvSpPr>
                  <p:cNvPr id="9276" name="Rectangle 259"/>
                  <p:cNvSpPr>
                    <a:spLocks noChangeArrowheads="1"/>
                  </p:cNvSpPr>
                  <p:nvPr/>
                </p:nvSpPr>
                <p:spPr bwMode="auto">
                  <a:xfrm>
                    <a:off x="2653" y="2002"/>
                    <a:ext cx="184" cy="787"/>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77" name="Rectangle 260"/>
                  <p:cNvSpPr>
                    <a:spLocks noChangeArrowheads="1"/>
                  </p:cNvSpPr>
                  <p:nvPr/>
                </p:nvSpPr>
                <p:spPr bwMode="auto">
                  <a:xfrm>
                    <a:off x="2837" y="2002"/>
                    <a:ext cx="129" cy="787"/>
                  </a:xfrm>
                  <a:prstGeom prst="rect">
                    <a:avLst/>
                  </a:prstGeom>
                  <a:solidFill>
                    <a:srgbClr val="0000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78" name="Rectangle 261"/>
                  <p:cNvSpPr>
                    <a:spLocks noChangeArrowheads="1"/>
                  </p:cNvSpPr>
                  <p:nvPr/>
                </p:nvSpPr>
                <p:spPr bwMode="auto">
                  <a:xfrm>
                    <a:off x="2966" y="2002"/>
                    <a:ext cx="98" cy="787"/>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79" name="Rectangle 262"/>
                  <p:cNvSpPr>
                    <a:spLocks noChangeArrowheads="1"/>
                  </p:cNvSpPr>
                  <p:nvPr/>
                </p:nvSpPr>
                <p:spPr bwMode="auto">
                  <a:xfrm>
                    <a:off x="3064" y="2002"/>
                    <a:ext cx="91" cy="787"/>
                  </a:xfrm>
                  <a:prstGeom prst="rect">
                    <a:avLst/>
                  </a:prstGeom>
                  <a:solidFill>
                    <a:srgbClr val="000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0" name="Rectangle 263"/>
                  <p:cNvSpPr>
                    <a:spLocks noChangeArrowheads="1"/>
                  </p:cNvSpPr>
                  <p:nvPr/>
                </p:nvSpPr>
                <p:spPr bwMode="auto">
                  <a:xfrm>
                    <a:off x="3155" y="2002"/>
                    <a:ext cx="68" cy="787"/>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1" name="Rectangle 264"/>
                  <p:cNvSpPr>
                    <a:spLocks noChangeArrowheads="1"/>
                  </p:cNvSpPr>
                  <p:nvPr/>
                </p:nvSpPr>
                <p:spPr bwMode="auto">
                  <a:xfrm>
                    <a:off x="3223" y="2002"/>
                    <a:ext cx="68" cy="787"/>
                  </a:xfrm>
                  <a:prstGeom prst="rect">
                    <a:avLst/>
                  </a:prstGeom>
                  <a:solidFill>
                    <a:srgbClr val="0000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2" name="Rectangle 265"/>
                  <p:cNvSpPr>
                    <a:spLocks noChangeArrowheads="1"/>
                  </p:cNvSpPr>
                  <p:nvPr/>
                </p:nvSpPr>
                <p:spPr bwMode="auto">
                  <a:xfrm>
                    <a:off x="3291" y="2002"/>
                    <a:ext cx="61" cy="787"/>
                  </a:xfrm>
                  <a:prstGeom prst="rect">
                    <a:avLst/>
                  </a:prstGeom>
                  <a:solidFill>
                    <a:srgbClr val="000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3" name="Rectangle 266"/>
                  <p:cNvSpPr>
                    <a:spLocks noChangeArrowheads="1"/>
                  </p:cNvSpPr>
                  <p:nvPr/>
                </p:nvSpPr>
                <p:spPr bwMode="auto">
                  <a:xfrm>
                    <a:off x="3352" y="2002"/>
                    <a:ext cx="61" cy="787"/>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4" name="Rectangle 267"/>
                  <p:cNvSpPr>
                    <a:spLocks noChangeArrowheads="1"/>
                  </p:cNvSpPr>
                  <p:nvPr/>
                </p:nvSpPr>
                <p:spPr bwMode="auto">
                  <a:xfrm>
                    <a:off x="3413" y="2002"/>
                    <a:ext cx="52" cy="787"/>
                  </a:xfrm>
                  <a:prstGeom prst="rect">
                    <a:avLst/>
                  </a:prstGeom>
                  <a:solidFill>
                    <a:srgbClr val="000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5" name="Rectangle 268"/>
                  <p:cNvSpPr>
                    <a:spLocks noChangeArrowheads="1"/>
                  </p:cNvSpPr>
                  <p:nvPr/>
                </p:nvSpPr>
                <p:spPr bwMode="auto">
                  <a:xfrm>
                    <a:off x="3465" y="2002"/>
                    <a:ext cx="61" cy="787"/>
                  </a:xfrm>
                  <a:prstGeom prst="rect">
                    <a:avLst/>
                  </a:prstGeom>
                  <a:solidFill>
                    <a:srgbClr val="0000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6" name="Rectangle 269"/>
                  <p:cNvSpPr>
                    <a:spLocks noChangeArrowheads="1"/>
                  </p:cNvSpPr>
                  <p:nvPr/>
                </p:nvSpPr>
                <p:spPr bwMode="auto">
                  <a:xfrm>
                    <a:off x="3526" y="2002"/>
                    <a:ext cx="53" cy="787"/>
                  </a:xfrm>
                  <a:prstGeom prst="rect">
                    <a:avLst/>
                  </a:prstGeom>
                  <a:solidFill>
                    <a:srgbClr val="0000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7" name="Rectangle 270"/>
                  <p:cNvSpPr>
                    <a:spLocks noChangeArrowheads="1"/>
                  </p:cNvSpPr>
                  <p:nvPr/>
                </p:nvSpPr>
                <p:spPr bwMode="auto">
                  <a:xfrm>
                    <a:off x="3579" y="2002"/>
                    <a:ext cx="53" cy="787"/>
                  </a:xfrm>
                  <a:prstGeom prst="rect">
                    <a:avLst/>
                  </a:prstGeom>
                  <a:solidFill>
                    <a:srgbClr val="0000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8" name="Rectangle 271"/>
                  <p:cNvSpPr>
                    <a:spLocks noChangeArrowheads="1"/>
                  </p:cNvSpPr>
                  <p:nvPr/>
                </p:nvSpPr>
                <p:spPr bwMode="auto">
                  <a:xfrm>
                    <a:off x="3632" y="2002"/>
                    <a:ext cx="60" cy="787"/>
                  </a:xfrm>
                  <a:prstGeom prst="rect">
                    <a:avLst/>
                  </a:prstGeom>
                  <a:solidFill>
                    <a:srgbClr val="0000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89" name="Rectangle 272"/>
                  <p:cNvSpPr>
                    <a:spLocks noChangeArrowheads="1"/>
                  </p:cNvSpPr>
                  <p:nvPr/>
                </p:nvSpPr>
                <p:spPr bwMode="auto">
                  <a:xfrm>
                    <a:off x="3692" y="2002"/>
                    <a:ext cx="61" cy="787"/>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90" name="Rectangle 273"/>
                  <p:cNvSpPr>
                    <a:spLocks noChangeArrowheads="1"/>
                  </p:cNvSpPr>
                  <p:nvPr/>
                </p:nvSpPr>
                <p:spPr bwMode="auto">
                  <a:xfrm>
                    <a:off x="3753" y="2002"/>
                    <a:ext cx="61" cy="787"/>
                  </a:xfrm>
                  <a:prstGeom prst="rect">
                    <a:avLst/>
                  </a:prstGeom>
                  <a:solidFill>
                    <a:srgbClr val="0000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91" name="Rectangle 274"/>
                  <p:cNvSpPr>
                    <a:spLocks noChangeArrowheads="1"/>
                  </p:cNvSpPr>
                  <p:nvPr/>
                </p:nvSpPr>
                <p:spPr bwMode="auto">
                  <a:xfrm>
                    <a:off x="3814" y="2002"/>
                    <a:ext cx="68" cy="787"/>
                  </a:xfrm>
                  <a:prstGeom prst="rect">
                    <a:avLst/>
                  </a:prstGeom>
                  <a:solidFill>
                    <a:srgbClr val="0000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92" name="Rectangle 275"/>
                  <p:cNvSpPr>
                    <a:spLocks noChangeArrowheads="1"/>
                  </p:cNvSpPr>
                  <p:nvPr/>
                </p:nvSpPr>
                <p:spPr bwMode="auto">
                  <a:xfrm>
                    <a:off x="3882" y="2002"/>
                    <a:ext cx="76" cy="787"/>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93" name="Rectangle 276"/>
                  <p:cNvSpPr>
                    <a:spLocks noChangeArrowheads="1"/>
                  </p:cNvSpPr>
                  <p:nvPr/>
                </p:nvSpPr>
                <p:spPr bwMode="auto">
                  <a:xfrm>
                    <a:off x="3958" y="2002"/>
                    <a:ext cx="83" cy="787"/>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94" name="Rectangle 277"/>
                  <p:cNvSpPr>
                    <a:spLocks noChangeArrowheads="1"/>
                  </p:cNvSpPr>
                  <p:nvPr/>
                </p:nvSpPr>
                <p:spPr bwMode="auto">
                  <a:xfrm>
                    <a:off x="4041" y="2002"/>
                    <a:ext cx="98" cy="787"/>
                  </a:xfrm>
                  <a:prstGeom prst="rect">
                    <a:avLst/>
                  </a:prstGeom>
                  <a:solidFill>
                    <a:srgbClr val="0000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95" name="Rectangle 278"/>
                  <p:cNvSpPr>
                    <a:spLocks noChangeArrowheads="1"/>
                  </p:cNvSpPr>
                  <p:nvPr/>
                </p:nvSpPr>
                <p:spPr bwMode="auto">
                  <a:xfrm>
                    <a:off x="4139" y="2002"/>
                    <a:ext cx="129" cy="787"/>
                  </a:xfrm>
                  <a:prstGeom prst="rect">
                    <a:avLst/>
                  </a:prstGeom>
                  <a:solidFill>
                    <a:srgbClr val="0000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96" name="Rectangle 279"/>
                  <p:cNvSpPr>
                    <a:spLocks noChangeArrowheads="1"/>
                  </p:cNvSpPr>
                  <p:nvPr/>
                </p:nvSpPr>
                <p:spPr bwMode="auto">
                  <a:xfrm>
                    <a:off x="4268" y="2002"/>
                    <a:ext cx="234" cy="787"/>
                  </a:xfrm>
                  <a:prstGeom prst="rect">
                    <a:avLst/>
                  </a:prstGeom>
                  <a:solidFill>
                    <a:srgbClr val="0000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97" name="Rectangle 280"/>
                  <p:cNvSpPr>
                    <a:spLocks noChangeArrowheads="1"/>
                  </p:cNvSpPr>
                  <p:nvPr/>
                </p:nvSpPr>
                <p:spPr bwMode="auto">
                  <a:xfrm>
                    <a:off x="4502" y="2002"/>
                    <a:ext cx="89" cy="78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grpSp>
              <p:nvGrpSpPr>
                <p:cNvPr id="9262" name="Group 295"/>
                <p:cNvGrpSpPr>
                  <a:grpSpLocks/>
                </p:cNvGrpSpPr>
                <p:nvPr/>
              </p:nvGrpSpPr>
              <p:grpSpPr bwMode="auto">
                <a:xfrm>
                  <a:off x="4576" y="2698"/>
                  <a:ext cx="1115" cy="417"/>
                  <a:chOff x="4576" y="2698"/>
                  <a:chExt cx="1115" cy="417"/>
                </a:xfrm>
              </p:grpSpPr>
              <p:sp>
                <p:nvSpPr>
                  <p:cNvPr id="9263" name="Rectangle 282"/>
                  <p:cNvSpPr>
                    <a:spLocks noChangeArrowheads="1"/>
                  </p:cNvSpPr>
                  <p:nvPr/>
                </p:nvSpPr>
                <p:spPr bwMode="auto">
                  <a:xfrm>
                    <a:off x="4576" y="2698"/>
                    <a:ext cx="223" cy="41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64" name="Rectangle 283"/>
                  <p:cNvSpPr>
                    <a:spLocks noChangeArrowheads="1"/>
                  </p:cNvSpPr>
                  <p:nvPr/>
                </p:nvSpPr>
                <p:spPr bwMode="auto">
                  <a:xfrm>
                    <a:off x="4799" y="2698"/>
                    <a:ext cx="1" cy="417"/>
                  </a:xfrm>
                  <a:prstGeom prst="rect">
                    <a:avLst/>
                  </a:prstGeom>
                  <a:solidFill>
                    <a:srgbClr val="0202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65" name="Rectangle 284"/>
                  <p:cNvSpPr>
                    <a:spLocks noChangeArrowheads="1"/>
                  </p:cNvSpPr>
                  <p:nvPr/>
                </p:nvSpPr>
                <p:spPr bwMode="auto">
                  <a:xfrm>
                    <a:off x="4800" y="2698"/>
                    <a:ext cx="1" cy="417"/>
                  </a:xfrm>
                  <a:prstGeom prst="rect">
                    <a:avLst/>
                  </a:prstGeom>
                  <a:solidFill>
                    <a:srgbClr val="0505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66" name="Rectangle 285"/>
                  <p:cNvSpPr>
                    <a:spLocks noChangeArrowheads="1"/>
                  </p:cNvSpPr>
                  <p:nvPr/>
                </p:nvSpPr>
                <p:spPr bwMode="auto">
                  <a:xfrm>
                    <a:off x="4801" y="2698"/>
                    <a:ext cx="1" cy="417"/>
                  </a:xfrm>
                  <a:prstGeom prst="rect">
                    <a:avLst/>
                  </a:prstGeom>
                  <a:solidFill>
                    <a:srgbClr val="0707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67" name="Rectangle 286"/>
                  <p:cNvSpPr>
                    <a:spLocks noChangeArrowheads="1"/>
                  </p:cNvSpPr>
                  <p:nvPr/>
                </p:nvSpPr>
                <p:spPr bwMode="auto">
                  <a:xfrm>
                    <a:off x="4802" y="2698"/>
                    <a:ext cx="168" cy="417"/>
                  </a:xfrm>
                  <a:prstGeom prst="rect">
                    <a:avLst/>
                  </a:prstGeom>
                  <a:solidFill>
                    <a:srgbClr val="0A0A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68" name="Rectangle 287"/>
                  <p:cNvSpPr>
                    <a:spLocks noChangeArrowheads="1"/>
                  </p:cNvSpPr>
                  <p:nvPr/>
                </p:nvSpPr>
                <p:spPr bwMode="auto">
                  <a:xfrm>
                    <a:off x="4970" y="2698"/>
                    <a:ext cx="17" cy="417"/>
                  </a:xfrm>
                  <a:prstGeom prst="rect">
                    <a:avLst/>
                  </a:prstGeom>
                  <a:solidFill>
                    <a:srgbClr val="0B0B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69" name="Rectangle 288"/>
                  <p:cNvSpPr>
                    <a:spLocks noChangeArrowheads="1"/>
                  </p:cNvSpPr>
                  <p:nvPr/>
                </p:nvSpPr>
                <p:spPr bwMode="auto">
                  <a:xfrm>
                    <a:off x="4987" y="2698"/>
                    <a:ext cx="2" cy="417"/>
                  </a:xfrm>
                  <a:prstGeom prst="rect">
                    <a:avLst/>
                  </a:prstGeom>
                  <a:solidFill>
                    <a:srgbClr val="0D0D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70" name="Rectangle 289"/>
                  <p:cNvSpPr>
                    <a:spLocks noChangeArrowheads="1"/>
                  </p:cNvSpPr>
                  <p:nvPr/>
                </p:nvSpPr>
                <p:spPr bwMode="auto">
                  <a:xfrm>
                    <a:off x="4989" y="2698"/>
                    <a:ext cx="134" cy="417"/>
                  </a:xfrm>
                  <a:prstGeom prst="rect">
                    <a:avLst/>
                  </a:prstGeom>
                  <a:solidFill>
                    <a:srgbClr val="0F0F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71" name="Rectangle 290"/>
                  <p:cNvSpPr>
                    <a:spLocks noChangeArrowheads="1"/>
                  </p:cNvSpPr>
                  <p:nvPr/>
                </p:nvSpPr>
                <p:spPr bwMode="auto">
                  <a:xfrm>
                    <a:off x="5123" y="2698"/>
                    <a:ext cx="82" cy="417"/>
                  </a:xfrm>
                  <a:prstGeom prst="rect">
                    <a:avLst/>
                  </a:prstGeom>
                  <a:solidFill>
                    <a:srgbClr val="1111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72" name="Rectangle 291"/>
                  <p:cNvSpPr>
                    <a:spLocks noChangeArrowheads="1"/>
                  </p:cNvSpPr>
                  <p:nvPr/>
                </p:nvSpPr>
                <p:spPr bwMode="auto">
                  <a:xfrm>
                    <a:off x="5205" y="2698"/>
                    <a:ext cx="52" cy="417"/>
                  </a:xfrm>
                  <a:prstGeom prst="rect">
                    <a:avLst/>
                  </a:prstGeom>
                  <a:solidFill>
                    <a:srgbClr val="1212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73" name="Rectangle 292"/>
                  <p:cNvSpPr>
                    <a:spLocks noChangeArrowheads="1"/>
                  </p:cNvSpPr>
                  <p:nvPr/>
                </p:nvSpPr>
                <p:spPr bwMode="auto">
                  <a:xfrm>
                    <a:off x="5257" y="2698"/>
                    <a:ext cx="127" cy="417"/>
                  </a:xfrm>
                  <a:prstGeom prst="rect">
                    <a:avLst/>
                  </a:prstGeom>
                  <a:solidFill>
                    <a:srgbClr val="1414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74" name="Rectangle 293"/>
                  <p:cNvSpPr>
                    <a:spLocks noChangeArrowheads="1"/>
                  </p:cNvSpPr>
                  <p:nvPr/>
                </p:nvSpPr>
                <p:spPr bwMode="auto">
                  <a:xfrm>
                    <a:off x="5384" y="2698"/>
                    <a:ext cx="49" cy="417"/>
                  </a:xfrm>
                  <a:prstGeom prst="rect">
                    <a:avLst/>
                  </a:prstGeom>
                  <a:solidFill>
                    <a:srgbClr val="1515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sp>
                <p:nvSpPr>
                  <p:cNvPr id="9275" name="Rectangle 294"/>
                  <p:cNvSpPr>
                    <a:spLocks noChangeArrowheads="1"/>
                  </p:cNvSpPr>
                  <p:nvPr/>
                </p:nvSpPr>
                <p:spPr bwMode="auto">
                  <a:xfrm>
                    <a:off x="5433" y="2698"/>
                    <a:ext cx="258" cy="417"/>
                  </a:xfrm>
                  <a:prstGeom prst="rect">
                    <a:avLst/>
                  </a:prstGeom>
                  <a:solidFill>
                    <a:srgbClr val="1717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p>
                </p:txBody>
              </p:sp>
            </p:grpSp>
          </p:grpSp>
        </p:grpSp>
        <p:pic>
          <p:nvPicPr>
            <p:cNvPr id="9223" name="Picture 298"/>
            <p:cNvPicPr>
              <a:picLocks noChangeAspect="1" noChangeArrowheads="1"/>
            </p:cNvPicPr>
            <p:nvPr/>
          </p:nvPicPr>
          <p:blipFill>
            <a:blip r:embed="rId18">
              <a:extLst>
                <a:ext uri="{28A0092B-C50C-407E-A947-70E740481C1C}">
                  <a14:useLocalDpi xmlns:a14="http://schemas.microsoft.com/office/drawing/2010/main" val="0"/>
                </a:ext>
              </a:extLst>
            </a:blip>
            <a:srcRect l="3133" t="2914" b="5315"/>
            <a:stretch>
              <a:fillRect/>
            </a:stretch>
          </p:blipFill>
          <p:spPr bwMode="auto">
            <a:xfrm>
              <a:off x="2653" y="1103"/>
              <a:ext cx="3123" cy="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конечная звезда 2"/>
          <p:cNvSpPr/>
          <p:nvPr/>
        </p:nvSpPr>
        <p:spPr>
          <a:xfrm>
            <a:off x="2411413" y="2060575"/>
            <a:ext cx="4478337" cy="2338388"/>
          </a:xfrm>
          <a:prstGeom prst="star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100" dirty="0">
                <a:solidFill>
                  <a:srgbClr val="002060"/>
                </a:solidFill>
              </a:rPr>
              <a:t>ПАЛЛИАТИВНАЯ ПОМОЩЬ</a:t>
            </a:r>
          </a:p>
        </p:txBody>
      </p:sp>
      <p:sp>
        <p:nvSpPr>
          <p:cNvPr id="4" name="Скругленная прямоугольная выноска 3"/>
          <p:cNvSpPr/>
          <p:nvPr/>
        </p:nvSpPr>
        <p:spPr>
          <a:xfrm>
            <a:off x="6618288" y="71438"/>
            <a:ext cx="2336800" cy="1901825"/>
          </a:xfrm>
          <a:prstGeom prst="wedgeRoundRectCallout">
            <a:avLst>
              <a:gd name="adj1" fmla="val -81525"/>
              <a:gd name="adj2" fmla="val 96639"/>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dirty="0">
                <a:solidFill>
                  <a:srgbClr val="002060"/>
                </a:solidFill>
              </a:rPr>
              <a:t>оказание психологической помощи больным и родственникам</a:t>
            </a:r>
          </a:p>
        </p:txBody>
      </p:sp>
      <p:sp>
        <p:nvSpPr>
          <p:cNvPr id="5" name="Скругленная прямоугольная выноска 4"/>
          <p:cNvSpPr>
            <a:spLocks noChangeArrowheads="1"/>
          </p:cNvSpPr>
          <p:nvPr/>
        </p:nvSpPr>
        <p:spPr bwMode="auto">
          <a:xfrm>
            <a:off x="3827463" y="150813"/>
            <a:ext cx="2209800" cy="1851025"/>
          </a:xfrm>
          <a:prstGeom prst="wedgeRoundRectCallout">
            <a:avLst>
              <a:gd name="adj1" fmla="val -3898"/>
              <a:gd name="adj2" fmla="val 85912"/>
              <a:gd name="adj3" fmla="val 16667"/>
            </a:avLst>
          </a:prstGeom>
          <a:solidFill>
            <a:srgbClr val="EFFD35"/>
          </a:solidFill>
          <a:ln w="25400" algn="ctr">
            <a:solidFill>
              <a:srgbClr val="2349BC"/>
            </a:solidFill>
            <a:miter lim="800000"/>
            <a:headEnd/>
            <a:tailEnd/>
          </a:ln>
        </p:spPr>
        <p:txBody>
          <a:bodyPr anchor="ctr"/>
          <a:lstStyle/>
          <a:p>
            <a:pPr algn="ctr" eaLnBrk="1" fontAlgn="auto" hangingPunct="1">
              <a:spcBef>
                <a:spcPts val="0"/>
              </a:spcBef>
              <a:spcAft>
                <a:spcPts val="0"/>
              </a:spcAft>
              <a:defRPr/>
            </a:pPr>
            <a:r>
              <a:rPr lang="ru-RU" dirty="0">
                <a:solidFill>
                  <a:srgbClr val="002060"/>
                </a:solidFill>
                <a:latin typeface="+mn-lt"/>
                <a:cs typeface="+mn-cs"/>
              </a:rPr>
              <a:t>фармакотерапия болевого синдрома и другой отягощающей симптоматики</a:t>
            </a:r>
          </a:p>
        </p:txBody>
      </p:sp>
      <p:sp>
        <p:nvSpPr>
          <p:cNvPr id="6" name="Скругленная прямоугольная выноска 5"/>
          <p:cNvSpPr/>
          <p:nvPr/>
        </p:nvSpPr>
        <p:spPr>
          <a:xfrm>
            <a:off x="7327900" y="3068638"/>
            <a:ext cx="1841500" cy="1860550"/>
          </a:xfrm>
          <a:prstGeom prst="wedgeRoundRectCallout">
            <a:avLst>
              <a:gd name="adj1" fmla="val -92256"/>
              <a:gd name="adj2" fmla="val -30540"/>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dirty="0">
                <a:solidFill>
                  <a:srgbClr val="002060"/>
                </a:solidFill>
              </a:rPr>
              <a:t>не стремится ни ускорить, ни отдалить наступление смерти</a:t>
            </a:r>
          </a:p>
        </p:txBody>
      </p:sp>
      <p:sp>
        <p:nvSpPr>
          <p:cNvPr id="7" name="Скругленная прямоугольная выноска 6"/>
          <p:cNvSpPr/>
          <p:nvPr/>
        </p:nvSpPr>
        <p:spPr>
          <a:xfrm>
            <a:off x="5022850" y="4719638"/>
            <a:ext cx="2305050" cy="1884362"/>
          </a:xfrm>
          <a:prstGeom prst="wedgeRoundRectCallout">
            <a:avLst>
              <a:gd name="adj1" fmla="val -26625"/>
              <a:gd name="adj2" fmla="val -77657"/>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dirty="0">
                <a:solidFill>
                  <a:srgbClr val="002060"/>
                </a:solidFill>
              </a:rPr>
              <a:t>повышает качество жизни и может также положительно повлиять на течение болезни</a:t>
            </a:r>
          </a:p>
        </p:txBody>
      </p:sp>
      <p:sp>
        <p:nvSpPr>
          <p:cNvPr id="8" name="Скругленная прямоугольная выноска 7"/>
          <p:cNvSpPr/>
          <p:nvPr/>
        </p:nvSpPr>
        <p:spPr>
          <a:xfrm>
            <a:off x="1900238" y="4668838"/>
            <a:ext cx="2447925" cy="1984375"/>
          </a:xfrm>
          <a:prstGeom prst="wedgeRoundRectCallout">
            <a:avLst>
              <a:gd name="adj1" fmla="val 30464"/>
              <a:gd name="adj2" fmla="val -73749"/>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dirty="0">
                <a:solidFill>
                  <a:srgbClr val="002060"/>
                </a:solidFill>
              </a:rPr>
              <a:t>обучение родственников пациента навыкам ухода за </a:t>
            </a:r>
            <a:r>
              <a:rPr lang="ru-RU" dirty="0" err="1">
                <a:solidFill>
                  <a:srgbClr val="002060"/>
                </a:solidFill>
              </a:rPr>
              <a:t>инкурабельными</a:t>
            </a:r>
            <a:r>
              <a:rPr lang="ru-RU" dirty="0">
                <a:solidFill>
                  <a:srgbClr val="002060"/>
                </a:solidFill>
              </a:rPr>
              <a:t> больными</a:t>
            </a:r>
          </a:p>
        </p:txBody>
      </p:sp>
      <p:sp>
        <p:nvSpPr>
          <p:cNvPr id="9" name="Скругленная прямоугольная выноска 8"/>
          <p:cNvSpPr>
            <a:spLocks noChangeArrowheads="1"/>
          </p:cNvSpPr>
          <p:nvPr/>
        </p:nvSpPr>
        <p:spPr bwMode="auto">
          <a:xfrm>
            <a:off x="-9525" y="2424113"/>
            <a:ext cx="2193925" cy="2295525"/>
          </a:xfrm>
          <a:prstGeom prst="wedgeRoundRectCallout">
            <a:avLst>
              <a:gd name="adj1" fmla="val 98366"/>
              <a:gd name="adj2" fmla="val -16130"/>
              <a:gd name="adj3" fmla="val 16667"/>
            </a:avLst>
          </a:prstGeom>
          <a:solidFill>
            <a:srgbClr val="EFFD35"/>
          </a:solidFill>
          <a:ln w="25400" algn="ctr">
            <a:solidFill>
              <a:srgbClr val="D0F010"/>
            </a:solidFill>
            <a:miter lim="800000"/>
            <a:headEnd/>
            <a:tailEnd/>
          </a:ln>
        </p:spPr>
        <p:txBody>
          <a:bodyPr anchor="ctr"/>
          <a:lstStyle/>
          <a:p>
            <a:pPr algn="ctr" eaLnBrk="1" fontAlgn="auto" hangingPunct="1">
              <a:spcBef>
                <a:spcPts val="0"/>
              </a:spcBef>
              <a:spcAft>
                <a:spcPts val="0"/>
              </a:spcAft>
              <a:defRPr/>
            </a:pPr>
            <a:endParaRPr lang="ru-RU" dirty="0">
              <a:solidFill>
                <a:srgbClr val="002060"/>
              </a:solidFill>
              <a:latin typeface="+mn-lt"/>
              <a:cs typeface="+mn-cs"/>
            </a:endParaRPr>
          </a:p>
          <a:p>
            <a:pPr algn="ctr" eaLnBrk="1" fontAlgn="auto" hangingPunct="1">
              <a:spcBef>
                <a:spcPts val="0"/>
              </a:spcBef>
              <a:spcAft>
                <a:spcPts val="0"/>
              </a:spcAft>
              <a:defRPr/>
            </a:pPr>
            <a:r>
              <a:rPr lang="ru-RU" dirty="0">
                <a:solidFill>
                  <a:srgbClr val="002060"/>
                </a:solidFill>
                <a:latin typeface="+mn-lt"/>
                <a:cs typeface="+mn-cs"/>
              </a:rPr>
              <a:t>проведение паллиативных хирургических вмешательств (лапароцентез, </a:t>
            </a:r>
            <a:r>
              <a:rPr lang="ru-RU" dirty="0" err="1">
                <a:solidFill>
                  <a:srgbClr val="002060"/>
                </a:solidFill>
                <a:latin typeface="+mn-lt"/>
                <a:cs typeface="+mn-cs"/>
              </a:rPr>
              <a:t>торакоцентез</a:t>
            </a:r>
            <a:r>
              <a:rPr lang="ru-RU" dirty="0">
                <a:solidFill>
                  <a:srgbClr val="002060"/>
                </a:solidFill>
                <a:latin typeface="+mn-lt"/>
                <a:cs typeface="+mn-cs"/>
              </a:rPr>
              <a:t>)</a:t>
            </a:r>
          </a:p>
          <a:p>
            <a:pPr algn="ctr" eaLnBrk="1" fontAlgn="auto" hangingPunct="1">
              <a:spcBef>
                <a:spcPts val="0"/>
              </a:spcBef>
              <a:spcAft>
                <a:spcPts val="0"/>
              </a:spcAft>
              <a:defRPr/>
            </a:pPr>
            <a:endParaRPr lang="ru-RU" dirty="0">
              <a:solidFill>
                <a:schemeClr val="lt1"/>
              </a:solidFill>
              <a:latin typeface="+mn-lt"/>
              <a:cs typeface="+mn-cs"/>
            </a:endParaRPr>
          </a:p>
        </p:txBody>
      </p:sp>
      <p:sp>
        <p:nvSpPr>
          <p:cNvPr id="10" name="Скругленная прямоугольная выноска 9"/>
          <p:cNvSpPr/>
          <p:nvPr/>
        </p:nvSpPr>
        <p:spPr>
          <a:xfrm>
            <a:off x="963613" y="71438"/>
            <a:ext cx="2309812" cy="2022475"/>
          </a:xfrm>
          <a:prstGeom prst="wedgeRoundRectCallout">
            <a:avLst>
              <a:gd name="adj1" fmla="val 45027"/>
              <a:gd name="adj2" fmla="val 80813"/>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dirty="0">
                <a:solidFill>
                  <a:srgbClr val="002060"/>
                </a:solidFill>
              </a:rPr>
              <a:t>утверждает жизнь и относится к умиранию как к естественному процессу</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05.12.13">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НАСКИ СИНЁВА</Template>
  <TotalTime>8208</TotalTime>
  <Words>1968</Words>
  <Application>Microsoft Office PowerPoint</Application>
  <PresentationFormat>Экран (4:3)</PresentationFormat>
  <Paragraphs>261</Paragraphs>
  <Slides>28</Slides>
  <Notes>27</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05.12.13</vt:lpstr>
      <vt:lpstr>   Министерство здравоохранения  Самарской области Самарский областной клинический онкологический диспансер   </vt:lpstr>
      <vt:lpstr>  Динамика заболеваемости и смертности при злокачественных новообразованиях  в Самарской области в 2012-2016гг.  (на 100 тыс. нас.)</vt:lpstr>
      <vt:lpstr> Основные контингенты онкобольных  в Самарской области в 2014 -2016 гг.</vt:lpstr>
      <vt:lpstr>Презентация PowerPoint</vt:lpstr>
      <vt:lpstr> </vt:lpstr>
      <vt:lpstr>Работа отделения до 2016года</vt:lpstr>
      <vt:lpstr>Нормативно-правовая база  службы паллиативной помощи </vt:lpstr>
      <vt:lpstr>Отделение паллиативной помощи пациентам</vt:lpstr>
      <vt:lpstr>Презентация PowerPoint</vt:lpstr>
      <vt:lpstr>  Порядок деятельности  отделения паллиативной помощи ГБУЗ СОКОД</vt:lpstr>
      <vt:lpstr>Презентация PowerPoint</vt:lpstr>
      <vt:lpstr> Высокотехнологическая помощь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Накрытие манипуляционного стола в домашних условиях</vt:lpstr>
      <vt:lpstr>Презентация PowerPoint</vt:lpstr>
      <vt:lpstr>Школа он лайн</vt:lpstr>
      <vt:lpstr>Роль медицинской сестры</vt:lpstr>
      <vt:lpstr> В единстве сила!</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Результаты деятельности онкологической службы г. Тольятти в 2011 году</dc:title>
  <dc:creator>Егорова Алла Геннадьевна</dc:creator>
  <cp:lastModifiedBy>Arina</cp:lastModifiedBy>
  <cp:revision>506</cp:revision>
  <cp:lastPrinted>2017-05-22T05:46:07Z</cp:lastPrinted>
  <dcterms:modified xsi:type="dcterms:W3CDTF">2017-06-09T13:33:31Z</dcterms:modified>
</cp:coreProperties>
</file>