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0" r:id="rId3"/>
    <p:sldId id="257" r:id="rId4"/>
    <p:sldId id="282" r:id="rId5"/>
    <p:sldId id="272" r:id="rId6"/>
    <p:sldId id="271" r:id="rId7"/>
    <p:sldId id="273" r:id="rId8"/>
    <p:sldId id="274" r:id="rId9"/>
    <p:sldId id="270" r:id="rId10"/>
    <p:sldId id="261" r:id="rId11"/>
    <p:sldId id="276" r:id="rId12"/>
    <p:sldId id="262" r:id="rId13"/>
    <p:sldId id="263" r:id="rId14"/>
    <p:sldId id="264" r:id="rId15"/>
    <p:sldId id="265" r:id="rId16"/>
    <p:sldId id="275" r:id="rId17"/>
    <p:sldId id="281" r:id="rId18"/>
    <p:sldId id="277" r:id="rId19"/>
    <p:sldId id="283" r:id="rId20"/>
    <p:sldId id="284" r:id="rId21"/>
    <p:sldId id="278" r:id="rId22"/>
  </p:sldIdLst>
  <p:sldSz cx="9144000" cy="6858000" type="screen4x3"/>
  <p:notesSz cx="6858000" cy="9144000"/>
  <p:custDataLst>
    <p:tags r:id="rId2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573016"/>
            <a:ext cx="8064896" cy="147002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ПЕРСПЕКТИВЫ ВЫСШЕГО СЕСТРИНСКОГО ОБРАЗОВАНИЯ В РОССИЙСКОЙ ФЕДЕРАЦИИ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105400"/>
            <a:ext cx="6400800" cy="1752600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Касимовская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Наталия Алексеевна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декан факультета высшего сестринского образования и психолого-социальной работы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C:\Users\Арсагова\Desktop\III Саммит\ПМГМУ\Логотип_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908720"/>
            <a:ext cx="3168352" cy="16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260648"/>
          <a:ext cx="8712968" cy="6506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1087249">
                <a:tc>
                  <a:txBody>
                    <a:bodyPr/>
                    <a:lstStyle/>
                    <a:p>
                      <a:endParaRPr kumimoji="0" lang="ru-RU" sz="24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Области профессиональной деятельности (Новый ФГОС)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59327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 профессиональной деятельности и (или) сферы профессиональной деятельности, в которых выпускники, освоившие программу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бакалавриата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могут осуществлять профессиональную деятельность: 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 Образование и наука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сфере профессионального обучения, профессионального образования и дополнительного профессионального образования, в сфере научных исследований),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 Здравоохранение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сфере сохранения и обеспечения здоровья населения, улучшения качества его жизни путем оказания квалифицированной сестринской помощи, проведения профилактической работы с населением, обеспечения организации работы сестринского персонала),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07 Административно-управленческая и офисная деятельность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сфере управления персоналом организации).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51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17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x-none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риложени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kumimoji="0" lang="x-none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 приказу Министерства труда и социальной защиты Российской Федерации от 29 сентября 2014 г. № 667н «О реестре профессиональных стандартов (перечне видов профессиональной деятельности)» (зарегистрирован Министерством юстиции Российской Федерации 19 ноября 2014 г., регистрационный № 34779).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4744"/>
            <a:ext cx="901134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Перечень профессиональных стандартов,</a:t>
            </a:r>
            <a:br>
              <a:rPr lang="ru-RU" sz="2700" dirty="0" smtClean="0"/>
            </a:br>
            <a:r>
              <a:rPr lang="ru-RU" sz="2700" dirty="0" smtClean="0"/>
              <a:t>соответствующих профессиональной деятельности выпускников, освоивших программу </a:t>
            </a:r>
            <a:r>
              <a:rPr lang="ru-RU" sz="2700" dirty="0" err="1" smtClean="0"/>
              <a:t>бакалавриата</a:t>
            </a:r>
            <a:r>
              <a:rPr lang="ru-RU" sz="2700" dirty="0" smtClean="0"/>
              <a:t> по направлению подготовки 34.03.01 Сестринское дело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844825"/>
          <a:ext cx="9144000" cy="5122144"/>
        </p:xfrm>
        <a:graphic>
          <a:graphicData uri="http://schemas.openxmlformats.org/drawingml/2006/table">
            <a:tbl>
              <a:tblPr/>
              <a:tblGrid>
                <a:gridCol w="868684"/>
                <a:gridCol w="1687092"/>
                <a:gridCol w="6588224"/>
              </a:tblGrid>
              <a:tr h="835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Код профессионального стандарта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профессионального стандарта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850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01 Образование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9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01.004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«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Педагог профессионального обучения, профессионального образования и дополнительного профессионального образования»,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утвержденный приказом Министерства труда и социальной защиты Российской Федерации </a:t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 8 сентября 2015 г. № 608н (зарегистрирован Министерством юстиции Российской Федерации 24 сентября 2015 г., регистрационный № 38993)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850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07 Административно-управленческая и офисная деятельность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07.003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indent="323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 стандарт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«Специалист по управлению персоналом»,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утвержденный приказом Министерства труда и социальной защиты Российской Федерации </a:t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 6 октября 2015 г. № 691н (зарегистрирован Министерством юстиции Российской Федерации 19 октября 2015 г., регистрационный № 39362)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44625"/>
          <a:ext cx="9144000" cy="6813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1960"/>
                <a:gridCol w="4932040"/>
              </a:tblGrid>
              <a:tr h="138646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 выпускника должны</a:t>
                      </a:r>
                      <a:r>
                        <a:rPr lang="ru-RU" sz="2400" baseline="0" dirty="0" smtClean="0"/>
                        <a:t> быть</a:t>
                      </a:r>
                      <a:r>
                        <a:rPr lang="ru-RU" sz="2400" dirty="0" smtClean="0"/>
                        <a:t> сформированы</a:t>
                      </a:r>
                      <a:r>
                        <a:rPr lang="ru-RU" sz="2400" baseline="0" dirty="0" smtClean="0"/>
                        <a:t> компетенции </a:t>
                      </a:r>
                      <a:r>
                        <a:rPr lang="ru-RU" sz="2400" dirty="0" smtClean="0"/>
                        <a:t>ФГОС действующий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 выпускника должны</a:t>
                      </a:r>
                      <a:r>
                        <a:rPr lang="ru-RU" sz="2400" baseline="0" dirty="0" smtClean="0"/>
                        <a:t> быть</a:t>
                      </a:r>
                      <a:r>
                        <a:rPr lang="ru-RU" sz="2400" dirty="0" smtClean="0"/>
                        <a:t> сформированы</a:t>
                      </a:r>
                      <a:r>
                        <a:rPr lang="ru-RU" sz="2400" baseline="0" dirty="0" smtClean="0"/>
                        <a:t> компетенции </a:t>
                      </a:r>
                    </a:p>
                    <a:p>
                      <a:r>
                        <a:rPr lang="ru-RU" sz="2400" baseline="0" dirty="0" smtClean="0"/>
                        <a:t>ФГОС новый</a:t>
                      </a:r>
                      <a:endParaRPr lang="ru-RU" sz="2400" dirty="0"/>
                    </a:p>
                  </a:txBody>
                  <a:tcPr/>
                </a:tc>
              </a:tr>
              <a:tr h="66290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Общекультурные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Универсальные компетенции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208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Общепрофессиональные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компетенции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Общепрофессиональные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компетенции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19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Профессиональные компетенции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Профессиональные компетенции, формируются на основе профессиональных стандартов.</a:t>
                      </a:r>
                    </a:p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ПК</a:t>
                      </a: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должны у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читывать: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рынок труда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обобщение зарубежного опыта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объединение работодателей отрасли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Универсальные компетенции НОВЫЙ ФГОС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282890"/>
          <a:ext cx="9144000" cy="5575109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487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категории (группы) универсальных компетенций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374" marR="58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Код и наименование универсальной компетенции выпускника программы бакалавриата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374" marR="58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Системное и критическое мышление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374" marR="58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УК-1. Способен осуществлять поиск, критический анализ и синтез информации, применять системный подход для решения поставленных задач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374" marR="58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7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и реализация проектов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374" marR="58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УК-2. Способен определять круг задач в рамках поставленной цели и выбирать оптимальные способы их решения, исходя из действующих правовых норм, имеющихся ресурсов и ограничений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374" marR="58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3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Командная работа и лидерство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374" marR="58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УК-3. Способен осуществлять социальное взаимодействие и реализовывать свою роль в команде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374" marR="58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Коммуникация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374" marR="58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УК-4. Способен осуществлять деловую коммуникацию в устной и письменной формах на государственном языке Российской Федерации и иностранном(ых) языке(ах)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374" marR="58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Межкультурное взаимодействие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374" marR="58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УК-5. Способен воспринимать межкультурное разнообразие общества в социально-историческом, этическом и философском контекстах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374" marR="58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9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Самоорганизация и саморазвитие (в том числе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здоровьесбережение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374" marR="58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УК-6. Способен управлять своим временем, выстраивать и реализовывать траекторию саморазвития на основе принципов образования в течение всей жизни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374" marR="58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9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УК-7. Способен поддерживать должный уровень физической подготовленности для обеспечения полноценной социальной и профессиональной деятельности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374" marR="58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Безопасность жизнедеятельности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374" marR="58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УК-8. Способен создавать и поддерживать безопасные условия жизнедеятельности, в том числе при возникновении чрезвычайных ситуаций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374" marR="58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Общепрофессиональные</a:t>
            </a:r>
            <a:r>
              <a:rPr lang="ru-RU" dirty="0" smtClean="0"/>
              <a:t> компетенции </a:t>
            </a:r>
            <a:br>
              <a:rPr lang="ru-RU" dirty="0" smtClean="0"/>
            </a:br>
            <a:r>
              <a:rPr lang="ru-RU" dirty="0" smtClean="0"/>
              <a:t>НОВЫЙ ФГОС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0" y="1164019"/>
          <a:ext cx="9144000" cy="5693982"/>
        </p:xfrm>
        <a:graphic>
          <a:graphicData uri="http://schemas.openxmlformats.org/drawingml/2006/table">
            <a:tbl>
              <a:tblPr/>
              <a:tblGrid>
                <a:gridCol w="2627784"/>
                <a:gridCol w="6516216"/>
              </a:tblGrid>
              <a:tr h="778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категории (группы)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общепрофессиональных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компетенций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Код и наименование общепрофессиональной компетенции выпускника программы бакалавриата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9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Этические и правовые основы профессиональной деятельности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ОПК-1. Способен реализовать правовые нормы, этические и деонтологические принципы в профессиональной деятельности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8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Естественно-научные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методы познания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ОПК-2. Способен решать профессиональные задачи с использованием основных физико-химических, математических и иных естественнонаучных понятий и методов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Информационные технологии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 Способен решать стандартные задачи профессиональной деятельности с использованием информационных, библиографических ресурсов, медико-биологической терминологии, информационно-коммуникационных технологий и учетом основных требований информационной безопасности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8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Медицинские технологии, лекарственные препараты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ОПК-4. Способен применять медицинские технологии, медицинские изделия, лекарственные препараты, дезинфекционные средства и их комбинации при решении профессиональных задач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23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Оценка состояния здоровья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ОПК-5. Способен оценивать морфофункциональные, физиологические и патологические состояния и процессы в организме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человека,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на индивидуальном, групповом 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популяционном уровне для решения профессиональных задач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9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ОПК-6. Способен проводить анализ медико-статистической информации и интерпретировать результаты состояния здоровья пациента (населения)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9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ОПК-7. Способен участвовать в разработке и реализации реабилитационных программ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Общепрофессиональные</a:t>
            </a:r>
            <a:r>
              <a:rPr lang="ru-RU" dirty="0" smtClean="0"/>
              <a:t> компетенции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219200"/>
          <a:ext cx="9144000" cy="5638800"/>
        </p:xfrm>
        <a:graphic>
          <a:graphicData uri="http://schemas.openxmlformats.org/drawingml/2006/table">
            <a:tbl>
              <a:tblPr/>
              <a:tblGrid>
                <a:gridCol w="3060617"/>
                <a:gridCol w="6083383"/>
              </a:tblGrid>
              <a:tr h="125306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Профилактическая деятельность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ОПК-8. Способен определять приоритетные проблемы и риски здоровью пациента (населения), разрабатывать и проводить профилактические мероприятия с целью повышения уровня здоровья и предотвращения заболеваний пациента (населения)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9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ОПК-9. Способен распространять знания о здоровом образе жизни, направленные на повышение санитарной культуры и профилактику заболеваний пациентов (населения)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98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Организационно-управленческая деятельность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ОПК-10. Способен применять организационно-управленческую и нормативную документацию в своей деятельности, реализовать принципы системы менеджмента качества в профессиональной деятельности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3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ОПК-11.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Способен проектировать организационные структуры, планировать и осуществлять мероприятия по управлению персоналом, распределять и делегировать полномочия с учетом личной ответственности за осуществляемые мероприятия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6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Научная деятельность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ОПК-12. Способен применять современные методики сбора и обработки информации, необходимой для проведения научного исследования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6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Профессиональное образование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ОПК-13. Способен разрабатывать методические и обучающие материалы для подготовки и профессионального развития сестринских кадров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87" marR="9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8229600" cy="990600"/>
          </a:xfrm>
        </p:spPr>
        <p:txBody>
          <a:bodyPr/>
          <a:lstStyle/>
          <a:p>
            <a:pPr algn="ctr"/>
            <a:r>
              <a:rPr lang="ru-RU" dirty="0" smtClean="0"/>
              <a:t>Практики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980728"/>
          <a:ext cx="9144000" cy="569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870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ФГОС действующий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ФГОС новый</a:t>
                      </a:r>
                      <a:endParaRPr lang="ru-RU" sz="2400" dirty="0"/>
                    </a:p>
                  </a:txBody>
                  <a:tcPr/>
                </a:tc>
              </a:tr>
              <a:tr h="2537269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Типы учебной практики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практика по получению первичных профессиональных умений и навыков, в том числе первичных умений и навыков научно-исследовательской деятельности (в том числе клиническая практика).</a:t>
                      </a:r>
                    </a:p>
                    <a:p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Типы</a:t>
                      </a:r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учебной практики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ознакомительная практика;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практика по освоению технологий сестринского ухода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70391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Типы производственной практики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практика по получению первичных профессиональных умений и опыта профессиональной деятельности;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научно-исследовательская работа.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Типы производственной практики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клиническая практика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педагогическая практика;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организационно-управленческая практика;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научно-исследовательская работа 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Позиционирование выпускника на рынке труда заключается в определении его места на рынке труда и спектра возможных траекторий его профессиональной деятельности в конкретной области (областях) профессиональной деятельности. Данная характеристика должна отражать особенности, отличающие подготовку выпускников по соответствующему направлению (специальности) к осуществлению профессиональной деятельности, в особенности в смежных областях.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подготовки бакалавров </a:t>
            </a:r>
            <a:endParaRPr lang="ru-RU" dirty="0"/>
          </a:p>
        </p:txBody>
      </p:sp>
      <p:pic>
        <p:nvPicPr>
          <p:cNvPr id="3174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21126" t="21063" r="21125" b="7347"/>
          <a:stretch>
            <a:fillRect/>
          </a:stretch>
        </p:blipFill>
        <p:spPr bwMode="auto">
          <a:xfrm>
            <a:off x="323528" y="1196752"/>
            <a:ext cx="8568952" cy="576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1520" y="58772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высшего образования по направлению подготовки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34.04.01 Управление сестринской деятельностью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(уровень магистратура)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 l="1380" t="17344" r="26674" b="6250"/>
          <a:stretch>
            <a:fillRect/>
          </a:stretch>
        </p:blipFill>
        <p:spPr bwMode="auto">
          <a:xfrm>
            <a:off x="251520" y="1268760"/>
            <a:ext cx="8676456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1916832"/>
            <a:ext cx="5328592" cy="99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4653136"/>
            <a:ext cx="8964488" cy="220486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Медицина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Специалист («Сестринское дело» квалификация «Менеджер»)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Новое образование в России :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(«Сестринское дело»  степень бакалавр)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upload.wikimedia.org/wikipedia/commons/thumb/6/60/Bologna-Prozess-Logo.svg/728px-Bologna-Prozess-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87483" cy="46531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707904" y="33265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 2010 года реформировать национальные системы образования в соответствии с основными положениями Болонской декларации.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1520" y="5085184"/>
            <a:ext cx="216024" cy="288032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251520" y="5085184"/>
            <a:ext cx="179512" cy="288032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 l="3328" t="15750" r="26393" b="6486"/>
          <a:stretch>
            <a:fillRect/>
          </a:stretch>
        </p:blipFill>
        <p:spPr bwMode="auto">
          <a:xfrm>
            <a:off x="0" y="764704"/>
            <a:ext cx="914400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8229600" cy="49377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БЛАГОДАРЮ ЗА ВНИМАНИЕ!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Современный подход к высшему сестринскому образованию 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29803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000" b="1" dirty="0" smtClean="0"/>
              <a:t>4 года обучения – бакалавр</a:t>
            </a:r>
          </a:p>
          <a:p>
            <a:pPr>
              <a:buNone/>
            </a:pPr>
            <a:r>
              <a:rPr lang="ru-RU" sz="2000" dirty="0" smtClean="0"/>
              <a:t>Поступают абитуриенты :</a:t>
            </a:r>
          </a:p>
          <a:p>
            <a:r>
              <a:rPr lang="ru-RU" sz="2000" dirty="0" smtClean="0"/>
              <a:t>имеющие среднее профессиональное образование</a:t>
            </a:r>
          </a:p>
          <a:p>
            <a:r>
              <a:rPr lang="ru-RU" sz="2000" dirty="0" smtClean="0"/>
              <a:t>после окончания школы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Получение образования по программе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допускается только в образовательной организации высшего образования (далее - организациями).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57600" y="5085184"/>
            <a:ext cx="5886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03.09.2015 N 964</a:t>
            </a:r>
            <a:br>
              <a:rPr lang="ru-RU" dirty="0" smtClean="0"/>
            </a:br>
            <a:r>
              <a:rPr lang="ru-RU" dirty="0" smtClean="0"/>
              <a:t>(ред. от 08.08.2016)</a:t>
            </a:r>
            <a:br>
              <a:rPr lang="ru-RU" dirty="0" smtClean="0"/>
            </a:br>
            <a:r>
              <a:rPr lang="ru-RU" dirty="0" smtClean="0"/>
              <a:t>"Об утверждении федерального государственного образовательного стандарта высшего образования по направлению подготовки 34.03.01 Сестринское дело (уровень </a:t>
            </a:r>
            <a:r>
              <a:rPr lang="ru-RU" dirty="0" err="1" smtClean="0"/>
              <a:t>бакалавриата</a:t>
            </a:r>
            <a:r>
              <a:rPr lang="ru-RU" dirty="0" smtClean="0"/>
              <a:t>)"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Стандарты образования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686800" cy="530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5306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Приказ </a:t>
                      </a:r>
                      <a:r>
                        <a:rPr lang="ru-RU" sz="2400" dirty="0" err="1" smtClean="0"/>
                        <a:t>Минобрнауки</a:t>
                      </a:r>
                      <a:r>
                        <a:rPr lang="ru-RU" sz="2400" dirty="0" smtClean="0"/>
                        <a:t> России от 03.09.2015 N 964</a:t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(ред. от 08.08.2016)</a:t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"Об утверждении федерального государственного образовательного стандарта высшего образования по направлению подготовки 34.03.01 Сестринское дело (уровень </a:t>
                      </a:r>
                      <a:r>
                        <a:rPr lang="ru-RU" sz="2400" dirty="0" err="1" smtClean="0"/>
                        <a:t>бакалавриата</a:t>
                      </a:r>
                      <a:r>
                        <a:rPr lang="ru-RU" sz="2400" dirty="0" smtClean="0"/>
                        <a:t>)"</a:t>
                      </a:r>
                      <a:br>
                        <a:rPr lang="ru-RU" sz="2400" dirty="0" smtClean="0"/>
                      </a:b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x-none" sz="24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Федеральный государственный образовательный стандарт </a:t>
                      </a:r>
                      <a:endParaRPr kumimoji="0"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x-none" sz="24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высшего образования по направлению подготовки</a:t>
                      </a:r>
                      <a:endParaRPr kumimoji="0"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x-none" sz="24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34.03.01 С</a:t>
                      </a:r>
                      <a:r>
                        <a:rPr kumimoji="0" 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естринское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дело</a:t>
                      </a:r>
                      <a:endParaRPr kumimoji="0"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x-none" sz="24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(уровень бакалавриат)</a:t>
                      </a:r>
                      <a:endParaRPr kumimoji="0"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400" dirty="0" smtClean="0"/>
                        <a:t>3++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обучения бакалавров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80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824"/>
                <a:gridCol w="3898776"/>
              </a:tblGrid>
              <a:tr h="1617901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ФГОС</a:t>
                      </a:r>
                      <a:r>
                        <a:rPr kumimoji="0"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34.03.01 Сестринское дело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Перспектива </a:t>
                      </a:r>
                      <a:endParaRPr lang="ru-RU" sz="2400" dirty="0"/>
                    </a:p>
                  </a:txBody>
                  <a:tcPr/>
                </a:tc>
              </a:tr>
              <a:tr h="3184187"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Обучение по программе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бакалавриата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организациях осуществляется в 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очной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форме обучения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Обучение по программе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бакалавриата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Организации может осуществляться в 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очной и </a:t>
                      </a:r>
                      <a:r>
                        <a:rPr kumimoji="0" lang="ru-RU" sz="2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очно-заочной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формах.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Объекты профессиональной деятельности выпускников 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219200"/>
          <a:ext cx="9144000" cy="5892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2106"/>
                <a:gridCol w="3611894"/>
              </a:tblGrid>
              <a:tr h="25090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Объекты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профессиональной деятельности выпускников, освоивших программу </a:t>
                      </a:r>
                      <a:r>
                        <a:rPr lang="ru-RU" sz="2400" dirty="0" err="1" smtClean="0">
                          <a:solidFill>
                            <a:srgbClr val="002060"/>
                          </a:solidFill>
                        </a:rPr>
                        <a:t>бакалавриата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,  (ФГОС действующий)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НОВЫЙ</a:t>
                      </a:r>
                      <a:r>
                        <a:rPr lang="ru-RU" baseline="0" dirty="0" smtClean="0"/>
                        <a:t> ФГОС НЕ ОПРЕДЕЛЯЕТ </a:t>
                      </a:r>
                      <a:endParaRPr lang="ru-RU" dirty="0"/>
                    </a:p>
                  </a:txBody>
                  <a:tcPr/>
                </a:tc>
              </a:tr>
              <a:tr h="250905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физические лица (пациенты);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население;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сестринский персонал;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совокупность средств и технологий, направленных на создание условий для охраны здоровья граждан.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Виды профессиональной деятельности, к которым готовятся выпускники, освоившие программу </a:t>
            </a:r>
            <a:r>
              <a:rPr lang="ru-RU" dirty="0" err="1" smtClean="0">
                <a:solidFill>
                  <a:srgbClr val="002060"/>
                </a:solidFill>
              </a:rPr>
              <a:t>бакалавриата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29600" cy="493776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сестринская клиническая практика;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организационно-управленческая;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педагогическая;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исследовательская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57600" y="5085184"/>
            <a:ext cx="5886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03.09.2015 N 964</a:t>
            </a:r>
            <a:br>
              <a:rPr lang="ru-RU" dirty="0" smtClean="0"/>
            </a:br>
            <a:r>
              <a:rPr lang="ru-RU" dirty="0" smtClean="0"/>
              <a:t>(ред. от 08.08.2016)</a:t>
            </a:r>
            <a:br>
              <a:rPr lang="ru-RU" dirty="0" smtClean="0"/>
            </a:br>
            <a:r>
              <a:rPr lang="ru-RU" dirty="0" smtClean="0"/>
              <a:t>"Об утверждении федерального государственного образовательного стандарта высшего образования по направлению подготовки 34.03.01 Сестринское дело (уровень </a:t>
            </a:r>
            <a:r>
              <a:rPr lang="ru-RU" dirty="0" err="1" smtClean="0"/>
              <a:t>бакалавриата</a:t>
            </a:r>
            <a:r>
              <a:rPr lang="ru-RU" dirty="0" smtClean="0"/>
              <a:t>)"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Новый ФГОС ориентирует подготовку бакалавров на </a:t>
            </a:r>
            <a:r>
              <a:rPr lang="ru-RU" b="1" dirty="0" smtClean="0"/>
              <a:t>типы</a:t>
            </a:r>
            <a:r>
              <a:rPr lang="ru-RU" dirty="0" smtClean="0"/>
              <a:t> профессиональных задач: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229600" cy="49377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лечебно-диагностические,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медико-профилактические,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реабилитационные,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организационно-управленческие,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педагогические,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научно-исследовательские.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60648"/>
          <a:ext cx="8291264" cy="6597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4"/>
              </a:tblGrid>
              <a:tr h="1440160"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Область профессиональной деятельности выпускников ( действующий ФГОС)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15762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Область профессиональной деятельности выпускников, освоивших программу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бакалавриата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включает охрану здоровья граждан путем оказания квалифицированной сестринской помощи в соответствии с установленными требованиями и стандартами в сфере здравоохранения.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27cfc8953237db22178221143fa41b2153d3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675</TotalTime>
  <Words>1128</Words>
  <Application>Microsoft Office PowerPoint</Application>
  <PresentationFormat>Экран (4:3)</PresentationFormat>
  <Paragraphs>165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Начальная</vt:lpstr>
      <vt:lpstr>ПЕРСПЕКТИВЫ ВЫСШЕГО СЕСТРИНСКОГО ОБРАЗОВАНИЯ В РОССИЙСКОЙ ФЕДЕРАЦИИ  </vt:lpstr>
      <vt:lpstr>Презентация PowerPoint</vt:lpstr>
      <vt:lpstr>Современный подход к высшему сестринскому образованию  </vt:lpstr>
      <vt:lpstr>Стандарты образования </vt:lpstr>
      <vt:lpstr>Формы обучения бакалавров</vt:lpstr>
      <vt:lpstr>Объекты профессиональной деятельности выпускников </vt:lpstr>
      <vt:lpstr>Виды профессиональной деятельности, к которым готовятся выпускники, освоившие программу бакалавриата: </vt:lpstr>
      <vt:lpstr>Новый ФГОС ориентирует подготовку бакалавров на типы профессиональных задач:</vt:lpstr>
      <vt:lpstr>Презентация PowerPoint</vt:lpstr>
      <vt:lpstr>Презентация PowerPoint</vt:lpstr>
      <vt:lpstr>Перечень профессиональных стандартов, соответствующих профессиональной деятельности выпускников, освоивших программу бакалавриата по направлению подготовки 34.03.01 Сестринское дело </vt:lpstr>
      <vt:lpstr>Презентация PowerPoint</vt:lpstr>
      <vt:lpstr>Универсальные компетенции НОВЫЙ ФГОС</vt:lpstr>
      <vt:lpstr>Общепрофессиональные компетенции  НОВЫЙ ФГОС</vt:lpstr>
      <vt:lpstr>Общепрофессиональные компетенции</vt:lpstr>
      <vt:lpstr>Практики </vt:lpstr>
      <vt:lpstr>Презентация PowerPoint</vt:lpstr>
      <vt:lpstr>Модель подготовки бакалавров </vt:lpstr>
      <vt:lpstr>Презентация PowerPoint</vt:lpstr>
      <vt:lpstr>п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ВЫСШЕГО СЕСТРИНСКОГО ОБРАЗОВАНИЯ В РОССИЙСКОЙ ФЕДЕРАЦИИ</dc:title>
  <dc:creator>Наталия Иванова</dc:creator>
  <cp:lastModifiedBy>Arina</cp:lastModifiedBy>
  <cp:revision>39</cp:revision>
  <dcterms:created xsi:type="dcterms:W3CDTF">2017-05-14T13:07:37Z</dcterms:created>
  <dcterms:modified xsi:type="dcterms:W3CDTF">2017-06-09T13:40:51Z</dcterms:modified>
</cp:coreProperties>
</file>