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302" r:id="rId4"/>
    <p:sldId id="300" r:id="rId5"/>
    <p:sldId id="318" r:id="rId6"/>
    <p:sldId id="301" r:id="rId7"/>
    <p:sldId id="303" r:id="rId8"/>
    <p:sldId id="306" r:id="rId9"/>
    <p:sldId id="307" r:id="rId10"/>
    <p:sldId id="308" r:id="rId11"/>
    <p:sldId id="309" r:id="rId12"/>
    <p:sldId id="319" r:id="rId13"/>
    <p:sldId id="324" r:id="rId14"/>
    <p:sldId id="320" r:id="rId15"/>
    <p:sldId id="304" r:id="rId16"/>
    <p:sldId id="283" r:id="rId17"/>
    <p:sldId id="289" r:id="rId18"/>
    <p:sldId id="284" r:id="rId19"/>
    <p:sldId id="292" r:id="rId20"/>
    <p:sldId id="313" r:id="rId21"/>
    <p:sldId id="314" r:id="rId22"/>
    <p:sldId id="317" r:id="rId23"/>
    <p:sldId id="270" r:id="rId2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1A3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6513" autoAdjust="0"/>
  </p:normalViewPr>
  <p:slideViewPr>
    <p:cSldViewPr>
      <p:cViewPr>
        <p:scale>
          <a:sx n="90" d="100"/>
          <a:sy n="90" d="100"/>
        </p:scale>
        <p:origin x="-1002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652185166239167E-2"/>
          <c:y val="5.1160747395352896E-2"/>
          <c:w val="0.86450177696983643"/>
          <c:h val="0.594610276592929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персонала поликлиники</c:v>
                </c:pt>
              </c:strCache>
            </c:strRef>
          </c:tx>
          <c:explosion val="21"/>
          <c:dPt>
            <c:idx val="3"/>
            <c:bubble3D val="0"/>
            <c:spPr>
              <a:solidFill>
                <a:schemeClr val="accent5"/>
              </a:solidFill>
            </c:spPr>
          </c:dPt>
          <c:dLbls>
            <c:dLbl>
              <c:idx val="0"/>
              <c:layout>
                <c:manualLayout>
                  <c:x val="-3.9657578621102058E-2"/>
                  <c:y val="-7.3301532557827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0567808320923274E-2"/>
                  <c:y val="-0.181980926411779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650422112898817E-2"/>
                  <c:y val="-5.8782077291529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8112090109646002E-3"/>
                  <c:y val="-3.4492321479638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Врачи - 231 человек</c:v>
                </c:pt>
                <c:pt idx="1">
                  <c:v>Средний медицинский персонал - 285 человек</c:v>
                </c:pt>
                <c:pt idx="2">
                  <c:v>Младший медицинский персонал - 28 человек</c:v>
                </c:pt>
                <c:pt idx="3">
                  <c:v>Прочий персонал - 176 человек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0.32700000000000018</c:v>
                </c:pt>
                <c:pt idx="1">
                  <c:v>0.39400000000000024</c:v>
                </c:pt>
                <c:pt idx="2">
                  <c:v>4.0100000000000004E-2</c:v>
                </c:pt>
                <c:pt idx="3">
                  <c:v>0.23900000000000007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4.2889117189226195E-2"/>
          <c:y val="0.68108239260576131"/>
          <c:w val="0.81157602338816281"/>
          <c:h val="0.29743145268051474"/>
        </c:manualLayout>
      </c:layout>
      <c:overlay val="0"/>
      <c:txPr>
        <a:bodyPr/>
        <a:lstStyle/>
        <a:p>
          <a:pPr>
            <a:defRPr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>
        <a:alpha val="44000"/>
      </a:schemeClr>
    </a:solidFill>
  </c:spPr>
  <c:txPr>
    <a:bodyPr/>
    <a:lstStyle/>
    <a:p>
      <a:pPr>
        <a:defRPr sz="1800" baseline="0">
          <a:solidFill>
            <a:schemeClr val="tx2">
              <a:lumMod val="7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.8458611967998917E-2"/>
          <c:h val="1.2506681606052511E-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персонала поликлиники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  <a:ln>
                <a:solidFill>
                  <a:srgbClr val="4F81BD"/>
                </a:solidFill>
              </a:ln>
            </c:spPr>
          </c:dPt>
          <c:dPt>
            <c:idx val="2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3"/>
            <c:bubble3D val="0"/>
            <c:spPr>
              <a:solidFill>
                <a:schemeClr val="accent5"/>
              </a:solidFill>
            </c:spPr>
          </c:dPt>
          <c:cat>
            <c:strRef>
              <c:f>Лист1!$A$2:$A$5</c:f>
              <c:strCache>
                <c:ptCount val="4"/>
                <c:pt idx="0">
                  <c:v>Врачи </c:v>
                </c:pt>
                <c:pt idx="1">
                  <c:v>Средний медицинский персонал </c:v>
                </c:pt>
                <c:pt idx="2">
                  <c:v>Младший медицинский персонал</c:v>
                </c:pt>
                <c:pt idx="3">
                  <c:v>Прочий персонал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0.32700000000000018</c:v>
                </c:pt>
                <c:pt idx="1">
                  <c:v>0.39400000000000024</c:v>
                </c:pt>
                <c:pt idx="2">
                  <c:v>4.0100000000000004E-2</c:v>
                </c:pt>
                <c:pt idx="3">
                  <c:v>0.23900000000000007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9186551735797514E-3"/>
          <c:y val="0.66678340087816379"/>
          <c:w val="0.9080425911706963"/>
          <c:h val="0.23097353112134086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ysClr val="window" lastClr="FFFFFF">
        <a:alpha val="70000"/>
      </a:sysClr>
    </a:solidFill>
  </c:spPr>
  <c:txPr>
    <a:bodyPr/>
    <a:lstStyle/>
    <a:p>
      <a:pPr>
        <a:defRPr sz="1600" baseline="0">
          <a:solidFill>
            <a:schemeClr val="tx2">
              <a:lumMod val="75000"/>
            </a:schemeClr>
          </a:solidFill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20"/>
      <c:depthPercent val="90"/>
      <c:rAngAx val="1"/>
    </c:view3D>
    <c:floor>
      <c:thickness val="0"/>
    </c:floor>
    <c:sideWall>
      <c:thickness val="0"/>
      <c:spPr>
        <a:solidFill>
          <a:sysClr val="window" lastClr="FFFFFF">
            <a:alpha val="70000"/>
          </a:sysClr>
        </a:solidFill>
      </c:spPr>
    </c:sideWall>
    <c:backWall>
      <c:thickness val="0"/>
      <c:spPr>
        <a:solidFill>
          <a:sysClr val="window" lastClr="FFFFFF">
            <a:alpha val="70000"/>
          </a:sysClr>
        </a:solidFill>
      </c:spPr>
    </c:backWall>
    <c:plotArea>
      <c:layout>
        <c:manualLayout>
          <c:layoutTarget val="inner"/>
          <c:xMode val="edge"/>
          <c:yMode val="edge"/>
          <c:x val="0.12995163998871917"/>
          <c:y val="0.11527592019690119"/>
          <c:w val="0.8587701248324654"/>
          <c:h val="0.767789647037301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Врачи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1.6849059443771162E-2"/>
                  <c:y val="-3.997704699052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22128736945306E-2"/>
                  <c:y val="-1.6461136996099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317326767064711E-2"/>
                  <c:y val="-2.586750099387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380792120477649E-2"/>
                  <c:y val="-2.586750099387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Врачи</c:v>
                </c:pt>
                <c:pt idx="1">
                  <c:v>Средний медицинский персонал</c:v>
                </c:pt>
                <c:pt idx="2">
                  <c:v>Младший медицинский персонал</c:v>
                </c:pt>
                <c:pt idx="3">
                  <c:v>Прочий персонал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</c:v>
                </c:pt>
                <c:pt idx="1">
                  <c:v>48</c:v>
                </c:pt>
                <c:pt idx="2">
                  <c:v>50</c:v>
                </c:pt>
                <c:pt idx="3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532352"/>
        <c:axId val="34534144"/>
        <c:axId val="0"/>
      </c:bar3DChart>
      <c:catAx>
        <c:axId val="345323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4534144"/>
        <c:crosses val="autoZero"/>
        <c:auto val="1"/>
        <c:lblAlgn val="ctr"/>
        <c:lblOffset val="100"/>
        <c:noMultiLvlLbl val="0"/>
      </c:catAx>
      <c:valAx>
        <c:axId val="34534144"/>
        <c:scaling>
          <c:orientation val="minMax"/>
          <c:max val="60"/>
          <c:min val="1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532352"/>
        <c:crosses val="autoZero"/>
        <c:crossBetween val="between"/>
      </c:valAx>
      <c:spPr>
        <a:solidFill>
          <a:srgbClr val="EEECE1">
            <a:alpha val="41000"/>
          </a:srgb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64115456705539"/>
          <c:y val="3.1633363819850234E-2"/>
          <c:w val="0.76635884543294452"/>
          <c:h val="0.7064730327870172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6893320097050164E-3"/>
                  <c:y val="1.255654133667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446436059075875E-2"/>
                  <c:y val="7.4029616677051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378664019410036E-2"/>
                  <c:y val="1.5007261097973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5339980145575211E-3"/>
                  <c:y val="1.2528766644975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8405284717468667E-3"/>
                  <c:y val="1.255654133667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Врачи</c:v>
                </c:pt>
                <c:pt idx="1">
                  <c:v>Средний медицинский персонал</c:v>
                </c:pt>
                <c:pt idx="2">
                  <c:v>Младший медицинский персонал</c:v>
                </c:pt>
                <c:pt idx="3">
                  <c:v>Прочий персонал</c:v>
                </c:pt>
                <c:pt idx="4">
                  <c:v>По учреждению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0.13800000000000001</c:v>
                </c:pt>
                <c:pt idx="1">
                  <c:v>2.7000000000000014E-2</c:v>
                </c:pt>
                <c:pt idx="2">
                  <c:v>0</c:v>
                </c:pt>
                <c:pt idx="3">
                  <c:v>0.24900000000000008</c:v>
                </c:pt>
                <c:pt idx="4">
                  <c:v>0.115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393886342377729"/>
                  <c:y val="7.7133136575807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9737986101902708E-2"/>
                  <c:y val="5.1576394893321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135992058230091E-2"/>
                  <c:y val="2.6925349679343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3707283552857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1029312155280317E-2"/>
                  <c:y val="1.3030355725370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Врачи</c:v>
                </c:pt>
                <c:pt idx="1">
                  <c:v>Средний медицинский персонал</c:v>
                </c:pt>
                <c:pt idx="2">
                  <c:v>Младший медицинский персонал</c:v>
                </c:pt>
                <c:pt idx="3">
                  <c:v>Прочий персонал</c:v>
                </c:pt>
                <c:pt idx="4">
                  <c:v>По учреждению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0.86200000000000032</c:v>
                </c:pt>
                <c:pt idx="1">
                  <c:v>0.97300000000000031</c:v>
                </c:pt>
                <c:pt idx="2">
                  <c:v>1</c:v>
                </c:pt>
                <c:pt idx="3">
                  <c:v>0.75100000000000033</c:v>
                </c:pt>
                <c:pt idx="4">
                  <c:v>0.88500000000000001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568064"/>
        <c:axId val="34569600"/>
        <c:axId val="0"/>
      </c:bar3DChart>
      <c:catAx>
        <c:axId val="345680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4569600"/>
        <c:crosses val="autoZero"/>
        <c:auto val="1"/>
        <c:lblAlgn val="ctr"/>
        <c:lblOffset val="100"/>
        <c:noMultiLvlLbl val="0"/>
      </c:catAx>
      <c:valAx>
        <c:axId val="34569600"/>
        <c:scaling>
          <c:orientation val="minMax"/>
        </c:scaling>
        <c:delete val="1"/>
        <c:axPos val="b"/>
        <c:majorGridlines/>
        <c:numFmt formatCode="0.0%" sourceLinked="1"/>
        <c:majorTickMark val="out"/>
        <c:minorTickMark val="none"/>
        <c:tickLblPos val="none"/>
        <c:crossAx val="34568064"/>
        <c:crosses val="autoZero"/>
        <c:crossBetween val="between"/>
      </c:valAx>
      <c:spPr>
        <a:solidFill>
          <a:schemeClr val="bg1">
            <a:alpha val="0"/>
          </a:schemeClr>
        </a:solidFill>
      </c:spPr>
    </c:plotArea>
    <c:legend>
      <c:legendPos val="b"/>
      <c:layout>
        <c:manualLayout>
          <c:xMode val="edge"/>
          <c:yMode val="edge"/>
          <c:x val="0.22206470786400079"/>
          <c:y val="0.78184891694803682"/>
          <c:w val="0.58147235432622135"/>
          <c:h val="0.13082543968544566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alpha val="69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6907140079712276E-2"/>
          <c:y val="3.1154032854444458E-2"/>
          <c:w val="0.91076456619330981"/>
          <c:h val="0.66867380032355694"/>
        </c:manualLayout>
      </c:layout>
      <c:lineChart>
        <c:grouping val="standard"/>
        <c:varyColors val="0"/>
        <c:ser>
          <c:idx val="0"/>
          <c:order val="0"/>
          <c:tx>
            <c:strRef>
              <c:f>Зарплата!$A$6</c:f>
              <c:strCache>
                <c:ptCount val="1"/>
                <c:pt idx="0">
                  <c:v>Терапевты участковые</c:v>
                </c:pt>
              </c:strCache>
            </c:strRef>
          </c:tx>
          <c:cat>
            <c:strRef>
              <c:f>Зарплата!$B$5:$M$5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 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Зарплата!$B$6:$M$6</c:f>
              <c:numCache>
                <c:formatCode>General</c:formatCode>
                <c:ptCount val="12"/>
                <c:pt idx="0">
                  <c:v>57.11</c:v>
                </c:pt>
                <c:pt idx="1">
                  <c:v>53.75</c:v>
                </c:pt>
                <c:pt idx="2">
                  <c:v>55.03</c:v>
                </c:pt>
                <c:pt idx="3">
                  <c:v>51.25</c:v>
                </c:pt>
                <c:pt idx="4">
                  <c:v>51.99</c:v>
                </c:pt>
                <c:pt idx="5" formatCode="0.00">
                  <c:v>52.4</c:v>
                </c:pt>
                <c:pt idx="6">
                  <c:v>52.44</c:v>
                </c:pt>
                <c:pt idx="7">
                  <c:v>50.71</c:v>
                </c:pt>
                <c:pt idx="8">
                  <c:v>50.21</c:v>
                </c:pt>
                <c:pt idx="9">
                  <c:v>46.620000000000012</c:v>
                </c:pt>
                <c:pt idx="10">
                  <c:v>51.09</c:v>
                </c:pt>
                <c:pt idx="11">
                  <c:v>52.17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Зарплата!$A$7</c:f>
              <c:strCache>
                <c:ptCount val="1"/>
                <c:pt idx="0">
                  <c:v>Педиатры участковые</c:v>
                </c:pt>
              </c:strCache>
            </c:strRef>
          </c:tx>
          <c:cat>
            <c:strRef>
              <c:f>Зарплата!$B$5:$M$5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 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Зарплата!$B$7:$M$7</c:f>
              <c:numCache>
                <c:formatCode>General</c:formatCode>
                <c:ptCount val="12"/>
                <c:pt idx="0">
                  <c:v>43.660000000000011</c:v>
                </c:pt>
                <c:pt idx="1">
                  <c:v>42.720000000000013</c:v>
                </c:pt>
                <c:pt idx="2">
                  <c:v>43.09</c:v>
                </c:pt>
                <c:pt idx="3">
                  <c:v>43.67</c:v>
                </c:pt>
                <c:pt idx="4">
                  <c:v>42.96</c:v>
                </c:pt>
                <c:pt idx="5">
                  <c:v>43.379999999999995</c:v>
                </c:pt>
                <c:pt idx="6">
                  <c:v>44.660000000000011</c:v>
                </c:pt>
                <c:pt idx="7">
                  <c:v>43.09</c:v>
                </c:pt>
                <c:pt idx="8">
                  <c:v>43.67</c:v>
                </c:pt>
                <c:pt idx="9">
                  <c:v>46.17</c:v>
                </c:pt>
                <c:pt idx="10">
                  <c:v>49.09</c:v>
                </c:pt>
                <c:pt idx="11">
                  <c:v>47.660000000000011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Зарплата!$A$8</c:f>
              <c:strCache>
                <c:ptCount val="1"/>
                <c:pt idx="0">
                  <c:v>Другие врачи специалисты</c:v>
                </c:pt>
              </c:strCache>
            </c:strRef>
          </c:tx>
          <c:cat>
            <c:strRef>
              <c:f>Зарплата!$B$5:$M$5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 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Зарплата!$B$8:$M$8</c:f>
              <c:numCache>
                <c:formatCode>General</c:formatCode>
                <c:ptCount val="12"/>
                <c:pt idx="0">
                  <c:v>35.410000000000004</c:v>
                </c:pt>
                <c:pt idx="1">
                  <c:v>35.56</c:v>
                </c:pt>
                <c:pt idx="2">
                  <c:v>35.39</c:v>
                </c:pt>
                <c:pt idx="3">
                  <c:v>36.230000000000011</c:v>
                </c:pt>
                <c:pt idx="4">
                  <c:v>36.04</c:v>
                </c:pt>
                <c:pt idx="5">
                  <c:v>38.56</c:v>
                </c:pt>
                <c:pt idx="6">
                  <c:v>38.090000000000003</c:v>
                </c:pt>
                <c:pt idx="7">
                  <c:v>36.99</c:v>
                </c:pt>
                <c:pt idx="8">
                  <c:v>37.07</c:v>
                </c:pt>
                <c:pt idx="9">
                  <c:v>43.21</c:v>
                </c:pt>
                <c:pt idx="10">
                  <c:v>46.91</c:v>
                </c:pt>
                <c:pt idx="11">
                  <c:v>45.809999999999995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Зарплата!$A$9</c:f>
              <c:strCache>
                <c:ptCount val="1"/>
                <c:pt idx="0">
                  <c:v>Медицинские сестры</c:v>
                </c:pt>
              </c:strCache>
            </c:strRef>
          </c:tx>
          <c:cat>
            <c:strRef>
              <c:f>Зарплата!$B$5:$M$5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 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Зарплата!$B$9:$M$9</c:f>
              <c:numCache>
                <c:formatCode>General</c:formatCode>
                <c:ptCount val="12"/>
                <c:pt idx="0">
                  <c:v>21.17</c:v>
                </c:pt>
                <c:pt idx="1">
                  <c:v>21.09</c:v>
                </c:pt>
                <c:pt idx="2">
                  <c:v>21.25</c:v>
                </c:pt>
                <c:pt idx="3">
                  <c:v>21.37</c:v>
                </c:pt>
                <c:pt idx="4">
                  <c:v>21.99</c:v>
                </c:pt>
                <c:pt idx="5">
                  <c:v>23.27999999999999</c:v>
                </c:pt>
                <c:pt idx="6">
                  <c:v>22.63000000000001</c:v>
                </c:pt>
                <c:pt idx="7">
                  <c:v>22.27</c:v>
                </c:pt>
                <c:pt idx="8">
                  <c:v>22.21</c:v>
                </c:pt>
                <c:pt idx="9">
                  <c:v>28.23</c:v>
                </c:pt>
                <c:pt idx="10">
                  <c:v>27.22</c:v>
                </c:pt>
                <c:pt idx="11">
                  <c:v>27.330000000000005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Зарплата!$A$10</c:f>
              <c:strCache>
                <c:ptCount val="1"/>
                <c:pt idx="0">
                  <c:v>Младший медицинский персонал</c:v>
                </c:pt>
              </c:strCache>
            </c:strRef>
          </c:tx>
          <c:marker>
            <c:spPr>
              <a:solidFill>
                <a:srgbClr val="00B050"/>
              </a:solidFill>
            </c:spPr>
          </c:marker>
          <c:cat>
            <c:strRef>
              <c:f>Зарплата!$B$5:$M$5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 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Зарплата!$B$10:$M$10</c:f>
              <c:numCache>
                <c:formatCode>General</c:formatCode>
                <c:ptCount val="12"/>
                <c:pt idx="0">
                  <c:v>16.690000000000001</c:v>
                </c:pt>
                <c:pt idx="1">
                  <c:v>17.88</c:v>
                </c:pt>
                <c:pt idx="2">
                  <c:v>18.18</c:v>
                </c:pt>
                <c:pt idx="3">
                  <c:v>16.54</c:v>
                </c:pt>
                <c:pt idx="4">
                  <c:v>16.579999999999988</c:v>
                </c:pt>
                <c:pt idx="5">
                  <c:v>17.57</c:v>
                </c:pt>
                <c:pt idx="6">
                  <c:v>17.45999999999999</c:v>
                </c:pt>
                <c:pt idx="7">
                  <c:v>17.559999999999999</c:v>
                </c:pt>
                <c:pt idx="8">
                  <c:v>17.579999999999988</c:v>
                </c:pt>
                <c:pt idx="9">
                  <c:v>20.149999999999999</c:v>
                </c:pt>
                <c:pt idx="10">
                  <c:v>19.420000000000002</c:v>
                </c:pt>
                <c:pt idx="11">
                  <c:v>18.68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Зарплата!$A$11</c:f>
              <c:strCache>
                <c:ptCount val="1"/>
                <c:pt idx="0">
                  <c:v>Прочий персонал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Зарплата!$B$5:$M$5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 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Зарплата!$B$11:$M$11</c:f>
              <c:numCache>
                <c:formatCode>General</c:formatCode>
                <c:ptCount val="12"/>
                <c:pt idx="0">
                  <c:v>23.97</c:v>
                </c:pt>
                <c:pt idx="1">
                  <c:v>23.759999999999991</c:v>
                </c:pt>
                <c:pt idx="2" formatCode="0.00">
                  <c:v>23.4</c:v>
                </c:pt>
                <c:pt idx="3">
                  <c:v>23.24</c:v>
                </c:pt>
                <c:pt idx="4">
                  <c:v>23.32</c:v>
                </c:pt>
                <c:pt idx="5">
                  <c:v>23.939999999999991</c:v>
                </c:pt>
                <c:pt idx="6" formatCode="0.00">
                  <c:v>24.3</c:v>
                </c:pt>
                <c:pt idx="7">
                  <c:v>24.150000000000009</c:v>
                </c:pt>
                <c:pt idx="8">
                  <c:v>24.330000000000005</c:v>
                </c:pt>
                <c:pt idx="9">
                  <c:v>21.51</c:v>
                </c:pt>
                <c:pt idx="10">
                  <c:v>21.88</c:v>
                </c:pt>
                <c:pt idx="11">
                  <c:v>21.84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291712"/>
        <c:axId val="40302080"/>
      </c:lineChart>
      <c:catAx>
        <c:axId val="40291712"/>
        <c:scaling>
          <c:orientation val="minMax"/>
        </c:scaling>
        <c:delete val="0"/>
        <c:axPos val="b"/>
        <c:numFmt formatCode="[$-419]d\-mmm\-yyyy;@" sourceLinked="0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chemeClr val="tx1"/>
                </a:solidFill>
              </a:defRPr>
            </a:pPr>
            <a:endParaRPr lang="ru-RU"/>
          </a:p>
        </c:txPr>
        <c:crossAx val="40302080"/>
        <c:crosses val="autoZero"/>
        <c:auto val="1"/>
        <c:lblAlgn val="ctr"/>
        <c:lblOffset val="100"/>
        <c:tickLblSkip val="1"/>
        <c:noMultiLvlLbl val="0"/>
      </c:catAx>
      <c:valAx>
        <c:axId val="40302080"/>
        <c:scaling>
          <c:orientation val="minMax"/>
        </c:scaling>
        <c:delete val="0"/>
        <c:axPos val="l"/>
        <c:majorGridlines>
          <c:spPr>
            <a:ln w="15875"/>
          </c:spPr>
        </c:majorGridlines>
        <c:numFmt formatCode="General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400" b="1" baseline="0">
                <a:solidFill>
                  <a:schemeClr val="tx1"/>
                </a:solidFill>
              </a:defRPr>
            </a:pPr>
            <a:endParaRPr lang="ru-RU"/>
          </a:p>
        </c:txPr>
        <c:crossAx val="40291712"/>
        <c:crosses val="autoZero"/>
        <c:crossBetween val="between"/>
      </c:valAx>
      <c:spPr>
        <a:pattFill prst="lgGrid">
          <a:fgClr>
            <a:srgbClr val="4BACC6">
              <a:lumMod val="20000"/>
              <a:lumOff val="80000"/>
            </a:srgbClr>
          </a:fgClr>
          <a:bgClr>
            <a:sysClr val="window" lastClr="FFFFFF"/>
          </a:bgClr>
        </a:pattFill>
        <a:ln w="6350">
          <a:solidFill>
            <a:srgbClr val="00B050"/>
          </a:solidFill>
        </a:ln>
      </c:spPr>
    </c:plotArea>
    <c:legend>
      <c:legendPos val="r"/>
      <c:layout>
        <c:manualLayout>
          <c:xMode val="edge"/>
          <c:yMode val="edge"/>
          <c:x val="4.9312754438858679E-2"/>
          <c:y val="0.86269409943796205"/>
          <c:w val="0.94432797011020719"/>
          <c:h val="0.11132006256159128"/>
        </c:manualLayout>
      </c:layout>
      <c:overlay val="0"/>
      <c:spPr>
        <a:solidFill>
          <a:srgbClr val="4F81BD">
            <a:lumMod val="75000"/>
            <a:alpha val="0"/>
          </a:srgbClr>
        </a:solidFill>
      </c:spPr>
      <c:txPr>
        <a:bodyPr/>
        <a:lstStyle/>
        <a:p>
          <a:pPr>
            <a:defRPr sz="1200" b="1" baseline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4BACC6">
        <a:lumMod val="20000"/>
        <a:lumOff val="80000"/>
        <a:alpha val="63000"/>
      </a:srgbClr>
    </a:solidFill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1B128-9AA5-459A-8C5F-6C6447F72656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FF746-D3F0-4B43-B310-0FD147966E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48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Уважаемый</a:t>
            </a:r>
            <a:r>
              <a:rPr lang="ru-RU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президиум, уважаемые</a:t>
            </a:r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коллеги!</a:t>
            </a:r>
          </a:p>
          <a:p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Хочу</a:t>
            </a:r>
            <a:r>
              <a:rPr lang="ru-RU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поделиться опытом работы оказания медико-санитарной помощи населению в условиях образования территориально-медицинских объединений, где главным, п</a:t>
            </a:r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риоритетным</a:t>
            </a:r>
            <a:r>
              <a:rPr lang="ru-RU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направлением является совершенствование первичной медико-санитарной помощи, которая должна быть доступна как для каждого человека в отдельности, так и для всего населения в целом, направлена на решение основных проблем охраны здоровья населения, ее назначение – это обеспечение всего населения необходимыми видами медицинской помощи.</a:t>
            </a:r>
          </a:p>
          <a:p>
            <a:r>
              <a:rPr lang="ru-RU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В условиях реформы здравоохранения возрастает роль специалистов со средним медицинским образованием, как самой многочисленной категории работников отрасли, в деле обеспечения доступности и качества медицинской и социальной помощи населению, усиления профилактической направленности в деятельности практического здравоохранения.</a:t>
            </a:r>
            <a:endParaRPr lang="ru-RU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F746-D3F0-4B43-B310-0FD147966EF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921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Педиатрическое отделение наиболее укомплектовано по сравнению с другими отделениями.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F746-D3F0-4B43-B310-0FD147966EF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017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объединения % аттестованных средних медицинских работников составлял около 17%, после объединения составляет 47,3%. Есть над чем работать.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F746-D3F0-4B43-B310-0FD147966EF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017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Динамика заработной платы в 2016 году выросла вверх.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F746-D3F0-4B43-B310-0FD147966EF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923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Стационарзамещающая помощь по профилю: терапия, неврология, хирургия.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Количество коек – 27, коечная мощность –78.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F746-D3F0-4B43-B310-0FD147966EF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017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Стационар на дому открыт с 2005 года. Коечная мощность – 148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пациенто-мест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F746-D3F0-4B43-B310-0FD147966EF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017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Как показывает практика, рациональное использование сестринских кадров ведет не только к значительному повышению доступности и качества медицинской помощи, но и к ее экономичности, более эффективному использованию финансовых и человеческих ресурсов.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В современных условиях сама жизнь ставит вопрос о необходимости оказания медицинской,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социальной, бытовой помощи пожилым, одиноким, хронически больным людям и престарелым.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F746-D3F0-4B43-B310-0FD147966EF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370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приказа Министерства Здравоохранения Новосибирской области от 02.08.2013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«О создании и учреждения работы мобильных патронажных сестринских бригад на территории Новосибирской области» № 2657</a:t>
            </a:r>
            <a:r>
              <a:rPr lang="ru-RU" sz="1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нашей поликлинике созданы мобильные патронажные сестринские бригады </a:t>
            </a:r>
            <a:br>
              <a:rPr lang="ru-RU" sz="1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оказания доврачебной первичной медико-санитарной помощи, </a:t>
            </a:r>
            <a:br>
              <a:rPr lang="ru-RU" sz="1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наблюдения за состоянием пациента, </a:t>
            </a:r>
            <a:br>
              <a:rPr lang="ru-RU" sz="1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своевременного проведения рекомендованных лечебно-диагностических мероприятий.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F746-D3F0-4B43-B310-0FD147966EF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113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важнейших задач мобильной  патронажной сестринской бригады  - является паллиативное лечение в домашних условиях, организация квалифицированного ухода, обучение родных и близких пациента навыкам общения и ухода за тяжелобольными.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Мобильная патронажная сестринская бригада оказывает: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больным после выписки из стационара;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Состоящим на диспансерном учете пожилым;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Несовершеннолетним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маломобильным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гражданам;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После оказания скорой и неотложной медицинской помощи;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Пациентам с хроническими заболеваниями в период обострения;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F746-D3F0-4B43-B310-0FD147966EF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863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6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Итогами работы мобильных патронажных сестринских бригад ГБУЗ НСО «Клиническая консультативно-диагностическая поликлиника № 27» оказывают первичную медико-санитарную помощь более чем </a:t>
            </a:r>
            <a:r>
              <a:rPr lang="ru-RU" sz="1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6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пациентов в год, из них: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Инвалиды великой отечественной войны - 32 человека, </a:t>
            </a:r>
            <a:br>
              <a:rPr lang="ru-RU" sz="1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великой отечественной войны - 76 человек, </a:t>
            </a:r>
            <a:br>
              <a:rPr lang="ru-RU" sz="1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Вдовы участников великой отечественной войны - 80 человек, </a:t>
            </a:r>
            <a:br>
              <a:rPr lang="ru-RU" sz="1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старше 70 лет - 312 человек, </a:t>
            </a:r>
            <a:br>
              <a:rPr lang="ru-RU" sz="1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Реабилитированные - 12 человек, </a:t>
            </a:r>
            <a:br>
              <a:rPr lang="ru-RU" sz="1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великой отечественной войны - 24 человека,</a:t>
            </a:r>
            <a:br>
              <a:rPr lang="ru-RU" sz="1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Инвалиды </a:t>
            </a:r>
            <a:r>
              <a:rPr lang="en-US" sz="1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- 152 человек, </a:t>
            </a:r>
            <a:br>
              <a:rPr lang="ru-RU" sz="1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Инвалиды </a:t>
            </a:r>
            <a:r>
              <a:rPr lang="en-US" sz="1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-  388 человек. </a:t>
            </a:r>
            <a:br>
              <a:rPr lang="ru-RU" sz="1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рецептов, доставленных бригадой на дом – 360 в год.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F746-D3F0-4B43-B310-0FD147966EF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792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F746-D3F0-4B43-B310-0FD147966EF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953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Территориально-медицинские образования по районам.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Мы видим,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что самое большое по площади и по численности населения, территориально-медицинское образование это в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Заельцовском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районе.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F746-D3F0-4B43-B310-0FD147966EF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6051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планирования мобильной патронажной сестринской бригады создаются и корректируются списки граждан, подлежащих патронажу на дому (в том числе списки онкологических больных, нуждающихся в непрерывной симптоматической терапии). При необходимости, сотрудниками мобильной патронажной сестринской бригады к обслуживанию пациентов привлекаются хирург, невролог, онколог, эндокринолог и другие специалисты. Осуществляется тесное сотрудничество со службами социальной защиты населения (совместный патронаж, обеспечение средствами ухода и гигиены, предоставление автотранспорта, материальная помощь и т.д.).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F746-D3F0-4B43-B310-0FD147966EF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0177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ru-RU" sz="1200" dirty="0" smtClean="0">
                <a:solidFill>
                  <a:prstClr val="black"/>
                </a:solidFill>
                <a:latin typeface="Constantia"/>
              </a:rPr>
              <a:t>М</a:t>
            </a:r>
            <a:r>
              <a:rPr lang="ru-RU" sz="1200" b="0" cap="none" dirty="0" smtClean="0">
                <a:solidFill>
                  <a:prstClr val="black"/>
                </a:solidFill>
                <a:latin typeface="Constantia"/>
              </a:rPr>
              <a:t>обильная патронажная сестринская бригада </a:t>
            </a:r>
            <a:br>
              <a:rPr lang="ru-RU" sz="1200" b="0" cap="none" dirty="0" smtClean="0">
                <a:solidFill>
                  <a:prstClr val="black"/>
                </a:solidFill>
                <a:latin typeface="Constantia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огласно приказу Министерства здравоохранения РФ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21.03.2014 г. «</a:t>
            </a:r>
            <a:r>
              <a:rPr lang="ru-RU" sz="1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календарь профилактических прививок»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125 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вакцинацию и ревакцинацию </a:t>
            </a:r>
            <a:r>
              <a:rPr lang="ru-RU" sz="1200" b="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маломобильным</a:t>
            </a:r>
            <a:r>
              <a:rPr lang="ru-RU" sz="1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больным против </a:t>
            </a:r>
            <a:r>
              <a:rPr lang="ru-RU" sz="1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дифтерии, полиомиелита, кори, эпидемического паротита, краснухи, туберкулеза, гриппа, клещевого энцефалита, ВГВ, ВГС, пневмококковой инфекции.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F746-D3F0-4B43-B310-0FD147966EF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017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Мобильная патронажная сестринская бригада позволяет: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преемственность между стационаром и поликлиникой (возможность более ранней выписки больного из стационара, с оказанием полноценной квалифицированной медицинской помощи на дому и, тем самым, уменьшение нагрузки на дорогостоящую стационарную койку);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уменьшить нагрузку на участкового врача терапевта, сократив количество вызовов на дом;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наладить регулярное медицинское сопровождение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маломобильных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пожилых пациентов;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обеспечить достойное медицинское обслуживание пациентов в паллиативной помощи (онкологические и неврологические больные);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повысить доступность медицинской помощи, максимально приблизив ее к пациенту (особенно при отдаленном проживании).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F746-D3F0-4B43-B310-0FD147966EF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352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На карте показана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территориальное расположение филиалов, которые охватывают весь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Заельцовский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район и относятся к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поликинике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№ 27 – всего 13.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F746-D3F0-4B43-B310-0FD147966EF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811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ru-RU" kern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ГБУЗ НСО «Клиническая консультативно-диагностическая поликлиника № 27» распоряжением правительства Новосибирской области от 31.05.2016 №165-рп реорганизовано в форме присоединения к ней ГБУЗ НСО «Детская городская поликлиника №1» и ГБУЗ НСО «Городская поликлиника №9» </a:t>
            </a:r>
          </a:p>
          <a:p>
            <a:pPr lvl="0" algn="just">
              <a:defRPr/>
            </a:pPr>
            <a:r>
              <a:rPr lang="ru-RU" kern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 переходом всех прав и обязанностей присоединяемых учреждений</a:t>
            </a:r>
            <a:r>
              <a:rPr lang="ru-RU" b="1" kern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kern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Единый государственный реестр юридических лиц внесена запись о государственной регистрации изменений, вносимых в учредительные документы ГБУЗ НСО «Клиническая консультативно-диагностическая поликлиника № 27» 14.10.2016 года </a:t>
            </a:r>
            <a:r>
              <a:rPr lang="ru-RU" sz="1050" kern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kern="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F746-D3F0-4B43-B310-0FD147966EF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605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Численность прикрепленного населения по данным городской регистратуры составляет 155 788 человек.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Из них взрослое население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125 786 человек. Мужчин – 53 080 человек, женщин – 72 706 человек.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Трудоспособного возраста – 85 361 человек, пенсионеры – 40 425 человек, старше 80 лет – 5 690 человек, из них мужчины – 1 302 человек и женщины – 4 388 человек. 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Детское население составляет – 30 002 детей. 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Первого года жизни – 1 536 детей, дошкольники – 11 932 детей, школьники – 18 050 детей.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F746-D3F0-4B43-B310-0FD147966EF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414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территории обслуживаемой поликлиники расположены: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26 детских дошкольных учреждений, с численностью воспитанников 7 206 детей и 19 школ, с численностью 13 392 ученика.</a:t>
            </a:r>
          </a:p>
          <a:p>
            <a:pPr lvl="0"/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Сибирский государственный университет путей сообщения, Новосибирский государственный медицинский университет, Новосибирский педагогический колледж № 2, Новосибирский колледж электроники и вычислительной техники, Новосибирский центр профессионального обучения № 1 и вечерняя сменная общеобразовательная школа № 1.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F746-D3F0-4B43-B310-0FD147966EF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017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Организационная структура поликлиники: регистратура (взрослая и детская), терапевтическое отделение состоит из 65 терапевтических участков, педиатрическое отделение состоит из 33 педиатрических участков, детское и взрослое консультативное отделение, хирургическое отделение, диагностическая служба, физиотерапевтическое отделение, отделение медицинской профилактики, дневной стационар на 27 коек, организационно-методический отдел, отделение платных услуг, отделение лабораторной диагностики, обособленное структурное подразделение, административно-управленческая и хозяйственная службы.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F746-D3F0-4B43-B310-0FD147966EF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641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Средний медицинский персонал поликлиники составляет наибольшее число сотрудников.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F746-D3F0-4B43-B310-0FD147966EF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80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Возрастной состав поликлиники составляет в среднем от 40 до 50 лет. Большинство женщин, чем мужчин.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F746-D3F0-4B43-B310-0FD147966EF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017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40EF-5B36-4364-B3D8-40499AD1A98C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D8B4-7EDC-4078-BFF8-BA636C66C4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41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40EF-5B36-4364-B3D8-40499AD1A98C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D8B4-7EDC-4078-BFF8-BA636C66C4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50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40EF-5B36-4364-B3D8-40499AD1A98C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D8B4-7EDC-4078-BFF8-BA636C66C4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0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40EF-5B36-4364-B3D8-40499AD1A98C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D8B4-7EDC-4078-BFF8-BA636C66C4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64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40EF-5B36-4364-B3D8-40499AD1A98C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D8B4-7EDC-4078-BFF8-BA636C66C4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25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40EF-5B36-4364-B3D8-40499AD1A98C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D8B4-7EDC-4078-BFF8-BA636C66C4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35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40EF-5B36-4364-B3D8-40499AD1A98C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D8B4-7EDC-4078-BFF8-BA636C66C4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4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40EF-5B36-4364-B3D8-40499AD1A98C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D8B4-7EDC-4078-BFF8-BA636C66C4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97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40EF-5B36-4364-B3D8-40499AD1A98C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D8B4-7EDC-4078-BFF8-BA636C66C4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23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40EF-5B36-4364-B3D8-40499AD1A98C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D8B4-7EDC-4078-BFF8-BA636C66C4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10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40EF-5B36-4364-B3D8-40499AD1A98C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D8B4-7EDC-4078-BFF8-BA636C66C4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73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240EF-5B36-4364-B3D8-40499AD1A98C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1D8B4-7EDC-4078-BFF8-BA636C66C4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45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3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536" y="3051909"/>
            <a:ext cx="8914960" cy="1800521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первичной медико-санитарной помощи населению в условиях территориально медицинских объединений</a:t>
            </a:r>
            <a:endParaRPr lang="ru-RU" sz="3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0" t="71118" r="43767" b="9638"/>
          <a:stretch/>
        </p:blipFill>
        <p:spPr bwMode="auto">
          <a:xfrm>
            <a:off x="0" y="5369972"/>
            <a:ext cx="5148065" cy="140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H:\Новая ассоциация\23-01-2016_13-16-15\ЛОГОТИП горизон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09" y="163140"/>
            <a:ext cx="3672860" cy="113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5229200"/>
            <a:ext cx="3960440" cy="1145402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Е.В. Лужнова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Главная медицинская сестра ГБУЗ НСО «ККДП № 27»</a:t>
            </a:r>
            <a:endParaRPr lang="ru-RU" sz="2400" dirty="0">
              <a:solidFill>
                <a:srgbClr val="0070C0"/>
              </a:solidFill>
            </a:endParaRPr>
          </a:p>
          <a:p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hex0"/>
          <p:cNvPicPr>
            <a:picLocks noChangeAspect="1" noChangeArrowheads="1"/>
          </p:cNvPicPr>
          <p:nvPr/>
        </p:nvPicPr>
        <p:blipFill rotWithShape="1">
          <a:blip r:embed="rId5" cstate="print"/>
          <a:srcRect r="11748"/>
          <a:stretch/>
        </p:blipFill>
        <p:spPr bwMode="auto">
          <a:xfrm>
            <a:off x="0" y="1466967"/>
            <a:ext cx="9180512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2883321" y="1854720"/>
            <a:ext cx="4567361" cy="6996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РЕГИОНАЛЬНАЯ ОБЩЕСТВЕННАЯ ОРГАНИЗАЦИЯ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НОВОСИБИРСКАЯ ПРОФЕССИОНАЛЬНАЯ АССОЦИАЦИЯ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СПЕЦИАЛИСТОВ СЕСТРИНСКОГО ДЕЛА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9" t="25460" r="21297" b="56229"/>
          <a:stretch/>
        </p:blipFill>
        <p:spPr bwMode="auto">
          <a:xfrm>
            <a:off x="3730749" y="0"/>
            <a:ext cx="5436096" cy="151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08104" y="6374602"/>
            <a:ext cx="2517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25 мая 2017, 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Новосибирск</a:t>
            </a:r>
          </a:p>
        </p:txBody>
      </p:sp>
    </p:spTree>
    <p:extLst>
      <p:ext uri="{BB962C8B-B14F-4D97-AF65-F5344CB8AC3E}">
        <p14:creationId xmlns:p14="http://schemas.microsoft.com/office/powerpoint/2010/main" val="39222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x0"/>
          <p:cNvPicPr>
            <a:picLocks noChangeAspect="1" noChangeArrowheads="1"/>
          </p:cNvPicPr>
          <p:nvPr/>
        </p:nvPicPr>
        <p:blipFill rotWithShape="1">
          <a:blip r:embed="rId3" cstate="print"/>
          <a:srcRect r="11748"/>
          <a:stretch/>
        </p:blipFill>
        <p:spPr bwMode="auto">
          <a:xfrm>
            <a:off x="827584" y="0"/>
            <a:ext cx="831641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419872" y="260648"/>
            <a:ext cx="4176464" cy="6996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РЕГИОНАЛЬНАЯ ОБЩЕСТВЕННАЯ ОРГАНИЗАЦИЯ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НОВОСИБИРСКАЯ ПРОФЕССИОНАЛЬНАЯ АССОЦИАЦИЯ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СПЕЦИАЛИСТОВ СЕСТРИНСКОГО ДЕЛА</a:t>
            </a:r>
          </a:p>
        </p:txBody>
      </p:sp>
      <p:pic>
        <p:nvPicPr>
          <p:cNvPr id="8" name="Picture 2" descr="H:\Новая ассоциация\23-01-2016_13-16-15\ЛОГОТИП вертикаль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674"/>
            <a:ext cx="720080" cy="98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Vokzal_1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01360"/>
            <a:ext cx="9144000" cy="956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71600" y="1124745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Укомплектованность медицинскими кадрами</a:t>
            </a:r>
            <a:endParaRPr lang="ru-RU" sz="2400" b="1" i="1" dirty="0">
              <a:solidFill>
                <a:schemeClr val="accent2"/>
              </a:solidFill>
            </a:endParaRPr>
          </a:p>
        </p:txBody>
      </p:sp>
      <p:graphicFrame>
        <p:nvGraphicFramePr>
          <p:cNvPr id="1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145933"/>
              </p:ext>
            </p:extLst>
          </p:nvPr>
        </p:nvGraphicFramePr>
        <p:xfrm>
          <a:off x="0" y="1484783"/>
          <a:ext cx="9143999" cy="5373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6125"/>
                <a:gridCol w="1325320"/>
                <a:gridCol w="1325320"/>
                <a:gridCol w="1251691"/>
                <a:gridCol w="1590816"/>
                <a:gridCol w="1294727"/>
              </a:tblGrid>
              <a:tr h="6936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штатным расписанием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Занято по штатному расписанию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укомплектованность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физических лиц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совместительства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726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307,25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79,90%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1,06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954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Врачи-терапевты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участковые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59,00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42,00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71,19%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1,14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6243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-педиатры участковые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94,03%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0,98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474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медицинский персонал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390,50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297,25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76,12%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1,04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878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сестры врачей-терапевтов участковых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59,00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47,00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79,66%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844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 сестры врачей-педиатров участковых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32,00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93,75%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474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Младший медицинский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персонал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37,25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28,75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77,18%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1,03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726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932,00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742,50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79,67%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1,03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9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x0"/>
          <p:cNvPicPr>
            <a:picLocks noChangeAspect="1" noChangeArrowheads="1"/>
          </p:cNvPicPr>
          <p:nvPr/>
        </p:nvPicPr>
        <p:blipFill rotWithShape="1">
          <a:blip r:embed="rId3" cstate="print"/>
          <a:srcRect r="11748"/>
          <a:stretch/>
        </p:blipFill>
        <p:spPr bwMode="auto">
          <a:xfrm>
            <a:off x="827584" y="0"/>
            <a:ext cx="831641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419872" y="260648"/>
            <a:ext cx="4176464" cy="6996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РЕГИОНАЛЬНАЯ ОБЩЕСТВЕННАЯ ОРГАНИЗАЦИЯ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НОВОСИБИРСКАЯ ПРОФЕССИОНАЛЬНАЯ АССОЦИАЦИЯ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СПЕЦИАЛИСТОВ СЕСТРИНСКОГО ДЕЛА</a:t>
            </a:r>
          </a:p>
        </p:txBody>
      </p:sp>
      <p:pic>
        <p:nvPicPr>
          <p:cNvPr id="8" name="Picture 2" descr="H:\Новая ассоциация\23-01-2016_13-16-15\ЛОГОТИП вертикаль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674"/>
            <a:ext cx="720080" cy="98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Vokzal_1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32363"/>
            <a:ext cx="9144000" cy="1925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76402" y="1166801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медицинского персонала по категориям</a:t>
            </a:r>
            <a:br>
              <a:rPr lang="ru-RU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1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469021"/>
              </p:ext>
            </p:extLst>
          </p:nvPr>
        </p:nvGraphicFramePr>
        <p:xfrm>
          <a:off x="539553" y="1988840"/>
          <a:ext cx="8136903" cy="2943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922"/>
                <a:gridCol w="1475155"/>
                <a:gridCol w="1557109"/>
                <a:gridCol w="1393203"/>
                <a:gridCol w="1826514"/>
              </a:tblGrid>
              <a:tr h="869298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Высшая категория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 категория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Вторая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категория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категории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6255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(37,5%)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(5,6%)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(2%)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r>
                        <a:rPr lang="ru-RU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(54,9%)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1167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Средние медицинские работники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(44%)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(4%)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(4,7%)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(47,3%)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44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x0"/>
          <p:cNvPicPr>
            <a:picLocks noChangeAspect="1" noChangeArrowheads="1"/>
          </p:cNvPicPr>
          <p:nvPr/>
        </p:nvPicPr>
        <p:blipFill rotWithShape="1">
          <a:blip r:embed="rId3" cstate="print"/>
          <a:srcRect r="11748"/>
          <a:stretch/>
        </p:blipFill>
        <p:spPr bwMode="auto">
          <a:xfrm>
            <a:off x="827584" y="0"/>
            <a:ext cx="831641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419872" y="260648"/>
            <a:ext cx="4176464" cy="6996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РЕГИОНАЛЬНАЯ ОБЩЕСТВЕННАЯ ОРГАНИЗАЦИЯ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НОВОСИБИРСКАЯ ПРОФЕССИОНАЛЬНАЯ АССОЦИАЦИЯ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СПЕЦИАЛИСТОВ СЕСТРИНСКОГО ДЕЛА</a:t>
            </a:r>
          </a:p>
        </p:txBody>
      </p:sp>
      <p:pic>
        <p:nvPicPr>
          <p:cNvPr id="8" name="Picture 2" descr="H:\Новая ассоциация\23-01-2016_13-16-15\ЛОГОТИП вертикаль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674"/>
            <a:ext cx="720080" cy="98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Vokzal_1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31755"/>
            <a:ext cx="9144000" cy="1925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39552" y="1196752"/>
            <a:ext cx="8280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заработной платы в 2016 году</a:t>
            </a:r>
            <a:endParaRPr lang="ru-RU" sz="2400" dirty="0">
              <a:solidFill>
                <a:schemeClr val="accent2"/>
              </a:solidFill>
            </a:endParaRPr>
          </a:p>
        </p:txBody>
      </p:sp>
      <p:graphicFrame>
        <p:nvGraphicFramePr>
          <p:cNvPr id="1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329579"/>
              </p:ext>
            </p:extLst>
          </p:nvPr>
        </p:nvGraphicFramePr>
        <p:xfrm>
          <a:off x="539552" y="1627639"/>
          <a:ext cx="8280919" cy="4897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071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x0"/>
          <p:cNvPicPr>
            <a:picLocks noChangeAspect="1" noChangeArrowheads="1"/>
          </p:cNvPicPr>
          <p:nvPr/>
        </p:nvPicPr>
        <p:blipFill rotWithShape="1">
          <a:blip r:embed="rId3" cstate="print"/>
          <a:srcRect r="11748"/>
          <a:stretch/>
        </p:blipFill>
        <p:spPr bwMode="auto">
          <a:xfrm>
            <a:off x="827584" y="0"/>
            <a:ext cx="831641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419872" y="260648"/>
            <a:ext cx="4176464" cy="6996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РЕГИОНАЛЬНАЯ ОБЩЕСТВЕННАЯ ОРГАНИЗАЦИЯ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НОВОСИБИРСКАЯ ПРОФЕССИОНАЛЬНАЯ АССОЦИАЦИЯ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СПЕЦИАЛИСТОВ СЕСТРИНСКОГО ДЕЛА</a:t>
            </a:r>
          </a:p>
        </p:txBody>
      </p:sp>
      <p:pic>
        <p:nvPicPr>
          <p:cNvPr id="8" name="Picture 2" descr="H:\Новая ассоциация\23-01-2016_13-16-15\ЛОГОТИП вертикаль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674"/>
            <a:ext cx="720080" cy="98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Vokzal_1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32363"/>
            <a:ext cx="9144000" cy="1925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67544" y="1124744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Стационарзамещающая помощь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1484784"/>
            <a:ext cx="7200800" cy="43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Структура дневного стационара</a:t>
            </a:r>
            <a:endParaRPr lang="ru-RU" sz="2200" dirty="0">
              <a:solidFill>
                <a:schemeClr val="accent2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411734"/>
              </p:ext>
            </p:extLst>
          </p:nvPr>
        </p:nvGraphicFramePr>
        <p:xfrm>
          <a:off x="-35272" y="2276871"/>
          <a:ext cx="9179271" cy="4581129"/>
        </p:xfrm>
        <a:graphic>
          <a:graphicData uri="http://schemas.openxmlformats.org/drawingml/2006/table">
            <a:tbl>
              <a:tblPr firstRow="1" firstCol="1" bandRow="1"/>
              <a:tblGrid>
                <a:gridCol w="2608844"/>
                <a:gridCol w="1739229"/>
                <a:gridCol w="1642606"/>
                <a:gridCol w="1642606"/>
                <a:gridCol w="1545986"/>
              </a:tblGrid>
              <a:tr h="11316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поликлинического отделения, адрес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Профиль коек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коек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смен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Коечная мощность с учётом сменности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72318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П.о. №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Рельсовая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Терапия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72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Неврология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72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Хирургия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587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П.о. №5,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Кубовая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106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Терапия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587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П.о. №6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Ковальчук, 406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Терапия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587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П.о.№11,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Сухарная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68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Терапия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723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Терапия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15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Неврология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723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Хирургия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91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x0"/>
          <p:cNvPicPr>
            <a:picLocks noChangeAspect="1" noChangeArrowheads="1"/>
          </p:cNvPicPr>
          <p:nvPr/>
        </p:nvPicPr>
        <p:blipFill rotWithShape="1">
          <a:blip r:embed="rId3" cstate="print"/>
          <a:srcRect r="11748"/>
          <a:stretch/>
        </p:blipFill>
        <p:spPr bwMode="auto">
          <a:xfrm>
            <a:off x="827584" y="0"/>
            <a:ext cx="831641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419872" y="260648"/>
            <a:ext cx="4176464" cy="6996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РЕГИОНАЛЬНАЯ ОБЩЕСТВЕННАЯ ОРГАНИЗАЦИЯ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НОВОСИБИРСКАЯ ПРОФЕССИОНАЛЬНАЯ АССОЦИАЦИЯ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СПЕЦИАЛИСТОВ СЕСТРИНСКОГО ДЕЛА</a:t>
            </a:r>
          </a:p>
        </p:txBody>
      </p:sp>
      <p:pic>
        <p:nvPicPr>
          <p:cNvPr id="8" name="Picture 2" descr="H:\Новая ассоциация\23-01-2016_13-16-15\ЛОГОТИП вертикаль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674"/>
            <a:ext cx="720080" cy="98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Vokzal_1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32363"/>
            <a:ext cx="9144000" cy="1925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619672" y="1052736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 на дому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908129"/>
              </p:ext>
            </p:extLst>
          </p:nvPr>
        </p:nvGraphicFramePr>
        <p:xfrm>
          <a:off x="0" y="1514400"/>
          <a:ext cx="9144000" cy="5343599"/>
        </p:xfrm>
        <a:graphic>
          <a:graphicData uri="http://schemas.openxmlformats.org/drawingml/2006/table">
            <a:tbl>
              <a:tblPr firstRow="1" firstCol="1" bandRow="1"/>
              <a:tblGrid>
                <a:gridCol w="2441105"/>
                <a:gridCol w="6702895"/>
              </a:tblGrid>
              <a:tr h="7891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Коечная мощность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 учётом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сменности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(в одну смену), пациенто-мест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662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Рельсовая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840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ерапия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840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едиатрия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840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Вавилова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12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46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ерапия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891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Красный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проспект 220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840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ерапия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840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едиатрия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840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9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x0"/>
          <p:cNvPicPr>
            <a:picLocks noChangeAspect="1" noChangeArrowheads="1"/>
          </p:cNvPicPr>
          <p:nvPr/>
        </p:nvPicPr>
        <p:blipFill rotWithShape="1">
          <a:blip r:embed="rId3" cstate="print"/>
          <a:srcRect r="11748"/>
          <a:stretch/>
        </p:blipFill>
        <p:spPr bwMode="auto">
          <a:xfrm>
            <a:off x="1043608" y="0"/>
            <a:ext cx="810039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419872" y="260648"/>
            <a:ext cx="4176464" cy="6996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РЕГИОНАЛЬНАЯ ОБЩЕСТВЕННАЯ ОРГАНИЗАЦИЯ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НОВОСИБИРСКАЯ ПРОФЕССИОНАЛЬНАЯ АССОЦИАЦИЯ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СПЕЦИАЛИСТОВ СЕСТРИНСКОГО ДЕЛА</a:t>
            </a:r>
          </a:p>
        </p:txBody>
      </p:sp>
      <p:pic>
        <p:nvPicPr>
          <p:cNvPr id="8" name="Picture 2" descr="H:\Новая ассоциация\23-01-2016_13-16-15\ЛОГОТИП вертикаль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673"/>
            <a:ext cx="936104" cy="127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Vokzal_1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32363"/>
            <a:ext cx="9144000" cy="1925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71600" y="141277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Стационарзамещающая помощь</a:t>
            </a:r>
            <a:endParaRPr lang="ru-RU" sz="2400" dirty="0">
              <a:solidFill>
                <a:schemeClr val="accent2"/>
              </a:solidFill>
            </a:endParaRPr>
          </a:p>
        </p:txBody>
      </p:sp>
      <p:graphicFrame>
        <p:nvGraphicFramePr>
          <p:cNvPr id="1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244"/>
              </p:ext>
            </p:extLst>
          </p:nvPr>
        </p:nvGraphicFramePr>
        <p:xfrm>
          <a:off x="1" y="1874443"/>
          <a:ext cx="9144000" cy="4983557"/>
        </p:xfrm>
        <a:graphic>
          <a:graphicData uri="http://schemas.openxmlformats.org/drawingml/2006/table">
            <a:tbl>
              <a:tblPr firstRow="1" firstCol="1" bandRow="1"/>
              <a:tblGrid>
                <a:gridCol w="2367851"/>
                <a:gridCol w="2255278"/>
                <a:gridCol w="1994476"/>
                <a:gridCol w="2526395"/>
              </a:tblGrid>
              <a:tr h="1039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профиля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Коечная мощность с учётом сменности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Количество случаев за 2016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Выполнено пациенто-дней за 2016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432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2405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Дневной стационар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Терапия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1945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19266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4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Неврология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4214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4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Хирургия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4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Всего по д/с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2375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23480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471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27685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	Стационар на дому	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Терапия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2496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27132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4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Педиатрия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836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7904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99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Всего по стац/на дому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3332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35036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432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985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Всего по стационарзамещающей помощи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5707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58516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11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x0"/>
          <p:cNvPicPr>
            <a:picLocks noChangeAspect="1" noChangeArrowheads="1"/>
          </p:cNvPicPr>
          <p:nvPr/>
        </p:nvPicPr>
        <p:blipFill rotWithShape="1">
          <a:blip r:embed="rId3" cstate="print"/>
          <a:srcRect r="11748"/>
          <a:stretch/>
        </p:blipFill>
        <p:spPr bwMode="auto">
          <a:xfrm>
            <a:off x="827584" y="0"/>
            <a:ext cx="831641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419872" y="260648"/>
            <a:ext cx="4176464" cy="6996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РЕГИОНАЛЬНАЯ ОБЩЕСТВЕННАЯ ОРГАНИЗАЦИЯ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НОВОСИБИРСКАЯ ПРОФЕССИОНАЛЬНАЯ АССОЦИАЦИЯ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СПЕЦИАЛИСТОВ СЕСТРИНСКОГО ДЕЛА</a:t>
            </a:r>
          </a:p>
        </p:txBody>
      </p:sp>
      <p:pic>
        <p:nvPicPr>
          <p:cNvPr id="8" name="Picture 2" descr="H:\Новая ассоциация\23-01-2016_13-16-15\ЛОГОТИП вертикаль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674"/>
            <a:ext cx="720080" cy="98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Vokzal_1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32363"/>
            <a:ext cx="9144000" cy="1925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1196752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A7EA52"/>
              </a:buClr>
              <a:buSzPct val="95000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Патронаж  маломобильным пациентам</a:t>
            </a:r>
            <a:endParaRPr lang="ru-RU" sz="24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1658417"/>
            <a:ext cx="9144000" cy="378680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26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приказа Министерства Здравоохранения </a:t>
            </a:r>
            <a:br>
              <a:rPr lang="ru-RU" sz="26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области от 02.08.2013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«О создании и учреждения работы мобильных патронажных сестринских бригад на территории Новосибирской области»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2657</a:t>
            </a:r>
            <a:r>
              <a:rPr lang="ru-RU" sz="26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нашей поликлинике созданы мобильные патронажные сестринские бригады </a:t>
            </a:r>
            <a:br>
              <a:rPr lang="ru-RU" sz="26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оказания доврачебной первичной медико-санитарной помощи, </a:t>
            </a:r>
            <a:br>
              <a:rPr lang="ru-RU" sz="26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наблюдения за состоянием пациента, </a:t>
            </a:r>
            <a:br>
              <a:rPr lang="ru-RU" sz="26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своевременного проведения рекомендованных лечебно-диагностических мероприятий.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18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x0"/>
          <p:cNvPicPr>
            <a:picLocks noChangeAspect="1" noChangeArrowheads="1"/>
          </p:cNvPicPr>
          <p:nvPr/>
        </p:nvPicPr>
        <p:blipFill rotWithShape="1">
          <a:blip r:embed="rId3" cstate="print"/>
          <a:srcRect r="11748"/>
          <a:stretch/>
        </p:blipFill>
        <p:spPr bwMode="auto">
          <a:xfrm>
            <a:off x="827584" y="0"/>
            <a:ext cx="831641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419872" y="260648"/>
            <a:ext cx="4176464" cy="6996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РЕГИОНАЛЬНАЯ ОБЩЕСТВЕННАЯ ОРГАНИЗАЦИЯ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НОВОСИБИРСКАЯ ПРОФЕССИОНАЛЬНАЯ АССОЦИАЦИЯ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СПЕЦИАЛИСТОВ СЕСТРИНСКОГО ДЕЛА</a:t>
            </a:r>
          </a:p>
        </p:txBody>
      </p:sp>
      <p:pic>
        <p:nvPicPr>
          <p:cNvPr id="8" name="Picture 2" descr="H:\Новая ассоциация\23-01-2016_13-16-15\ЛОГОТИП вертикаль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674"/>
            <a:ext cx="720080" cy="98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Vokzal_1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32363"/>
            <a:ext cx="9144000" cy="1925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1196752"/>
            <a:ext cx="9144000" cy="41549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важнейших задач мобильной  патронажной сестринской бригады  - является паллиативное лечение в домашних условиях, организация квалифицированного ухода, обучение родных и близких пациента навыкам общения и ухода за тяжелобольными.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Мобильная патронажная сестринская бригада оказывает: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омощь больным после выписки из стационара;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Состоящим на диспансерном учете пожилым;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Несовершеннолетним и маломобильным гражданам;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После оказания скорой и неотложной медицинской помощи;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Пациентам с хроническими заболеваниями в период обострения;</a:t>
            </a:r>
          </a:p>
        </p:txBody>
      </p:sp>
    </p:spTree>
    <p:extLst>
      <p:ext uri="{BB962C8B-B14F-4D97-AF65-F5344CB8AC3E}">
        <p14:creationId xmlns:p14="http://schemas.microsoft.com/office/powerpoint/2010/main" val="39489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x0"/>
          <p:cNvPicPr>
            <a:picLocks noChangeAspect="1" noChangeArrowheads="1"/>
          </p:cNvPicPr>
          <p:nvPr/>
        </p:nvPicPr>
        <p:blipFill rotWithShape="1">
          <a:blip r:embed="rId3" cstate="print"/>
          <a:srcRect r="11748"/>
          <a:stretch/>
        </p:blipFill>
        <p:spPr bwMode="auto">
          <a:xfrm>
            <a:off x="827584" y="0"/>
            <a:ext cx="831641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419872" y="260648"/>
            <a:ext cx="4176464" cy="6996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РЕГИОНАЛЬНАЯ ОБЩЕСТВЕННАЯ ОРГАНИЗАЦИЯ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НОВОСИБИРСКАЯ ПРОФЕССИОНАЛЬНАЯ АССОЦИАЦИЯ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СПЕЦИАЛИСТОВ СЕСТРИНСКОГО ДЕЛА</a:t>
            </a:r>
          </a:p>
        </p:txBody>
      </p:sp>
      <p:pic>
        <p:nvPicPr>
          <p:cNvPr id="8" name="Picture 2" descr="H:\Новая ассоциация\23-01-2016_13-16-15\ЛОГОТИП вертикаль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674"/>
            <a:ext cx="720080" cy="98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Vokzal_1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32363"/>
            <a:ext cx="9144000" cy="1925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573325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9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Итогами работы мобильных патронажных сестринских бригад </a:t>
            </a:r>
            <a:br>
              <a:rPr lang="ru-RU" sz="29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НСО «Клиническая консультативно-диагностическая поликлиника № 27»</a:t>
            </a:r>
            <a:br>
              <a:rPr lang="ru-RU" sz="29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оказывают первичную медико-санитарную помощь более чем </a:t>
            </a:r>
            <a:br>
              <a:rPr lang="ru-RU" sz="29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29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пациентов в год, из них: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Инвалиды великой отечественной войны - 32 человека, </a:t>
            </a:r>
            <a:b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великой отечественной войны - 76 человек, </a:t>
            </a:r>
            <a:b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Вдовы участников великой отечественной войны - 80 человек, </a:t>
            </a:r>
            <a:b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старше 70 лет - 312 человек, </a:t>
            </a:r>
            <a:b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Реабилитированные - 12 человек, </a:t>
            </a:r>
            <a:b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великой отечественной войны - 24 человека,</a:t>
            </a:r>
            <a:b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Инвалиды </a:t>
            </a:r>
            <a:r>
              <a:rPr lang="en-US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- 152 человек, </a:t>
            </a:r>
            <a:b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Инвалиды </a:t>
            </a:r>
            <a:r>
              <a:rPr lang="en-US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-  388 человек. </a:t>
            </a:r>
            <a:b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рецептов, доставленных бригадой на дом – 360 в год.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18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x0"/>
          <p:cNvPicPr>
            <a:picLocks noChangeAspect="1" noChangeArrowheads="1"/>
          </p:cNvPicPr>
          <p:nvPr/>
        </p:nvPicPr>
        <p:blipFill rotWithShape="1">
          <a:blip r:embed="rId3" cstate="print"/>
          <a:srcRect r="11748"/>
          <a:stretch/>
        </p:blipFill>
        <p:spPr bwMode="auto">
          <a:xfrm>
            <a:off x="827584" y="0"/>
            <a:ext cx="831641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419872" y="260648"/>
            <a:ext cx="4176464" cy="6996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РЕГИОНАЛЬНАЯ ОБЩЕСТВЕННАЯ ОРГАНИЗАЦИЯ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НОВОСИБИРСКАЯ ПРОФЕССИОНАЛЬНАЯ АССОЦИАЦИЯ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СПЕЦИАЛИСТОВ СЕСТРИНСКОГО ДЕЛА</a:t>
            </a:r>
          </a:p>
        </p:txBody>
      </p:sp>
      <p:pic>
        <p:nvPicPr>
          <p:cNvPr id="8" name="Picture 2" descr="H:\Новая ассоциация\23-01-2016_13-16-15\ЛОГОТИП вертикаль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674"/>
            <a:ext cx="720080" cy="98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Vokzal_1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32363"/>
            <a:ext cx="9144000" cy="1925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85720" y="1196752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A7EA52"/>
              </a:buClr>
              <a:buSzPct val="95000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мобильной патронажной сестринской бригады ГБУЗ НСО «ККДП № 27»</a:t>
            </a:r>
            <a:endParaRPr lang="ru-RU" sz="24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208842"/>
              </p:ext>
            </p:extLst>
          </p:nvPr>
        </p:nvGraphicFramePr>
        <p:xfrm>
          <a:off x="0" y="2027747"/>
          <a:ext cx="9144000" cy="4830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246"/>
                <a:gridCol w="4686754"/>
              </a:tblGrid>
              <a:tr h="815021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Посещение пациентов на дому в день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6066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Посещение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пациентов на дому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10 680/год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6066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В/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инъекции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34 526/год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6066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В/м инъекции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8 640/год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6066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Обработка пролежней, перевязки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84/год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1502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Замена, обработка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цисто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гастростом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24/год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1502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Забор биологического материала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6 912/год (кровь 4 320/год,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моча 1 728/год, кал 864/год)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4253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Диагностические процедуры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303/год (ЭКГ 267/год, УЗИ 36/год)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02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x0"/>
          <p:cNvPicPr>
            <a:picLocks noChangeAspect="1" noChangeArrowheads="1"/>
          </p:cNvPicPr>
          <p:nvPr/>
        </p:nvPicPr>
        <p:blipFill rotWithShape="1">
          <a:blip r:embed="rId3" cstate="print"/>
          <a:srcRect r="11748"/>
          <a:stretch/>
        </p:blipFill>
        <p:spPr bwMode="auto">
          <a:xfrm>
            <a:off x="827584" y="0"/>
            <a:ext cx="831641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419872" y="260648"/>
            <a:ext cx="4176464" cy="6996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РЕГИОНАЛЬНАЯ ОБЩЕСТВЕННАЯ ОРГАНИЗАЦИЯ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НОВОСИБИРСКАЯ ПРОФЕССИОНАЛЬНАЯ АССОЦИАЦИЯ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СПЕЦИАЛИСТОВ СЕСТРИНСКОГО ДЕЛА</a:t>
            </a:r>
          </a:p>
        </p:txBody>
      </p:sp>
      <p:pic>
        <p:nvPicPr>
          <p:cNvPr id="8" name="Picture 2" descr="H:\Новая ассоциация\23-01-2016_13-16-15\ЛОГОТИП вертикаль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674"/>
            <a:ext cx="720080" cy="98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Ольга Анатольевна\Desktop\2GIS\card-delivery1 - копия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0" b="7982"/>
          <a:stretch/>
        </p:blipFill>
        <p:spPr bwMode="auto">
          <a:xfrm>
            <a:off x="0" y="1214422"/>
            <a:ext cx="9144000" cy="608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5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x0"/>
          <p:cNvPicPr>
            <a:picLocks noChangeAspect="1" noChangeArrowheads="1"/>
          </p:cNvPicPr>
          <p:nvPr/>
        </p:nvPicPr>
        <p:blipFill rotWithShape="1">
          <a:blip r:embed="rId3" cstate="print"/>
          <a:srcRect r="11748"/>
          <a:stretch/>
        </p:blipFill>
        <p:spPr bwMode="auto">
          <a:xfrm>
            <a:off x="827584" y="0"/>
            <a:ext cx="831641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419872" y="260648"/>
            <a:ext cx="4176464" cy="6996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РЕГИОНАЛЬНАЯ ОБЩЕСТВЕННАЯ ОРГАНИЗАЦИЯ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НОВОСИБИРСКАЯ ПРОФЕССИОНАЛЬНАЯ АССОЦИАЦИЯ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СПЕЦИАЛИСТОВ СЕСТРИНСКОГО ДЕЛА</a:t>
            </a:r>
          </a:p>
        </p:txBody>
      </p:sp>
      <p:pic>
        <p:nvPicPr>
          <p:cNvPr id="8" name="Picture 2" descr="H:\Новая ассоциация\23-01-2016_13-16-15\ЛОГОТИП вертикаль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674"/>
            <a:ext cx="720080" cy="98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Vokzal_1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32363"/>
            <a:ext cx="9144000" cy="1925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573325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2600" b="0" cap="none" dirty="0" smtClean="0">
                <a:solidFill>
                  <a:prstClr val="black"/>
                </a:solidFill>
                <a:latin typeface="Constantia"/>
              </a:rPr>
              <a:t>	</a:t>
            </a:r>
            <a:r>
              <a:rPr lang="ru-RU" sz="27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планирования мобильной патронажной сестринской бригады создаются и корректируются списки граждан, подлежащих патронажу на дому (в том числе списки онкологических больных, нуждающихся в непрерывной симптоматической терапии). При необходимости, сотрудниками мобильной патронажной сестринской бригады к обслуживанию пациентов привлекаются хирург, невролог, онколог, эндокринолог и другие специалисты. Осуществляется тесное сотрудничество со службами социальной защиты населения (совместный патронаж, обеспечение средствами ухода и гигиены, предоставление автотранспорта, материальная помощь и т.д.).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44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x0"/>
          <p:cNvPicPr>
            <a:picLocks noChangeAspect="1" noChangeArrowheads="1"/>
          </p:cNvPicPr>
          <p:nvPr/>
        </p:nvPicPr>
        <p:blipFill rotWithShape="1">
          <a:blip r:embed="rId3" cstate="print"/>
          <a:srcRect r="11748"/>
          <a:stretch/>
        </p:blipFill>
        <p:spPr bwMode="auto">
          <a:xfrm>
            <a:off x="827584" y="0"/>
            <a:ext cx="831641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419872" y="260648"/>
            <a:ext cx="4176464" cy="6996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РЕГИОНАЛЬНАЯ ОБЩЕСТВЕННАЯ ОРГАНИЗАЦИЯ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НОВОСИБИРСКАЯ ПРОФЕССИОНАЛЬНАЯ АССОЦИАЦИЯ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СПЕЦИАЛИСТОВ СЕСТРИНСКОГО ДЕЛА</a:t>
            </a:r>
          </a:p>
        </p:txBody>
      </p:sp>
      <p:pic>
        <p:nvPicPr>
          <p:cNvPr id="8" name="Picture 2" descr="H:\Новая ассоциация\23-01-2016_13-16-15\ЛОГОТИП вертикаль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674"/>
            <a:ext cx="720080" cy="98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Vokzal_1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32363"/>
            <a:ext cx="9144000" cy="1925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195736" y="1196752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A7EA52"/>
              </a:buClr>
              <a:buSzPct val="95000"/>
            </a:pPr>
            <a:r>
              <a:rPr lang="ru-RU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Вакцинопрофилактика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1658418"/>
            <a:ext cx="9144000" cy="519958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2600" b="0" cap="none" dirty="0" smtClean="0">
                <a:solidFill>
                  <a:prstClr val="black"/>
                </a:solidFill>
                <a:latin typeface="Constantia"/>
              </a:rPr>
              <a:t>	</a:t>
            </a:r>
            <a:r>
              <a:rPr lang="ru-RU" sz="2400" dirty="0">
                <a:solidFill>
                  <a:prstClr val="black"/>
                </a:solidFill>
                <a:latin typeface="Constantia"/>
              </a:rPr>
              <a:t>М</a:t>
            </a:r>
            <a:r>
              <a:rPr lang="ru-RU" sz="2400" b="0" cap="none" dirty="0" smtClean="0">
                <a:solidFill>
                  <a:prstClr val="black"/>
                </a:solidFill>
                <a:latin typeface="Constantia"/>
              </a:rPr>
              <a:t>обильная патронажная сестринская бригада </a:t>
            </a:r>
            <a:br>
              <a:rPr lang="ru-RU" sz="2400" b="0" cap="none" dirty="0" smtClean="0">
                <a:solidFill>
                  <a:prstClr val="black"/>
                </a:solidFill>
                <a:latin typeface="Constantia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огласно </a:t>
            </a:r>
            <a:r>
              <a:rPr lang="ru-RU" sz="24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приказу </a:t>
            </a: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</a:t>
            </a:r>
            <a:r>
              <a:rPr lang="ru-RU" sz="24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</a:t>
            </a: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b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21.03.2014 г. «</a:t>
            </a: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календарь </a:t>
            </a:r>
            <a:b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профилактических прививок»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125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вакцинацию </a:t>
            </a:r>
            <a:r>
              <a:rPr lang="ru-RU" sz="24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ревакцинацию маломобильным больным </a:t>
            </a:r>
            <a:r>
              <a:rPr lang="ru-RU" sz="24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дифтерии, полиомиелита, кори, эпидемического паротита, краснухи, туберкулеза, гриппа, клещевого энцефалита,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ВГВ, ВГС, пневмококковой инфекции.</a:t>
            </a:r>
            <a:b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44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x0"/>
          <p:cNvPicPr>
            <a:picLocks noChangeAspect="1" noChangeArrowheads="1"/>
          </p:cNvPicPr>
          <p:nvPr/>
        </p:nvPicPr>
        <p:blipFill rotWithShape="1">
          <a:blip r:embed="rId3" cstate="print"/>
          <a:srcRect r="11748"/>
          <a:stretch/>
        </p:blipFill>
        <p:spPr bwMode="auto">
          <a:xfrm>
            <a:off x="827584" y="0"/>
            <a:ext cx="831641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419872" y="260648"/>
            <a:ext cx="4176464" cy="6996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РЕГИОНАЛЬНАЯ ОБЩЕСТВЕННАЯ ОРГАНИЗАЦИЯ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НОВОСИБИРСКАЯ ПРОФЕССИОНАЛЬНАЯ АССОЦИАЦИЯ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СПЕЦИАЛИСТОВ СЕСТРИНСКОГО ДЕЛА</a:t>
            </a:r>
          </a:p>
        </p:txBody>
      </p:sp>
      <p:pic>
        <p:nvPicPr>
          <p:cNvPr id="8" name="Picture 2" descr="H:\Новая ассоциация\23-01-2016_13-16-15\ЛОГОТИП вертикаль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674"/>
            <a:ext cx="720080" cy="98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Vokzal_1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32363"/>
            <a:ext cx="9144000" cy="1925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1340768"/>
            <a:ext cx="9144000" cy="547842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	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Мобильная патронажная сестринская бригада позволяет: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преемственность между стационаром и поликлиникой (возможность более ранней выписки больного из стационара, с оказанием полноценной квалифицированной медицинской помощи на дому и, тем самым, уменьшение нагрузки на дорогостоящую стационарную койку);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уменьшить нагрузку на участкового врача терапевта, сократив количество вызовов на дом;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наладить регулярное медицинское сопровождение маломобильных и пожилых пациентов;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обеспечить достойное медицинское обслуживание пациентов в паллиативной помощи (онкологические и неврологические больные);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повысить доступность медицинской помощи, максимально приблизив ее к пациенту (особенно при отдаленном проживании).</a:t>
            </a:r>
          </a:p>
          <a:p>
            <a:pPr>
              <a:buFont typeface="Arial" pitchFamily="34" charset="0"/>
              <a:buChar char="•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27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x0"/>
          <p:cNvPicPr>
            <a:picLocks noChangeAspect="1" noChangeArrowheads="1"/>
          </p:cNvPicPr>
          <p:nvPr/>
        </p:nvPicPr>
        <p:blipFill rotWithShape="1">
          <a:blip r:embed="rId2" cstate="print"/>
          <a:srcRect r="11748"/>
          <a:stretch/>
        </p:blipFill>
        <p:spPr bwMode="auto">
          <a:xfrm>
            <a:off x="1043608" y="0"/>
            <a:ext cx="810039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419872" y="260648"/>
            <a:ext cx="4176464" cy="6996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РЕГИОНАЛЬНАЯ ОБЩЕСТВЕННАЯ ОРГАНИЗАЦИЯ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НОВОСИБИРСКАЯ ПРОФЕССИОНАЛЬНАЯ АССОЦИАЦИЯ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СПЕЦИАЛИСТОВ СЕСТРИНСКОГО ДЕЛА</a:t>
            </a:r>
          </a:p>
        </p:txBody>
      </p:sp>
      <p:pic>
        <p:nvPicPr>
          <p:cNvPr id="8" name="Picture 2" descr="H:\Новая ассоциация\23-01-2016_13-16-15\ЛОГОТИП вертикаль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673"/>
            <a:ext cx="936104" cy="127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Vokzal_10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32363"/>
            <a:ext cx="9144000" cy="1925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32048" y="1628800"/>
            <a:ext cx="7772400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FadeLeft">
              <a:avLst>
                <a:gd name="adj" fmla="val 30477"/>
              </a:avLst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rgbClr val="C00000"/>
                </a:solidFill>
              </a:rPr>
              <a:t>Благодарю за внимание!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x0"/>
          <p:cNvPicPr>
            <a:picLocks noChangeAspect="1" noChangeArrowheads="1"/>
          </p:cNvPicPr>
          <p:nvPr/>
        </p:nvPicPr>
        <p:blipFill rotWithShape="1">
          <a:blip r:embed="rId3" cstate="print"/>
          <a:srcRect r="11748"/>
          <a:stretch/>
        </p:blipFill>
        <p:spPr bwMode="auto">
          <a:xfrm>
            <a:off x="1043608" y="0"/>
            <a:ext cx="810039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419872" y="260648"/>
            <a:ext cx="4176464" cy="6996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РЕГИОНАЛЬНАЯ ОБЩЕСТВЕННАЯ ОРГАНИЗАЦИЯ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НОВОСИБИРСКАЯ ПРОФЕССИОНАЛЬНАЯ АССОЦИАЦИЯ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СПЕЦИАЛИСТОВ СЕСТРИНСКОГО ДЕЛА</a:t>
            </a:r>
          </a:p>
        </p:txBody>
      </p:sp>
      <p:pic>
        <p:nvPicPr>
          <p:cNvPr id="8" name="Picture 2" descr="H:\Новая ассоциация\23-01-2016_13-16-15\ЛОГОТИП вертикаль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673"/>
            <a:ext cx="936104" cy="127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10.171.101.254\privatedocs\Тебеньков\2GIS\27.02.2017\27.02.20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11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x0"/>
          <p:cNvPicPr>
            <a:picLocks noChangeAspect="1" noChangeArrowheads="1"/>
          </p:cNvPicPr>
          <p:nvPr/>
        </p:nvPicPr>
        <p:blipFill rotWithShape="1">
          <a:blip r:embed="rId3" cstate="print"/>
          <a:srcRect r="11748"/>
          <a:stretch/>
        </p:blipFill>
        <p:spPr bwMode="auto">
          <a:xfrm>
            <a:off x="827584" y="0"/>
            <a:ext cx="831641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419872" y="260648"/>
            <a:ext cx="4176464" cy="6996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РЕГИОНАЛЬНАЯ ОБЩЕСТВЕННАЯ ОРГАНИЗАЦИЯ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НОВОСИБИРСКАЯ ПРОФЕССИОНАЛЬНАЯ АССОЦИАЦИЯ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СПЕЦИАЛИСТОВ СЕСТРИНСКОГО ДЕЛА</a:t>
            </a:r>
          </a:p>
        </p:txBody>
      </p:sp>
      <p:pic>
        <p:nvPicPr>
          <p:cNvPr id="8" name="Picture 2" descr="H:\Новая ассоциация\23-01-2016_13-16-15\ЛОГОТИП вертикаль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674"/>
            <a:ext cx="720080" cy="98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221088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kern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ГБУЗ </a:t>
            </a:r>
            <a:r>
              <a:rPr lang="ru-RU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НСО «Клиническая </a:t>
            </a:r>
            <a:r>
              <a:rPr lang="ru-RU" kern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консультативно-диагностическая поликлиника </a:t>
            </a:r>
            <a:r>
              <a:rPr lang="ru-RU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27» распоряжением правительства Новосибирской области от 31.05.2016 №165-рп </a:t>
            </a:r>
            <a:r>
              <a:rPr lang="ru-RU" kern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реорганизовано </a:t>
            </a:r>
            <a:r>
              <a:rPr lang="ru-RU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присоединения к </a:t>
            </a:r>
            <a:r>
              <a:rPr lang="ru-RU" kern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 ГБУЗ </a:t>
            </a:r>
            <a:r>
              <a:rPr lang="ru-RU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НСО «Детская городская поликлиника №1» и ГБУЗ НСО «Городская поликлиника №9» </a:t>
            </a:r>
            <a:endParaRPr lang="ru-RU" kern="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ru-RU" kern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 переходом </a:t>
            </a:r>
            <a:r>
              <a:rPr lang="ru-RU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прав и обязанностей присоединяемых </a:t>
            </a:r>
            <a:r>
              <a:rPr lang="ru-RU" kern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</a:t>
            </a:r>
            <a:r>
              <a:rPr lang="ru-RU" b="1" kern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kern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государственный реестр юридических лиц внесена запись о государственной регистрации изменений, вносимых в учредительные документы ГБУЗ НСО «Клиническая консультативно-диагностическая поликлиника № 27</a:t>
            </a:r>
            <a:r>
              <a:rPr lang="ru-RU" kern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14.10.2016 года </a:t>
            </a:r>
            <a:r>
              <a:rPr lang="ru-RU" sz="1400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3" descr="C:\Documents and Settings\LYLYA1\Рабочий стол\e99afd3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193259"/>
            <a:ext cx="6480720" cy="29558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175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x0"/>
          <p:cNvPicPr>
            <a:picLocks noChangeAspect="1" noChangeArrowheads="1"/>
          </p:cNvPicPr>
          <p:nvPr/>
        </p:nvPicPr>
        <p:blipFill rotWithShape="1">
          <a:blip r:embed="rId3" cstate="print"/>
          <a:srcRect r="11748"/>
          <a:stretch/>
        </p:blipFill>
        <p:spPr bwMode="auto">
          <a:xfrm>
            <a:off x="1043608" y="0"/>
            <a:ext cx="810039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419872" y="260648"/>
            <a:ext cx="4176464" cy="6996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РЕГИОНАЛЬНАЯ ОБЩЕСТВЕННАЯ ОРГАНИЗАЦИЯ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НОВОСИБИРСКАЯ ПРОФЕССИОНАЛЬНАЯ АССОЦИАЦИЯ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СПЕЦИАЛИСТОВ СЕСТРИНСКОГО ДЕЛА</a:t>
            </a:r>
          </a:p>
        </p:txBody>
      </p:sp>
      <p:pic>
        <p:nvPicPr>
          <p:cNvPr id="7" name="Picture 2" descr="H:\Новая ассоциация\23-01-2016_13-16-15\ЛОГОТИП вертикаль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673"/>
            <a:ext cx="936104" cy="127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Vokzal_1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31755"/>
            <a:ext cx="9144000" cy="1925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0" y="1347655"/>
            <a:ext cx="86409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прикрепленного населения к ГБУЗ НСО «ККДП № 27» по данным АИС «ГЭР», составляет 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155 788 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b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– 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125 786 (80,7%)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из них</a:t>
            </a:r>
            <a:b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мужчин – 53 080 (42,2%)</a:t>
            </a:r>
            <a:b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 – 72 706 (57,8%)</a:t>
            </a:r>
            <a:b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трудоспособного возраста – 85 361 (67,9%)</a:t>
            </a:r>
            <a:b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пенсионеры – 40 425 (32,1%)</a:t>
            </a:r>
            <a:b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 80 лет –5690 </a:t>
            </a:r>
            <a:b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(1 302 мужчины и 4 388 женщин)</a:t>
            </a:r>
            <a:b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30 002 (19,2%)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b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года жизни – 1 536 (5,12%)</a:t>
            </a:r>
            <a:b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дошкольники – 11 932 (39,7%)</a:t>
            </a:r>
            <a:b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 – 18 050 (60,2%)</a:t>
            </a:r>
            <a:endParaRPr lang="ru-R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x0"/>
          <p:cNvPicPr>
            <a:picLocks noChangeAspect="1" noChangeArrowheads="1"/>
          </p:cNvPicPr>
          <p:nvPr/>
        </p:nvPicPr>
        <p:blipFill rotWithShape="1">
          <a:blip r:embed="rId3" cstate="print"/>
          <a:srcRect r="11748"/>
          <a:stretch/>
        </p:blipFill>
        <p:spPr bwMode="auto">
          <a:xfrm>
            <a:off x="827584" y="0"/>
            <a:ext cx="831641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419872" y="260648"/>
            <a:ext cx="4176464" cy="6996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РЕГИОНАЛЬНАЯ ОБЩЕСТВЕННАЯ ОРГАНИЗАЦИЯ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НОВОСИБИРСКАЯ ПРОФЕССИОНАЛЬНАЯ АССОЦИАЦИЯ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СПЕЦИАЛИСТОВ СЕСТРИНСКОГО ДЕЛА</a:t>
            </a:r>
          </a:p>
        </p:txBody>
      </p:sp>
      <p:pic>
        <p:nvPicPr>
          <p:cNvPr id="8" name="Picture 2" descr="H:\Новая ассоциация\23-01-2016_13-16-15\ЛОГОТИП вертикаль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674"/>
            <a:ext cx="720080" cy="98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Vokzal_1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32363"/>
            <a:ext cx="9144000" cy="1925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1196752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территории, обслуживаемой ГБУЗ НСО «ККДП №27» расположены:</a:t>
            </a:r>
            <a:b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детских дошкольных учреждений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численностью воспитанников 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7 206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(из них 606 – ясельной группы)</a:t>
            </a:r>
            <a:b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школ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численностью учеников 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13 392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b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Сибирский государственный университет путей сообщения</a:t>
            </a:r>
            <a:b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Новосибирский государственный медицинский университет</a:t>
            </a:r>
            <a:b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kern="50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Новосибирский педагогический </a:t>
            </a:r>
            <a:r>
              <a:rPr lang="ru-RU" sz="2000" kern="50" dirty="0">
                <a:solidFill>
                  <a:schemeClr val="accent1"/>
                </a:solidFill>
                <a:latin typeface="Times New Roman"/>
                <a:ea typeface="Times New Roman"/>
                <a:cs typeface="Calibri"/>
              </a:rPr>
              <a:t/>
            </a:r>
            <a:br>
              <a:rPr lang="ru-RU" sz="2000" kern="50" dirty="0">
                <a:solidFill>
                  <a:schemeClr val="accent1"/>
                </a:solidFill>
                <a:latin typeface="Times New Roman"/>
                <a:ea typeface="Times New Roman"/>
                <a:cs typeface="Calibri"/>
              </a:rPr>
            </a:br>
            <a:r>
              <a:rPr lang="ru-RU" sz="2000" b="1" kern="50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колледж №2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kern="50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Новосибирский колледж электроники и вычислительной техники</a:t>
            </a:r>
            <a:r>
              <a:rPr lang="ru-RU" sz="2000" kern="50" dirty="0">
                <a:solidFill>
                  <a:schemeClr val="accent1"/>
                </a:solidFill>
                <a:latin typeface="Times New Roman"/>
                <a:ea typeface="Times New Roman"/>
                <a:cs typeface="Calibri"/>
              </a:rPr>
              <a:t/>
            </a:r>
            <a:br>
              <a:rPr lang="ru-RU" sz="2000" kern="50" dirty="0">
                <a:solidFill>
                  <a:schemeClr val="accent1"/>
                </a:solidFill>
                <a:latin typeface="Times New Roman"/>
                <a:ea typeface="Times New Roman"/>
                <a:cs typeface="Calibri"/>
              </a:rPr>
            </a:br>
            <a:r>
              <a:rPr lang="ru-RU" sz="2000" kern="50" dirty="0">
                <a:solidFill>
                  <a:schemeClr val="accent1"/>
                </a:solidFill>
                <a:latin typeface="Times New Roman"/>
                <a:ea typeface="Times New Roman"/>
                <a:cs typeface="Calibri"/>
              </a:rPr>
              <a:t>Н</a:t>
            </a:r>
            <a:r>
              <a:rPr lang="ru-RU" sz="2000" b="1" kern="50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овосибирский центр профессионального обучения №1</a:t>
            </a:r>
            <a:r>
              <a:rPr lang="ru-RU" sz="2000" kern="50" dirty="0">
                <a:solidFill>
                  <a:schemeClr val="accent1"/>
                </a:solidFill>
                <a:latin typeface="Times New Roman"/>
                <a:ea typeface="Times New Roman"/>
                <a:cs typeface="Calibri"/>
              </a:rPr>
              <a:t/>
            </a:r>
            <a:br>
              <a:rPr lang="ru-RU" sz="2000" kern="50" dirty="0">
                <a:solidFill>
                  <a:schemeClr val="accent1"/>
                </a:solidFill>
                <a:latin typeface="Times New Roman"/>
                <a:ea typeface="Times New Roman"/>
                <a:cs typeface="Calibri"/>
              </a:rPr>
            </a:br>
            <a:r>
              <a:rPr lang="ru-RU" sz="2000" b="1" kern="50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Вечерняя сменная общеобразовательная школа №1</a:t>
            </a:r>
            <a:endParaRPr lang="ru-R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x0"/>
          <p:cNvPicPr>
            <a:picLocks noChangeAspect="1" noChangeArrowheads="1"/>
          </p:cNvPicPr>
          <p:nvPr/>
        </p:nvPicPr>
        <p:blipFill rotWithShape="1">
          <a:blip r:embed="rId3" cstate="print"/>
          <a:srcRect r="11748"/>
          <a:stretch/>
        </p:blipFill>
        <p:spPr bwMode="auto">
          <a:xfrm>
            <a:off x="1043608" y="0"/>
            <a:ext cx="810039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419872" y="260648"/>
            <a:ext cx="4176464" cy="6996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РЕГИОНАЛЬНАЯ ОБЩЕСТВЕННАЯ ОРГАНИЗАЦИЯ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НОВОСИБИРСКАЯ ПРОФЕССИОНАЛЬНАЯ АССОЦИАЦИЯ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СПЕЦИАЛИСТОВ СЕСТРИНСКОГО ДЕЛА</a:t>
            </a:r>
          </a:p>
        </p:txBody>
      </p:sp>
      <p:pic>
        <p:nvPicPr>
          <p:cNvPr id="8" name="Picture 2" descr="H:\Новая ассоциация\23-01-2016_13-16-15\ЛОГОТИП вертикаль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673"/>
            <a:ext cx="936104" cy="127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863989"/>
            <a:ext cx="9036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Регистратура (взрослая и детская);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терапевтическое отделение (65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терапевтических участков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педиатрическое отделение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(33 педиатрических участка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консультативное отделение,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взрослое консультативное отделение (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пульмонолог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эндокринолог, нефролог, невролог, офтальмолог, оториноларинголог, ревматолог, инфекционист, гастроэнтеролог, кардиолог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хирургическое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(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хирург, травматолог, уролог, онколог, гинеколог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(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ультразвуковая диагностика, функциональная диагностика; рентгенологическая диагностика, эндоскопия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физиотерапевтическое отделение;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дневной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 (27 коек, коечная мощность 78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организационно-методический отдел;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платных 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лабораторной 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обособленное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административно-управленческая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хозяйственная службы.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34076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структура ГБУЗ НСО «ККДП №27»</a:t>
            </a:r>
          </a:p>
        </p:txBody>
      </p:sp>
    </p:spTree>
    <p:extLst>
      <p:ext uri="{BB962C8B-B14F-4D97-AF65-F5344CB8AC3E}">
        <p14:creationId xmlns:p14="http://schemas.microsoft.com/office/powerpoint/2010/main" val="168011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x0"/>
          <p:cNvPicPr>
            <a:picLocks noChangeAspect="1" noChangeArrowheads="1"/>
          </p:cNvPicPr>
          <p:nvPr/>
        </p:nvPicPr>
        <p:blipFill rotWithShape="1">
          <a:blip r:embed="rId3" cstate="print"/>
          <a:srcRect r="11748"/>
          <a:stretch/>
        </p:blipFill>
        <p:spPr bwMode="auto">
          <a:xfrm>
            <a:off x="827584" y="0"/>
            <a:ext cx="831641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419872" y="260648"/>
            <a:ext cx="4176464" cy="6996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РЕГИОНАЛЬНАЯ ОБЩЕСТВЕННАЯ ОРГАНИЗАЦИЯ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НОВОСИБИРСКАЯ ПРОФЕССИОНАЛЬНАЯ АССОЦИАЦИЯ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СПЕЦИАЛИСТОВ СЕСТРИНСКОГО ДЕЛА</a:t>
            </a:r>
          </a:p>
        </p:txBody>
      </p:sp>
      <p:pic>
        <p:nvPicPr>
          <p:cNvPr id="8" name="Picture 2" descr="H:\Новая ассоциация\23-01-2016_13-16-15\ЛОГОТИП вертикаль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674"/>
            <a:ext cx="720080" cy="98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Vokzal_1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32363"/>
            <a:ext cx="9144000" cy="1925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E:\Vokzal_1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084763"/>
            <a:ext cx="9144000" cy="1925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19675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сотрудников и структура персонала </a:t>
            </a:r>
            <a:r>
              <a:rPr lang="ru-RU" sz="24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поликлиники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627640"/>
            <a:ext cx="82809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работников – 720 человек</a:t>
            </a: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86605"/>
              </p:ext>
            </p:extLst>
          </p:nvPr>
        </p:nvGraphicFramePr>
        <p:xfrm>
          <a:off x="1124000" y="2013553"/>
          <a:ext cx="72008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804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x0"/>
          <p:cNvPicPr>
            <a:picLocks noChangeAspect="1" noChangeArrowheads="1"/>
          </p:cNvPicPr>
          <p:nvPr/>
        </p:nvPicPr>
        <p:blipFill rotWithShape="1">
          <a:blip r:embed="rId3" cstate="print"/>
          <a:srcRect r="11748"/>
          <a:stretch/>
        </p:blipFill>
        <p:spPr bwMode="auto">
          <a:xfrm>
            <a:off x="827584" y="0"/>
            <a:ext cx="831641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419872" y="260648"/>
            <a:ext cx="4176464" cy="6996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РЕГИОНАЛЬНАЯ ОБЩЕСТВЕННАЯ ОРГАНИЗАЦИЯ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НОВОСИБИРСКАЯ ПРОФЕССИОНАЛЬНАЯ АССОЦИАЦИЯ</a:t>
            </a:r>
          </a:p>
          <a:p>
            <a:pPr algn="ctr"/>
            <a:r>
              <a:rPr lang="ru-RU" sz="1200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cs typeface="Arial"/>
              </a:rPr>
              <a:t>СПЕЦИАЛИСТОВ СЕСТРИНСКОГО ДЕЛА</a:t>
            </a:r>
          </a:p>
        </p:txBody>
      </p:sp>
      <p:pic>
        <p:nvPicPr>
          <p:cNvPr id="8" name="Picture 2" descr="H:\Новая ассоциация\23-01-2016_13-16-15\ЛОГОТИП вертикаль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674"/>
            <a:ext cx="720080" cy="98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Vokzal_1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32363"/>
            <a:ext cx="9144000" cy="1925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67544" y="1124745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Возрастной и гендерный состав сотрудников поликлиники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565334723"/>
              </p:ext>
            </p:extLst>
          </p:nvPr>
        </p:nvGraphicFramePr>
        <p:xfrm>
          <a:off x="251520" y="1700808"/>
          <a:ext cx="4314791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565383"/>
              </p:ext>
            </p:extLst>
          </p:nvPr>
        </p:nvGraphicFramePr>
        <p:xfrm>
          <a:off x="683568" y="1340768"/>
          <a:ext cx="374441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104643"/>
              </p:ext>
            </p:extLst>
          </p:nvPr>
        </p:nvGraphicFramePr>
        <p:xfrm>
          <a:off x="4571097" y="1700808"/>
          <a:ext cx="44644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90897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3122</TotalTime>
  <Words>1514</Words>
  <Application>Microsoft Office PowerPoint</Application>
  <PresentationFormat>Экран (4:3)</PresentationFormat>
  <Paragraphs>391</Paragraphs>
  <Slides>23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Особенности  оказания первичной медико-санитарной помощи населению в условиях территориально медицинских объединений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основании приказа Министерства Здравоохранения  Новосибирской области от 02.08.2013 года «О создании и учреждения работы мобильных патронажных сестринских бригад на территории Новосибирской области» № 2657  в нашей поликлинике созданы мобильные патронажные сестринские бригады  - для оказания доврачебной первичной медико-санитарной помощи,  - наблюдения за состоянием пациента,  - своевременного проведения рекомендованных лечебно-диагностических мероприятий.</vt:lpstr>
      <vt:lpstr>Презентация PowerPoint</vt:lpstr>
      <vt:lpstr>Итогами работы мобильных патронажных сестринских бригад  ГБУЗ НСО «Клиническая консультативно-диагностическая поликлиника № 27» оказывают первичную медико-санитарную помощь более чем  1000 пациентов в год, из них: Инвалиды великой отечественной войны - 32 человека,  Участники великой отечественной войны - 76 человек,  Вдовы участников великой отечественной войны - 80 человек,  Лица старше 70 лет - 312 человек,  Реабилитированные - 12 человек,  Ветераны великой отечественной войны - 24 человека, Инвалиды I группы - 152 человек,  Инвалиды II группы -  388 человек.  Количество рецептов, доставленных бригадой на дом – 360 в год.</vt:lpstr>
      <vt:lpstr>Презентация PowerPoint</vt:lpstr>
      <vt:lpstr> С целью планирования мобильной патронажной сестринской бригады создаются и корректируются списки граждан, подлежащих патронажу на дому (в том числе списки онкологических больных, нуждающихся в непрерывной симптоматической терапии). При необходимости, сотрудниками мобильной патронажной сестринской бригады к обслуживанию пациентов привлекаются хирург, невролог, онколог, эндокринолог и другие специалисты. Осуществляется тесное сотрудничество со службами социальной защиты населения (совместный патронаж, обеспечение средствами ухода и гигиены, предоставление автотранспорта, материальная помощь и т.д.).</vt:lpstr>
      <vt:lpstr> Мобильная патронажная сестринская бригада  согласно приказу Министерства здравоохранения РФ  от 21.03.2014 г. «Национальный календарь  профилактических прививок» № 125  проводит вакцинацию и ревакцинацию маломобильным больным против дифтерии, полиомиелита, кори, эпидемического паротита, краснухи, туберкулеза, гриппа, клещевого энцефалита,  ВГВ, ВГС, пневмококковой инфекции.   </vt:lpstr>
      <vt:lpstr>Презентация PowerPoint</vt:lpstr>
      <vt:lpstr>Презентация PowerPoint</vt:lpstr>
    </vt:vector>
  </TitlesOfParts>
  <Company>GNOKB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Чусовитина И.А. (c/c, отд.04)</dc:creator>
  <cp:lastModifiedBy>Arina</cp:lastModifiedBy>
  <cp:revision>192</cp:revision>
  <cp:lastPrinted>2017-03-29T07:30:34Z</cp:lastPrinted>
  <dcterms:created xsi:type="dcterms:W3CDTF">2016-11-16T02:10:55Z</dcterms:created>
  <dcterms:modified xsi:type="dcterms:W3CDTF">2017-06-09T13:42:54Z</dcterms:modified>
</cp:coreProperties>
</file>