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7" r:id="rId5"/>
    <p:sldId id="258" r:id="rId6"/>
    <p:sldId id="260" r:id="rId7"/>
    <p:sldId id="262" r:id="rId8"/>
    <p:sldId id="268" r:id="rId9"/>
    <p:sldId id="263" r:id="rId10"/>
    <p:sldId id="292" r:id="rId11"/>
    <p:sldId id="273" r:id="rId12"/>
    <p:sldId id="286" r:id="rId13"/>
    <p:sldId id="274" r:id="rId14"/>
    <p:sldId id="278" r:id="rId15"/>
    <p:sldId id="276" r:id="rId16"/>
    <p:sldId id="280" r:id="rId17"/>
    <p:sldId id="282" r:id="rId18"/>
    <p:sldId id="296" r:id="rId19"/>
    <p:sldId id="284" r:id="rId20"/>
    <p:sldId id="297" r:id="rId21"/>
    <p:sldId id="298" r:id="rId22"/>
    <p:sldId id="266" r:id="rId23"/>
    <p:sldId id="283" r:id="rId24"/>
    <p:sldId id="295" r:id="rId25"/>
    <p:sldId id="294" r:id="rId26"/>
    <p:sldId id="291" r:id="rId27"/>
    <p:sldId id="293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74D2-8A36-432D-B8EC-26B664444768}" type="datetimeFigureOut">
              <a:rPr lang="ru-RU" smtClean="0"/>
              <a:pPr/>
              <a:t>21.09.2017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8AB0C-55E5-4BDD-B687-CD90C97D61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images/search?source=wiz&amp;img_url=http://img2.board.com.ua/a/2000183060/wm/2-korobki-sterilizatsionnyie-s-filtrami-kf-z-kf-6.jpg&amp;uinfo=sw-1280-sh-1024-ww-1260-wh-837-pd-1-wp-5x4_1280x1024&amp;_=1412319469324&amp;viewport=narrow&amp;p=31&amp;text=%D0%BC%D0%B5%D0%B4%D0%B8%D1%86%D0%B8%D0%BD%D1%81%D0%BA%D0%B8%D0%B5%20%D0%BA%D0%B0%D1%80%D1%82%D0%B8%D0%BD%D0%BA%D0%B8&amp;noreask=1&amp;pos=951&amp;rpt=simage&amp;lr=51&amp;pin=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251520" y="6309320"/>
            <a:ext cx="8568952" cy="5486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поликлиники ООО «МедГард» Бынкова С.В.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4794671"/>
            <a:ext cx="9144000" cy="158665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ИНДИВИДУАЛЬНЫЕ НАБОРЫ – ФАКТОР ПРОФИЛАКТИКИ ИНФЕКЦИЙ, СВЯЗАННЫХ С ОКАЗАНИЕМ МЕДИЦИНСКОЙ ПОМОЩИ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www.s.3652.ru/section/newsIconCis2/upload/images/news/icon/zdravo_145517657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6091"/>
            <a:ext cx="7054602" cy="470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40960" cy="7200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ПРЕИМУЩЕСТВА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1662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Отсутствие необходимости накрывания стерильного стола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Отсутствие тяжелых биксов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Легкие упаковки с возможностью визуализации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Однократная стерилизация перевязочного материала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Более длительный срок сохранения стерильности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набор = 1 пациент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Исключение возможности проникновения микроорганизмов в упаковку с изделиями после проведенной стерилизации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Снижение количества не стерильных в комбинированных упаковках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ПРАВИЛА УПАКОВЫВАНИЯ ИМН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http://www.coralspb.ru/images/catalog/1429799702.jpg"/>
          <p:cNvPicPr>
            <a:picLocks noChangeAspect="1" noChangeArrowheads="1"/>
          </p:cNvPicPr>
          <p:nvPr/>
        </p:nvPicPr>
        <p:blipFill>
          <a:blip r:embed="rId4" cstate="print"/>
          <a:srcRect l="11520" t="17388" r="6401" b="15370"/>
          <a:stretch>
            <a:fillRect/>
          </a:stretch>
        </p:blipFill>
        <p:spPr bwMode="auto">
          <a:xfrm>
            <a:off x="0" y="836712"/>
            <a:ext cx="9144000" cy="309634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98B50"/>
              </a:clrFrom>
              <a:clrTo>
                <a:srgbClr val="C98B5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984" y="4053633"/>
            <a:ext cx="3924000" cy="2615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Bynkova\Desktop\Новая папка\DSCN21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077072"/>
            <a:ext cx="3557659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0552-2F87-468C-999E-67DAB62CD793}" type="slidenum">
              <a:rPr lang="ru-RU"/>
              <a:pPr/>
              <a:t>12</a:t>
            </a:fld>
            <a:endParaRPr lang="ru-RU" dirty="0"/>
          </a:p>
        </p:txBody>
      </p:sp>
      <p:sp>
        <p:nvSpPr>
          <p:cNvPr id="74754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</a:rPr>
              <a:t>ЗАЩИТА УПАКОВОК ОТ РАЗРЫВОВ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5589141"/>
            <a:ext cx="7559675" cy="1008211"/>
          </a:xfrm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1800" b="1" dirty="0">
                <a:latin typeface="Times New Roman" pitchFamily="18" charset="0"/>
              </a:rPr>
              <a:t>ДЛЯ ЗАЩИТЫ УПАКОВКИ ОТ РАЗРЫВОВ ОСТРЫЕ КРАЯ ИНСТРУМЕНТОВ НЕОБХОДИМО ЗАКРЫТЬ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328" y="1053256"/>
            <a:ext cx="6240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0F6-FF3D-43DD-B8FB-259F28FECD4A}" type="slidenum">
              <a:rPr lang="ru-RU"/>
              <a:pPr/>
              <a:t>13</a:t>
            </a:fld>
            <a:endParaRPr lang="ru-RU"/>
          </a:p>
        </p:txBody>
      </p:sp>
      <p:sp>
        <p:nvSpPr>
          <p:cNvPr id="84994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863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</a:rPr>
              <a:t>ПРАВИЛА ЗАПОЛНЕНИЯ ПАКЕТА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589240"/>
            <a:ext cx="8424936" cy="1081087"/>
          </a:xfrm>
        </p:spPr>
        <p:txBody>
          <a:bodyPr/>
          <a:lstStyle/>
          <a:p>
            <a:pPr algn="ctr">
              <a:buNone/>
            </a:pPr>
            <a:r>
              <a:rPr lang="ru-RU" sz="2400" b="1" dirty="0">
                <a:latin typeface="Times New Roman" pitchFamily="18" charset="0"/>
              </a:rPr>
              <a:t>ПАКЕТ ДОЛЖЕН БЫТЬ ЗАПОЛНЕН НЕ БОЛЕЕ, ЧЕМ НА 2/3 СВОЕГО ОБЪЁМА </a:t>
            </a:r>
          </a:p>
        </p:txBody>
      </p:sp>
      <p:pic>
        <p:nvPicPr>
          <p:cNvPr id="84999" name="Picture 7" descr="SAM_0167"/>
          <p:cNvPicPr>
            <a:picLocks noChangeAspect="1" noChangeArrowheads="1"/>
          </p:cNvPicPr>
          <p:nvPr/>
        </p:nvPicPr>
        <p:blipFill>
          <a:blip r:embed="rId3" cstate="print"/>
          <a:srcRect l="-1064" t="15080" b="5150"/>
          <a:stretch>
            <a:fillRect/>
          </a:stretch>
        </p:blipFill>
        <p:spPr bwMode="auto">
          <a:xfrm>
            <a:off x="1316121" y="1339899"/>
            <a:ext cx="6568247" cy="3817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76672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A048-4926-41B0-B901-BF31857B8FD2}" type="slidenum">
              <a:rPr lang="ru-RU"/>
              <a:pPr/>
              <a:t>14</a:t>
            </a:fld>
            <a:endParaRPr lang="ru-RU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665"/>
            <a:ext cx="9144000" cy="936104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</a:rPr>
              <a:t>УДАЛЕНИЕ ЗАЩИТНОЙ ПЛЁНКИ</a:t>
            </a:r>
          </a:p>
        </p:txBody>
      </p:sp>
      <p:pic>
        <p:nvPicPr>
          <p:cNvPr id="18437" name="Picture 5" descr="SAM_0161"/>
          <p:cNvPicPr>
            <a:picLocks noChangeAspect="1" noChangeArrowheads="1"/>
          </p:cNvPicPr>
          <p:nvPr/>
        </p:nvPicPr>
        <p:blipFill>
          <a:blip r:embed="rId3" cstate="print"/>
          <a:srcRect l="21225"/>
          <a:stretch>
            <a:fillRect/>
          </a:stretch>
        </p:blipFill>
        <p:spPr bwMode="auto">
          <a:xfrm>
            <a:off x="1547664" y="1772816"/>
            <a:ext cx="6049963" cy="4249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CF31-A5FB-4460-A640-5B21CACCACAE}" type="slidenum">
              <a:rPr lang="ru-RU"/>
              <a:pPr/>
              <a:t>15</a:t>
            </a:fld>
            <a:endParaRPr lang="ru-RU"/>
          </a:p>
        </p:txBody>
      </p:sp>
      <p:sp>
        <p:nvSpPr>
          <p:cNvPr id="17410" name="Rectangle 1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2657"/>
            <a:ext cx="9144000" cy="1152128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</a:rPr>
              <a:t>УДАЛЕНИЕ ИЗБЫТКА ВОЗДУХА ИЗ ПАКЕТА</a:t>
            </a:r>
          </a:p>
        </p:txBody>
      </p:sp>
      <p:pic>
        <p:nvPicPr>
          <p:cNvPr id="17413" name="Picture 5" descr="SAM_0159"/>
          <p:cNvPicPr>
            <a:picLocks noChangeAspect="1" noChangeArrowheads="1"/>
          </p:cNvPicPr>
          <p:nvPr/>
        </p:nvPicPr>
        <p:blipFill>
          <a:blip r:embed="rId3" cstate="print"/>
          <a:srcRect t="6357"/>
          <a:stretch>
            <a:fillRect/>
          </a:stretch>
        </p:blipFill>
        <p:spPr bwMode="auto">
          <a:xfrm>
            <a:off x="1331640" y="1700808"/>
            <a:ext cx="6480175" cy="429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504056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211A-AC6D-4851-BB71-CF69E1714A6D}" type="slidenum">
              <a:rPr lang="ru-RU"/>
              <a:pPr/>
              <a:t>16</a:t>
            </a:fld>
            <a:endParaRPr lang="ru-RU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1079500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ГЕРМЕТИЗАЦИЯ ПАКЕТА</a:t>
            </a:r>
          </a:p>
        </p:txBody>
      </p:sp>
      <p:pic>
        <p:nvPicPr>
          <p:cNvPr id="19461" name="Picture 5" descr="SAM_0165"/>
          <p:cNvPicPr>
            <a:picLocks noChangeAspect="1" noChangeArrowheads="1"/>
          </p:cNvPicPr>
          <p:nvPr/>
        </p:nvPicPr>
        <p:blipFill>
          <a:blip r:embed="rId3" cstate="print"/>
          <a:srcRect l="15858" b="10814"/>
          <a:stretch>
            <a:fillRect/>
          </a:stretch>
        </p:blipFill>
        <p:spPr bwMode="auto">
          <a:xfrm>
            <a:off x="1331640" y="1484784"/>
            <a:ext cx="6553200" cy="4437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504056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22F-FD74-40FA-8F59-39F5B0705720}" type="slidenum">
              <a:rPr lang="ru-RU"/>
              <a:pPr/>
              <a:t>17</a:t>
            </a:fld>
            <a:endParaRPr lang="ru-RU"/>
          </a:p>
        </p:txBody>
      </p:sp>
      <p:pic>
        <p:nvPicPr>
          <p:cNvPr id="8194" name="Picture 4" descr="SAM_0051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467544" y="1700808"/>
            <a:ext cx="4537075" cy="4535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332656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>
                <a:latin typeface="Times New Roman" pitchFamily="18" charset="0"/>
              </a:rPr>
              <a:t>ПРАВИЛА РАЗМЕЩЕНИЯ ПОЛЫХ СОСУДОВ В ПАКЕТЕ</a:t>
            </a: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5219700" y="2060327"/>
            <a:ext cx="3741738" cy="324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ПРИ РАЗМЕЩЕНИИ ИЗДЕЛИЙ, ИМЕЮЩИХ ПОЛОСТЬ, ОРИЕНТИРОВАТЬ ИХ ДНОМ В ОТКРЫТУЮ СТОРОНУ ПАКЕТА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32048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477292"/>
            <a:ext cx="8075240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ПРАВИЛА УПАКОВЫВАНИЯ ПЕРЧАТОК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3" name="Picture 4" descr="C:\Users\Иринка\Desktop\фото цсо\фото\SAM_0103.JPG"/>
          <p:cNvPicPr>
            <a:picLocks noChangeAspect="1" noChangeArrowheads="1"/>
          </p:cNvPicPr>
          <p:nvPr/>
        </p:nvPicPr>
        <p:blipFill>
          <a:blip r:embed="rId3" cstate="print"/>
          <a:srcRect t="13524" r="4398" b="10040"/>
          <a:stretch>
            <a:fillRect/>
          </a:stretch>
        </p:blipFill>
        <p:spPr bwMode="auto">
          <a:xfrm>
            <a:off x="1259110" y="1628800"/>
            <a:ext cx="6553250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9513" y="5445224"/>
            <a:ext cx="8775576" cy="1152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КАЖДАЯ ПЕРЧАТКА ПРОКЛАДЫВАЕТСЯ МАРЛЕЙ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ИЛИ БУМАГОЙ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000" b="1" baseline="0" dirty="0" smtClean="0">
                <a:latin typeface="Times New Roman" pitchFamily="18" charset="0"/>
              </a:rPr>
              <a:t>ПОВЕРХНОСТИ</a:t>
            </a:r>
            <a:r>
              <a:rPr lang="ru-RU" sz="2000" b="1" dirty="0" smtClean="0">
                <a:latin typeface="Times New Roman" pitchFamily="18" charset="0"/>
              </a:rPr>
              <a:t> ДОЛЖНЫ КОНТАКТИРОВАТЬ С ПАРОМ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76672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16FE-6048-4EE4-9029-9ACD98E1FE5B}" type="slidenum">
              <a:rPr lang="ru-RU"/>
              <a:pPr/>
              <a:t>19</a:t>
            </a:fld>
            <a:endParaRPr lang="ru-RU" dirty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8680"/>
            <a:ext cx="9144000" cy="1296144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</a:rPr>
              <a:t>ПРАВИЛА НАНЕСЕНИЯ МАРКИРОВКИ НА УПАКОВКУ ИЗ КОМБИНИРОВАННОГО МАТЕРИАЛА</a:t>
            </a:r>
          </a:p>
        </p:txBody>
      </p:sp>
      <p:pic>
        <p:nvPicPr>
          <p:cNvPr id="70660" name="Picture 4" descr="SAM_0092"/>
          <p:cNvPicPr>
            <a:picLocks noChangeAspect="1" noChangeArrowheads="1"/>
          </p:cNvPicPr>
          <p:nvPr/>
        </p:nvPicPr>
        <p:blipFill>
          <a:blip r:embed="rId3" cstate="print"/>
          <a:srcRect l="8704" t="21100" r="5687" b="21347"/>
          <a:stretch>
            <a:fillRect/>
          </a:stretch>
        </p:blipFill>
        <p:spPr bwMode="auto">
          <a:xfrm>
            <a:off x="3923928" y="2276872"/>
            <a:ext cx="4895850" cy="252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661" name="Picture 5" descr="SAM_0091"/>
          <p:cNvPicPr>
            <a:picLocks noChangeAspect="1" noChangeArrowheads="1"/>
          </p:cNvPicPr>
          <p:nvPr/>
        </p:nvPicPr>
        <p:blipFill>
          <a:blip r:embed="rId4" cstate="print"/>
          <a:srcRect l="27048" t="15988" r="9900" b="16756"/>
          <a:stretch>
            <a:fillRect/>
          </a:stretch>
        </p:blipFill>
        <p:spPr bwMode="auto">
          <a:xfrm>
            <a:off x="467544" y="2276773"/>
            <a:ext cx="3240087" cy="2592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23528" y="4941168"/>
            <a:ext cx="86409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</a:rPr>
              <a:t>Маркировка </a:t>
            </a:r>
            <a:r>
              <a:rPr lang="ru-RU" sz="2000" b="1" dirty="0">
                <a:latin typeface="Times New Roman" pitchFamily="18" charset="0"/>
              </a:rPr>
              <a:t>всегда наносится на край упаковки (самогерметизированный или сварной в заводских условиях</a:t>
            </a:r>
            <a:r>
              <a:rPr lang="ru-RU" sz="2000" b="1" dirty="0" smtClean="0">
                <a:latin typeface="Times New Roman" pitchFamily="18" charset="0"/>
              </a:rPr>
              <a:t>)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</a:rPr>
              <a:t>В ЦСО – до стерилизации!</a:t>
            </a:r>
            <a:endParaRPr lang="ru-RU" sz="2000" b="1" dirty="0">
              <a:latin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accent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2241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ИНДИВИДУАЛЬНЫЕ НАБОРЫ – ФАКТОР ПРОФИЛАКТИКИ ИНФЕКЦИЙ, СВЯЗАННЫХ С ОКАЗАНИЕМ МЕДИЦИНСКОЙ ПОМОЩИ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D:\ЦСО для СПб\IMG_6889.jpg"/>
          <p:cNvPicPr>
            <a:picLocks noChangeAspect="1" noChangeArrowheads="1"/>
          </p:cNvPicPr>
          <p:nvPr/>
        </p:nvPicPr>
        <p:blipFill>
          <a:blip r:embed="rId3" cstate="print"/>
          <a:srcRect t="23813" r="4210"/>
          <a:stretch>
            <a:fillRect/>
          </a:stretch>
        </p:blipFill>
        <p:spPr bwMode="auto">
          <a:xfrm>
            <a:off x="827584" y="1988840"/>
            <a:ext cx="3528392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D:\ЦСО\DSC003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34430" r="5016" b="2522"/>
          <a:stretch>
            <a:fillRect/>
          </a:stretch>
        </p:blipFill>
        <p:spPr bwMode="auto">
          <a:xfrm>
            <a:off x="5169172" y="1556792"/>
            <a:ext cx="307523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8" descr="DSC00325"/>
          <p:cNvPicPr>
            <a:picLocks noChangeAspect="1" noChangeArrowheads="1"/>
          </p:cNvPicPr>
          <p:nvPr/>
        </p:nvPicPr>
        <p:blipFill>
          <a:blip r:embed="rId5" cstate="print"/>
          <a:srcRect b="4112"/>
          <a:stretch>
            <a:fillRect/>
          </a:stretch>
        </p:blipFill>
        <p:spPr bwMode="auto">
          <a:xfrm>
            <a:off x="5220072" y="4248472"/>
            <a:ext cx="3024336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3" descr="DSC00374"/>
          <p:cNvPicPr>
            <a:picLocks noChangeAspect="1" noChangeArrowheads="1"/>
          </p:cNvPicPr>
          <p:nvPr/>
        </p:nvPicPr>
        <p:blipFill>
          <a:blip r:embed="rId3" cstate="print"/>
          <a:srcRect t="14267" r="-150"/>
          <a:stretch>
            <a:fillRect/>
          </a:stretch>
        </p:blipFill>
        <p:spPr>
          <a:xfrm>
            <a:off x="251520" y="1844824"/>
            <a:ext cx="4392612" cy="3455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AutoShape 10"/>
          <p:cNvSpPr txBox="1">
            <a:spLocks noChangeArrowheads="1"/>
          </p:cNvSpPr>
          <p:nvPr/>
        </p:nvSpPr>
        <p:spPr>
          <a:xfrm>
            <a:off x="900113" y="404664"/>
            <a:ext cx="7704137" cy="936104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ХИРУРГИЧЕСКИЕ НАБОРЫ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4644008" y="1484784"/>
            <a:ext cx="4499992" cy="482453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ХИРУРГИЧЕСКИЕ ИНСТРУМЕНТЫ УКЛАДЫВАЮТСЯ В СЕТКИ НА ВЛАГОПОГЛОЩАЮЩУЮ БУМАГУ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sz="2400" b="1" dirty="0">
              <a:latin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НЕРЖАВЕЮЩИЕ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ИЗДЕЛИЯ ОТДЕЛЬНО ОТ КОРРОЗИРУЮЩИХ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19312" cy="476672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D:\ЦСО для СПб\P100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3368"/>
            <a:ext cx="6581653" cy="53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19312" cy="4766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2844" y="404664"/>
            <a:ext cx="8858312" cy="10081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30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РАБОЧЕЕ МЕСТО ОПЕРАЦИОННОЙ СЕСТРЫ</a:t>
            </a:r>
            <a:endParaRPr kumimoji="0" lang="ru-RU" sz="32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http://rgsa-rf.ru/images/Medicina/Preview3/img_1372855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830799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7065-C87A-45B3-8BB7-E8AEAFD8F5D3}" type="slidenum">
              <a:rPr lang="ru-RU"/>
              <a:pPr/>
              <a:t>23</a:t>
            </a:fld>
            <a:endParaRPr lang="ru-RU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052736"/>
            <a:ext cx="8712968" cy="561662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b="1" i="1" u="sng" dirty="0" smtClean="0">
                <a:solidFill>
                  <a:schemeClr val="hlink"/>
                </a:solidFill>
                <a:latin typeface="Times New Roman" pitchFamily="18" charset="0"/>
              </a:rPr>
              <a:t>ОЧЕНЬ </a:t>
            </a:r>
            <a:r>
              <a:rPr lang="ru-RU" b="1" i="1" u="sng" dirty="0">
                <a:solidFill>
                  <a:schemeClr val="hlink"/>
                </a:solidFill>
                <a:latin typeface="Times New Roman" pitchFamily="18" charset="0"/>
              </a:rPr>
              <a:t>ВАЖНО!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ПАКЕТЫ ВСКРЫВАТЬ С ОБРАТНОЙ СТОРОНЫ ОТ САМОГЕРМЕТИЗИРОВАННОГО КРАЯ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УПАКОВКИ ИЗ РУЛОННОГО МАТЕРИАЛА ВСКРЫВАТЬ СОГЛАСНО НАНЕСЁННОМУ ЗНАЧКУ НАПРАВЛЕНИЯ ВСКРЫТИЯ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УПАКОВКУ ИЗ ЛИСТОВОГО МАТЕРИАЛА ВСКРЫВАТЬ, БЕРЯСЬ ЗА ОТОГНУТЫЕ УГОЛКИ ЛИСТА 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60648"/>
            <a:ext cx="8964488" cy="792088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</a:rPr>
            </a:br>
            <a:r>
              <a:rPr lang="ru-RU" sz="3200" b="1" dirty="0">
                <a:latin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</a:rPr>
              <a:t>″ЧИСТОЕ″ </a:t>
            </a:r>
            <a:r>
              <a:rPr lang="ru-RU" sz="3200" b="1" dirty="0">
                <a:latin typeface="Times New Roman" pitchFamily="18" charset="0"/>
              </a:rPr>
              <a:t>ВСКРЫТИЕ УПАКОВКИ</a:t>
            </a:r>
            <a:br>
              <a:rPr lang="ru-RU" sz="3200" b="1" dirty="0">
                <a:latin typeface="Times New Roman" pitchFamily="18" charset="0"/>
              </a:rPr>
            </a:b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http://www.geneq.com/image/cache/data/products/GEPO070230-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684" y="548680"/>
            <a:ext cx="6130652" cy="6130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http://www.bastosviegas.com/media/catalog/product/cache/4/image/720x/040ec09b1e35df139433887a97daa66f/4/5/450-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352" y="873224"/>
            <a:ext cx="7506072" cy="5004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ynkova\Desktop\Новая папка\DSCN2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66620"/>
            <a:ext cx="9180512" cy="7152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08912" cy="5544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Индивидуальные наборы - ведущий фактор в профилактике ИСМП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Инфекционная безопасность пациента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Экономическая выгода за счет сохранности инструмента, упаковочного материала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Удобство работы медицинской сестры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Снижение нагрузки на персонал стерилизационного отделения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19675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propokupki.ru/_files/1/4/14_767998.jpg"/>
          <p:cNvPicPr>
            <a:picLocks noChangeAspect="1" noChangeArrowheads="1"/>
          </p:cNvPicPr>
          <p:nvPr/>
        </p:nvPicPr>
        <p:blipFill>
          <a:blip r:embed="rId3" cstate="print"/>
          <a:srcRect b="2936"/>
          <a:stretch>
            <a:fillRect/>
          </a:stretch>
        </p:blipFill>
        <p:spPr bwMode="auto">
          <a:xfrm>
            <a:off x="0" y="-27384"/>
            <a:ext cx="9144000" cy="5713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8654"/>
            <a:ext cx="9144000" cy="994122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</a:rPr>
              <a:t>ВИДЫ УПАКОВОЧНОГО </a:t>
            </a:r>
            <a:r>
              <a:rPr lang="ru-RU" sz="3600" b="1" dirty="0" smtClean="0">
                <a:latin typeface="Times New Roman" pitchFamily="18" charset="0"/>
              </a:rPr>
              <a:t>МАТЕРИАЛА </a:t>
            </a:r>
            <a:endParaRPr lang="ru-RU" sz="3600" b="1" dirty="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8424936" cy="561662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Коробки стерилизационные с фильтрами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Бязь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Пергамент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Пластик</a:t>
            </a: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Упаковка из комбинированного материала</a:t>
            </a: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Листовой оберточный материал (</a:t>
            </a:r>
            <a:r>
              <a:rPr lang="ru-RU" sz="2800" b="1" dirty="0" err="1" smtClean="0">
                <a:latin typeface="Times New Roman" pitchFamily="18" charset="0"/>
              </a:rPr>
              <a:t>крепированная</a:t>
            </a:r>
            <a:r>
              <a:rPr lang="ru-RU" sz="2800" b="1" dirty="0" smtClean="0">
                <a:latin typeface="Times New Roman" pitchFamily="18" charset="0"/>
              </a:rPr>
              <a:t> бумага)</a:t>
            </a:r>
          </a:p>
          <a:p>
            <a:pPr>
              <a:lnSpc>
                <a:spcPct val="150000"/>
              </a:lnSpc>
            </a:pP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>
              <a:latin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profimed38.ru/pictures/catalog/732/small/image_28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140" y="1628800"/>
            <a:ext cx="6830236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КОРОБКИ СТЕРИЛИЗАЦИОННЫЕ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4016"/>
            <a:ext cx="8208912" cy="9087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НЕДОСТАТКИ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726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НЕВОЗМОЖНОСТЬ СОЗДАНИЯ ИНДИВИДУАЛЬНОЙ УПАКОВКИ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(за исключением операционных наборов)</a:t>
            </a:r>
          </a:p>
          <a:p>
            <a:pPr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ОТСУТСТВИЕ ГАРАНТИИ СОХРАНЕНИЯ СТЕРИЛЬНОСТИ 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ЗА СЧЕТ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ДЕФОРМАЦИИ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КАЧЕСТВЕННОГО УПЛОТНИТЕЛЯ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ВОЗМОЖНОЙ ПОЛОМКИ ЗАМКОВ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КАЧЕСТВЕННОЙ ОБРАБОТКИ</a:t>
            </a:r>
          </a:p>
          <a:p>
            <a:pPr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(ИЛИ ЕЁ ОТСУТСТВИЯ) БИКСА ПЕРЕД ЗАКЛАДКОЙ МАТЕРИАЛА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СВОЕВРЕМЕННОЙ СМЕНЫ ФИЛЬТРОВ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5" descr="http://im3-tub-ru.yandex.net/i?id=d2d56750bf33170bf8f8ba7917010c88-82-144&amp;n=2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lum bright="15000" contrast="14000"/>
          </a:blip>
          <a:srcRect/>
          <a:stretch>
            <a:fillRect/>
          </a:stretch>
        </p:blipFill>
        <p:spPr bwMode="auto">
          <a:xfrm>
            <a:off x="6516216" y="2636912"/>
            <a:ext cx="230425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80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ВИДЫ СОВРЕМЕННОГО УПАКОВОЧНОГО МАТЕРИАЛА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BynkovaSV\Рабочий стол\26-27 ноября\IMG_76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09" t="15200" r="5459" b="6800"/>
          <a:stretch>
            <a:fillRect/>
          </a:stretch>
        </p:blipFill>
        <p:spPr bwMode="auto">
          <a:xfrm>
            <a:off x="0" y="3212976"/>
            <a:ext cx="3707904" cy="357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SAM_0071"/>
          <p:cNvPicPr>
            <a:picLocks noChangeAspect="1" noChangeArrowheads="1"/>
          </p:cNvPicPr>
          <p:nvPr/>
        </p:nvPicPr>
        <p:blipFill>
          <a:blip r:embed="rId4" cstate="print"/>
          <a:srcRect l="992" t="21353" r="2719" b="19942"/>
          <a:stretch>
            <a:fillRect/>
          </a:stretch>
        </p:blipFill>
        <p:spPr bwMode="auto">
          <a:xfrm>
            <a:off x="3750654" y="1412478"/>
            <a:ext cx="5357850" cy="316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" y="-27384"/>
            <a:ext cx="2119312" cy="43204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2" descr="http://eurodent.kz/assets/images/upakovka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653136"/>
            <a:ext cx="3082691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image.made-in-china.com/43f34j00SjlQPTYqhych/60g-Medical-Sterilization-Crepe-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127325"/>
            <a:ext cx="2857500" cy="2686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2413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ВИДЫ СОВРЕМЕННОГО УПАКОВОЧНОГО МАТЕРИАЛА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www.medistom.by/uploads/440.jpg"/>
          <p:cNvPicPr>
            <a:picLocks noChangeAspect="1" noChangeArrowheads="1"/>
          </p:cNvPicPr>
          <p:nvPr/>
        </p:nvPicPr>
        <p:blipFill>
          <a:blip r:embed="rId5" cstate="print"/>
          <a:srcRect l="2121" t="12050" r="3381" b="10267"/>
          <a:stretch>
            <a:fillRect/>
          </a:stretch>
        </p:blipFill>
        <p:spPr bwMode="auto">
          <a:xfrm>
            <a:off x="251520" y="1700808"/>
            <a:ext cx="561662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gsp-tex.ru/photos/instrumenty-i-bele-v-manikyurnom-kabinete-32284-larg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898" y="1628800"/>
            <a:ext cx="6800203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241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ВИДЫ СОВРЕМЕННОГО УПАКОВОЧНОГО МАТЕРИАЛА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-27384"/>
            <a:ext cx="2119312" cy="50405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4" descr="http://inve100r.ru/wp-content/uploads/2017/03/68455-blank-zv-t-pro-narahuvannya-ta-splatu-zbo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49243"/>
            <a:ext cx="3528392" cy="289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085" y="1484784"/>
            <a:ext cx="4979987" cy="3734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5173"/>
          <a:stretch>
            <a:fillRect/>
          </a:stretch>
        </p:blipFill>
        <p:spPr bwMode="auto">
          <a:xfrm>
            <a:off x="5652120" y="620688"/>
            <a:ext cx="3096344" cy="3018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343</Words>
  <Application>Microsoft Office PowerPoint</Application>
  <PresentationFormat>Экран (4:3)</PresentationFormat>
  <Paragraphs>80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ИНДИВИДУАЛЬНЫЕ НАБОРЫ – ФАКТОР ПРОФИЛАКТИКИ ИНФЕКЦИЙ, СВЯЗАННЫХ С ОКАЗАНИЕМ МЕДИЦИНСКОЙ ПОМОЩИ </vt:lpstr>
      <vt:lpstr>ИНДИВИДУАЛЬНЫЕ НАБОРЫ – ФАКТОР ПРОФИЛАКТИКИ ИНФЕКЦИЙ, СВЯЗАННЫХ С ОКАЗАНИЕМ МЕДИЦИНСКОЙ ПОМОЩИ </vt:lpstr>
      <vt:lpstr>ВИДЫ УПАКОВОЧНОГО МАТЕРИАЛА </vt:lpstr>
      <vt:lpstr>КОРОБКИ СТЕРИЛИЗАЦИОННЫЕ</vt:lpstr>
      <vt:lpstr>НЕДОСТАТКИ</vt:lpstr>
      <vt:lpstr>ВИДЫ СОВРЕМЕННОГО УПАКОВОЧНОГО МАТЕРИАЛА</vt:lpstr>
      <vt:lpstr>ВИДЫ СОВРЕМЕННОГО УПАКОВОЧНОГО МАТЕРИАЛА</vt:lpstr>
      <vt:lpstr>ВИДЫ СОВРЕМЕННОГО УПАКОВОЧНОГО МАТЕРИАЛА</vt:lpstr>
      <vt:lpstr>Презентация PowerPoint</vt:lpstr>
      <vt:lpstr>ПРЕИМУЩЕСТВА</vt:lpstr>
      <vt:lpstr>ПРАВИЛА УПАКОВЫВАНИЯ ИМН</vt:lpstr>
      <vt:lpstr>ЗАЩИТА УПАКОВОК ОТ РАЗРЫВОВ</vt:lpstr>
      <vt:lpstr>ПРАВИЛА ЗАПОЛНЕНИЯ ПАКЕТА</vt:lpstr>
      <vt:lpstr>УДАЛЕНИЕ ЗАЩИТНОЙ ПЛЁНКИ</vt:lpstr>
      <vt:lpstr>УДАЛЕНИЕ ИЗБЫТКА ВОЗДУХА ИЗ ПАКЕТА</vt:lpstr>
      <vt:lpstr>ГЕРМЕТИЗАЦИЯ ПАКЕТА</vt:lpstr>
      <vt:lpstr>Презентация PowerPoint</vt:lpstr>
      <vt:lpstr>Презентация PowerPoint</vt:lpstr>
      <vt:lpstr>ПРАВИЛА НАНЕСЕНИЯ МАРКИРОВКИ НА УПАКОВКУ ИЗ КОМБИНИРОВАННОГО МАТЕРИАЛА</vt:lpstr>
      <vt:lpstr>Презентация PowerPoint</vt:lpstr>
      <vt:lpstr>Презентация PowerPoint</vt:lpstr>
      <vt:lpstr>Презентация PowerPoint</vt:lpstr>
      <vt:lpstr>  ″ЧИСТОЕ″ ВСКРЫТИЕ УПАКОВКИ </vt:lpstr>
      <vt:lpstr>Презентация PowerPoint</vt:lpstr>
      <vt:lpstr>Презентация PowerPoint</vt:lpstr>
      <vt:lpstr>Презентация PowerPoint</vt:lpstr>
      <vt:lpstr>ВЫВОДЫ</vt:lpstr>
      <vt:lpstr>Благодарю за внимание!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Bynkova</dc:creator>
  <cp:lastModifiedBy>Admin</cp:lastModifiedBy>
  <cp:revision>230</cp:revision>
  <dcterms:created xsi:type="dcterms:W3CDTF">2017-04-10T12:35:06Z</dcterms:created>
  <dcterms:modified xsi:type="dcterms:W3CDTF">2017-09-21T08:00:24Z</dcterms:modified>
</cp:coreProperties>
</file>