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4">
  <p:sldMasterIdLst>
    <p:sldMasterId id="2147483660" r:id="rId1"/>
  </p:sldMasterIdLst>
  <p:notesMasterIdLst>
    <p:notesMasterId r:id="rId11"/>
  </p:notesMasterIdLst>
  <p:sldIdLst>
    <p:sldId id="257" r:id="rId2"/>
    <p:sldId id="364" r:id="rId3"/>
    <p:sldId id="366" r:id="rId4"/>
    <p:sldId id="261" r:id="rId5"/>
    <p:sldId id="368" r:id="rId6"/>
    <p:sldId id="269" r:id="rId7"/>
    <p:sldId id="307" r:id="rId8"/>
    <p:sldId id="371" r:id="rId9"/>
    <p:sldId id="372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0143" autoAdjust="0"/>
  </p:normalViewPr>
  <p:slideViewPr>
    <p:cSldViewPr>
      <p:cViewPr>
        <p:scale>
          <a:sx n="103" d="100"/>
          <a:sy n="103" d="100"/>
        </p:scale>
        <p:origin x="-1854" y="-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D0DC43-7999-4E94-9247-4BEFF384A6B1}" type="datetimeFigureOut">
              <a:rPr lang="ru-RU" smtClean="0"/>
              <a:pPr/>
              <a:t>27.09.2017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C75AF7-7A84-484B-A31A-E7ECD030659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05270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B77BE-58B2-4863-A172-D11A8339FAF6}" type="datetimeFigureOut">
              <a:rPr lang="ru-RU" smtClean="0"/>
              <a:pPr/>
              <a:t>27.09.2017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F9C13-ABC7-4D2B-92B9-DF982E1EAD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B77BE-58B2-4863-A172-D11A8339FAF6}" type="datetimeFigureOut">
              <a:rPr lang="ru-RU" smtClean="0"/>
              <a:pPr/>
              <a:t>27.09.2017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F9C13-ABC7-4D2B-92B9-DF982E1EAD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B77BE-58B2-4863-A172-D11A8339FAF6}" type="datetimeFigureOut">
              <a:rPr lang="ru-RU" smtClean="0"/>
              <a:pPr/>
              <a:t>27.09.2017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F9C13-ABC7-4D2B-92B9-DF982E1EADBA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B77BE-58B2-4863-A172-D11A8339FAF6}" type="datetimeFigureOut">
              <a:rPr lang="ru-RU" smtClean="0"/>
              <a:pPr/>
              <a:t>27.09.2017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F9C13-ABC7-4D2B-92B9-DF982E1EADB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B77BE-58B2-4863-A172-D11A8339FAF6}" type="datetimeFigureOut">
              <a:rPr lang="ru-RU" smtClean="0"/>
              <a:pPr/>
              <a:t>27.09.2017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F9C13-ABC7-4D2B-92B9-DF982E1EAD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B77BE-58B2-4863-A172-D11A8339FAF6}" type="datetimeFigureOut">
              <a:rPr lang="ru-RU" smtClean="0"/>
              <a:pPr/>
              <a:t>27.09.2017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F9C13-ABC7-4D2B-92B9-DF982E1EADB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B77BE-58B2-4863-A172-D11A8339FAF6}" type="datetimeFigureOut">
              <a:rPr lang="ru-RU" smtClean="0"/>
              <a:pPr/>
              <a:t>27.09.2017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F9C13-ABC7-4D2B-92B9-DF982E1EAD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B77BE-58B2-4863-A172-D11A8339FAF6}" type="datetimeFigureOut">
              <a:rPr lang="ru-RU" smtClean="0"/>
              <a:pPr/>
              <a:t>27.09.2017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F9C13-ABC7-4D2B-92B9-DF982E1EAD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B77BE-58B2-4863-A172-D11A8339FAF6}" type="datetimeFigureOut">
              <a:rPr lang="ru-RU" smtClean="0"/>
              <a:pPr/>
              <a:t>27.09.2017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F9C13-ABC7-4D2B-92B9-DF982E1EAD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B77BE-58B2-4863-A172-D11A8339FAF6}" type="datetimeFigureOut">
              <a:rPr lang="ru-RU" smtClean="0"/>
              <a:pPr/>
              <a:t>27.09.2017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F9C13-ABC7-4D2B-92B9-DF982E1EADB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B77BE-58B2-4863-A172-D11A8339FAF6}" type="datetimeFigureOut">
              <a:rPr lang="ru-RU" smtClean="0"/>
              <a:pPr/>
              <a:t>27.09.2017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F9C13-ABC7-4D2B-92B9-DF982E1EADB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2D7B77BE-58B2-4863-A172-D11A8339FAF6}" type="datetimeFigureOut">
              <a:rPr lang="ru-RU" smtClean="0"/>
              <a:pPr/>
              <a:t>27.09.2017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A49F9C13-ABC7-4D2B-92B9-DF982E1EADB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138729"/>
          </a:xfrm>
          <a:ln>
            <a:solidFill>
              <a:srgbClr val="00B05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ГБУЗ СОКБ им. В.Д. </a:t>
            </a:r>
            <a:r>
              <a:rPr lang="ru-RU" sz="1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Середавина</a:t>
            </a: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Перинатальный центр </a:t>
            </a:r>
          </a:p>
          <a:p>
            <a:endParaRPr lang="ru-RU" sz="1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31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Особенности психологического состояния среднего и младшего медицинского персонала при работе с ВИЧ-инфицированными больными.</a:t>
            </a:r>
          </a:p>
          <a:p>
            <a:pPr algn="ctr">
              <a:buNone/>
            </a:pPr>
            <a:endParaRPr lang="ru-RU" sz="4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4000" b="1" dirty="0" smtClean="0">
              <a:solidFill>
                <a:schemeClr val="tx1"/>
              </a:solidFill>
            </a:endParaRPr>
          </a:p>
          <a:p>
            <a:pPr algn="r">
              <a:buNone/>
            </a:pPr>
            <a:endParaRPr lang="ru-RU" sz="3100" b="1" dirty="0" smtClean="0">
              <a:solidFill>
                <a:schemeClr val="tx1"/>
              </a:solidFill>
            </a:endParaRPr>
          </a:p>
          <a:p>
            <a:pPr algn="r">
              <a:buNone/>
            </a:pPr>
            <a:endParaRPr lang="ru-RU" sz="3100" b="1" dirty="0" smtClean="0">
              <a:solidFill>
                <a:schemeClr val="tx1"/>
              </a:solidFill>
            </a:endParaRPr>
          </a:p>
          <a:p>
            <a:pPr algn="r">
              <a:buNone/>
            </a:pPr>
            <a:endParaRPr lang="ru-RU" sz="3100" b="1" dirty="0" smtClean="0">
              <a:solidFill>
                <a:schemeClr val="tx1"/>
              </a:solidFill>
            </a:endParaRPr>
          </a:p>
          <a:p>
            <a:pPr algn="r">
              <a:buNone/>
            </a:pPr>
            <a:endParaRPr lang="ru-RU" sz="3100" b="1" dirty="0" smtClean="0">
              <a:solidFill>
                <a:schemeClr val="tx1"/>
              </a:solidFill>
            </a:endParaRPr>
          </a:p>
        </p:txBody>
      </p:sp>
      <p:pic>
        <p:nvPicPr>
          <p:cNvPr id="1026" name="Picture 2" descr="m788b1c5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7062" y="2780928"/>
            <a:ext cx="2938078" cy="2620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907704" y="3297025"/>
            <a:ext cx="7236296" cy="28961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>
              <a:spcBef>
                <a:spcPct val="20000"/>
              </a:spcBef>
            </a:pPr>
            <a:endParaRPr lang="ru-RU" sz="3100" b="1" dirty="0">
              <a:solidFill>
                <a:prstClr val="black"/>
              </a:solidFill>
            </a:endParaRPr>
          </a:p>
          <a:p>
            <a:pPr lvl="8">
              <a:spcBef>
                <a:spcPct val="20000"/>
              </a:spcBef>
            </a:pPr>
            <a:r>
              <a:rPr lang="ru-RU" b="1" dirty="0" smtClean="0">
                <a:solidFill>
                  <a:prstClr val="black"/>
                </a:solidFill>
              </a:rPr>
              <a:t>Выполнила:</a:t>
            </a:r>
            <a:endParaRPr lang="ru-RU" b="1" dirty="0">
              <a:solidFill>
                <a:prstClr val="black"/>
              </a:solidFill>
            </a:endParaRPr>
          </a:p>
          <a:p>
            <a:pPr lvl="8">
              <a:spcBef>
                <a:spcPct val="20000"/>
              </a:spcBef>
            </a:pPr>
            <a:r>
              <a:rPr lang="ru-RU" b="1" dirty="0" smtClean="0">
                <a:solidFill>
                  <a:prstClr val="black"/>
                </a:solidFill>
              </a:rPr>
              <a:t>Медицинская сестра-</a:t>
            </a:r>
            <a:r>
              <a:rPr lang="ru-RU" b="1" dirty="0" err="1" smtClean="0">
                <a:solidFill>
                  <a:prstClr val="black"/>
                </a:solidFill>
              </a:rPr>
              <a:t>анестезист</a:t>
            </a:r>
            <a:r>
              <a:rPr lang="ru-RU" b="1" dirty="0" smtClean="0">
                <a:solidFill>
                  <a:prstClr val="black"/>
                </a:solidFill>
              </a:rPr>
              <a:t>  отделения анестезиологии-реанимации</a:t>
            </a:r>
            <a:endParaRPr lang="ru-RU" b="1" dirty="0">
              <a:solidFill>
                <a:prstClr val="black"/>
              </a:solidFill>
            </a:endParaRPr>
          </a:p>
          <a:p>
            <a:pPr lvl="8">
              <a:spcBef>
                <a:spcPct val="20000"/>
              </a:spcBef>
            </a:pPr>
            <a:r>
              <a:rPr lang="ru-RU" b="1" dirty="0" err="1">
                <a:solidFill>
                  <a:prstClr val="black"/>
                </a:solidFill>
              </a:rPr>
              <a:t>Умарова</a:t>
            </a:r>
            <a:r>
              <a:rPr lang="ru-RU" b="1" dirty="0">
                <a:solidFill>
                  <a:prstClr val="black"/>
                </a:solidFill>
              </a:rPr>
              <a:t> </a:t>
            </a:r>
            <a:r>
              <a:rPr lang="ru-RU" b="1" dirty="0" err="1" smtClean="0">
                <a:solidFill>
                  <a:prstClr val="black"/>
                </a:solidFill>
              </a:rPr>
              <a:t>Гюзяль</a:t>
            </a:r>
            <a:r>
              <a:rPr lang="ru-RU" b="1" dirty="0" smtClean="0">
                <a:solidFill>
                  <a:prstClr val="black"/>
                </a:solidFill>
              </a:rPr>
              <a:t> </a:t>
            </a:r>
            <a:r>
              <a:rPr lang="ru-RU" b="1" dirty="0" err="1" smtClean="0">
                <a:solidFill>
                  <a:prstClr val="black"/>
                </a:solidFill>
              </a:rPr>
              <a:t>Ильдаровна</a:t>
            </a:r>
            <a:endParaRPr lang="ru-RU" b="1" dirty="0">
              <a:solidFill>
                <a:prstClr val="black"/>
              </a:solidFill>
            </a:endParaRPr>
          </a:p>
          <a:p>
            <a:pPr lvl="8">
              <a:spcBef>
                <a:spcPct val="20000"/>
              </a:spcBef>
            </a:pPr>
            <a:endParaRPr lang="ru-RU" sz="1200" b="1" dirty="0">
              <a:solidFill>
                <a:prstClr val="black"/>
              </a:solidFill>
            </a:endParaRPr>
          </a:p>
          <a:p>
            <a:pPr lvl="8">
              <a:spcBef>
                <a:spcPct val="20000"/>
              </a:spcBef>
            </a:pPr>
            <a:endParaRPr lang="ru-RU" sz="1200" b="1" dirty="0">
              <a:solidFill>
                <a:prstClr val="black"/>
              </a:solidFill>
            </a:endParaRPr>
          </a:p>
          <a:p>
            <a:pPr lvl="0" algn="ctr">
              <a:spcBef>
                <a:spcPct val="20000"/>
              </a:spcBef>
            </a:pPr>
            <a:r>
              <a:rPr lang="ru-RU" b="1" dirty="0">
                <a:solidFill>
                  <a:prstClr val="black"/>
                </a:solidFill>
              </a:rPr>
              <a:t>г</a:t>
            </a:r>
            <a:r>
              <a:rPr lang="ru-RU" b="1" dirty="0" smtClean="0">
                <a:solidFill>
                  <a:prstClr val="black"/>
                </a:solidFill>
              </a:rPr>
              <a:t>. </a:t>
            </a:r>
            <a:r>
              <a:rPr lang="ru-RU" b="1" dirty="0">
                <a:solidFill>
                  <a:prstClr val="black"/>
                </a:solidFill>
              </a:rPr>
              <a:t>Самара, 2017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http://www.ravnoepravo.ru/uploads/pics/Depositphotos_22060149_m-2015_Foto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88640"/>
            <a:ext cx="4177993" cy="2518125"/>
          </a:xfrm>
          <a:prstGeom prst="rect">
            <a:avLst/>
          </a:prstGeom>
          <a:noFill/>
        </p:spPr>
      </p:pic>
      <p:pic>
        <p:nvPicPr>
          <p:cNvPr id="8" name="Picture 4" descr="http://pic8.nipic.com/20100621/254107_140750026002_2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0631" t="5168" r="10226" b="4763"/>
          <a:stretch>
            <a:fillRect/>
          </a:stretch>
        </p:blipFill>
        <p:spPr bwMode="auto">
          <a:xfrm>
            <a:off x="8036729" y="0"/>
            <a:ext cx="1107271" cy="2016224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539552" y="3068960"/>
            <a:ext cx="8352928" cy="32746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40385" algn="just">
              <a:lnSpc>
                <a:spcPct val="150000"/>
              </a:lnSpc>
              <a:spcAft>
                <a:spcPts val="0"/>
              </a:spcAft>
            </a:pPr>
            <a:r>
              <a:rPr lang="ru-RU" sz="2000" b="1" i="1" dirty="0">
                <a:latin typeface="Times New Roman"/>
                <a:ea typeface="Times New Roman"/>
                <a:cs typeface="Times New Roman"/>
              </a:rPr>
              <a:t>СПИД или синдром приобретенного иммунодефицита является тяжелым инфекционным заболеванием, которое вызывает вирус иммунодефицита человека – ВИЧ, поражающий клетки иммунной системы. Человек, инфицированный ВИЧ, становится уязвимым для любой инфекции, обычные микроорганизмы для него смертельны, в результате чего организм склонен к поражению редкими заболеваниями. </a:t>
            </a:r>
            <a:endParaRPr lang="ru-RU" sz="2000" b="1" i="1" dirty="0">
              <a:effectLst/>
              <a:latin typeface="Calibri"/>
              <a:ea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340768"/>
            <a:ext cx="8640960" cy="5256584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ru-RU" dirty="0">
                <a:latin typeface="Times New Roman"/>
                <a:ea typeface="Times New Roman"/>
              </a:rPr>
              <a:t>О</a:t>
            </a:r>
            <a:r>
              <a:rPr lang="ru-RU" dirty="0" smtClean="0">
                <a:latin typeface="Times New Roman"/>
                <a:ea typeface="Times New Roman"/>
              </a:rPr>
              <a:t>бусловлена </a:t>
            </a:r>
            <a:r>
              <a:rPr lang="ru-RU" dirty="0">
                <a:latin typeface="Times New Roman"/>
                <a:ea typeface="Times New Roman"/>
              </a:rPr>
              <a:t>социально-психологической спецификой профессиональной деятельности медицинского персонала, работающего с ВИЧ-инфицированными пациентами.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640960" cy="1008112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3200" b="1" dirty="0">
                <a:solidFill>
                  <a:prstClr val="black"/>
                </a:solidFill>
                <a:latin typeface="Times New Roman"/>
                <a:ea typeface="Times New Roman"/>
              </a:rPr>
              <a:t>Актуальность темы</a:t>
            </a:r>
            <a:endParaRPr lang="ru-RU" sz="3800" b="1" dirty="0"/>
          </a:p>
        </p:txBody>
      </p:sp>
      <p:pic>
        <p:nvPicPr>
          <p:cNvPr id="8" name="Picture 4" descr="http://pic8.nipic.com/20100621/254107_140750026002_2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0631" t="5168" r="10226" b="4763"/>
          <a:stretch>
            <a:fillRect/>
          </a:stretch>
        </p:blipFill>
        <p:spPr bwMode="auto">
          <a:xfrm>
            <a:off x="8036729" y="0"/>
            <a:ext cx="1107271" cy="2016224"/>
          </a:xfrm>
          <a:prstGeom prst="rect">
            <a:avLst/>
          </a:prstGeom>
          <a:noFill/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3688" y="2924944"/>
            <a:ext cx="5805264" cy="32695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0126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412776"/>
            <a:ext cx="8565345" cy="5213176"/>
          </a:xfr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Источником ВИЧ-инфекции являются люди, инфицированные ВИЧ на любой стадии заболевания, в том числе в инкубационном периоде. 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435280" cy="994122"/>
          </a:xfr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b="1" dirty="0" smtClean="0"/>
              <a:t>Источник  ВИЧ-инфекции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Picture 4" descr="http://pic8.nipic.com/20100621/254107_140750026002_2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0631" t="5168" r="10226" b="4763"/>
          <a:stretch>
            <a:fillRect/>
          </a:stretch>
        </p:blipFill>
        <p:spPr bwMode="auto">
          <a:xfrm>
            <a:off x="8170404" y="0"/>
            <a:ext cx="973596" cy="1772816"/>
          </a:xfrm>
          <a:prstGeom prst="rect">
            <a:avLst/>
          </a:prstGeom>
          <a:noFill/>
        </p:spPr>
      </p:pic>
      <p:pic>
        <p:nvPicPr>
          <p:cNvPr id="11266" name="Picture 2" descr="http://s0.tchkcdn.com/g-Rn4NPQ2X3BorfQRlsl3HyQ/14/117359/640x480/f/0/unian_205981.jpg"/>
          <p:cNvPicPr>
            <a:picLocks noChangeAspect="1" noChangeArrowheads="1"/>
          </p:cNvPicPr>
          <p:nvPr/>
        </p:nvPicPr>
        <p:blipFill>
          <a:blip r:embed="rId3" cstate="print"/>
          <a:srcRect t="3150" r="776"/>
          <a:stretch>
            <a:fillRect/>
          </a:stretch>
        </p:blipFill>
        <p:spPr bwMode="auto">
          <a:xfrm>
            <a:off x="2527874" y="2996952"/>
            <a:ext cx="4206781" cy="30963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504" y="1556792"/>
            <a:ext cx="5616624" cy="5112568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47500" lnSpcReduction="20000"/>
          </a:bodyPr>
          <a:lstStyle/>
          <a:p>
            <a:pPr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sz="3800" dirty="0">
                <a:latin typeface="Times New Roman"/>
                <a:ea typeface="Times New Roman"/>
                <a:cs typeface="Times New Roman"/>
              </a:rPr>
              <a:t>Сотрудники «тяжелых» отделений </a:t>
            </a:r>
            <a:r>
              <a:rPr lang="ru-RU" sz="3800" dirty="0" smtClean="0">
                <a:latin typeface="Times New Roman"/>
                <a:ea typeface="Times New Roman"/>
                <a:cs typeface="Times New Roman"/>
              </a:rPr>
              <a:t>в </a:t>
            </a:r>
            <a:r>
              <a:rPr lang="ru-RU" sz="3800" dirty="0">
                <a:latin typeface="Times New Roman"/>
                <a:ea typeface="Times New Roman"/>
                <a:cs typeface="Times New Roman"/>
              </a:rPr>
              <a:t>большей степени, чем персонал соматических отделений, подвергаются хроническому стрессу в результате негативных психических переживаний, интенсивных межличностных взаимодействий, напряженности и сложности труда. В итоге происходит постепенное формирование синдрома эмоционального выгорания, который сопровождается психической и физической усталостью, безразличием к работе, снижением качества оказания медицинской помощи, негативным и даже циничным отношением к пациентам</a:t>
            </a:r>
            <a:r>
              <a:rPr lang="ru-RU" dirty="0" smtClean="0">
                <a:latin typeface="Times New Roman"/>
                <a:ea typeface="Times New Roman"/>
                <a:cs typeface="Times New Roman"/>
              </a:rPr>
              <a:t>.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16632"/>
            <a:ext cx="9144000" cy="144016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3200" dirty="0">
                <a:latin typeface="Times New Roman"/>
                <a:ea typeface="Times New Roman"/>
              </a:rPr>
              <a:t>Психологические особенности медицинского персонала, работающего с ВИЧ-инфицированными пациентами</a:t>
            </a:r>
            <a:endParaRPr lang="ru-RU" sz="3200" b="1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6136" y="1124744"/>
            <a:ext cx="3347864" cy="55412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9268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340768"/>
            <a:ext cx="8640960" cy="5256584"/>
          </a:xfr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4800" b="1" dirty="0"/>
              <a:t> </a:t>
            </a:r>
            <a:r>
              <a:rPr lang="ru-RU" sz="4800" b="1" dirty="0" smtClean="0"/>
              <a:t> </a:t>
            </a:r>
            <a:r>
              <a:rPr lang="ru-RU" sz="4800" b="1" dirty="0"/>
              <a:t>физические </a:t>
            </a:r>
            <a:r>
              <a:rPr lang="ru-RU" sz="4800" b="1" dirty="0" smtClean="0"/>
              <a:t>симптомы</a:t>
            </a:r>
            <a:endParaRPr lang="ru-RU" sz="4800" b="1" dirty="0"/>
          </a:p>
          <a:p>
            <a:r>
              <a:rPr lang="ru-RU" sz="4800" b="1" dirty="0"/>
              <a:t> </a:t>
            </a:r>
            <a:r>
              <a:rPr lang="ru-RU" sz="4800" b="1" dirty="0" smtClean="0"/>
              <a:t> </a:t>
            </a:r>
            <a:r>
              <a:rPr lang="ru-RU" sz="4800" b="1" dirty="0"/>
              <a:t>эмоциональные </a:t>
            </a:r>
            <a:r>
              <a:rPr lang="ru-RU" sz="4800" b="1" dirty="0" smtClean="0"/>
              <a:t>симптомы</a:t>
            </a:r>
            <a:endParaRPr lang="ru-RU" sz="4800" b="1" dirty="0"/>
          </a:p>
          <a:p>
            <a:r>
              <a:rPr lang="ru-RU" sz="4800" b="1" dirty="0"/>
              <a:t> </a:t>
            </a:r>
            <a:r>
              <a:rPr lang="ru-RU" sz="4800" b="1" dirty="0" smtClean="0"/>
              <a:t> </a:t>
            </a:r>
            <a:r>
              <a:rPr lang="ru-RU" sz="4800" b="1" dirty="0"/>
              <a:t>поведенческие </a:t>
            </a:r>
            <a:r>
              <a:rPr lang="ru-RU" sz="4800" b="1" dirty="0" smtClean="0"/>
              <a:t>симптомы</a:t>
            </a:r>
            <a:endParaRPr lang="ru-RU" sz="4800" b="1" dirty="0"/>
          </a:p>
          <a:p>
            <a:r>
              <a:rPr lang="ru-RU" sz="4800" b="1" dirty="0"/>
              <a:t> </a:t>
            </a:r>
            <a:r>
              <a:rPr lang="ru-RU" sz="4800" b="1" dirty="0" smtClean="0"/>
              <a:t> </a:t>
            </a:r>
            <a:r>
              <a:rPr lang="ru-RU" sz="4800" b="1" dirty="0"/>
              <a:t>интеллектуальное </a:t>
            </a:r>
            <a:r>
              <a:rPr lang="ru-RU" sz="4800" b="1" dirty="0" smtClean="0"/>
              <a:t>состояние</a:t>
            </a:r>
            <a:endParaRPr lang="ru-RU" sz="4800" b="1" dirty="0"/>
          </a:p>
          <a:p>
            <a:r>
              <a:rPr lang="ru-RU" sz="4800" b="1" dirty="0"/>
              <a:t> </a:t>
            </a:r>
            <a:r>
              <a:rPr lang="ru-RU" sz="4800" b="1" dirty="0" smtClean="0"/>
              <a:t> </a:t>
            </a:r>
            <a:r>
              <a:rPr lang="ru-RU" sz="4800" b="1" dirty="0"/>
              <a:t>социальные </a:t>
            </a:r>
            <a:r>
              <a:rPr lang="ru-RU" sz="4800" b="1" dirty="0" smtClean="0"/>
              <a:t>симптомы</a:t>
            </a:r>
            <a:endParaRPr lang="ru-RU" sz="4800" b="1" dirty="0"/>
          </a:p>
          <a:p>
            <a:pPr algn="ctr">
              <a:buNone/>
            </a:pPr>
            <a:endParaRPr lang="ru-RU" b="1" i="1" dirty="0" smtClean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435280" cy="108012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b="1" dirty="0"/>
              <a:t>Синдром эмоционального выгорания </a:t>
            </a:r>
            <a:r>
              <a:rPr lang="ru-RU" b="1" dirty="0" smtClean="0"/>
              <a:t>характеризуется</a:t>
            </a:r>
            <a:endParaRPr lang="ru-RU" b="1" dirty="0"/>
          </a:p>
        </p:txBody>
      </p:sp>
      <p:pic>
        <p:nvPicPr>
          <p:cNvPr id="4" name="Picture 4" descr="http://pic8.nipic.com/20100621/254107_140750026002_2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0631" t="5168" r="10226" b="4763"/>
          <a:stretch>
            <a:fillRect/>
          </a:stretch>
        </p:blipFill>
        <p:spPr bwMode="auto">
          <a:xfrm>
            <a:off x="8036729" y="0"/>
            <a:ext cx="1107271" cy="20162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412776"/>
            <a:ext cx="8784976" cy="5184576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ru-RU" sz="4000" b="1" dirty="0"/>
              <a:t> </a:t>
            </a:r>
            <a:r>
              <a:rPr lang="ru-RU" sz="4000" b="1" dirty="0" smtClean="0"/>
              <a:t> </a:t>
            </a:r>
            <a:r>
              <a:rPr lang="ru-RU" sz="4000" b="1" dirty="0"/>
              <a:t>превышение нормативного числа </a:t>
            </a:r>
            <a:r>
              <a:rPr lang="ru-RU" sz="4000" b="1" dirty="0" smtClean="0"/>
              <a:t>пациентов</a:t>
            </a:r>
            <a:endParaRPr lang="ru-RU" sz="4000" b="1" dirty="0"/>
          </a:p>
          <a:p>
            <a:r>
              <a:rPr lang="ru-RU" sz="4000" b="1" dirty="0"/>
              <a:t> </a:t>
            </a:r>
            <a:r>
              <a:rPr lang="ru-RU" sz="4000" b="1" dirty="0" smtClean="0"/>
              <a:t> </a:t>
            </a:r>
            <a:r>
              <a:rPr lang="ru-RU" sz="4000" b="1" dirty="0"/>
              <a:t>большой объем канцелярско-оформительской </a:t>
            </a:r>
            <a:r>
              <a:rPr lang="ru-RU" sz="4000" b="1" dirty="0" smtClean="0"/>
              <a:t>работы</a:t>
            </a:r>
            <a:endParaRPr lang="ru-RU" sz="4000" b="1" dirty="0"/>
          </a:p>
          <a:p>
            <a:r>
              <a:rPr lang="ru-RU" sz="4000" b="1" dirty="0"/>
              <a:t> </a:t>
            </a:r>
            <a:r>
              <a:rPr lang="ru-RU" sz="4000" b="1" dirty="0" smtClean="0"/>
              <a:t> </a:t>
            </a:r>
            <a:r>
              <a:rPr lang="ru-RU" sz="4000" b="1" dirty="0"/>
              <a:t>низкая техническая оснащенность рабочего </a:t>
            </a:r>
            <a:r>
              <a:rPr lang="ru-RU" sz="4000" b="1" dirty="0" smtClean="0"/>
              <a:t>мест</a:t>
            </a:r>
            <a:endParaRPr lang="ru-RU" sz="4000" b="1" dirty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640960" cy="115212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Основными 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причинами усталости и нервозности являются:</a:t>
            </a:r>
            <a:r>
              <a:rPr lang="ru-RU" sz="4000" dirty="0"/>
              <a:t/>
            </a:r>
            <a:br>
              <a:rPr lang="ru-RU" sz="4000" dirty="0"/>
            </a:br>
            <a:endParaRPr lang="ru-RU" sz="4000" dirty="0"/>
          </a:p>
        </p:txBody>
      </p:sp>
      <p:pic>
        <p:nvPicPr>
          <p:cNvPr id="5" name="Picture 4" descr="http://pic8.nipic.com/20100621/254107_140750026002_2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0631" t="5168" r="10226" b="4763"/>
          <a:stretch>
            <a:fillRect/>
          </a:stretch>
        </p:blipFill>
        <p:spPr bwMode="auto">
          <a:xfrm>
            <a:off x="8036729" y="0"/>
            <a:ext cx="1107271" cy="20162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6853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dirty="0" smtClean="0"/>
              <a:t>Благодарю за внимание</a:t>
            </a:r>
            <a:endParaRPr lang="ru-RU" sz="60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1484784"/>
            <a:ext cx="2880320" cy="52373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11940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2576</TotalTime>
  <Words>234</Words>
  <Application>Microsoft Office PowerPoint</Application>
  <PresentationFormat>Экран (4:3)</PresentationFormat>
  <Paragraphs>33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Волна</vt:lpstr>
      <vt:lpstr>Презентация PowerPoint</vt:lpstr>
      <vt:lpstr>Презентация PowerPoint</vt:lpstr>
      <vt:lpstr>Актуальность темы</vt:lpstr>
      <vt:lpstr> Источник  ВИЧ-инфекции </vt:lpstr>
      <vt:lpstr>Психологические особенности медицинского персонала, работающего с ВИЧ-инфицированными пациентами</vt:lpstr>
      <vt:lpstr>Синдром эмоционального выгорания характеризуется</vt:lpstr>
      <vt:lpstr> Основными причинами усталости и нервозности являются: </vt:lpstr>
      <vt:lpstr>Презентация PowerPoint</vt:lpstr>
      <vt:lpstr>Благодарю за внимание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Tanya</dc:creator>
  <cp:lastModifiedBy>Admin</cp:lastModifiedBy>
  <cp:revision>267</cp:revision>
  <dcterms:created xsi:type="dcterms:W3CDTF">2016-02-21T09:24:48Z</dcterms:created>
  <dcterms:modified xsi:type="dcterms:W3CDTF">2017-09-27T11:04:36Z</dcterms:modified>
</cp:coreProperties>
</file>