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9" r:id="rId21"/>
    <p:sldId id="280" r:id="rId22"/>
    <p:sldId id="281" r:id="rId23"/>
    <p:sldId id="275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90BF79-C319-40B3-90D5-6AB1D81312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7722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D67219A-5726-4F14-B9DE-BD5C28D14BD2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3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DF13F92-D2C3-43D0-9CEB-B3FDDF129B1A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7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5B84CB1-F6E6-4FAD-A56B-E96D9DCE3A42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2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D863819-5863-4289-951F-54B787A0330D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7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33AA7EE-E2D8-40B0-90DB-A24FB2BF2E47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1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E85CEA6-CF71-4235-A2A7-869B165931E9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3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A04F454-5933-4AFE-83B9-59C1A5D0B906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88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4027E25-1BFE-47FB-8280-A4D3BE6CD823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2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E0D01BB-1E6B-4502-9CB1-360310E8FE79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1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264C961-317D-4DAF-A9F2-0B7C9AB231BC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06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C874801-EE65-41D3-B25C-C0BA7FD031BE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07A1613-2537-4765-BFBC-643DF6BF913C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5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5B4CB2B-B0BD-4284-BF34-DA48667B3FFF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7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480FEAA-C1B4-41E9-8777-B92AE0DE7FE6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1237B18-F6AE-4A5C-B007-5FAC78322027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59EE63A-2AC0-4029-891B-82EB0CB212B5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2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B140D30-5A97-4D4D-8D8C-4246644A4F1F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3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7DF2690-D6A9-4958-9C82-54CF1DE35D5C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6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7ED016-333A-4BD8-B239-754D45AAA500}" type="slidenum">
              <a:rPr lang="en-GB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155D-0C04-45D8-807F-366B10F1268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6415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C7A96-22BC-4FCA-93E3-86ADA6AE759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165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2D9E-F09A-40DC-AF9A-B27E8D57A48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020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108F-41F1-4F2B-8E96-85F8E4D08E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592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227F-D20B-43E9-9092-9D91E13CA4A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8994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BADE-E099-4C07-A1CA-0FAFCDBF8C3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195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2DAD-53A2-40E7-B2B9-CACCF046BD1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948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2547-FC60-49C1-A1DF-ABCADCF76A4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4253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00B6-43DE-4402-A7AA-E35BFEA6C95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2327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AE62-404D-4FF1-8E76-107D14E169A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80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FA34-0629-43FD-825D-593E9AAA395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9867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898989"/>
              </a:buClr>
              <a:buSzPct val="100000"/>
              <a:buFont typeface="Calibri" panose="020F0502020204030204" pitchFamily="34" charset="0"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D5F47A-9475-45DC-9542-E98A018E73A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4572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10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1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396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50888" y="304800"/>
            <a:ext cx="8172450" cy="73501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Arial" charset="0"/>
                <a:cs typeface="Arial" charset="0"/>
              </a:rPr>
              <a:t>Государственное бюджетное учреждение здравоохранения </a:t>
            </a:r>
            <a:r>
              <a:rPr 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GB" sz="2200" b="1">
                <a:solidFill>
                  <a:srgbClr val="000000"/>
                </a:solidFill>
                <a:latin typeface="Arial" charset="0"/>
                <a:cs typeface="Arial" charset="0"/>
              </a:rPr>
              <a:t>«Самарская областная клиническая больница № 2»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87363" y="1011238"/>
            <a:ext cx="8032750" cy="2084387"/>
            <a:chOff x="307" y="637"/>
            <a:chExt cx="5060" cy="1313"/>
          </a:xfrm>
        </p:grpSpPr>
        <p:pic>
          <p:nvPicPr>
            <p:cNvPr id="30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637"/>
              <a:ext cx="5061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381" y="710"/>
              <a:ext cx="4914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46800" rIns="72000" bIns="46800" anchor="ctr"/>
            <a:lstStyle>
              <a:lvl1pPr marL="180975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180975" algn="l"/>
                  <a:tab pos="1095375" algn="l"/>
                  <a:tab pos="2009775" algn="l"/>
                  <a:tab pos="2924175" algn="l"/>
                  <a:tab pos="3838575" algn="l"/>
                  <a:tab pos="4752975" algn="l"/>
                  <a:tab pos="5667375" algn="l"/>
                  <a:tab pos="6581775" algn="l"/>
                  <a:tab pos="7496175" algn="l"/>
                  <a:tab pos="8410575" algn="l"/>
                  <a:tab pos="9324975" algn="l"/>
                  <a:tab pos="10239375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>
                  <a:srgbClr val="C00000"/>
                </a:buClr>
                <a:buSzPct val="100000"/>
                <a:buFont typeface="Georgia" panose="02040502050405020303" pitchFamily="18" charset="0"/>
                <a:buNone/>
                <a:defRPr/>
              </a:pP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Информационное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обеспечение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деятельности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старших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медицинских</a:t>
              </a:r>
              <a:r>
                <a:rPr lang="en-GB" alt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 </a:t>
              </a:r>
              <a:r>
                <a:rPr lang="en-GB" altLang="ru-RU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сестер</a:t>
              </a:r>
              <a:endParaRPr lang="en-GB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-146050" y="5999163"/>
            <a:ext cx="9172575" cy="1016000"/>
            <a:chOff x="-92" y="3779"/>
            <a:chExt cx="5778" cy="640"/>
          </a:xfrm>
        </p:grpSpPr>
        <p:pic>
          <p:nvPicPr>
            <p:cNvPr id="307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" y="3779"/>
              <a:ext cx="5779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-3" y="3868"/>
              <a:ext cx="5602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Bookman Old Style" panose="02050604050505020204" pitchFamily="18" charset="0"/>
                <a:buNone/>
              </a:pPr>
              <a:r>
                <a:rPr lang="en-GB" altLang="ru-RU" sz="2400" b="1">
                  <a:latin typeface="Bookman Old Style" panose="02050604050505020204" pitchFamily="18" charset="0"/>
                  <a:cs typeface="Arial" panose="020B0604020202020204" pitchFamily="34" charset="0"/>
                </a:rPr>
                <a:t>Демина Эльмира Анвяровна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Bookman Old Style" panose="02050604050505020204" pitchFamily="18" charset="0"/>
                <a:buNone/>
              </a:pPr>
              <a:r>
                <a:rPr lang="en-GB" altLang="ru-RU" sz="1800" b="1">
                  <a:latin typeface="Bookman Old Style" panose="02050604050505020204" pitchFamily="18" charset="0"/>
                  <a:cs typeface="Arial" panose="020B0604020202020204" pitchFamily="34" charset="0"/>
                </a:rPr>
                <a:t>Заместитель главного врача по работе с сестринским персоналом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20725"/>
            <a:ext cx="7740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en-GB" alt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Хронометражное исследование</a:t>
            </a: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304800" y="1066800"/>
            <a:ext cx="8532813" cy="5092700"/>
            <a:chOff x="192" y="672"/>
            <a:chExt cx="5375" cy="3208"/>
          </a:xfrm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192" y="672"/>
              <a:ext cx="336" cy="76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№ пп</a:t>
              </a:r>
            </a:p>
          </p:txBody>
        </p: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528" y="672"/>
              <a:ext cx="1392" cy="76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Наименование разделов</a:t>
              </a:r>
            </a:p>
          </p:txBody>
        </p:sp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1920" y="672"/>
              <a:ext cx="2304" cy="76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Данные из пакета программ</a:t>
              </a:r>
            </a:p>
          </p:txBody>
        </p:sp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4224" y="672"/>
              <a:ext cx="1344" cy="403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Данные хронометража</a:t>
              </a: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4224" y="1075"/>
              <a:ext cx="722" cy="36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600" b="1">
                  <a:latin typeface="Georgia" panose="02040502050405020303" pitchFamily="18" charset="0"/>
                  <a:cs typeface="Arial" panose="020B0604020202020204" pitchFamily="34" charset="0"/>
                </a:rPr>
                <a:t>Ручная работа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4946" y="1075"/>
              <a:ext cx="622" cy="365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600" b="1">
                  <a:latin typeface="Georgia" panose="02040502050405020303" pitchFamily="18" charset="0"/>
                  <a:cs typeface="Arial" panose="020B0604020202020204" pitchFamily="34" charset="0"/>
                </a:rPr>
                <a:t>АРМ</a:t>
              </a: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192" y="1440"/>
              <a:ext cx="336" cy="197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528" y="1440"/>
              <a:ext cx="1392" cy="1973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Учет материальных ценностей (аптека, склад и т.д.)</a:t>
              </a:r>
              <a:r>
                <a:rPr lang="ar-SA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‏</a:t>
              </a:r>
              <a:endParaRPr lang="en-GB" altLang="ru-RU" sz="1800" b="1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1920" y="1440"/>
              <a:ext cx="2304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составление заявок</a:t>
              </a: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4224" y="1440"/>
              <a:ext cx="7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4946" y="1440"/>
              <a:ext cx="6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1920" y="1674"/>
              <a:ext cx="2304" cy="51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инвентаризация списания (уничтожения)</a:t>
              </a:r>
              <a:r>
                <a:rPr lang="ar-SA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‏</a:t>
              </a:r>
              <a:endParaRPr lang="en-GB" altLang="ru-RU" sz="1800" b="1"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endParaRPr lang="en-GB" altLang="ru-RU" sz="1800" b="1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4224" y="1674"/>
              <a:ext cx="722" cy="51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4946" y="1674"/>
              <a:ext cx="622" cy="519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1920" y="2193"/>
              <a:ext cx="2304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отчет по текущим остаткам</a:t>
              </a: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4224" y="2193"/>
              <a:ext cx="7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4946" y="2193"/>
              <a:ext cx="6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1920" y="2427"/>
              <a:ext cx="2304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отчет по остаткам на дату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4224" y="2427"/>
              <a:ext cx="7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4946" y="2427"/>
              <a:ext cx="6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76" name="Rectangle 23"/>
            <p:cNvSpPr>
              <a:spLocks noChangeArrowheads="1"/>
            </p:cNvSpPr>
            <p:nvPr/>
          </p:nvSpPr>
          <p:spPr bwMode="auto">
            <a:xfrm>
              <a:off x="1920" y="2661"/>
              <a:ext cx="2304" cy="51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оборотно-сальдовая ведомость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endParaRPr lang="en-GB" altLang="ru-RU" sz="1800" b="1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7" name="Rectangle 24"/>
            <p:cNvSpPr>
              <a:spLocks noChangeArrowheads="1"/>
            </p:cNvSpPr>
            <p:nvPr/>
          </p:nvSpPr>
          <p:spPr bwMode="auto">
            <a:xfrm>
              <a:off x="4224" y="2661"/>
              <a:ext cx="722" cy="51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4946" y="2661"/>
              <a:ext cx="622" cy="51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1920" y="3179"/>
              <a:ext cx="2304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товарный отчет</a:t>
              </a:r>
            </a:p>
          </p:txBody>
        </p:sp>
        <p:sp>
          <p:nvSpPr>
            <p:cNvPr id="23580" name="Rectangle 27"/>
            <p:cNvSpPr>
              <a:spLocks noChangeArrowheads="1"/>
            </p:cNvSpPr>
            <p:nvPr/>
          </p:nvSpPr>
          <p:spPr bwMode="auto">
            <a:xfrm>
              <a:off x="4224" y="3179"/>
              <a:ext cx="7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4946" y="3179"/>
              <a:ext cx="6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82" name="Rectangle 29"/>
            <p:cNvSpPr>
              <a:spLocks noChangeArrowheads="1"/>
            </p:cNvSpPr>
            <p:nvPr/>
          </p:nvSpPr>
          <p:spPr bwMode="auto">
            <a:xfrm>
              <a:off x="192" y="3413"/>
              <a:ext cx="336" cy="46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83" name="Rectangle 30"/>
            <p:cNvSpPr>
              <a:spLocks noChangeArrowheads="1"/>
            </p:cNvSpPr>
            <p:nvPr/>
          </p:nvSpPr>
          <p:spPr bwMode="auto">
            <a:xfrm>
              <a:off x="528" y="3413"/>
              <a:ext cx="1392" cy="46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Arial" panose="020B0604020202020204" pitchFamily="34" charset="0"/>
                </a:rPr>
                <a:t>Учет кадрового состава</a:t>
              </a:r>
            </a:p>
          </p:txBody>
        </p:sp>
        <p:sp>
          <p:nvSpPr>
            <p:cNvPr id="23584" name="Rectangle 31"/>
            <p:cNvSpPr>
              <a:spLocks noChangeArrowheads="1"/>
            </p:cNvSpPr>
            <p:nvPr/>
          </p:nvSpPr>
          <p:spPr bwMode="auto">
            <a:xfrm>
              <a:off x="1920" y="3413"/>
              <a:ext cx="2304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графика рабочего времени</a:t>
              </a:r>
            </a:p>
          </p:txBody>
        </p:sp>
        <p:sp>
          <p:nvSpPr>
            <p:cNvPr id="23585" name="Rectangle 32"/>
            <p:cNvSpPr>
              <a:spLocks noChangeArrowheads="1"/>
            </p:cNvSpPr>
            <p:nvPr/>
          </p:nvSpPr>
          <p:spPr bwMode="auto">
            <a:xfrm>
              <a:off x="4224" y="3413"/>
              <a:ext cx="7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3586" name="Rectangle 33"/>
            <p:cNvSpPr>
              <a:spLocks noChangeArrowheads="1"/>
            </p:cNvSpPr>
            <p:nvPr/>
          </p:nvSpPr>
          <p:spPr bwMode="auto">
            <a:xfrm>
              <a:off x="4946" y="3413"/>
              <a:ext cx="622" cy="23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587" name="Rectangle 34"/>
            <p:cNvSpPr>
              <a:spLocks noChangeArrowheads="1"/>
            </p:cNvSpPr>
            <p:nvPr/>
          </p:nvSpPr>
          <p:spPr bwMode="auto">
            <a:xfrm>
              <a:off x="1920" y="3647"/>
              <a:ext cx="2304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графика отпусков</a:t>
              </a:r>
            </a:p>
          </p:txBody>
        </p:sp>
        <p:sp>
          <p:nvSpPr>
            <p:cNvPr id="23588" name="Rectangle 35"/>
            <p:cNvSpPr>
              <a:spLocks noChangeArrowheads="1"/>
            </p:cNvSpPr>
            <p:nvPr/>
          </p:nvSpPr>
          <p:spPr bwMode="auto">
            <a:xfrm>
              <a:off x="4224" y="3647"/>
              <a:ext cx="7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3589" name="Rectangle 36"/>
            <p:cNvSpPr>
              <a:spLocks noChangeArrowheads="1"/>
            </p:cNvSpPr>
            <p:nvPr/>
          </p:nvSpPr>
          <p:spPr bwMode="auto">
            <a:xfrm>
              <a:off x="4946" y="3647"/>
              <a:ext cx="622" cy="23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GB" altLang="ru-RU" sz="1800" b="1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590" name="Line 37"/>
            <p:cNvSpPr>
              <a:spLocks noChangeShapeType="1"/>
            </p:cNvSpPr>
            <p:nvPr/>
          </p:nvSpPr>
          <p:spPr bwMode="auto">
            <a:xfrm>
              <a:off x="528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Line 38"/>
            <p:cNvSpPr>
              <a:spLocks noChangeShapeType="1"/>
            </p:cNvSpPr>
            <p:nvPr/>
          </p:nvSpPr>
          <p:spPr bwMode="auto">
            <a:xfrm>
              <a:off x="1920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Line 39"/>
            <p:cNvSpPr>
              <a:spLocks noChangeShapeType="1"/>
            </p:cNvSpPr>
            <p:nvPr/>
          </p:nvSpPr>
          <p:spPr bwMode="auto">
            <a:xfrm>
              <a:off x="4224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Line 40"/>
            <p:cNvSpPr>
              <a:spLocks noChangeShapeType="1"/>
            </p:cNvSpPr>
            <p:nvPr/>
          </p:nvSpPr>
          <p:spPr bwMode="auto">
            <a:xfrm>
              <a:off x="4946" y="1075"/>
              <a:ext cx="1" cy="280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Line 41"/>
            <p:cNvSpPr>
              <a:spLocks noChangeShapeType="1"/>
            </p:cNvSpPr>
            <p:nvPr/>
          </p:nvSpPr>
          <p:spPr bwMode="auto">
            <a:xfrm>
              <a:off x="4224" y="1075"/>
              <a:ext cx="134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Line 42"/>
            <p:cNvSpPr>
              <a:spLocks noChangeShapeType="1"/>
            </p:cNvSpPr>
            <p:nvPr/>
          </p:nvSpPr>
          <p:spPr bwMode="auto">
            <a:xfrm>
              <a:off x="192" y="1440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43"/>
            <p:cNvSpPr>
              <a:spLocks noChangeShapeType="1"/>
            </p:cNvSpPr>
            <p:nvPr/>
          </p:nvSpPr>
          <p:spPr bwMode="auto">
            <a:xfrm>
              <a:off x="1920" y="1674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Line 44"/>
            <p:cNvSpPr>
              <a:spLocks noChangeShapeType="1"/>
            </p:cNvSpPr>
            <p:nvPr/>
          </p:nvSpPr>
          <p:spPr bwMode="auto">
            <a:xfrm>
              <a:off x="1920" y="2193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8" name="Line 45"/>
            <p:cNvSpPr>
              <a:spLocks noChangeShapeType="1"/>
            </p:cNvSpPr>
            <p:nvPr/>
          </p:nvSpPr>
          <p:spPr bwMode="auto">
            <a:xfrm>
              <a:off x="1920" y="2427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46"/>
            <p:cNvSpPr>
              <a:spLocks noChangeShapeType="1"/>
            </p:cNvSpPr>
            <p:nvPr/>
          </p:nvSpPr>
          <p:spPr bwMode="auto">
            <a:xfrm>
              <a:off x="1920" y="2661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47"/>
            <p:cNvSpPr>
              <a:spLocks noChangeShapeType="1"/>
            </p:cNvSpPr>
            <p:nvPr/>
          </p:nvSpPr>
          <p:spPr bwMode="auto">
            <a:xfrm>
              <a:off x="1920" y="3179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48"/>
            <p:cNvSpPr>
              <a:spLocks noChangeShapeType="1"/>
            </p:cNvSpPr>
            <p:nvPr/>
          </p:nvSpPr>
          <p:spPr bwMode="auto">
            <a:xfrm>
              <a:off x="192" y="3413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49"/>
            <p:cNvSpPr>
              <a:spLocks noChangeShapeType="1"/>
            </p:cNvSpPr>
            <p:nvPr/>
          </p:nvSpPr>
          <p:spPr bwMode="auto">
            <a:xfrm>
              <a:off x="1920" y="3647"/>
              <a:ext cx="36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50"/>
            <p:cNvSpPr>
              <a:spLocks noChangeShapeType="1"/>
            </p:cNvSpPr>
            <p:nvPr/>
          </p:nvSpPr>
          <p:spPr bwMode="auto">
            <a:xfrm>
              <a:off x="192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1"/>
            <p:cNvSpPr>
              <a:spLocks noChangeShapeType="1"/>
            </p:cNvSpPr>
            <p:nvPr/>
          </p:nvSpPr>
          <p:spPr bwMode="auto">
            <a:xfrm>
              <a:off x="5568" y="672"/>
              <a:ext cx="1" cy="32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Line 52"/>
            <p:cNvSpPr>
              <a:spLocks noChangeShapeType="1"/>
            </p:cNvSpPr>
            <p:nvPr/>
          </p:nvSpPr>
          <p:spPr bwMode="auto">
            <a:xfrm>
              <a:off x="192" y="672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53"/>
            <p:cNvSpPr>
              <a:spLocks noChangeShapeType="1"/>
            </p:cNvSpPr>
            <p:nvPr/>
          </p:nvSpPr>
          <p:spPr bwMode="auto">
            <a:xfrm>
              <a:off x="192" y="3881"/>
              <a:ext cx="537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46038"/>
            <a:ext cx="8229600" cy="112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Оценка согласованности и устойчивости мнений экспертов</a:t>
            </a:r>
            <a:b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</a:br>
            <a: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(</a:t>
            </a:r>
            <a:r>
              <a:rPr lang="en-GB" altLang="ru-RU" sz="2400" b="1" i="1" smtClean="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 Unicode MS" panose="020B0604020202020204" pitchFamily="34" charset="-128"/>
              </a:rPr>
              <a:t>τ корреляции Кендалла значимы на уровне p&lt;0,05</a:t>
            </a:r>
            <a:r>
              <a:rPr lang="en-GB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)</a:t>
            </a:r>
            <a:r>
              <a:rPr lang="ar-SA" altLang="ru-RU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‏</a:t>
            </a:r>
            <a:endParaRPr lang="en-GB" altLang="ru-RU" sz="22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152400" y="1219200"/>
            <a:ext cx="8761413" cy="5256213"/>
            <a:chOff x="96" y="768"/>
            <a:chExt cx="5519" cy="3311"/>
          </a:xfrm>
        </p:grpSpPr>
        <p:pic>
          <p:nvPicPr>
            <p:cNvPr id="2560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3" t="22258" r="17540" b="24330"/>
            <a:stretch>
              <a:fillRect/>
            </a:stretch>
          </p:blipFill>
          <p:spPr bwMode="auto">
            <a:xfrm>
              <a:off x="96" y="768"/>
              <a:ext cx="552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96" y="768"/>
              <a:ext cx="552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ru-RU" alt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106363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Результаты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корреляционно-регресионного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анализа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2296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i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7425"/>
            <a:ext cx="79248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Результаты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построения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регрессионных</a:t>
            </a:r>
            <a:r>
              <a:rPr lang="en-GB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</a:t>
            </a:r>
            <a:r>
              <a:rPr lang="en-GB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моделей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2296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i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ru-RU" sz="20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 b="1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ru-RU" sz="240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35025"/>
            <a:ext cx="83883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52400" y="5562600"/>
            <a:ext cx="8763000" cy="1066800"/>
          </a:xfrm>
          <a:prstGeom prst="rect">
            <a:avLst/>
          </a:prstGeom>
          <a:solidFill>
            <a:srgbClr val="DBEEF4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ru-RU" sz="1800" b="1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ru-RU" sz="1800" b="1">
                <a:cs typeface="Arial" panose="020B0604020202020204" pitchFamily="34" charset="0"/>
              </a:rPr>
              <a:t> </a:t>
            </a:r>
            <a:r>
              <a:rPr lang="en-GB" altLang="ru-RU" sz="1800" b="1" i="1">
                <a:cs typeface="Arial" panose="020B0604020202020204" pitchFamily="34" charset="0"/>
              </a:rPr>
              <a:t>R</a:t>
            </a:r>
            <a:r>
              <a:rPr lang="en-GB" altLang="ru-RU" sz="1800" b="1" baseline="30000">
                <a:cs typeface="Arial" panose="020B0604020202020204" pitchFamily="34" charset="0"/>
              </a:rPr>
              <a:t>2</a:t>
            </a:r>
            <a:r>
              <a:rPr lang="en-GB" altLang="ru-RU" sz="1800" b="1">
                <a:cs typeface="Arial" panose="020B0604020202020204" pitchFamily="34" charset="0"/>
              </a:rPr>
              <a:t> = 0,602387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GB" altLang="ru-RU" sz="1800" b="1" i="1">
                <a:cs typeface="Arial" panose="020B0604020202020204" pitchFamily="34" charset="0"/>
              </a:rPr>
              <a:t>r</a:t>
            </a:r>
            <a:r>
              <a:rPr lang="en-GB" altLang="ru-RU" sz="1800" b="1">
                <a:cs typeface="Arial" panose="020B0604020202020204" pitchFamily="34" charset="0"/>
              </a:rPr>
              <a:t> = 0,776136.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endParaRPr lang="en-GB" altLang="ru-RU" sz="1800" b="1">
              <a:cs typeface="Arial" panose="020B0604020202020204" pitchFamily="34" charset="0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175" y="942975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12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1828800" y="5715000"/>
          <a:ext cx="7086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r:id="rId5" imgW="5480280" imgH="405360" progId="">
                  <p:embed/>
                </p:oleObj>
              </mc:Choice>
              <mc:Fallback>
                <p:oleObj r:id="rId5" imgW="5480280" imgH="4053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15000"/>
                        <a:ext cx="7086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Объект 2"/>
          <p:cNvGraphicFramePr>
            <a:graphicFrameLocks noChangeAspect="1"/>
          </p:cNvGraphicFramePr>
          <p:nvPr/>
        </p:nvGraphicFramePr>
        <p:xfrm>
          <a:off x="323850" y="836613"/>
          <a:ext cx="8820150" cy="856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ocument" r:id="rId4" imgW="7066773" imgH="9288311" progId="Word.Document.8">
                  <p:embed/>
                </p:oleObj>
              </mc:Choice>
              <mc:Fallback>
                <p:oleObj name="Document" r:id="rId4" imgW="7066773" imgH="9288311" progId="Word.Documen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820150" cy="856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39838"/>
            <a:ext cx="88423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822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52713" y="4483100"/>
            <a:ext cx="81534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ru-RU" sz="4000" b="1">
              <a:latin typeface="Georgia" panose="02040502050405020303" pitchFamily="18" charset="0"/>
            </a:endParaRPr>
          </a:p>
          <a:p>
            <a:pPr algn="r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GB" altLang="ru-RU" sz="3600" b="1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422400"/>
            <a:ext cx="6053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47675" y="452438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4821" name="Picture 9" descr="r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3748088"/>
            <a:ext cx="6029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79388" y="260350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endParaRPr lang="en-GB" alt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8" b="4753"/>
          <a:stretch>
            <a:fillRect/>
          </a:stretch>
        </p:blipFill>
        <p:spPr bwMode="auto">
          <a:xfrm>
            <a:off x="1339850" y="1228725"/>
            <a:ext cx="590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5763" y="404813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6869" name="Picture 3" descr="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291013"/>
            <a:ext cx="59340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97" b="13528"/>
          <a:stretch>
            <a:fillRect/>
          </a:stretch>
        </p:blipFill>
        <p:spPr bwMode="auto">
          <a:xfrm>
            <a:off x="971550" y="3965575"/>
            <a:ext cx="7200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endParaRPr lang="en-GB" alt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331913" y="954088"/>
            <a:ext cx="81534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ru-RU" sz="4000" b="1">
              <a:latin typeface="Georgia" panose="02040502050405020303" pitchFamily="18" charset="0"/>
            </a:endParaRPr>
          </a:p>
          <a:p>
            <a:pPr algn="r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GB" altLang="ru-RU" sz="3600" b="1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endParaRPr lang="en-GB" altLang="ru-RU" sz="3600">
              <a:latin typeface="Georgia" panose="02040502050405020303" pitchFamily="18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1" b="11893"/>
          <a:stretch>
            <a:fillRect/>
          </a:stretch>
        </p:blipFill>
        <p:spPr bwMode="auto">
          <a:xfrm>
            <a:off x="971550" y="1109663"/>
            <a:ext cx="72009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33400" y="476250"/>
            <a:ext cx="82296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практическому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здравоохранению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обуславливает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000" b="1" dirty="0" smtClean="0">
              <a:solidFill>
                <a:srgbClr val="000000"/>
              </a:solidFill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684053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650" y="476250"/>
            <a:ext cx="66960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0964" name="Picture 3" descr="r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87825"/>
            <a:ext cx="684053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476250"/>
            <a:ext cx="66960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Автоматизированное рабочее место</a:t>
            </a:r>
          </a:p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 старшей медицинской сестры</a:t>
            </a:r>
            <a:endParaRPr lang="en-GB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1987" name="Рисунок 2" descr="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337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1125538"/>
            <a:ext cx="8642350" cy="678021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Ощутимыми выгодами внедрения медицинских информационных технологий для старших медицинских сестер являются: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и оперативность информации.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денежных средств при планировании закупок.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медицинской документации. Программа включает обеспечение ввода, коррекции и хранения данных.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быстрого обучения пользователя основным приемам работы, так как программа надежна и проста в обслуживании.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altLang="ru-RU" sz="21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твердых копий: распечатку текстового документа и графического материала.</a:t>
            </a:r>
          </a:p>
          <a:p>
            <a:pPr>
              <a:lnSpc>
                <a:spcPct val="150000"/>
              </a:lnSpc>
            </a:pPr>
            <a:endParaRPr lang="ru-RU" altLang="ru-RU" sz="2200">
              <a:solidFill>
                <a:srgbClr val="161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>
              <a:solidFill>
                <a:srgbClr val="16165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913" y="476250"/>
            <a:ext cx="66960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 Unicode MS" panose="020B0604020202020204" pitchFamily="34" charset="-128"/>
              </a:rPr>
              <a:t>Выводы</a:t>
            </a:r>
            <a:endParaRPr lang="en-GB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60363"/>
            <a:ext cx="684053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962400"/>
            <a:ext cx="9144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C00000"/>
              </a:buClr>
              <a:buSzPct val="100000"/>
              <a:buFont typeface="Bookman Old Style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6" charset="0"/>
                <a:cs typeface="Arial" charset="0"/>
              </a:rPr>
              <a:t>Благодарю за внимание!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-33338" y="6237288"/>
            <a:ext cx="9144001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376092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 октября  2017 года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7363"/>
            <a:ext cx="62642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213" y="404813"/>
            <a:ext cx="8208962" cy="415448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задач, стоящих перед здравоохранением, способствует внедрение новых информационных технологий, применение автоматизированных систем, обеспечивающих аналитическую поддержку принятия решений. Компьютерные системы в медицине открывают принципиально новые возможности в совершенствовании системы управления медицинской организацией при получении информации, анализе, оценки, контроля ситуаций и принятии </a:t>
            </a:r>
            <a:r>
              <a:rPr lang="ru-RU" altLang="ru-RU" sz="2200" b="1">
                <a:solidFill>
                  <a:srgbClr val="16165D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решений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042988" y="836613"/>
            <a:ext cx="6624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GB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endParaRPr lang="en-GB" alt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088" y="1989138"/>
            <a:ext cx="8137525" cy="2630487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производительность труда персонала </a:t>
            </a:r>
          </a:p>
          <a:p>
            <a:pPr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стоимость архивного хранения электронных документов в сравнении со стоимостью хранения бумажных архивов</a:t>
            </a:r>
          </a:p>
          <a:p>
            <a:pPr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денежных средств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388" y="404813"/>
            <a:ext cx="8229600" cy="1042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500"/>
              </a:spcBef>
              <a:buClr>
                <a:srgbClr val="C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Тактические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освобождением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доставку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Clr>
                <a:srgbClr val="C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коллективной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buClr>
                <a:srgbClr val="000000"/>
              </a:buClr>
              <a:buSzPct val="100000"/>
              <a:buFont typeface="Wingdings" charset="2"/>
              <a:buChar char="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GB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lang="en-GB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b="1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400" dirty="0">
              <a:solidFill>
                <a:srgbClr val="000000"/>
              </a:solidFill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84163" y="838200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C00000"/>
              </a:buClr>
              <a:buSzPct val="100000"/>
              <a:buFont typeface="Georgia" panose="02040502050405020303" pitchFamily="18" charset="0"/>
              <a:buNone/>
              <a:defRPr/>
            </a:pP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GB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en-GB" alt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73238"/>
            <a:ext cx="74168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сестры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</a:t>
            </a:r>
            <a:r>
              <a:rPr lang="en-GB" alt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lang="en-GB" alt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ru-RU" sz="20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b="1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GB" altLang="ru-RU" sz="2400" dirty="0" smtClean="0">
              <a:solidFill>
                <a:srgbClr val="000000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00113"/>
            <a:ext cx="40655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984625"/>
            <a:ext cx="40655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427538"/>
            <a:ext cx="1397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989513"/>
            <a:ext cx="1397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40375"/>
            <a:ext cx="139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6057900"/>
            <a:ext cx="139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8002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377950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378325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918075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5434013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86463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9366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5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900113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6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295400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7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38313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170113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9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2320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0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638425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1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601913"/>
            <a:ext cx="890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2" name="Picture 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987675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3" name="Picture 2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060700"/>
            <a:ext cx="1412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84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ru-RU" altLang="ru-RU" sz="2200" b="1">
                <a:solidFill>
                  <a:srgbClr val="C00000"/>
                </a:solidFill>
                <a:latin typeface="Georgia" panose="02040502050405020303" pitchFamily="18" charset="0"/>
              </a:rPr>
              <a:t>Возраст старших медсестер </a:t>
            </a:r>
            <a:endParaRPr lang="en-GB" altLang="ru-RU" sz="2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385" name="Text Box 1"/>
          <p:cNvSpPr txBox="1">
            <a:spLocks noChangeArrowheads="1"/>
          </p:cNvSpPr>
          <p:nvPr/>
        </p:nvSpPr>
        <p:spPr bwMode="auto">
          <a:xfrm>
            <a:off x="449263" y="3338513"/>
            <a:ext cx="822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ru-RU" altLang="ru-RU" sz="2200" b="1">
                <a:solidFill>
                  <a:srgbClr val="C00000"/>
                </a:solidFill>
                <a:latin typeface="Georgia" panose="02040502050405020303" pitchFamily="18" charset="0"/>
              </a:rPr>
              <a:t>Стаж старших медсестер </a:t>
            </a:r>
            <a:endParaRPr lang="en-GB" altLang="ru-RU" sz="2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-31750" y="333375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endParaRPr lang="en-GB" altLang="ru-RU" sz="2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1388" y="944563"/>
            <a:ext cx="7272337" cy="409416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200" b="1">
                <a:solidFill>
                  <a:srgbClr val="161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работа старшей медицинской сестры включает в себя организационную работу, контроль функций персонала отделений, контроль за качеством оказываемой медпомощи, работа с персоналом, учет лекарственных препаратов и изделий медицинского назначения, взаимодействие со вспомогательными, хозяйственными службами и т.д. Все это сопровождается большим документооборотом.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0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en-GB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интенсивность нагрузки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228600" y="685800"/>
            <a:ext cx="8304213" cy="2894013"/>
            <a:chOff x="144" y="432"/>
            <a:chExt cx="5231" cy="1823"/>
          </a:xfrm>
        </p:grpSpPr>
        <p:pic>
          <p:nvPicPr>
            <p:cNvPr id="1946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523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144" y="432"/>
              <a:ext cx="523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2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02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02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02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ru-RU" alt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830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544</Words>
  <Application>Microsoft Office PowerPoint</Application>
  <PresentationFormat>Экран (4:3)</PresentationFormat>
  <Paragraphs>157</Paragraphs>
  <Slides>23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Arial Unicode MS</vt:lpstr>
      <vt:lpstr>Times New Roman</vt:lpstr>
      <vt:lpstr>Georgia</vt:lpstr>
      <vt:lpstr>Bookman Old Style</vt:lpstr>
      <vt:lpstr>Symbol</vt:lpstr>
      <vt:lpstr>Wingdings</vt:lpstr>
      <vt:lpstr>Тема Office</vt:lpstr>
      <vt:lpstr>Microsoft Word 97 - 2003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САМАРСКИЙ ГОСУДАРСТВЕННЫЙ МЕДИЦИНСКИЙ УНИВЕРСИТЕТ  Мин</dc:title>
  <dc:creator>Администратор</dc:creator>
  <cp:lastModifiedBy>ГБУЗ СОКБ №2</cp:lastModifiedBy>
  <cp:revision>18</cp:revision>
  <dcterms:modified xsi:type="dcterms:W3CDTF">2017-10-12T11:14:51Z</dcterms:modified>
</cp:coreProperties>
</file>