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drawing2.xml" ContentType="application/vnd.ms-office.drawingml.diagramDrawing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6" r:id="rId3"/>
    <p:sldId id="267" r:id="rId4"/>
    <p:sldId id="290" r:id="rId5"/>
    <p:sldId id="280" r:id="rId6"/>
    <p:sldId id="281" r:id="rId7"/>
    <p:sldId id="300" r:id="rId8"/>
    <p:sldId id="301" r:id="rId9"/>
    <p:sldId id="294" r:id="rId10"/>
    <p:sldId id="303" r:id="rId11"/>
    <p:sldId id="295" r:id="rId12"/>
    <p:sldId id="302" r:id="rId13"/>
    <p:sldId id="296" r:id="rId14"/>
    <p:sldId id="304" r:id="rId15"/>
    <p:sldId id="297" r:id="rId16"/>
    <p:sldId id="305" r:id="rId17"/>
    <p:sldId id="299" r:id="rId18"/>
  </p:sldIdLst>
  <p:sldSz cx="9144000" cy="6858000" type="screen4x3"/>
  <p:notesSz cx="6724650" cy="97742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820" userDrawn="1">
          <p15:clr>
            <a:srgbClr val="A4A3A4"/>
          </p15:clr>
        </p15:guide>
        <p15:guide id="3" orient="horz" pos="2931" userDrawn="1">
          <p15:clr>
            <a:srgbClr val="A4A3A4"/>
          </p15:clr>
        </p15:guide>
        <p15:guide id="4" orient="horz" pos="2546" userDrawn="1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1594F"/>
    <a:srgbClr val="21596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51" autoAdjust="0"/>
    <p:restoredTop sz="94645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1117"/>
        <p:guide orient="horz" pos="1820"/>
        <p:guide orient="horz" pos="2931"/>
        <p:guide orient="horz" pos="2546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8EDEE6-795A-4A3F-B1EA-9FEECD8F327E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8049561C-A353-4524-BD10-A48E582352B8}">
      <dgm:prSet phldrT="[Текст]"/>
      <dgm:spPr/>
      <dgm:t>
        <a:bodyPr/>
        <a:lstStyle/>
        <a:p>
          <a:r>
            <a:rPr lang="ru-RU" b="1" dirty="0" smtClean="0"/>
            <a:t>Медицинское обслуживание</a:t>
          </a:r>
          <a:endParaRPr lang="ru-RU" b="1" dirty="0"/>
        </a:p>
      </dgm:t>
    </dgm:pt>
    <dgm:pt modelId="{6136B015-2B71-438A-B29E-5A35FA7B1D3C}" type="parTrans" cxnId="{2DB61C38-562B-485F-A5B2-87EEB50E9069}">
      <dgm:prSet/>
      <dgm:spPr/>
      <dgm:t>
        <a:bodyPr/>
        <a:lstStyle/>
        <a:p>
          <a:endParaRPr lang="ru-RU"/>
        </a:p>
      </dgm:t>
    </dgm:pt>
    <dgm:pt modelId="{3304CF19-3147-4873-BB37-0087DB80C7F8}" type="sibTrans" cxnId="{2DB61C38-562B-485F-A5B2-87EEB50E9069}">
      <dgm:prSet/>
      <dgm:spPr/>
      <dgm:t>
        <a:bodyPr/>
        <a:lstStyle/>
        <a:p>
          <a:endParaRPr lang="ru-RU"/>
        </a:p>
      </dgm:t>
    </dgm:pt>
    <dgm:pt modelId="{93A3EA57-67DB-4D9B-A4EC-9BEA61A5B55F}">
      <dgm:prSet phldrT="[Текст]"/>
      <dgm:spPr/>
      <dgm:t>
        <a:bodyPr/>
        <a:lstStyle/>
        <a:p>
          <a:r>
            <a:rPr lang="ru-RU" dirty="0" smtClean="0"/>
            <a:t>Нехватка кадров</a:t>
          </a:r>
          <a:endParaRPr lang="ru-RU" dirty="0"/>
        </a:p>
      </dgm:t>
    </dgm:pt>
    <dgm:pt modelId="{3A257B81-8C28-4DC0-B85B-C590E0C97973}" type="parTrans" cxnId="{6781CCBF-F443-4EC1-90C9-D08DF7D526C3}">
      <dgm:prSet/>
      <dgm:spPr/>
      <dgm:t>
        <a:bodyPr/>
        <a:lstStyle/>
        <a:p>
          <a:endParaRPr lang="ru-RU"/>
        </a:p>
      </dgm:t>
    </dgm:pt>
    <dgm:pt modelId="{8A5DA9EA-3ED7-4B15-9600-68F95A35252D}" type="sibTrans" cxnId="{6781CCBF-F443-4EC1-90C9-D08DF7D526C3}">
      <dgm:prSet/>
      <dgm:spPr/>
      <dgm:t>
        <a:bodyPr/>
        <a:lstStyle/>
        <a:p>
          <a:endParaRPr lang="ru-RU"/>
        </a:p>
      </dgm:t>
    </dgm:pt>
    <dgm:pt modelId="{BE94C8A2-5357-44F4-8B11-FBF49F8DFF64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Ухудшение здоровья школьников</a:t>
          </a:r>
          <a:endParaRPr lang="ru-RU" b="1" dirty="0">
            <a:solidFill>
              <a:srgbClr val="C00000"/>
            </a:solidFill>
          </a:endParaRPr>
        </a:p>
      </dgm:t>
    </dgm:pt>
    <dgm:pt modelId="{2EA1D084-7EDF-461D-BBBC-F9466528146A}" type="parTrans" cxnId="{87CD049E-46CC-4BD6-8373-ADC99919CEB2}">
      <dgm:prSet/>
      <dgm:spPr/>
      <dgm:t>
        <a:bodyPr/>
        <a:lstStyle/>
        <a:p>
          <a:endParaRPr lang="ru-RU"/>
        </a:p>
      </dgm:t>
    </dgm:pt>
    <dgm:pt modelId="{9FCB9B61-56A4-43F9-8E58-6ABC8B0C96E3}" type="sibTrans" cxnId="{87CD049E-46CC-4BD6-8373-ADC99919CEB2}">
      <dgm:prSet/>
      <dgm:spPr/>
      <dgm:t>
        <a:bodyPr/>
        <a:lstStyle/>
        <a:p>
          <a:endParaRPr lang="ru-RU"/>
        </a:p>
      </dgm:t>
    </dgm:pt>
    <dgm:pt modelId="{6679526F-D4A1-4A2F-A9C7-5BA9C5FC14BF}" type="pres">
      <dgm:prSet presAssocID="{178EDEE6-795A-4A3F-B1EA-9FEECD8F327E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A6B087F-7E0F-400B-A2D3-3C5E966FA2DF}" type="pres">
      <dgm:prSet presAssocID="{8049561C-A353-4524-BD10-A48E582352B8}" presName="chaos" presStyleCnt="0"/>
      <dgm:spPr/>
    </dgm:pt>
    <dgm:pt modelId="{165C4F61-58A1-4A0D-B2C0-54CAB7596FB2}" type="pres">
      <dgm:prSet presAssocID="{8049561C-A353-4524-BD10-A48E582352B8}" presName="parTx1" presStyleLbl="revTx" presStyleIdx="0" presStyleCnt="2"/>
      <dgm:spPr/>
      <dgm:t>
        <a:bodyPr/>
        <a:lstStyle/>
        <a:p>
          <a:endParaRPr lang="ru-RU"/>
        </a:p>
      </dgm:t>
    </dgm:pt>
    <dgm:pt modelId="{D0F618EB-F922-4983-BBDB-E53F57FE0919}" type="pres">
      <dgm:prSet presAssocID="{8049561C-A353-4524-BD10-A48E582352B8}" presName="desTx1" presStyleLbl="revTx" presStyleIdx="1" presStyleCnt="2" custScaleY="59568" custLinFactNeighborX="-121" custLinFactNeighborY="-256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E38D61-E9B2-4704-8676-2118574B44F5}" type="pres">
      <dgm:prSet presAssocID="{8049561C-A353-4524-BD10-A48E582352B8}" presName="c1" presStyleLbl="node1" presStyleIdx="0" presStyleCnt="19"/>
      <dgm:spPr/>
    </dgm:pt>
    <dgm:pt modelId="{19656C0F-C799-4594-BC53-C991BD227924}" type="pres">
      <dgm:prSet presAssocID="{8049561C-A353-4524-BD10-A48E582352B8}" presName="c2" presStyleLbl="node1" presStyleIdx="1" presStyleCnt="19"/>
      <dgm:spPr/>
    </dgm:pt>
    <dgm:pt modelId="{C6962B51-D96B-4E71-824F-9DDD883EA83C}" type="pres">
      <dgm:prSet presAssocID="{8049561C-A353-4524-BD10-A48E582352B8}" presName="c3" presStyleLbl="node1" presStyleIdx="2" presStyleCnt="19"/>
      <dgm:spPr/>
    </dgm:pt>
    <dgm:pt modelId="{26341D8A-0369-4BD7-B438-290CF9938C25}" type="pres">
      <dgm:prSet presAssocID="{8049561C-A353-4524-BD10-A48E582352B8}" presName="c4" presStyleLbl="node1" presStyleIdx="3" presStyleCnt="19"/>
      <dgm:spPr/>
    </dgm:pt>
    <dgm:pt modelId="{6BDFB141-3F7A-48E4-B4EB-353C39BB2435}" type="pres">
      <dgm:prSet presAssocID="{8049561C-A353-4524-BD10-A48E582352B8}" presName="c5" presStyleLbl="node1" presStyleIdx="4" presStyleCnt="19"/>
      <dgm:spPr/>
    </dgm:pt>
    <dgm:pt modelId="{D6BC71E2-071C-4033-B6A7-698E82EC3E2C}" type="pres">
      <dgm:prSet presAssocID="{8049561C-A353-4524-BD10-A48E582352B8}" presName="c6" presStyleLbl="node1" presStyleIdx="5" presStyleCnt="19"/>
      <dgm:spPr/>
    </dgm:pt>
    <dgm:pt modelId="{CA2EB4A0-78D4-4856-B605-871B00F0FFEF}" type="pres">
      <dgm:prSet presAssocID="{8049561C-A353-4524-BD10-A48E582352B8}" presName="c7" presStyleLbl="node1" presStyleIdx="6" presStyleCnt="19"/>
      <dgm:spPr/>
    </dgm:pt>
    <dgm:pt modelId="{74F0CC1A-0081-44AB-813A-0E18DB1DAA06}" type="pres">
      <dgm:prSet presAssocID="{8049561C-A353-4524-BD10-A48E582352B8}" presName="c8" presStyleLbl="node1" presStyleIdx="7" presStyleCnt="19"/>
      <dgm:spPr/>
    </dgm:pt>
    <dgm:pt modelId="{0106AD1E-A403-4D58-AAD9-C81715C12D76}" type="pres">
      <dgm:prSet presAssocID="{8049561C-A353-4524-BD10-A48E582352B8}" presName="c9" presStyleLbl="node1" presStyleIdx="8" presStyleCnt="19"/>
      <dgm:spPr/>
    </dgm:pt>
    <dgm:pt modelId="{A3B1659B-1587-4EA5-A9F1-35F5198C7215}" type="pres">
      <dgm:prSet presAssocID="{8049561C-A353-4524-BD10-A48E582352B8}" presName="c10" presStyleLbl="node1" presStyleIdx="9" presStyleCnt="19"/>
      <dgm:spPr/>
    </dgm:pt>
    <dgm:pt modelId="{0F29DC2D-A2D3-45DA-B6D2-30BACAEFF24B}" type="pres">
      <dgm:prSet presAssocID="{8049561C-A353-4524-BD10-A48E582352B8}" presName="c11" presStyleLbl="node1" presStyleIdx="10" presStyleCnt="19"/>
      <dgm:spPr/>
    </dgm:pt>
    <dgm:pt modelId="{154304C1-8C31-4CD0-AAA9-F29CEB713BE3}" type="pres">
      <dgm:prSet presAssocID="{8049561C-A353-4524-BD10-A48E582352B8}" presName="c12" presStyleLbl="node1" presStyleIdx="11" presStyleCnt="19"/>
      <dgm:spPr/>
    </dgm:pt>
    <dgm:pt modelId="{DAE76D16-45A8-48EF-8872-8A06CEA4B858}" type="pres">
      <dgm:prSet presAssocID="{8049561C-A353-4524-BD10-A48E582352B8}" presName="c13" presStyleLbl="node1" presStyleIdx="12" presStyleCnt="19"/>
      <dgm:spPr/>
    </dgm:pt>
    <dgm:pt modelId="{8334D083-A610-475F-A823-F6AD3B45CF95}" type="pres">
      <dgm:prSet presAssocID="{8049561C-A353-4524-BD10-A48E582352B8}" presName="c14" presStyleLbl="node1" presStyleIdx="13" presStyleCnt="19"/>
      <dgm:spPr/>
    </dgm:pt>
    <dgm:pt modelId="{C6F1C131-58DE-448E-B166-6E8184B3DB07}" type="pres">
      <dgm:prSet presAssocID="{8049561C-A353-4524-BD10-A48E582352B8}" presName="c15" presStyleLbl="node1" presStyleIdx="14" presStyleCnt="19"/>
      <dgm:spPr/>
    </dgm:pt>
    <dgm:pt modelId="{F35C4CF5-E8FE-4EE9-AC9B-57AA72B8FDBD}" type="pres">
      <dgm:prSet presAssocID="{8049561C-A353-4524-BD10-A48E582352B8}" presName="c16" presStyleLbl="node1" presStyleIdx="15" presStyleCnt="19"/>
      <dgm:spPr/>
    </dgm:pt>
    <dgm:pt modelId="{D7B52B87-616F-42A7-8A20-B1EBEA06FC00}" type="pres">
      <dgm:prSet presAssocID="{8049561C-A353-4524-BD10-A48E582352B8}" presName="c17" presStyleLbl="node1" presStyleIdx="16" presStyleCnt="19"/>
      <dgm:spPr/>
    </dgm:pt>
    <dgm:pt modelId="{6F8AA99D-A4F8-4144-AA59-C5AEB559A22B}" type="pres">
      <dgm:prSet presAssocID="{8049561C-A353-4524-BD10-A48E582352B8}" presName="c18" presStyleLbl="node1" presStyleIdx="17" presStyleCnt="19"/>
      <dgm:spPr/>
    </dgm:pt>
    <dgm:pt modelId="{04417A35-5D7E-4A7F-A94A-16319529E369}" type="pres">
      <dgm:prSet presAssocID="{3304CF19-3147-4873-BB37-0087DB80C7F8}" presName="chevronComposite1" presStyleCnt="0"/>
      <dgm:spPr/>
    </dgm:pt>
    <dgm:pt modelId="{6F705E2F-8EC7-42FE-A357-2C5B7FBE727C}" type="pres">
      <dgm:prSet presAssocID="{3304CF19-3147-4873-BB37-0087DB80C7F8}" presName="chevron1" presStyleLbl="sibTrans2D1" presStyleIdx="0" presStyleCnt="2"/>
      <dgm:spPr/>
    </dgm:pt>
    <dgm:pt modelId="{4A17ED29-0EC8-4FC3-8BDA-556BE12EC1AF}" type="pres">
      <dgm:prSet presAssocID="{3304CF19-3147-4873-BB37-0087DB80C7F8}" presName="spChevron1" presStyleCnt="0"/>
      <dgm:spPr/>
    </dgm:pt>
    <dgm:pt modelId="{4A34D91D-4CDC-4F29-9E5F-E049DC600B92}" type="pres">
      <dgm:prSet presAssocID="{3304CF19-3147-4873-BB37-0087DB80C7F8}" presName="overlap" presStyleCnt="0"/>
      <dgm:spPr/>
    </dgm:pt>
    <dgm:pt modelId="{7F4560D7-80C5-4BD0-88DD-26E96A2405FF}" type="pres">
      <dgm:prSet presAssocID="{3304CF19-3147-4873-BB37-0087DB80C7F8}" presName="chevronComposite2" presStyleCnt="0"/>
      <dgm:spPr/>
    </dgm:pt>
    <dgm:pt modelId="{39FD2D73-0BF1-4ACE-8360-2CFD0178AD6B}" type="pres">
      <dgm:prSet presAssocID="{3304CF19-3147-4873-BB37-0087DB80C7F8}" presName="chevron2" presStyleLbl="sibTrans2D1" presStyleIdx="1" presStyleCnt="2"/>
      <dgm:spPr/>
    </dgm:pt>
    <dgm:pt modelId="{3B0F06B7-4482-42A6-991B-DCC9D93B4199}" type="pres">
      <dgm:prSet presAssocID="{3304CF19-3147-4873-BB37-0087DB80C7F8}" presName="spChevron2" presStyleCnt="0"/>
      <dgm:spPr/>
    </dgm:pt>
    <dgm:pt modelId="{147B87EB-6E84-4B05-AC89-1A65EDF25CDA}" type="pres">
      <dgm:prSet presAssocID="{BE94C8A2-5357-44F4-8B11-FBF49F8DFF64}" presName="last" presStyleCnt="0"/>
      <dgm:spPr/>
    </dgm:pt>
    <dgm:pt modelId="{BCD33381-9803-480B-B857-46F514E8536C}" type="pres">
      <dgm:prSet presAssocID="{BE94C8A2-5357-44F4-8B11-FBF49F8DFF64}" presName="circleTx" presStyleLbl="node1" presStyleIdx="18" presStyleCnt="19"/>
      <dgm:spPr/>
      <dgm:t>
        <a:bodyPr/>
        <a:lstStyle/>
        <a:p>
          <a:endParaRPr lang="ru-RU"/>
        </a:p>
      </dgm:t>
    </dgm:pt>
    <dgm:pt modelId="{4F8EACE2-7662-43CA-84F8-674DECB70C88}" type="pres">
      <dgm:prSet presAssocID="{BE94C8A2-5357-44F4-8B11-FBF49F8DFF64}" presName="spN" presStyleCnt="0"/>
      <dgm:spPr/>
    </dgm:pt>
  </dgm:ptLst>
  <dgm:cxnLst>
    <dgm:cxn modelId="{8F6F0986-1BD9-4883-BDE4-B2F2DB62DB14}" type="presOf" srcId="{93A3EA57-67DB-4D9B-A4EC-9BEA61A5B55F}" destId="{D0F618EB-F922-4983-BBDB-E53F57FE0919}" srcOrd="0" destOrd="0" presId="urn:microsoft.com/office/officeart/2009/3/layout/RandomtoResultProcess"/>
    <dgm:cxn modelId="{6781CCBF-F443-4EC1-90C9-D08DF7D526C3}" srcId="{8049561C-A353-4524-BD10-A48E582352B8}" destId="{93A3EA57-67DB-4D9B-A4EC-9BEA61A5B55F}" srcOrd="0" destOrd="0" parTransId="{3A257B81-8C28-4DC0-B85B-C590E0C97973}" sibTransId="{8A5DA9EA-3ED7-4B15-9600-68F95A35252D}"/>
    <dgm:cxn modelId="{B6870C05-3EB1-4762-AE91-13CC68E34DBE}" type="presOf" srcId="{BE94C8A2-5357-44F4-8B11-FBF49F8DFF64}" destId="{BCD33381-9803-480B-B857-46F514E8536C}" srcOrd="0" destOrd="0" presId="urn:microsoft.com/office/officeart/2009/3/layout/RandomtoResultProcess"/>
    <dgm:cxn modelId="{87CD049E-46CC-4BD6-8373-ADC99919CEB2}" srcId="{178EDEE6-795A-4A3F-B1EA-9FEECD8F327E}" destId="{BE94C8A2-5357-44F4-8B11-FBF49F8DFF64}" srcOrd="1" destOrd="0" parTransId="{2EA1D084-7EDF-461D-BBBC-F9466528146A}" sibTransId="{9FCB9B61-56A4-43F9-8E58-6ABC8B0C96E3}"/>
    <dgm:cxn modelId="{6B154C2C-2783-4C68-A16B-32B03FD62D3F}" type="presOf" srcId="{8049561C-A353-4524-BD10-A48E582352B8}" destId="{165C4F61-58A1-4A0D-B2C0-54CAB7596FB2}" srcOrd="0" destOrd="0" presId="urn:microsoft.com/office/officeart/2009/3/layout/RandomtoResultProcess"/>
    <dgm:cxn modelId="{2DB61C38-562B-485F-A5B2-87EEB50E9069}" srcId="{178EDEE6-795A-4A3F-B1EA-9FEECD8F327E}" destId="{8049561C-A353-4524-BD10-A48E582352B8}" srcOrd="0" destOrd="0" parTransId="{6136B015-2B71-438A-B29E-5A35FA7B1D3C}" sibTransId="{3304CF19-3147-4873-BB37-0087DB80C7F8}"/>
    <dgm:cxn modelId="{08F91468-194B-4ACB-8B53-4560BF91708D}" type="presOf" srcId="{178EDEE6-795A-4A3F-B1EA-9FEECD8F327E}" destId="{6679526F-D4A1-4A2F-A9C7-5BA9C5FC14BF}" srcOrd="0" destOrd="0" presId="urn:microsoft.com/office/officeart/2009/3/layout/RandomtoResultProcess"/>
    <dgm:cxn modelId="{4C7C4BA9-D201-4DF7-814F-EB27C3C8785E}" type="presParOf" srcId="{6679526F-D4A1-4A2F-A9C7-5BA9C5FC14BF}" destId="{2A6B087F-7E0F-400B-A2D3-3C5E966FA2DF}" srcOrd="0" destOrd="0" presId="urn:microsoft.com/office/officeart/2009/3/layout/RandomtoResultProcess"/>
    <dgm:cxn modelId="{ADA00314-DE2A-4588-BC7E-219CDE84F78C}" type="presParOf" srcId="{2A6B087F-7E0F-400B-A2D3-3C5E966FA2DF}" destId="{165C4F61-58A1-4A0D-B2C0-54CAB7596FB2}" srcOrd="0" destOrd="0" presId="urn:microsoft.com/office/officeart/2009/3/layout/RandomtoResultProcess"/>
    <dgm:cxn modelId="{5A90D7D4-D26D-4684-B502-27B41A779CCC}" type="presParOf" srcId="{2A6B087F-7E0F-400B-A2D3-3C5E966FA2DF}" destId="{D0F618EB-F922-4983-BBDB-E53F57FE0919}" srcOrd="1" destOrd="0" presId="urn:microsoft.com/office/officeart/2009/3/layout/RandomtoResultProcess"/>
    <dgm:cxn modelId="{0FC5C01B-49AE-4193-AA69-A2B15034365B}" type="presParOf" srcId="{2A6B087F-7E0F-400B-A2D3-3C5E966FA2DF}" destId="{CBE38D61-E9B2-4704-8676-2118574B44F5}" srcOrd="2" destOrd="0" presId="urn:microsoft.com/office/officeart/2009/3/layout/RandomtoResultProcess"/>
    <dgm:cxn modelId="{88E50BB3-EDF2-43C2-A169-C5C77776A75D}" type="presParOf" srcId="{2A6B087F-7E0F-400B-A2D3-3C5E966FA2DF}" destId="{19656C0F-C799-4594-BC53-C991BD227924}" srcOrd="3" destOrd="0" presId="urn:microsoft.com/office/officeart/2009/3/layout/RandomtoResultProcess"/>
    <dgm:cxn modelId="{41EE280A-A67D-49D4-8CCB-31BF93617E5B}" type="presParOf" srcId="{2A6B087F-7E0F-400B-A2D3-3C5E966FA2DF}" destId="{C6962B51-D96B-4E71-824F-9DDD883EA83C}" srcOrd="4" destOrd="0" presId="urn:microsoft.com/office/officeart/2009/3/layout/RandomtoResultProcess"/>
    <dgm:cxn modelId="{C2A39EF4-B4F6-474E-9BE0-FC5822528012}" type="presParOf" srcId="{2A6B087F-7E0F-400B-A2D3-3C5E966FA2DF}" destId="{26341D8A-0369-4BD7-B438-290CF9938C25}" srcOrd="5" destOrd="0" presId="urn:microsoft.com/office/officeart/2009/3/layout/RandomtoResultProcess"/>
    <dgm:cxn modelId="{8215203B-3150-4C86-9379-20BAFA8A8F29}" type="presParOf" srcId="{2A6B087F-7E0F-400B-A2D3-3C5E966FA2DF}" destId="{6BDFB141-3F7A-48E4-B4EB-353C39BB2435}" srcOrd="6" destOrd="0" presId="urn:microsoft.com/office/officeart/2009/3/layout/RandomtoResultProcess"/>
    <dgm:cxn modelId="{F161151B-8899-4FE7-AE06-118647CA0F81}" type="presParOf" srcId="{2A6B087F-7E0F-400B-A2D3-3C5E966FA2DF}" destId="{D6BC71E2-071C-4033-B6A7-698E82EC3E2C}" srcOrd="7" destOrd="0" presId="urn:microsoft.com/office/officeart/2009/3/layout/RandomtoResultProcess"/>
    <dgm:cxn modelId="{2ABBDEB6-F83C-447B-97C5-84B314D5698D}" type="presParOf" srcId="{2A6B087F-7E0F-400B-A2D3-3C5E966FA2DF}" destId="{CA2EB4A0-78D4-4856-B605-871B00F0FFEF}" srcOrd="8" destOrd="0" presId="urn:microsoft.com/office/officeart/2009/3/layout/RandomtoResultProcess"/>
    <dgm:cxn modelId="{5BCBE4A4-C758-4E6C-89C9-EA26D908558D}" type="presParOf" srcId="{2A6B087F-7E0F-400B-A2D3-3C5E966FA2DF}" destId="{74F0CC1A-0081-44AB-813A-0E18DB1DAA06}" srcOrd="9" destOrd="0" presId="urn:microsoft.com/office/officeart/2009/3/layout/RandomtoResultProcess"/>
    <dgm:cxn modelId="{1AE0D37B-E745-452F-8C69-3AEAA0AF7846}" type="presParOf" srcId="{2A6B087F-7E0F-400B-A2D3-3C5E966FA2DF}" destId="{0106AD1E-A403-4D58-AAD9-C81715C12D76}" srcOrd="10" destOrd="0" presId="urn:microsoft.com/office/officeart/2009/3/layout/RandomtoResultProcess"/>
    <dgm:cxn modelId="{856F3F2B-285E-4D64-9D82-6F0C9CE71A7D}" type="presParOf" srcId="{2A6B087F-7E0F-400B-A2D3-3C5E966FA2DF}" destId="{A3B1659B-1587-4EA5-A9F1-35F5198C7215}" srcOrd="11" destOrd="0" presId="urn:microsoft.com/office/officeart/2009/3/layout/RandomtoResultProcess"/>
    <dgm:cxn modelId="{088D07CB-3324-44E2-A067-110D58E051DF}" type="presParOf" srcId="{2A6B087F-7E0F-400B-A2D3-3C5E966FA2DF}" destId="{0F29DC2D-A2D3-45DA-B6D2-30BACAEFF24B}" srcOrd="12" destOrd="0" presId="urn:microsoft.com/office/officeart/2009/3/layout/RandomtoResultProcess"/>
    <dgm:cxn modelId="{D3303C9B-654A-4162-A45C-FE30DDBDE7BB}" type="presParOf" srcId="{2A6B087F-7E0F-400B-A2D3-3C5E966FA2DF}" destId="{154304C1-8C31-4CD0-AAA9-F29CEB713BE3}" srcOrd="13" destOrd="0" presId="urn:microsoft.com/office/officeart/2009/3/layout/RandomtoResultProcess"/>
    <dgm:cxn modelId="{D0FB1AE3-0565-411E-8972-A30461BA78E8}" type="presParOf" srcId="{2A6B087F-7E0F-400B-A2D3-3C5E966FA2DF}" destId="{DAE76D16-45A8-48EF-8872-8A06CEA4B858}" srcOrd="14" destOrd="0" presId="urn:microsoft.com/office/officeart/2009/3/layout/RandomtoResultProcess"/>
    <dgm:cxn modelId="{70FE844E-7E55-4C7B-8BA1-DB8E03B97C43}" type="presParOf" srcId="{2A6B087F-7E0F-400B-A2D3-3C5E966FA2DF}" destId="{8334D083-A610-475F-A823-F6AD3B45CF95}" srcOrd="15" destOrd="0" presId="urn:microsoft.com/office/officeart/2009/3/layout/RandomtoResultProcess"/>
    <dgm:cxn modelId="{4A69AB6A-046F-47F0-A679-A19836EE1031}" type="presParOf" srcId="{2A6B087F-7E0F-400B-A2D3-3C5E966FA2DF}" destId="{C6F1C131-58DE-448E-B166-6E8184B3DB07}" srcOrd="16" destOrd="0" presId="urn:microsoft.com/office/officeart/2009/3/layout/RandomtoResultProcess"/>
    <dgm:cxn modelId="{5AA03331-56F5-4209-9A6C-A06238B3E183}" type="presParOf" srcId="{2A6B087F-7E0F-400B-A2D3-3C5E966FA2DF}" destId="{F35C4CF5-E8FE-4EE9-AC9B-57AA72B8FDBD}" srcOrd="17" destOrd="0" presId="urn:microsoft.com/office/officeart/2009/3/layout/RandomtoResultProcess"/>
    <dgm:cxn modelId="{C5393002-DD5B-416B-87E8-79A8EFE1687E}" type="presParOf" srcId="{2A6B087F-7E0F-400B-A2D3-3C5E966FA2DF}" destId="{D7B52B87-616F-42A7-8A20-B1EBEA06FC00}" srcOrd="18" destOrd="0" presId="urn:microsoft.com/office/officeart/2009/3/layout/RandomtoResultProcess"/>
    <dgm:cxn modelId="{B50205A8-63AF-4965-BF47-7BF8300CD9FC}" type="presParOf" srcId="{2A6B087F-7E0F-400B-A2D3-3C5E966FA2DF}" destId="{6F8AA99D-A4F8-4144-AA59-C5AEB559A22B}" srcOrd="19" destOrd="0" presId="urn:microsoft.com/office/officeart/2009/3/layout/RandomtoResultProcess"/>
    <dgm:cxn modelId="{AB6D5E86-79F5-41A1-8178-880C5818BF2B}" type="presParOf" srcId="{6679526F-D4A1-4A2F-A9C7-5BA9C5FC14BF}" destId="{04417A35-5D7E-4A7F-A94A-16319529E369}" srcOrd="1" destOrd="0" presId="urn:microsoft.com/office/officeart/2009/3/layout/RandomtoResultProcess"/>
    <dgm:cxn modelId="{5AD0C5AA-614E-4FD9-9A44-6EAF41F8A4A0}" type="presParOf" srcId="{04417A35-5D7E-4A7F-A94A-16319529E369}" destId="{6F705E2F-8EC7-42FE-A357-2C5B7FBE727C}" srcOrd="0" destOrd="0" presId="urn:microsoft.com/office/officeart/2009/3/layout/RandomtoResultProcess"/>
    <dgm:cxn modelId="{B5836EBC-96AE-406D-AB1C-1DE09A2B9A56}" type="presParOf" srcId="{04417A35-5D7E-4A7F-A94A-16319529E369}" destId="{4A17ED29-0EC8-4FC3-8BDA-556BE12EC1AF}" srcOrd="1" destOrd="0" presId="urn:microsoft.com/office/officeart/2009/3/layout/RandomtoResultProcess"/>
    <dgm:cxn modelId="{ECF5DC06-A5EE-4B14-985E-51065D7D8592}" type="presParOf" srcId="{6679526F-D4A1-4A2F-A9C7-5BA9C5FC14BF}" destId="{4A34D91D-4CDC-4F29-9E5F-E049DC600B92}" srcOrd="2" destOrd="0" presId="urn:microsoft.com/office/officeart/2009/3/layout/RandomtoResultProcess"/>
    <dgm:cxn modelId="{B3A2A9FC-47DF-4D7D-8B83-4DB428317B9D}" type="presParOf" srcId="{6679526F-D4A1-4A2F-A9C7-5BA9C5FC14BF}" destId="{7F4560D7-80C5-4BD0-88DD-26E96A2405FF}" srcOrd="3" destOrd="0" presId="urn:microsoft.com/office/officeart/2009/3/layout/RandomtoResultProcess"/>
    <dgm:cxn modelId="{6E8DB0F3-064E-4DBA-B5A2-B0EFE6FC7C40}" type="presParOf" srcId="{7F4560D7-80C5-4BD0-88DD-26E96A2405FF}" destId="{39FD2D73-0BF1-4ACE-8360-2CFD0178AD6B}" srcOrd="0" destOrd="0" presId="urn:microsoft.com/office/officeart/2009/3/layout/RandomtoResultProcess"/>
    <dgm:cxn modelId="{A0C8DB93-C982-41ED-B381-DF729ED90BDD}" type="presParOf" srcId="{7F4560D7-80C5-4BD0-88DD-26E96A2405FF}" destId="{3B0F06B7-4482-42A6-991B-DCC9D93B4199}" srcOrd="1" destOrd="0" presId="urn:microsoft.com/office/officeart/2009/3/layout/RandomtoResultProcess"/>
    <dgm:cxn modelId="{9B5FC833-8D48-4883-967F-D629FE632EE0}" type="presParOf" srcId="{6679526F-D4A1-4A2F-A9C7-5BA9C5FC14BF}" destId="{147B87EB-6E84-4B05-AC89-1A65EDF25CDA}" srcOrd="4" destOrd="0" presId="urn:microsoft.com/office/officeart/2009/3/layout/RandomtoResultProcess"/>
    <dgm:cxn modelId="{E9D03545-1F68-42DD-9174-71D4477D7213}" type="presParOf" srcId="{147B87EB-6E84-4B05-AC89-1A65EDF25CDA}" destId="{BCD33381-9803-480B-B857-46F514E8536C}" srcOrd="0" destOrd="0" presId="urn:microsoft.com/office/officeart/2009/3/layout/RandomtoResultProcess"/>
    <dgm:cxn modelId="{1FC1220F-A761-4459-A5B9-BE262176F3E5}" type="presParOf" srcId="{147B87EB-6E84-4B05-AC89-1A65EDF25CDA}" destId="{4F8EACE2-7662-43CA-84F8-674DECB70C88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xmlns="" relId="rId1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D6047B-EF46-4E08-BB1B-70187AF8BA69}" type="doc">
      <dgm:prSet loTypeId="urn:microsoft.com/office/officeart/2008/layout/PictureAccent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04192AC-5E60-4DD0-841A-018E4AC1E92E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Оказание медицинской помощи обучающимся в условиях образовательной организации</a:t>
          </a:r>
          <a:endParaRPr lang="ru-RU" b="1" dirty="0">
            <a:solidFill>
              <a:srgbClr val="C00000"/>
            </a:solidFill>
          </a:endParaRPr>
        </a:p>
      </dgm:t>
    </dgm:pt>
    <dgm:pt modelId="{19DA9FA4-2A09-45D8-A478-050EEF9D7758}" type="parTrans" cxnId="{6913B171-72E8-4B39-B50D-3CD67E92CF6E}">
      <dgm:prSet/>
      <dgm:spPr/>
      <dgm:t>
        <a:bodyPr/>
        <a:lstStyle/>
        <a:p>
          <a:endParaRPr lang="ru-RU"/>
        </a:p>
      </dgm:t>
    </dgm:pt>
    <dgm:pt modelId="{03A61D67-E871-4351-AE5C-1849AFD430AE}" type="sibTrans" cxnId="{6913B171-72E8-4B39-B50D-3CD67E92CF6E}">
      <dgm:prSet/>
      <dgm:spPr/>
      <dgm:t>
        <a:bodyPr/>
        <a:lstStyle/>
        <a:p>
          <a:endParaRPr lang="ru-RU"/>
        </a:p>
      </dgm:t>
    </dgm:pt>
    <dgm:pt modelId="{77C66736-232D-40D2-A565-F0BBC584AA0F}">
      <dgm:prSet phldrT="[Текст]" custT="1"/>
      <dgm:spPr/>
      <dgm:t>
        <a:bodyPr/>
        <a:lstStyle/>
        <a:p>
          <a:r>
            <a:rPr lang="ru-RU" sz="1800" dirty="0" smtClean="0"/>
            <a:t>Оценка и организация коррекции состояния здоровья обучающихся в условиях образовательной организации</a:t>
          </a:r>
          <a:endParaRPr lang="ru-RU" sz="1800" dirty="0"/>
        </a:p>
      </dgm:t>
    </dgm:pt>
    <dgm:pt modelId="{A93B91A0-FC92-4FCC-A601-ADC22CC50D4E}" type="parTrans" cxnId="{3F0FFA70-2C82-4EFC-9182-2D4789BB6A2D}">
      <dgm:prSet/>
      <dgm:spPr/>
      <dgm:t>
        <a:bodyPr/>
        <a:lstStyle/>
        <a:p>
          <a:endParaRPr lang="ru-RU"/>
        </a:p>
      </dgm:t>
    </dgm:pt>
    <dgm:pt modelId="{29CA9171-B7E8-43B8-AE67-0AC482731B68}" type="sibTrans" cxnId="{3F0FFA70-2C82-4EFC-9182-2D4789BB6A2D}">
      <dgm:prSet/>
      <dgm:spPr/>
      <dgm:t>
        <a:bodyPr/>
        <a:lstStyle/>
        <a:p>
          <a:endParaRPr lang="ru-RU"/>
        </a:p>
      </dgm:t>
    </dgm:pt>
    <dgm:pt modelId="{77BF404F-7A9E-4E00-BE24-E6A2934B51BC}">
      <dgm:prSet phldrT="[Текст]" custT="1"/>
      <dgm:spPr/>
      <dgm:t>
        <a:bodyPr/>
        <a:lstStyle/>
        <a:p>
          <a:r>
            <a:rPr lang="ru-RU" sz="1800" b="0" dirty="0" smtClean="0"/>
            <a:t>Формирование здорового образа жизни обучающихся в условиях образовательной организации</a:t>
          </a:r>
          <a:endParaRPr lang="ru-RU" sz="1800" b="0" dirty="0"/>
        </a:p>
      </dgm:t>
    </dgm:pt>
    <dgm:pt modelId="{E526FA14-625F-4314-93B8-E0B468389C29}" type="parTrans" cxnId="{F09AC70F-CD65-425C-9CC4-05468409050C}">
      <dgm:prSet/>
      <dgm:spPr/>
      <dgm:t>
        <a:bodyPr/>
        <a:lstStyle/>
        <a:p>
          <a:endParaRPr lang="ru-RU"/>
        </a:p>
      </dgm:t>
    </dgm:pt>
    <dgm:pt modelId="{62C61DCB-3DAC-46CD-B628-76F0A0FC734A}" type="sibTrans" cxnId="{F09AC70F-CD65-425C-9CC4-05468409050C}">
      <dgm:prSet/>
      <dgm:spPr/>
      <dgm:t>
        <a:bodyPr/>
        <a:lstStyle/>
        <a:p>
          <a:endParaRPr lang="ru-RU"/>
        </a:p>
      </dgm:t>
    </dgm:pt>
    <dgm:pt modelId="{0555A31C-E7A9-45CF-82E9-BDF8DA5C2C37}">
      <dgm:prSet phldrT="[Текст]" custT="1"/>
      <dgm:spPr/>
      <dgm:t>
        <a:bodyPr/>
        <a:lstStyle/>
        <a:p>
          <a:r>
            <a:rPr lang="ru-RU" sz="1800" dirty="0" smtClean="0"/>
            <a:t>Оказание медицинской помощи обучающимся в экстренной и неотложное форме</a:t>
          </a:r>
          <a:endParaRPr lang="ru-RU" sz="1800" dirty="0"/>
        </a:p>
      </dgm:t>
    </dgm:pt>
    <dgm:pt modelId="{E2072FF8-F7CB-4356-BC22-A3C729B33274}" type="parTrans" cxnId="{FF9139F0-810A-4A01-AF5F-CCE9128F9CE9}">
      <dgm:prSet/>
      <dgm:spPr/>
      <dgm:t>
        <a:bodyPr/>
        <a:lstStyle/>
        <a:p>
          <a:endParaRPr lang="ru-RU"/>
        </a:p>
      </dgm:t>
    </dgm:pt>
    <dgm:pt modelId="{BD0967D0-D5F1-4258-91EC-8A8D313603BD}" type="sibTrans" cxnId="{FF9139F0-810A-4A01-AF5F-CCE9128F9CE9}">
      <dgm:prSet/>
      <dgm:spPr/>
      <dgm:t>
        <a:bodyPr/>
        <a:lstStyle/>
        <a:p>
          <a:endParaRPr lang="ru-RU"/>
        </a:p>
      </dgm:t>
    </dgm:pt>
    <dgm:pt modelId="{0633BF32-77CC-471A-A758-5D7EF5540007}">
      <dgm:prSet phldrT="[Текст]" custT="1"/>
      <dgm:spPr/>
      <dgm:t>
        <a:bodyPr/>
        <a:lstStyle/>
        <a:p>
          <a:r>
            <a:rPr lang="ru-RU" sz="1600" dirty="0" smtClean="0"/>
            <a:t>Профилактика негативного воздействия факторов образовательной среды в условиях образовательной организации на здоровье обучающегося</a:t>
          </a:r>
          <a:endParaRPr lang="ru-RU" sz="1600" dirty="0"/>
        </a:p>
      </dgm:t>
    </dgm:pt>
    <dgm:pt modelId="{739F2B93-95D5-4A01-933A-2C6801D89A8A}" type="parTrans" cxnId="{60C8F968-68FE-4B0C-A790-80A7AFE1D730}">
      <dgm:prSet/>
      <dgm:spPr/>
      <dgm:t>
        <a:bodyPr/>
        <a:lstStyle/>
        <a:p>
          <a:endParaRPr lang="ru-RU"/>
        </a:p>
      </dgm:t>
    </dgm:pt>
    <dgm:pt modelId="{6FCD3A83-2798-429B-BE2D-D66796BB7159}" type="sibTrans" cxnId="{60C8F968-68FE-4B0C-A790-80A7AFE1D730}">
      <dgm:prSet/>
      <dgm:spPr/>
      <dgm:t>
        <a:bodyPr/>
        <a:lstStyle/>
        <a:p>
          <a:endParaRPr lang="ru-RU"/>
        </a:p>
      </dgm:t>
    </dgm:pt>
    <dgm:pt modelId="{FE88C659-214C-421F-9C59-A743732C4CEC}">
      <dgm:prSet phldrT="[Текст]" custT="1"/>
      <dgm:spPr/>
      <dgm:t>
        <a:bodyPr/>
        <a:lstStyle/>
        <a:p>
          <a:r>
            <a:rPr lang="ru-RU" sz="2000" dirty="0" smtClean="0"/>
            <a:t>Организация медицинской деятельности</a:t>
          </a:r>
          <a:endParaRPr lang="ru-RU" sz="2000" dirty="0"/>
        </a:p>
      </dgm:t>
    </dgm:pt>
    <dgm:pt modelId="{DE7040F1-2E14-4013-9840-4776970DB2A4}" type="parTrans" cxnId="{E4ADEFBB-362E-42B6-B824-D9CAF0E0BB51}">
      <dgm:prSet/>
      <dgm:spPr/>
      <dgm:t>
        <a:bodyPr/>
        <a:lstStyle/>
        <a:p>
          <a:endParaRPr lang="ru-RU"/>
        </a:p>
      </dgm:t>
    </dgm:pt>
    <dgm:pt modelId="{3CD63B58-F60F-4256-924D-8CE7DC3730EA}" type="sibTrans" cxnId="{E4ADEFBB-362E-42B6-B824-D9CAF0E0BB51}">
      <dgm:prSet/>
      <dgm:spPr/>
      <dgm:t>
        <a:bodyPr/>
        <a:lstStyle/>
        <a:p>
          <a:endParaRPr lang="ru-RU"/>
        </a:p>
      </dgm:t>
    </dgm:pt>
    <dgm:pt modelId="{A47D6AD6-4CBF-43C7-A8FB-1AEE91307D8A}" type="pres">
      <dgm:prSet presAssocID="{29D6047B-EF46-4E08-BB1B-70187AF8BA69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6FD3CFA-FD51-47BA-BDFC-3850A3C379BE}" type="pres">
      <dgm:prSet presAssocID="{D04192AC-5E60-4DD0-841A-018E4AC1E92E}" presName="root" presStyleCnt="0">
        <dgm:presLayoutVars>
          <dgm:chMax/>
          <dgm:chPref val="4"/>
        </dgm:presLayoutVars>
      </dgm:prSet>
      <dgm:spPr/>
    </dgm:pt>
    <dgm:pt modelId="{6F4798A2-BAF1-4161-9751-0E8DDEECC2A8}" type="pres">
      <dgm:prSet presAssocID="{D04192AC-5E60-4DD0-841A-018E4AC1E92E}" presName="rootComposite" presStyleCnt="0">
        <dgm:presLayoutVars/>
      </dgm:prSet>
      <dgm:spPr/>
    </dgm:pt>
    <dgm:pt modelId="{5FBDE640-B3C7-44C6-A1BB-FDA3555D535C}" type="pres">
      <dgm:prSet presAssocID="{D04192AC-5E60-4DD0-841A-018E4AC1E92E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C3C0CFCB-3E48-4F52-B123-A672BDBA2FA0}" type="pres">
      <dgm:prSet presAssocID="{D04192AC-5E60-4DD0-841A-018E4AC1E92E}" presName="childShape" presStyleCnt="0">
        <dgm:presLayoutVars>
          <dgm:chMax val="0"/>
          <dgm:chPref val="0"/>
        </dgm:presLayoutVars>
      </dgm:prSet>
      <dgm:spPr/>
    </dgm:pt>
    <dgm:pt modelId="{BF2960E3-DA8A-46E7-B352-18E79A69D7C3}" type="pres">
      <dgm:prSet presAssocID="{77C66736-232D-40D2-A565-F0BBC584AA0F}" presName="childComposite" presStyleCnt="0">
        <dgm:presLayoutVars>
          <dgm:chMax val="0"/>
          <dgm:chPref val="0"/>
        </dgm:presLayoutVars>
      </dgm:prSet>
      <dgm:spPr/>
    </dgm:pt>
    <dgm:pt modelId="{040A0BC1-09C7-4C08-9AC3-593431D2E356}" type="pres">
      <dgm:prSet presAssocID="{77C66736-232D-40D2-A565-F0BBC584AA0F}" presName="Image" presStyleLbl="node1" presStyleIdx="0" presStyleCnt="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8613DD0-7264-471D-8AA4-6AF9FE7CF459}" type="pres">
      <dgm:prSet presAssocID="{77C66736-232D-40D2-A565-F0BBC584AA0F}" presName="childText" presStyleLbl="l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EDE127-8B96-4B90-BECE-637D691DDD6F}" type="pres">
      <dgm:prSet presAssocID="{77BF404F-7A9E-4E00-BE24-E6A2934B51BC}" presName="childComposite" presStyleCnt="0">
        <dgm:presLayoutVars>
          <dgm:chMax val="0"/>
          <dgm:chPref val="0"/>
        </dgm:presLayoutVars>
      </dgm:prSet>
      <dgm:spPr/>
    </dgm:pt>
    <dgm:pt modelId="{332AB9F6-1579-4EB3-8470-B2808D49C611}" type="pres">
      <dgm:prSet presAssocID="{77BF404F-7A9E-4E00-BE24-E6A2934B51BC}" presName="Image" presStyleLbl="node1" presStyleIdx="1" presStyleCnt="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7D1FCF8-CC5E-4B1B-A9EE-02437529EE3B}" type="pres">
      <dgm:prSet presAssocID="{77BF404F-7A9E-4E00-BE24-E6A2934B51BC}" presName="childText" presStyleLbl="l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ADC682-824B-443A-B7DA-BC452FB5C243}" type="pres">
      <dgm:prSet presAssocID="{0633BF32-77CC-471A-A758-5D7EF5540007}" presName="childComposite" presStyleCnt="0">
        <dgm:presLayoutVars>
          <dgm:chMax val="0"/>
          <dgm:chPref val="0"/>
        </dgm:presLayoutVars>
      </dgm:prSet>
      <dgm:spPr/>
    </dgm:pt>
    <dgm:pt modelId="{F7C1675C-C094-4DA8-92AB-579FC6E22ADB}" type="pres">
      <dgm:prSet presAssocID="{0633BF32-77CC-471A-A758-5D7EF5540007}" presName="Image" presStyleLbl="node1" presStyleIdx="2" presStyleCnt="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3CA0FB3-89BD-4293-88C1-1CB89A04196C}" type="pres">
      <dgm:prSet presAssocID="{0633BF32-77CC-471A-A758-5D7EF5540007}" presName="childText" presStyleLbl="l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02E2A5-9DDF-41F3-B7C1-693356FC1A75}" type="pres">
      <dgm:prSet presAssocID="{FE88C659-214C-421F-9C59-A743732C4CEC}" presName="childComposite" presStyleCnt="0">
        <dgm:presLayoutVars>
          <dgm:chMax val="0"/>
          <dgm:chPref val="0"/>
        </dgm:presLayoutVars>
      </dgm:prSet>
      <dgm:spPr/>
    </dgm:pt>
    <dgm:pt modelId="{A8E48E86-B41C-493F-BEF1-0980B6126A7F}" type="pres">
      <dgm:prSet presAssocID="{FE88C659-214C-421F-9C59-A743732C4CEC}" presName="Image" presStyleLbl="node1" presStyleIdx="3" presStyleCnt="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0E679BEC-F2A2-4D41-9C1C-4E9D495C8B3F}" type="pres">
      <dgm:prSet presAssocID="{FE88C659-214C-421F-9C59-A743732C4CEC}" presName="childText" presStyleLbl="l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92FC32-F7C9-4BAD-9257-D01A78663D2D}" type="pres">
      <dgm:prSet presAssocID="{0555A31C-E7A9-45CF-82E9-BDF8DA5C2C37}" presName="childComposite" presStyleCnt="0">
        <dgm:presLayoutVars>
          <dgm:chMax val="0"/>
          <dgm:chPref val="0"/>
        </dgm:presLayoutVars>
      </dgm:prSet>
      <dgm:spPr/>
    </dgm:pt>
    <dgm:pt modelId="{7FAF3464-CF7B-4F5A-9A6E-DABB61CF1BEE}" type="pres">
      <dgm:prSet presAssocID="{0555A31C-E7A9-45CF-82E9-BDF8DA5C2C37}" presName="Image" presStyleLbl="node1" presStyleIdx="4" presStyleCnt="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D585054-EA0A-4025-B517-9A1805440FEE}" type="pres">
      <dgm:prSet presAssocID="{0555A31C-E7A9-45CF-82E9-BDF8DA5C2C37}" presName="childText" presStyleLbl="l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6FB2EE-B0C4-43DC-A8A9-6B3BD245C41E}" type="presOf" srcId="{FE88C659-214C-421F-9C59-A743732C4CEC}" destId="{0E679BEC-F2A2-4D41-9C1C-4E9D495C8B3F}" srcOrd="0" destOrd="0" presId="urn:microsoft.com/office/officeart/2008/layout/PictureAccentList"/>
    <dgm:cxn modelId="{F09AC70F-CD65-425C-9CC4-05468409050C}" srcId="{D04192AC-5E60-4DD0-841A-018E4AC1E92E}" destId="{77BF404F-7A9E-4E00-BE24-E6A2934B51BC}" srcOrd="1" destOrd="0" parTransId="{E526FA14-625F-4314-93B8-E0B468389C29}" sibTransId="{62C61DCB-3DAC-46CD-B628-76F0A0FC734A}"/>
    <dgm:cxn modelId="{523D82C2-63A6-4508-8EDA-A2BF4EAE50A5}" type="presOf" srcId="{77C66736-232D-40D2-A565-F0BBC584AA0F}" destId="{E8613DD0-7264-471D-8AA4-6AF9FE7CF459}" srcOrd="0" destOrd="0" presId="urn:microsoft.com/office/officeart/2008/layout/PictureAccentList"/>
    <dgm:cxn modelId="{CC9E3040-67C0-4DC5-A17D-6D9D0530F089}" type="presOf" srcId="{D04192AC-5E60-4DD0-841A-018E4AC1E92E}" destId="{5FBDE640-B3C7-44C6-A1BB-FDA3555D535C}" srcOrd="0" destOrd="0" presId="urn:microsoft.com/office/officeart/2008/layout/PictureAccentList"/>
    <dgm:cxn modelId="{6913B171-72E8-4B39-B50D-3CD67E92CF6E}" srcId="{29D6047B-EF46-4E08-BB1B-70187AF8BA69}" destId="{D04192AC-5E60-4DD0-841A-018E4AC1E92E}" srcOrd="0" destOrd="0" parTransId="{19DA9FA4-2A09-45D8-A478-050EEF9D7758}" sibTransId="{03A61D67-E871-4351-AE5C-1849AFD430AE}"/>
    <dgm:cxn modelId="{32C82DD0-1392-4B11-A789-B3C37A991D8F}" type="presOf" srcId="{0633BF32-77CC-471A-A758-5D7EF5540007}" destId="{B3CA0FB3-89BD-4293-88C1-1CB89A04196C}" srcOrd="0" destOrd="0" presId="urn:microsoft.com/office/officeart/2008/layout/PictureAccentList"/>
    <dgm:cxn modelId="{60C8F968-68FE-4B0C-A790-80A7AFE1D730}" srcId="{D04192AC-5E60-4DD0-841A-018E4AC1E92E}" destId="{0633BF32-77CC-471A-A758-5D7EF5540007}" srcOrd="2" destOrd="0" parTransId="{739F2B93-95D5-4A01-933A-2C6801D89A8A}" sibTransId="{6FCD3A83-2798-429B-BE2D-D66796BB7159}"/>
    <dgm:cxn modelId="{C2D46796-43B0-412D-B56D-78DA6A98F5D1}" type="presOf" srcId="{0555A31C-E7A9-45CF-82E9-BDF8DA5C2C37}" destId="{ED585054-EA0A-4025-B517-9A1805440FEE}" srcOrd="0" destOrd="0" presId="urn:microsoft.com/office/officeart/2008/layout/PictureAccentList"/>
    <dgm:cxn modelId="{5B3D9621-DE63-4B87-904E-C75A5CD97E31}" type="presOf" srcId="{77BF404F-7A9E-4E00-BE24-E6A2934B51BC}" destId="{77D1FCF8-CC5E-4B1B-A9EE-02437529EE3B}" srcOrd="0" destOrd="0" presId="urn:microsoft.com/office/officeart/2008/layout/PictureAccentList"/>
    <dgm:cxn modelId="{E4ADEFBB-362E-42B6-B824-D9CAF0E0BB51}" srcId="{D04192AC-5E60-4DD0-841A-018E4AC1E92E}" destId="{FE88C659-214C-421F-9C59-A743732C4CEC}" srcOrd="3" destOrd="0" parTransId="{DE7040F1-2E14-4013-9840-4776970DB2A4}" sibTransId="{3CD63B58-F60F-4256-924D-8CE7DC3730EA}"/>
    <dgm:cxn modelId="{5D5D4577-273A-4846-B7DD-F4A587CFDF43}" type="presOf" srcId="{29D6047B-EF46-4E08-BB1B-70187AF8BA69}" destId="{A47D6AD6-4CBF-43C7-A8FB-1AEE91307D8A}" srcOrd="0" destOrd="0" presId="urn:microsoft.com/office/officeart/2008/layout/PictureAccentList"/>
    <dgm:cxn modelId="{3F0FFA70-2C82-4EFC-9182-2D4789BB6A2D}" srcId="{D04192AC-5E60-4DD0-841A-018E4AC1E92E}" destId="{77C66736-232D-40D2-A565-F0BBC584AA0F}" srcOrd="0" destOrd="0" parTransId="{A93B91A0-FC92-4FCC-A601-ADC22CC50D4E}" sibTransId="{29CA9171-B7E8-43B8-AE67-0AC482731B68}"/>
    <dgm:cxn modelId="{FF9139F0-810A-4A01-AF5F-CCE9128F9CE9}" srcId="{D04192AC-5E60-4DD0-841A-018E4AC1E92E}" destId="{0555A31C-E7A9-45CF-82E9-BDF8DA5C2C37}" srcOrd="4" destOrd="0" parTransId="{E2072FF8-F7CB-4356-BC22-A3C729B33274}" sibTransId="{BD0967D0-D5F1-4258-91EC-8A8D313603BD}"/>
    <dgm:cxn modelId="{9A754313-E955-425D-93EA-D689D022853B}" type="presParOf" srcId="{A47D6AD6-4CBF-43C7-A8FB-1AEE91307D8A}" destId="{D6FD3CFA-FD51-47BA-BDFC-3850A3C379BE}" srcOrd="0" destOrd="0" presId="urn:microsoft.com/office/officeart/2008/layout/PictureAccentList"/>
    <dgm:cxn modelId="{8E13B7BA-114F-4CC4-A82A-E868E1066023}" type="presParOf" srcId="{D6FD3CFA-FD51-47BA-BDFC-3850A3C379BE}" destId="{6F4798A2-BAF1-4161-9751-0E8DDEECC2A8}" srcOrd="0" destOrd="0" presId="urn:microsoft.com/office/officeart/2008/layout/PictureAccentList"/>
    <dgm:cxn modelId="{65175F7B-E2CB-4397-BC8B-C58D976C4FAD}" type="presParOf" srcId="{6F4798A2-BAF1-4161-9751-0E8DDEECC2A8}" destId="{5FBDE640-B3C7-44C6-A1BB-FDA3555D535C}" srcOrd="0" destOrd="0" presId="urn:microsoft.com/office/officeart/2008/layout/PictureAccentList"/>
    <dgm:cxn modelId="{9FAA4B87-0AE3-40F4-8825-9A59EA12C665}" type="presParOf" srcId="{D6FD3CFA-FD51-47BA-BDFC-3850A3C379BE}" destId="{C3C0CFCB-3E48-4F52-B123-A672BDBA2FA0}" srcOrd="1" destOrd="0" presId="urn:microsoft.com/office/officeart/2008/layout/PictureAccentList"/>
    <dgm:cxn modelId="{26DFBB4C-8990-4211-86AE-A473B6FD5091}" type="presParOf" srcId="{C3C0CFCB-3E48-4F52-B123-A672BDBA2FA0}" destId="{BF2960E3-DA8A-46E7-B352-18E79A69D7C3}" srcOrd="0" destOrd="0" presId="urn:microsoft.com/office/officeart/2008/layout/PictureAccentList"/>
    <dgm:cxn modelId="{AF742259-9B67-4077-B4EF-D8BD211D3DDF}" type="presParOf" srcId="{BF2960E3-DA8A-46E7-B352-18E79A69D7C3}" destId="{040A0BC1-09C7-4C08-9AC3-593431D2E356}" srcOrd="0" destOrd="0" presId="urn:microsoft.com/office/officeart/2008/layout/PictureAccentList"/>
    <dgm:cxn modelId="{02EE678C-90F9-44B4-8A5A-EF1099A054E3}" type="presParOf" srcId="{BF2960E3-DA8A-46E7-B352-18E79A69D7C3}" destId="{E8613DD0-7264-471D-8AA4-6AF9FE7CF459}" srcOrd="1" destOrd="0" presId="urn:microsoft.com/office/officeart/2008/layout/PictureAccentList"/>
    <dgm:cxn modelId="{6F486CD7-A02D-45BC-B30D-B50B009F081D}" type="presParOf" srcId="{C3C0CFCB-3E48-4F52-B123-A672BDBA2FA0}" destId="{0FEDE127-8B96-4B90-BECE-637D691DDD6F}" srcOrd="1" destOrd="0" presId="urn:microsoft.com/office/officeart/2008/layout/PictureAccentList"/>
    <dgm:cxn modelId="{A3B8FE1F-2F86-4AD7-BBEC-CE1368A566A8}" type="presParOf" srcId="{0FEDE127-8B96-4B90-BECE-637D691DDD6F}" destId="{332AB9F6-1579-4EB3-8470-B2808D49C611}" srcOrd="0" destOrd="0" presId="urn:microsoft.com/office/officeart/2008/layout/PictureAccentList"/>
    <dgm:cxn modelId="{17F7C17A-E9EA-4E28-946C-5AE725B99D2A}" type="presParOf" srcId="{0FEDE127-8B96-4B90-BECE-637D691DDD6F}" destId="{77D1FCF8-CC5E-4B1B-A9EE-02437529EE3B}" srcOrd="1" destOrd="0" presId="urn:microsoft.com/office/officeart/2008/layout/PictureAccentList"/>
    <dgm:cxn modelId="{D84B7ED9-649C-433F-AB2F-6ABD839167DB}" type="presParOf" srcId="{C3C0CFCB-3E48-4F52-B123-A672BDBA2FA0}" destId="{E6ADC682-824B-443A-B7DA-BC452FB5C243}" srcOrd="2" destOrd="0" presId="urn:microsoft.com/office/officeart/2008/layout/PictureAccentList"/>
    <dgm:cxn modelId="{8D674B1E-6CC0-413C-A65A-07AAC090317C}" type="presParOf" srcId="{E6ADC682-824B-443A-B7DA-BC452FB5C243}" destId="{F7C1675C-C094-4DA8-92AB-579FC6E22ADB}" srcOrd="0" destOrd="0" presId="urn:microsoft.com/office/officeart/2008/layout/PictureAccentList"/>
    <dgm:cxn modelId="{0BE64A97-6D53-480C-963E-B68F2722FA20}" type="presParOf" srcId="{E6ADC682-824B-443A-B7DA-BC452FB5C243}" destId="{B3CA0FB3-89BD-4293-88C1-1CB89A04196C}" srcOrd="1" destOrd="0" presId="urn:microsoft.com/office/officeart/2008/layout/PictureAccentList"/>
    <dgm:cxn modelId="{FDAF4912-2F3E-45F3-895D-46D58EA7F64A}" type="presParOf" srcId="{C3C0CFCB-3E48-4F52-B123-A672BDBA2FA0}" destId="{8E02E2A5-9DDF-41F3-B7C1-693356FC1A75}" srcOrd="3" destOrd="0" presId="urn:microsoft.com/office/officeart/2008/layout/PictureAccentList"/>
    <dgm:cxn modelId="{B184CD53-988E-4CE3-A9DA-BD058155092E}" type="presParOf" srcId="{8E02E2A5-9DDF-41F3-B7C1-693356FC1A75}" destId="{A8E48E86-B41C-493F-BEF1-0980B6126A7F}" srcOrd="0" destOrd="0" presId="urn:microsoft.com/office/officeart/2008/layout/PictureAccentList"/>
    <dgm:cxn modelId="{086B1AB8-37D0-4F4C-A873-6BE724325A6A}" type="presParOf" srcId="{8E02E2A5-9DDF-41F3-B7C1-693356FC1A75}" destId="{0E679BEC-F2A2-4D41-9C1C-4E9D495C8B3F}" srcOrd="1" destOrd="0" presId="urn:microsoft.com/office/officeart/2008/layout/PictureAccentList"/>
    <dgm:cxn modelId="{AB5BB04D-4F0B-4711-85EE-41F0AC86A7C1}" type="presParOf" srcId="{C3C0CFCB-3E48-4F52-B123-A672BDBA2FA0}" destId="{F992FC32-F7C9-4BAD-9257-D01A78663D2D}" srcOrd="4" destOrd="0" presId="urn:microsoft.com/office/officeart/2008/layout/PictureAccentList"/>
    <dgm:cxn modelId="{018193B8-402E-4C24-A165-19E01EF5AD4D}" type="presParOf" srcId="{F992FC32-F7C9-4BAD-9257-D01A78663D2D}" destId="{7FAF3464-CF7B-4F5A-9A6E-DABB61CF1BEE}" srcOrd="0" destOrd="0" presId="urn:microsoft.com/office/officeart/2008/layout/PictureAccentList"/>
    <dgm:cxn modelId="{683B8B59-21E8-4ABC-A851-54EBFD0A95A9}" type="presParOf" srcId="{F992FC32-F7C9-4BAD-9257-D01A78663D2D}" destId="{ED585054-EA0A-4025-B517-9A1805440FEE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0F0628-4680-4BFB-A677-8CB8BAD7A4C5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AF61FC54-DF26-49B4-9F25-22C670272CC1}">
      <dgm:prSet phldrT="[Текст]"/>
      <dgm:spPr/>
      <dgm:t>
        <a:bodyPr/>
        <a:lstStyle/>
        <a:p>
          <a:r>
            <a:rPr lang="ru-RU" dirty="0" smtClean="0"/>
            <a:t>ТД – Проведение </a:t>
          </a:r>
          <a:r>
            <a:rPr lang="ru-RU" dirty="0" err="1" smtClean="0"/>
            <a:t>скрининг-обследований</a:t>
          </a:r>
          <a:r>
            <a:rPr lang="ru-RU" dirty="0" smtClean="0"/>
            <a:t> обучающихся</a:t>
          </a:r>
          <a:endParaRPr lang="ru-RU" dirty="0"/>
        </a:p>
      </dgm:t>
    </dgm:pt>
    <dgm:pt modelId="{E2B190BC-CAF8-4EC3-B728-6C9C169D2D91}" type="parTrans" cxnId="{C66BE2D6-28A4-41A0-B440-6EBCF4531EF7}">
      <dgm:prSet/>
      <dgm:spPr/>
      <dgm:t>
        <a:bodyPr/>
        <a:lstStyle/>
        <a:p>
          <a:endParaRPr lang="ru-RU"/>
        </a:p>
      </dgm:t>
    </dgm:pt>
    <dgm:pt modelId="{7F3C80EC-A79E-4868-86ED-F19769D7C8C6}" type="sibTrans" cxnId="{C66BE2D6-28A4-41A0-B440-6EBCF4531EF7}">
      <dgm:prSet/>
      <dgm:spPr/>
      <dgm:t>
        <a:bodyPr/>
        <a:lstStyle/>
        <a:p>
          <a:endParaRPr lang="ru-RU"/>
        </a:p>
      </dgm:t>
    </dgm:pt>
    <dgm:pt modelId="{4C0AD2E6-ED5C-4D95-B180-5B30E9D2C819}">
      <dgm:prSet phldrT="[Текст]"/>
      <dgm:spPr/>
      <dgm:t>
        <a:bodyPr/>
        <a:lstStyle/>
        <a:p>
          <a:r>
            <a:rPr lang="ru-RU" dirty="0" smtClean="0"/>
            <a:t>ТД – Организация медицинских осмотров обучающихся</a:t>
          </a:r>
          <a:endParaRPr lang="ru-RU" dirty="0"/>
        </a:p>
      </dgm:t>
    </dgm:pt>
    <dgm:pt modelId="{67F6E789-DBA7-4B07-8446-3B7EE0FA3AC4}" type="parTrans" cxnId="{93CA5067-63F3-4077-BA63-113EDD25B41A}">
      <dgm:prSet/>
      <dgm:spPr/>
      <dgm:t>
        <a:bodyPr/>
        <a:lstStyle/>
        <a:p>
          <a:endParaRPr lang="ru-RU"/>
        </a:p>
      </dgm:t>
    </dgm:pt>
    <dgm:pt modelId="{32FD8B42-3CAE-4DC6-ACD7-E7A0C90F0440}" type="sibTrans" cxnId="{93CA5067-63F3-4077-BA63-113EDD25B41A}">
      <dgm:prSet/>
      <dgm:spPr/>
      <dgm:t>
        <a:bodyPr/>
        <a:lstStyle/>
        <a:p>
          <a:endParaRPr lang="ru-RU"/>
        </a:p>
      </dgm:t>
    </dgm:pt>
    <dgm:pt modelId="{C2F589FA-3AAD-4AE9-810C-324DB25BA48E}">
      <dgm:prSet phldrT="[Текст]"/>
      <dgm:spPr/>
      <dgm:t>
        <a:bodyPr/>
        <a:lstStyle/>
        <a:p>
          <a:r>
            <a:rPr lang="ru-RU" dirty="0" smtClean="0"/>
            <a:t>ТД – Выявление распространенности среди обучающихся факторов риска ХНЗ …</a:t>
          </a:r>
          <a:endParaRPr lang="ru-RU" dirty="0"/>
        </a:p>
      </dgm:t>
    </dgm:pt>
    <dgm:pt modelId="{212B5BB8-C6EF-481D-B6F0-4BF394AEAFA2}" type="parTrans" cxnId="{C9E8C5D3-AD30-4330-8877-E3432E843373}">
      <dgm:prSet/>
      <dgm:spPr/>
      <dgm:t>
        <a:bodyPr/>
        <a:lstStyle/>
        <a:p>
          <a:endParaRPr lang="ru-RU"/>
        </a:p>
      </dgm:t>
    </dgm:pt>
    <dgm:pt modelId="{C09752AC-5425-414D-B146-D0CBF4F49EC8}" type="sibTrans" cxnId="{C9E8C5D3-AD30-4330-8877-E3432E843373}">
      <dgm:prSet/>
      <dgm:spPr/>
      <dgm:t>
        <a:bodyPr/>
        <a:lstStyle/>
        <a:p>
          <a:endParaRPr lang="ru-RU"/>
        </a:p>
      </dgm:t>
    </dgm:pt>
    <dgm:pt modelId="{5FB2BC5C-94FF-4BEC-9F9E-1A3C362B406E}">
      <dgm:prSet phldrT="[Текст]"/>
      <dgm:spPr/>
      <dgm:t>
        <a:bodyPr/>
        <a:lstStyle/>
        <a:p>
          <a:r>
            <a:rPr lang="ru-RU" dirty="0" smtClean="0"/>
            <a:t>ТД – Медицинская профилактика наиболее распространенных заболеваний (состояний) обучающихся …</a:t>
          </a:r>
          <a:endParaRPr lang="ru-RU" dirty="0"/>
        </a:p>
      </dgm:t>
    </dgm:pt>
    <dgm:pt modelId="{3F2141E5-80FD-48A5-942A-722BC9CB5B27}" type="parTrans" cxnId="{7323DA6C-079F-4986-BB6D-A7F64DA094A0}">
      <dgm:prSet/>
      <dgm:spPr/>
      <dgm:t>
        <a:bodyPr/>
        <a:lstStyle/>
        <a:p>
          <a:endParaRPr lang="ru-RU"/>
        </a:p>
      </dgm:t>
    </dgm:pt>
    <dgm:pt modelId="{95C9012F-7BC3-4950-8B5F-9105EC04DE87}" type="sibTrans" cxnId="{7323DA6C-079F-4986-BB6D-A7F64DA094A0}">
      <dgm:prSet/>
      <dgm:spPr/>
      <dgm:t>
        <a:bodyPr/>
        <a:lstStyle/>
        <a:p>
          <a:endParaRPr lang="ru-RU"/>
        </a:p>
      </dgm:t>
    </dgm:pt>
    <dgm:pt modelId="{F1E419E0-7C97-4CDB-9E9A-977100946A98}" type="pres">
      <dgm:prSet presAssocID="{220F0628-4680-4BFB-A677-8CB8BAD7A4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596B02-AC30-4C1D-9939-6CD265D4F255}" type="pres">
      <dgm:prSet presAssocID="{AF61FC54-DF26-49B4-9F25-22C670272CC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E1448B-D8D3-42A5-9EB7-F0F7C79FF122}" type="pres">
      <dgm:prSet presAssocID="{7F3C80EC-A79E-4868-86ED-F19769D7C8C6}" presName="spacer" presStyleCnt="0"/>
      <dgm:spPr/>
    </dgm:pt>
    <dgm:pt modelId="{3098CEB0-4497-415D-AB13-C7CE27F8A56B}" type="pres">
      <dgm:prSet presAssocID="{4C0AD2E6-ED5C-4D95-B180-5B30E9D2C81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61DFA9-A8F8-4C41-9DF4-80A79DDDD995}" type="pres">
      <dgm:prSet presAssocID="{32FD8B42-3CAE-4DC6-ACD7-E7A0C90F0440}" presName="spacer" presStyleCnt="0"/>
      <dgm:spPr/>
    </dgm:pt>
    <dgm:pt modelId="{143868BF-7C65-4657-94B6-E28DD192B11B}" type="pres">
      <dgm:prSet presAssocID="{C2F589FA-3AAD-4AE9-810C-324DB25BA48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82FB18-062A-4580-94F1-7AB1D3DBA2A8}" type="pres">
      <dgm:prSet presAssocID="{C09752AC-5425-414D-B146-D0CBF4F49EC8}" presName="spacer" presStyleCnt="0"/>
      <dgm:spPr/>
    </dgm:pt>
    <dgm:pt modelId="{9C4A9453-2CA9-4A41-B44C-2680437E7855}" type="pres">
      <dgm:prSet presAssocID="{5FB2BC5C-94FF-4BEC-9F9E-1A3C362B406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E9E126-2863-468B-96C1-0DA56E3F0E1D}" type="presOf" srcId="{220F0628-4680-4BFB-A677-8CB8BAD7A4C5}" destId="{F1E419E0-7C97-4CDB-9E9A-977100946A98}" srcOrd="0" destOrd="0" presId="urn:microsoft.com/office/officeart/2005/8/layout/vList2"/>
    <dgm:cxn modelId="{E07FD2CE-AF76-4F24-98FA-B4E8B85C15CE}" type="presOf" srcId="{AF61FC54-DF26-49B4-9F25-22C670272CC1}" destId="{ED596B02-AC30-4C1D-9939-6CD265D4F255}" srcOrd="0" destOrd="0" presId="urn:microsoft.com/office/officeart/2005/8/layout/vList2"/>
    <dgm:cxn modelId="{4AB9A437-7F6E-4912-A04E-D5931357E654}" type="presOf" srcId="{4C0AD2E6-ED5C-4D95-B180-5B30E9D2C819}" destId="{3098CEB0-4497-415D-AB13-C7CE27F8A56B}" srcOrd="0" destOrd="0" presId="urn:microsoft.com/office/officeart/2005/8/layout/vList2"/>
    <dgm:cxn modelId="{C66BE2D6-28A4-41A0-B440-6EBCF4531EF7}" srcId="{220F0628-4680-4BFB-A677-8CB8BAD7A4C5}" destId="{AF61FC54-DF26-49B4-9F25-22C670272CC1}" srcOrd="0" destOrd="0" parTransId="{E2B190BC-CAF8-4EC3-B728-6C9C169D2D91}" sibTransId="{7F3C80EC-A79E-4868-86ED-F19769D7C8C6}"/>
    <dgm:cxn modelId="{93CA5067-63F3-4077-BA63-113EDD25B41A}" srcId="{220F0628-4680-4BFB-A677-8CB8BAD7A4C5}" destId="{4C0AD2E6-ED5C-4D95-B180-5B30E9D2C819}" srcOrd="1" destOrd="0" parTransId="{67F6E789-DBA7-4B07-8446-3B7EE0FA3AC4}" sibTransId="{32FD8B42-3CAE-4DC6-ACD7-E7A0C90F0440}"/>
    <dgm:cxn modelId="{C9E8C5D3-AD30-4330-8877-E3432E843373}" srcId="{220F0628-4680-4BFB-A677-8CB8BAD7A4C5}" destId="{C2F589FA-3AAD-4AE9-810C-324DB25BA48E}" srcOrd="2" destOrd="0" parTransId="{212B5BB8-C6EF-481D-B6F0-4BF394AEAFA2}" sibTransId="{C09752AC-5425-414D-B146-D0CBF4F49EC8}"/>
    <dgm:cxn modelId="{FAF065FF-7B7B-4E68-A069-A5A2BE9A1093}" type="presOf" srcId="{C2F589FA-3AAD-4AE9-810C-324DB25BA48E}" destId="{143868BF-7C65-4657-94B6-E28DD192B11B}" srcOrd="0" destOrd="0" presId="urn:microsoft.com/office/officeart/2005/8/layout/vList2"/>
    <dgm:cxn modelId="{7323DA6C-079F-4986-BB6D-A7F64DA094A0}" srcId="{220F0628-4680-4BFB-A677-8CB8BAD7A4C5}" destId="{5FB2BC5C-94FF-4BEC-9F9E-1A3C362B406E}" srcOrd="3" destOrd="0" parTransId="{3F2141E5-80FD-48A5-942A-722BC9CB5B27}" sibTransId="{95C9012F-7BC3-4950-8B5F-9105EC04DE87}"/>
    <dgm:cxn modelId="{40F9E818-559D-47FE-AEE5-11177D6819B2}" type="presOf" srcId="{5FB2BC5C-94FF-4BEC-9F9E-1A3C362B406E}" destId="{9C4A9453-2CA9-4A41-B44C-2680437E7855}" srcOrd="0" destOrd="0" presId="urn:microsoft.com/office/officeart/2005/8/layout/vList2"/>
    <dgm:cxn modelId="{478E13B2-5171-4AF2-BDDE-0B200A5688D0}" type="presParOf" srcId="{F1E419E0-7C97-4CDB-9E9A-977100946A98}" destId="{ED596B02-AC30-4C1D-9939-6CD265D4F255}" srcOrd="0" destOrd="0" presId="urn:microsoft.com/office/officeart/2005/8/layout/vList2"/>
    <dgm:cxn modelId="{4A40866E-8C0A-4AED-8BA5-3B6846CD5ABC}" type="presParOf" srcId="{F1E419E0-7C97-4CDB-9E9A-977100946A98}" destId="{2EE1448B-D8D3-42A5-9EB7-F0F7C79FF122}" srcOrd="1" destOrd="0" presId="urn:microsoft.com/office/officeart/2005/8/layout/vList2"/>
    <dgm:cxn modelId="{D52833AB-4B68-42EA-84A1-93494A58CD48}" type="presParOf" srcId="{F1E419E0-7C97-4CDB-9E9A-977100946A98}" destId="{3098CEB0-4497-415D-AB13-C7CE27F8A56B}" srcOrd="2" destOrd="0" presId="urn:microsoft.com/office/officeart/2005/8/layout/vList2"/>
    <dgm:cxn modelId="{9EA37E75-1147-4D47-A144-9059E496064B}" type="presParOf" srcId="{F1E419E0-7C97-4CDB-9E9A-977100946A98}" destId="{9761DFA9-A8F8-4C41-9DF4-80A79DDDD995}" srcOrd="3" destOrd="0" presId="urn:microsoft.com/office/officeart/2005/8/layout/vList2"/>
    <dgm:cxn modelId="{18F40096-CB64-42E5-9755-B2AC6CFAB5AD}" type="presParOf" srcId="{F1E419E0-7C97-4CDB-9E9A-977100946A98}" destId="{143868BF-7C65-4657-94B6-E28DD192B11B}" srcOrd="4" destOrd="0" presId="urn:microsoft.com/office/officeart/2005/8/layout/vList2"/>
    <dgm:cxn modelId="{6680608B-43B1-4F5B-A36F-90F2BA3A17B9}" type="presParOf" srcId="{F1E419E0-7C97-4CDB-9E9A-977100946A98}" destId="{D982FB18-062A-4580-94F1-7AB1D3DBA2A8}" srcOrd="5" destOrd="0" presId="urn:microsoft.com/office/officeart/2005/8/layout/vList2"/>
    <dgm:cxn modelId="{6F173C98-F382-4E51-99B3-3DC43D9EECBA}" type="presParOf" srcId="{F1E419E0-7C97-4CDB-9E9A-977100946A98}" destId="{9C4A9453-2CA9-4A41-B44C-2680437E785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5C4F61-58A1-4A0D-B2C0-54CAB7596FB2}">
      <dsp:nvSpPr>
        <dsp:cNvPr id="0" name=""/>
        <dsp:cNvSpPr/>
      </dsp:nvSpPr>
      <dsp:spPr>
        <a:xfrm>
          <a:off x="532650" y="938859"/>
          <a:ext cx="2630502" cy="866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Медицинское обслуживание</a:t>
          </a:r>
          <a:endParaRPr lang="ru-RU" sz="2300" b="1" kern="1200" dirty="0"/>
        </a:p>
      </dsp:txBody>
      <dsp:txXfrm>
        <a:off x="532650" y="938859"/>
        <a:ext cx="2630502" cy="866870"/>
      </dsp:txXfrm>
    </dsp:sp>
    <dsp:sp modelId="{D0F618EB-F922-4983-BBDB-E53F57FE0919}">
      <dsp:nvSpPr>
        <dsp:cNvPr id="0" name=""/>
        <dsp:cNvSpPr/>
      </dsp:nvSpPr>
      <dsp:spPr>
        <a:xfrm>
          <a:off x="529467" y="2678000"/>
          <a:ext cx="2630502" cy="967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Нехватка кадров</a:t>
          </a:r>
          <a:endParaRPr lang="ru-RU" sz="3100" kern="1200" dirty="0"/>
        </a:p>
      </dsp:txBody>
      <dsp:txXfrm>
        <a:off x="529467" y="2678000"/>
        <a:ext cx="2630502" cy="967439"/>
      </dsp:txXfrm>
    </dsp:sp>
    <dsp:sp modelId="{CBE38D61-E9B2-4704-8676-2118574B44F5}">
      <dsp:nvSpPr>
        <dsp:cNvPr id="0" name=""/>
        <dsp:cNvSpPr/>
      </dsp:nvSpPr>
      <dsp:spPr>
        <a:xfrm>
          <a:off x="529661" y="675211"/>
          <a:ext cx="209244" cy="2092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56C0F-C799-4594-BC53-C991BD227924}">
      <dsp:nvSpPr>
        <dsp:cNvPr id="0" name=""/>
        <dsp:cNvSpPr/>
      </dsp:nvSpPr>
      <dsp:spPr>
        <a:xfrm>
          <a:off x="676132" y="382269"/>
          <a:ext cx="209244" cy="20924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962B51-D96B-4E71-824F-9DDD883EA83C}">
      <dsp:nvSpPr>
        <dsp:cNvPr id="0" name=""/>
        <dsp:cNvSpPr/>
      </dsp:nvSpPr>
      <dsp:spPr>
        <a:xfrm>
          <a:off x="1027663" y="440857"/>
          <a:ext cx="328812" cy="32881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341D8A-0369-4BD7-B438-290CF9938C25}">
      <dsp:nvSpPr>
        <dsp:cNvPr id="0" name=""/>
        <dsp:cNvSpPr/>
      </dsp:nvSpPr>
      <dsp:spPr>
        <a:xfrm>
          <a:off x="1320605" y="118621"/>
          <a:ext cx="209244" cy="20924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DFB141-3F7A-48E4-B4EB-353C39BB2435}">
      <dsp:nvSpPr>
        <dsp:cNvPr id="0" name=""/>
        <dsp:cNvSpPr/>
      </dsp:nvSpPr>
      <dsp:spPr>
        <a:xfrm>
          <a:off x="1701430" y="1444"/>
          <a:ext cx="209244" cy="20924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C71E2-071C-4033-B6A7-698E82EC3E2C}">
      <dsp:nvSpPr>
        <dsp:cNvPr id="0" name=""/>
        <dsp:cNvSpPr/>
      </dsp:nvSpPr>
      <dsp:spPr>
        <a:xfrm>
          <a:off x="2170138" y="206504"/>
          <a:ext cx="209244" cy="2092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2EB4A0-78D4-4856-B605-871B00F0FFEF}">
      <dsp:nvSpPr>
        <dsp:cNvPr id="0" name=""/>
        <dsp:cNvSpPr/>
      </dsp:nvSpPr>
      <dsp:spPr>
        <a:xfrm>
          <a:off x="2463080" y="352975"/>
          <a:ext cx="328812" cy="32881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0CC1A-0081-44AB-813A-0E18DB1DAA06}">
      <dsp:nvSpPr>
        <dsp:cNvPr id="0" name=""/>
        <dsp:cNvSpPr/>
      </dsp:nvSpPr>
      <dsp:spPr>
        <a:xfrm>
          <a:off x="2873199" y="675211"/>
          <a:ext cx="209244" cy="20924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06AD1E-A403-4D58-AAD9-C81715C12D76}">
      <dsp:nvSpPr>
        <dsp:cNvPr id="0" name=""/>
        <dsp:cNvSpPr/>
      </dsp:nvSpPr>
      <dsp:spPr>
        <a:xfrm>
          <a:off x="3048964" y="997448"/>
          <a:ext cx="209244" cy="20924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1659B-1587-4EA5-A9F1-35F5198C7215}">
      <dsp:nvSpPr>
        <dsp:cNvPr id="0" name=""/>
        <dsp:cNvSpPr/>
      </dsp:nvSpPr>
      <dsp:spPr>
        <a:xfrm>
          <a:off x="1525665" y="382269"/>
          <a:ext cx="538057" cy="53805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29DC2D-A2D3-45DA-B6D2-30BACAEFF24B}">
      <dsp:nvSpPr>
        <dsp:cNvPr id="0" name=""/>
        <dsp:cNvSpPr/>
      </dsp:nvSpPr>
      <dsp:spPr>
        <a:xfrm>
          <a:off x="383190" y="1495450"/>
          <a:ext cx="209244" cy="2092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4304C1-8C31-4CD0-AAA9-F29CEB713BE3}">
      <dsp:nvSpPr>
        <dsp:cNvPr id="0" name=""/>
        <dsp:cNvSpPr/>
      </dsp:nvSpPr>
      <dsp:spPr>
        <a:xfrm>
          <a:off x="558955" y="1759098"/>
          <a:ext cx="328812" cy="32881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E76D16-45A8-48EF-8872-8A06CEA4B858}">
      <dsp:nvSpPr>
        <dsp:cNvPr id="0" name=""/>
        <dsp:cNvSpPr/>
      </dsp:nvSpPr>
      <dsp:spPr>
        <a:xfrm>
          <a:off x="998368" y="1993451"/>
          <a:ext cx="478273" cy="47827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34D083-A610-475F-A823-F6AD3B45CF95}">
      <dsp:nvSpPr>
        <dsp:cNvPr id="0" name=""/>
        <dsp:cNvSpPr/>
      </dsp:nvSpPr>
      <dsp:spPr>
        <a:xfrm>
          <a:off x="1613547" y="2374276"/>
          <a:ext cx="209244" cy="20924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F1C131-58DE-448E-B166-6E8184B3DB07}">
      <dsp:nvSpPr>
        <dsp:cNvPr id="0" name=""/>
        <dsp:cNvSpPr/>
      </dsp:nvSpPr>
      <dsp:spPr>
        <a:xfrm>
          <a:off x="1730724" y="1993451"/>
          <a:ext cx="328812" cy="32881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5C4CF5-E8FE-4EE9-AC9B-57AA72B8FDBD}">
      <dsp:nvSpPr>
        <dsp:cNvPr id="0" name=""/>
        <dsp:cNvSpPr/>
      </dsp:nvSpPr>
      <dsp:spPr>
        <a:xfrm>
          <a:off x="2023666" y="2403571"/>
          <a:ext cx="209244" cy="2092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B52B87-616F-42A7-8A20-B1EBEA06FC00}">
      <dsp:nvSpPr>
        <dsp:cNvPr id="0" name=""/>
        <dsp:cNvSpPr/>
      </dsp:nvSpPr>
      <dsp:spPr>
        <a:xfrm>
          <a:off x="2287314" y="1934863"/>
          <a:ext cx="478273" cy="47827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8AA99D-A4F8-4144-AA59-C5AEB559A22B}">
      <dsp:nvSpPr>
        <dsp:cNvPr id="0" name=""/>
        <dsp:cNvSpPr/>
      </dsp:nvSpPr>
      <dsp:spPr>
        <a:xfrm>
          <a:off x="2931787" y="1817686"/>
          <a:ext cx="328812" cy="32881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705E2F-8EC7-42FE-A357-2C5B7FBE727C}">
      <dsp:nvSpPr>
        <dsp:cNvPr id="0" name=""/>
        <dsp:cNvSpPr/>
      </dsp:nvSpPr>
      <dsp:spPr>
        <a:xfrm>
          <a:off x="3260600" y="440370"/>
          <a:ext cx="965676" cy="1843581"/>
        </a:xfrm>
        <a:prstGeom prst="chevron">
          <a:avLst>
            <a:gd name="adj" fmla="val 623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FD2D73-0BF1-4ACE-8360-2CFD0178AD6B}">
      <dsp:nvSpPr>
        <dsp:cNvPr id="0" name=""/>
        <dsp:cNvSpPr/>
      </dsp:nvSpPr>
      <dsp:spPr>
        <a:xfrm>
          <a:off x="4050699" y="440370"/>
          <a:ext cx="965676" cy="1843581"/>
        </a:xfrm>
        <a:prstGeom prst="chevron">
          <a:avLst>
            <a:gd name="adj" fmla="val 623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D33381-9803-480B-B857-46F514E8536C}">
      <dsp:nvSpPr>
        <dsp:cNvPr id="0" name=""/>
        <dsp:cNvSpPr/>
      </dsp:nvSpPr>
      <dsp:spPr>
        <a:xfrm>
          <a:off x="5121722" y="288013"/>
          <a:ext cx="2238613" cy="223861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C00000"/>
              </a:solidFill>
            </a:rPr>
            <a:t>Ухудшение здоровья школьников</a:t>
          </a:r>
          <a:endParaRPr lang="ru-RU" sz="2300" b="1" kern="1200" dirty="0">
            <a:solidFill>
              <a:srgbClr val="C00000"/>
            </a:solidFill>
          </a:endParaRPr>
        </a:p>
      </dsp:txBody>
      <dsp:txXfrm>
        <a:off x="5121722" y="288013"/>
        <a:ext cx="2238613" cy="223861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BDE640-B3C7-44C6-A1BB-FDA3555D535C}">
      <dsp:nvSpPr>
        <dsp:cNvPr id="0" name=""/>
        <dsp:cNvSpPr/>
      </dsp:nvSpPr>
      <dsp:spPr>
        <a:xfrm>
          <a:off x="2027651" y="63"/>
          <a:ext cx="6097825" cy="7808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C00000"/>
              </a:solidFill>
            </a:rPr>
            <a:t>Оказание медицинской помощи обучающимся в условиях образовательной организации</a:t>
          </a:r>
          <a:endParaRPr lang="ru-RU" sz="2200" b="1" kern="1200" dirty="0">
            <a:solidFill>
              <a:srgbClr val="C00000"/>
            </a:solidFill>
          </a:endParaRPr>
        </a:p>
      </dsp:txBody>
      <dsp:txXfrm>
        <a:off x="2027651" y="63"/>
        <a:ext cx="6097825" cy="780814"/>
      </dsp:txXfrm>
    </dsp:sp>
    <dsp:sp modelId="{040A0BC1-09C7-4C08-9AC3-593431D2E356}">
      <dsp:nvSpPr>
        <dsp:cNvPr id="0" name=""/>
        <dsp:cNvSpPr/>
      </dsp:nvSpPr>
      <dsp:spPr>
        <a:xfrm>
          <a:off x="2027651" y="921424"/>
          <a:ext cx="780814" cy="780814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613DD0-7264-471D-8AA4-6AF9FE7CF459}">
      <dsp:nvSpPr>
        <dsp:cNvPr id="0" name=""/>
        <dsp:cNvSpPr/>
      </dsp:nvSpPr>
      <dsp:spPr>
        <a:xfrm>
          <a:off x="2855314" y="921424"/>
          <a:ext cx="5270162" cy="780814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Оценка и организация коррекции состояния здоровья обучающихся в условиях образовательной организации</a:t>
          </a:r>
          <a:endParaRPr lang="ru-RU" sz="1800" kern="1200" dirty="0"/>
        </a:p>
      </dsp:txBody>
      <dsp:txXfrm>
        <a:off x="2855314" y="921424"/>
        <a:ext cx="5270162" cy="780814"/>
      </dsp:txXfrm>
    </dsp:sp>
    <dsp:sp modelId="{332AB9F6-1579-4EB3-8470-B2808D49C611}">
      <dsp:nvSpPr>
        <dsp:cNvPr id="0" name=""/>
        <dsp:cNvSpPr/>
      </dsp:nvSpPr>
      <dsp:spPr>
        <a:xfrm>
          <a:off x="2027651" y="1795936"/>
          <a:ext cx="780814" cy="780814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D1FCF8-CC5E-4B1B-A9EE-02437529EE3B}">
      <dsp:nvSpPr>
        <dsp:cNvPr id="0" name=""/>
        <dsp:cNvSpPr/>
      </dsp:nvSpPr>
      <dsp:spPr>
        <a:xfrm>
          <a:off x="2855314" y="1795936"/>
          <a:ext cx="5270162" cy="780814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/>
            <a:t>Формирование здорового образа жизни обучающихся в условиях образовательной организации</a:t>
          </a:r>
          <a:endParaRPr lang="ru-RU" sz="1800" b="0" kern="1200" dirty="0"/>
        </a:p>
      </dsp:txBody>
      <dsp:txXfrm>
        <a:off x="2855314" y="1795936"/>
        <a:ext cx="5270162" cy="780814"/>
      </dsp:txXfrm>
    </dsp:sp>
    <dsp:sp modelId="{F7C1675C-C094-4DA8-92AB-579FC6E22ADB}">
      <dsp:nvSpPr>
        <dsp:cNvPr id="0" name=""/>
        <dsp:cNvSpPr/>
      </dsp:nvSpPr>
      <dsp:spPr>
        <a:xfrm>
          <a:off x="2027651" y="2670449"/>
          <a:ext cx="780814" cy="780814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A0FB3-89BD-4293-88C1-1CB89A04196C}">
      <dsp:nvSpPr>
        <dsp:cNvPr id="0" name=""/>
        <dsp:cNvSpPr/>
      </dsp:nvSpPr>
      <dsp:spPr>
        <a:xfrm>
          <a:off x="2855314" y="2670449"/>
          <a:ext cx="5270162" cy="780814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Профилактика негативного воздействия факторов образовательной среды в условиях образовательной организации на здоровье обучающегося</a:t>
          </a:r>
          <a:endParaRPr lang="ru-RU" sz="1600" kern="1200" dirty="0"/>
        </a:p>
      </dsp:txBody>
      <dsp:txXfrm>
        <a:off x="2855314" y="2670449"/>
        <a:ext cx="5270162" cy="780814"/>
      </dsp:txXfrm>
    </dsp:sp>
    <dsp:sp modelId="{A8E48E86-B41C-493F-BEF1-0980B6126A7F}">
      <dsp:nvSpPr>
        <dsp:cNvPr id="0" name=""/>
        <dsp:cNvSpPr/>
      </dsp:nvSpPr>
      <dsp:spPr>
        <a:xfrm>
          <a:off x="2027651" y="3544961"/>
          <a:ext cx="780814" cy="780814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679BEC-F2A2-4D41-9C1C-4E9D495C8B3F}">
      <dsp:nvSpPr>
        <dsp:cNvPr id="0" name=""/>
        <dsp:cNvSpPr/>
      </dsp:nvSpPr>
      <dsp:spPr>
        <a:xfrm>
          <a:off x="2855314" y="3544961"/>
          <a:ext cx="5270162" cy="780814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Организация медицинской деятельности</a:t>
          </a:r>
          <a:endParaRPr lang="ru-RU" sz="2000" kern="1200" dirty="0"/>
        </a:p>
      </dsp:txBody>
      <dsp:txXfrm>
        <a:off x="2855314" y="3544961"/>
        <a:ext cx="5270162" cy="780814"/>
      </dsp:txXfrm>
    </dsp:sp>
    <dsp:sp modelId="{7FAF3464-CF7B-4F5A-9A6E-DABB61CF1BEE}">
      <dsp:nvSpPr>
        <dsp:cNvPr id="0" name=""/>
        <dsp:cNvSpPr/>
      </dsp:nvSpPr>
      <dsp:spPr>
        <a:xfrm>
          <a:off x="2027651" y="4419473"/>
          <a:ext cx="780814" cy="780814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585054-EA0A-4025-B517-9A1805440FEE}">
      <dsp:nvSpPr>
        <dsp:cNvPr id="0" name=""/>
        <dsp:cNvSpPr/>
      </dsp:nvSpPr>
      <dsp:spPr>
        <a:xfrm>
          <a:off x="2855314" y="4419473"/>
          <a:ext cx="5270162" cy="780814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Оказание медицинской помощи обучающимся в экстренной и неотложное форме</a:t>
          </a:r>
          <a:endParaRPr lang="ru-RU" sz="1800" kern="1200" dirty="0"/>
        </a:p>
      </dsp:txBody>
      <dsp:txXfrm>
        <a:off x="2855314" y="4419473"/>
        <a:ext cx="5270162" cy="78081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596B02-AC30-4C1D-9939-6CD265D4F255}">
      <dsp:nvSpPr>
        <dsp:cNvPr id="0" name=""/>
        <dsp:cNvSpPr/>
      </dsp:nvSpPr>
      <dsp:spPr>
        <a:xfrm>
          <a:off x="0" y="689812"/>
          <a:ext cx="8496944" cy="9534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ТД – Проведение </a:t>
          </a:r>
          <a:r>
            <a:rPr lang="ru-RU" sz="2400" kern="1200" dirty="0" err="1" smtClean="0"/>
            <a:t>скрининг-обследований</a:t>
          </a:r>
          <a:r>
            <a:rPr lang="ru-RU" sz="2400" kern="1200" dirty="0" smtClean="0"/>
            <a:t> обучающихся</a:t>
          </a:r>
          <a:endParaRPr lang="ru-RU" sz="2400" kern="1200" dirty="0"/>
        </a:p>
      </dsp:txBody>
      <dsp:txXfrm>
        <a:off x="0" y="689812"/>
        <a:ext cx="8496944" cy="953403"/>
      </dsp:txXfrm>
    </dsp:sp>
    <dsp:sp modelId="{3098CEB0-4497-415D-AB13-C7CE27F8A56B}">
      <dsp:nvSpPr>
        <dsp:cNvPr id="0" name=""/>
        <dsp:cNvSpPr/>
      </dsp:nvSpPr>
      <dsp:spPr>
        <a:xfrm>
          <a:off x="0" y="1712336"/>
          <a:ext cx="8496944" cy="9534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ТД – Организация медицинских осмотров обучающихся</a:t>
          </a:r>
          <a:endParaRPr lang="ru-RU" sz="2400" kern="1200" dirty="0"/>
        </a:p>
      </dsp:txBody>
      <dsp:txXfrm>
        <a:off x="0" y="1712336"/>
        <a:ext cx="8496944" cy="953403"/>
      </dsp:txXfrm>
    </dsp:sp>
    <dsp:sp modelId="{143868BF-7C65-4657-94B6-E28DD192B11B}">
      <dsp:nvSpPr>
        <dsp:cNvPr id="0" name=""/>
        <dsp:cNvSpPr/>
      </dsp:nvSpPr>
      <dsp:spPr>
        <a:xfrm>
          <a:off x="0" y="2734860"/>
          <a:ext cx="8496944" cy="9534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ТД – Выявление распространенности среди обучающихся факторов риска ХНЗ …</a:t>
          </a:r>
          <a:endParaRPr lang="ru-RU" sz="2400" kern="1200" dirty="0"/>
        </a:p>
      </dsp:txBody>
      <dsp:txXfrm>
        <a:off x="0" y="2734860"/>
        <a:ext cx="8496944" cy="953403"/>
      </dsp:txXfrm>
    </dsp:sp>
    <dsp:sp modelId="{9C4A9453-2CA9-4A41-B44C-2680437E7855}">
      <dsp:nvSpPr>
        <dsp:cNvPr id="0" name=""/>
        <dsp:cNvSpPr/>
      </dsp:nvSpPr>
      <dsp:spPr>
        <a:xfrm>
          <a:off x="0" y="3757383"/>
          <a:ext cx="8496944" cy="9534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ТД – Медицинская профилактика наиболее распространенных заболеваний (состояний) обучающихся …</a:t>
          </a:r>
          <a:endParaRPr lang="ru-RU" sz="2400" kern="1200" dirty="0"/>
        </a:p>
      </dsp:txBody>
      <dsp:txXfrm>
        <a:off x="0" y="3757383"/>
        <a:ext cx="8496944" cy="953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C7AC0-7005-489B-8342-D8A490D7F50F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43438"/>
            <a:ext cx="5378450" cy="4397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8413" y="928370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B40D6-2798-481E-87C0-D708BA5E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0105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9320"/>
            <a:ext cx="1560653" cy="558752"/>
          </a:xfrm>
          <a:prstGeom prst="rect">
            <a:avLst/>
          </a:prstGeom>
        </p:spPr>
      </p:pic>
      <p:sp>
        <p:nvSpPr>
          <p:cNvPr id="10" name="Овал 9"/>
          <p:cNvSpPr/>
          <p:nvPr userDrawn="1"/>
        </p:nvSpPr>
        <p:spPr>
          <a:xfrm>
            <a:off x="8636505" y="6361373"/>
            <a:ext cx="396000" cy="396833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fld id="{E2215027-71A7-1047-BF52-B665DF66307F}" type="slidenum">
              <a:rPr lang="ru-RU" sz="140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pPr algn="ctr"/>
              <a:t>‹#›</a:t>
            </a:fld>
            <a:endParaRPr lang="ru-RU" sz="1400">
              <a:solidFill>
                <a:schemeClr val="accent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16" name="Изображение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79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154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extLst>
    <p:ext uri="{DCECCB84-F9BA-43D5-87BE-67443E8EF086}">
      <p15:sldGuideLst xmlns="" xmlns:p15="http://schemas.microsoft.com/office/powerpoint/2012/main">
        <p15:guide id="1" pos="5375" userDrawn="1">
          <p15:clr>
            <a:srgbClr val="FBAE40"/>
          </p15:clr>
        </p15:guide>
        <p15:guide id="2" pos="363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88EB-F821-4837-AAEA-1D516E21CAC3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EB30-8DC4-48EB-BB04-F79712C35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B88EB-F821-4837-AAEA-1D516E21CAC3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4EB30-8DC4-48EB-BB04-F79712C35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diagramQuickStyle" Target="../diagrams/quickStyle1.xml"/><Relationship Id="rId3" Type="http://schemas.openxmlformats.org/officeDocument/2006/relationships/image" Target="../media/image5.png"/><Relationship Id="rId12" Type="http://schemas.openxmlformats.org/officeDocument/2006/relationships/diagramLayout" Target="../diagrams/layou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diagramData" Target="../diagrams/data1.xml"/><Relationship Id="rId5" Type="http://schemas.openxmlformats.org/officeDocument/2006/relationships/image" Target="../media/image7.png"/><Relationship Id="rId15" Type="http://schemas.microsoft.com/office/2007/relationships/diagramDrawing" Target="../diagrams/drawing1.xml"/><Relationship Id="rId10" Type="http://schemas.openxmlformats.org/officeDocument/2006/relationships/image" Target="../media/image12.svg"/><Relationship Id="rId4" Type="http://schemas.openxmlformats.org/officeDocument/2006/relationships/image" Target="../media/image6.png"/><Relationship Id="rId14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836712"/>
            <a:ext cx="9144000" cy="338437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21594F"/>
                </a:solidFill>
                <a:latin typeface="Century Gothic" charset="0"/>
                <a:ea typeface="Century Gothic" charset="0"/>
                <a:cs typeface="Century Gothic" charset="0"/>
              </a:rPr>
              <a:t>НОВЫЙ СПЕЦИАЛИСТ В СИСТЕМЕ МЕДИЦИНСКОЙ ПОМОЩИ ОБУЧАЮЩИМСЯ В ОБРАЗОВАТЕЛЬНЫХ ОРГАНИЗАЦИЯХ «Специалист в области школьной медицины» (бакалавр)</a:t>
            </a:r>
            <a:endParaRPr lang="ru-RU" sz="4000" b="1" dirty="0">
              <a:solidFill>
                <a:srgbClr val="21594F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9" name="Изображение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9320"/>
            <a:ext cx="1560653" cy="558752"/>
          </a:xfrm>
          <a:prstGeom prst="rect">
            <a:avLst/>
          </a:prstGeom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1403648" y="5157192"/>
            <a:ext cx="7027333" cy="13681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Century Gothic" charset="0"/>
                <a:ea typeface="Century Gothic" charset="0"/>
                <a:cs typeface="Century Gothic" charset="0"/>
              </a:rPr>
              <a:t>Камынина Н.Н.</a:t>
            </a:r>
          </a:p>
          <a:p>
            <a:pPr marL="0" indent="0" algn="ctr">
              <a:buNone/>
            </a:pPr>
            <a:r>
              <a:rPr lang="ru-RU" sz="1200" b="1" dirty="0" smtClean="0">
                <a:latin typeface="Century Gothic" charset="0"/>
                <a:ea typeface="Century Gothic" charset="0"/>
                <a:cs typeface="Century Gothic" charset="0"/>
              </a:rPr>
              <a:t>ГОСУДАРСТВЕННОЕ </a:t>
            </a:r>
            <a:r>
              <a:rPr lang="ru-RU" sz="1200" b="1" dirty="0">
                <a:latin typeface="Century Gothic" charset="0"/>
                <a:ea typeface="Century Gothic" charset="0"/>
                <a:cs typeface="Century Gothic" charset="0"/>
              </a:rPr>
              <a:t>БЮДЖЕТНОЕ УЧРЕЖДЕНИЕ ГОРОДА МОСКВЫ </a:t>
            </a:r>
          </a:p>
          <a:p>
            <a:pPr marL="0" indent="0" algn="ctr">
              <a:buNone/>
            </a:pPr>
            <a:r>
              <a:rPr lang="ru-RU" sz="1200" b="1" dirty="0">
                <a:latin typeface="Century Gothic" charset="0"/>
                <a:ea typeface="Century Gothic" charset="0"/>
                <a:cs typeface="Century Gothic" charset="0"/>
              </a:rPr>
              <a:t>«НАУЧНО-ИССЛЕДОВАТЕЛЬСКИЙ ИНСТИТУТ ОРГАНИЗАЦИИ ЗДРАВООХРАНЕНИЯ </a:t>
            </a:r>
          </a:p>
          <a:p>
            <a:pPr marL="0" indent="0" algn="ctr">
              <a:buNone/>
            </a:pPr>
            <a:r>
              <a:rPr lang="ru-RU" sz="1200" b="1" dirty="0">
                <a:latin typeface="Century Gothic" charset="0"/>
                <a:ea typeface="Century Gothic" charset="0"/>
                <a:cs typeface="Century Gothic" charset="0"/>
              </a:rPr>
              <a:t>И МЕДИЦИНСКОГО МЕНЕДЖМЕНТА ДЕПАРТАМЕНТА ЗДРАВООХРАНЕНИЯ </a:t>
            </a:r>
          </a:p>
          <a:p>
            <a:pPr marL="0" indent="0" algn="ctr">
              <a:buNone/>
            </a:pPr>
            <a:r>
              <a:rPr lang="ru-RU" sz="1200" b="1" dirty="0">
                <a:latin typeface="Century Gothic" charset="0"/>
                <a:ea typeface="Century Gothic" charset="0"/>
                <a:cs typeface="Century Gothic" charset="0"/>
              </a:rPr>
              <a:t>ГОРОДА МОСКВЫ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15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Примеры умений из ТФ 2 «Формирование здорового образа жизни обучающихся в условиях образовательной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организации»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75212524"/>
              </p:ext>
            </p:extLst>
          </p:nvPr>
        </p:nvGraphicFramePr>
        <p:xfrm>
          <a:off x="539552" y="1484785"/>
          <a:ext cx="7776864" cy="4976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76864"/>
              </a:tblGrid>
              <a:tr h="101374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spc="-5" dirty="0">
                          <a:effectLst/>
                        </a:rPr>
                        <a:t>Анализировать состояние здоровья обучающихся, определять приоритеты в разработке профилактических, коррекционных мероприятий, реализуемых в образовательных организациях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71536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spc="-5" dirty="0">
                          <a:effectLst/>
                        </a:rPr>
                        <a:t>Оказывать медицинское сопровождение обучающихся в период адаптации к новым условиям образовательной организации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71536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spc="-5" dirty="0">
                          <a:effectLst/>
                        </a:rPr>
                        <a:t>Разрабатывать индивидуальный план профилактических и оздоровительных мероприятий обучающегося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769545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spc="-5" dirty="0">
                          <a:effectLst/>
                        </a:rPr>
                        <a:t>Формировать у обучающихся (их родственников/законных представителей) поведение, направленное на сохранение и повышение уровня здоровья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1610523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spc="-5" dirty="0">
                          <a:effectLst/>
                        </a:rPr>
                        <a:t>Взаимодействовать с педагогами, психологами образовательной организации, родителями (законными представителями) обучающихся по вопросам здоровья обучающихся, профилактике хронических неинфекционных заболеваний, стереотипов </a:t>
                      </a:r>
                      <a:r>
                        <a:rPr lang="ru-RU" sz="1800" spc="-5" dirty="0" err="1">
                          <a:effectLst/>
                        </a:rPr>
                        <a:t>девиантных</a:t>
                      </a:r>
                      <a:r>
                        <a:rPr lang="ru-RU" sz="1800" spc="-5" dirty="0">
                          <a:effectLst/>
                        </a:rPr>
                        <a:t> форм поведения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6682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15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ТФ 3 «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Профилактика негативного воздействия факторов образовательной среды в условиях образовательной организации на здоровье обучающегося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124745"/>
          <a:ext cx="8964488" cy="57485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9202"/>
                <a:gridCol w="7805286"/>
              </a:tblGrid>
              <a:tr h="1022921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ТД 1</a:t>
                      </a:r>
                      <a:endParaRPr lang="ru-RU" sz="2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Контроль за соблюдением санитарно-эпидемиологических требований</a:t>
                      </a:r>
                      <a:endParaRPr lang="ru-RU" sz="2300" dirty="0"/>
                    </a:p>
                  </a:txBody>
                  <a:tcPr anchor="ctr"/>
                </a:tc>
              </a:tr>
              <a:tr h="1135377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ТД 2</a:t>
                      </a:r>
                      <a:endParaRPr lang="ru-RU" sz="2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Организация и проведение противоэпидемических и профилактических мероприятий по предупреждению распространения инфекционных заболеваний …</a:t>
                      </a:r>
                      <a:endParaRPr lang="ru-RU" sz="2300" dirty="0"/>
                    </a:p>
                  </a:txBody>
                  <a:tcPr anchor="ctr"/>
                </a:tc>
              </a:tr>
              <a:tr h="1219790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ТД 3</a:t>
                      </a:r>
                      <a:endParaRPr lang="ru-RU" sz="2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Внедрение конкретных медико-социальных технологий сохранения, укрепления и восстановления здоровья обучающихся</a:t>
                      </a:r>
                      <a:endParaRPr lang="ru-RU" sz="2300" dirty="0"/>
                    </a:p>
                  </a:txBody>
                  <a:tcPr anchor="ctr"/>
                </a:tc>
              </a:tr>
              <a:tr h="1135377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ТД 4</a:t>
                      </a:r>
                      <a:endParaRPr lang="ru-RU" sz="2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Обеспечение медико-психологической</a:t>
                      </a:r>
                      <a:r>
                        <a:rPr lang="ru-RU" sz="2300" baseline="0" dirty="0" smtClean="0"/>
                        <a:t> адаптации несовершеннолетних к образовательной организации, процессу обучения и воспитания</a:t>
                      </a:r>
                      <a:endParaRPr lang="ru-RU" sz="2300" dirty="0"/>
                    </a:p>
                  </a:txBody>
                  <a:tcPr anchor="ctr"/>
                </a:tc>
              </a:tr>
              <a:tr h="1219790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ТД 5</a:t>
                      </a:r>
                      <a:endParaRPr lang="ru-RU" sz="2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Разработка предложений по коррекции условий обучения в образовательной организации</a:t>
                      </a:r>
                      <a:endParaRPr lang="ru-RU" sz="23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1595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15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Примеры умений из ТФ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3 «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Профилактика негативного воздействия факторов образовательной среды в условиях образовательной организации на здоровье обучающегося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30120173"/>
              </p:ext>
            </p:extLst>
          </p:nvPr>
        </p:nvGraphicFramePr>
        <p:xfrm>
          <a:off x="539552" y="1412776"/>
          <a:ext cx="8136904" cy="472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36904"/>
              </a:tblGrid>
              <a:tr h="167276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effectLst/>
                        </a:rPr>
                        <a:t>Применять законодательство Российской Федерации в сфере здравоохранения, технического регулирования, обеспечения санитарно-эпидемиологического благополучия населения, защиты прав потребителей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421997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effectLst/>
                        </a:rPr>
                        <a:t>Определять показатели и анализировать влияние объектов и факторов образовательной среды на обучающегося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713283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effectLst/>
                        </a:rPr>
                        <a:t>Выполнять предписанные действия при проведении противоэпидемических мероприятий при инфекционных заболеваниях (подача экстренного извещения об очаге инфекции, выявление и наблюдение контактных лиц)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519093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effectLst/>
                        </a:rPr>
                        <a:t>Проводить мероприятия по вакцинопрофилактике обучающихся в соответствии с Национальным календарем профилактических прививок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1595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154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ТФ 4 «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Организация медицинской деятельности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556792"/>
          <a:ext cx="8784976" cy="45134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5989"/>
                <a:gridCol w="7648987"/>
              </a:tblGrid>
              <a:tr h="1022921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ТД 1</a:t>
                      </a:r>
                      <a:endParaRPr lang="ru-RU" sz="2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Организация деятельности медицинских работников, находящихся в подчинении</a:t>
                      </a:r>
                      <a:endParaRPr lang="ru-RU" sz="2300" dirty="0"/>
                    </a:p>
                  </a:txBody>
                  <a:tcPr anchor="ctr"/>
                </a:tc>
              </a:tr>
              <a:tr h="1135377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ТД 2</a:t>
                      </a:r>
                      <a:endParaRPr lang="ru-RU" sz="2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Анализ основных медико-статистических показателей обслуживаемого контингента</a:t>
                      </a:r>
                      <a:endParaRPr lang="ru-RU" sz="2300" dirty="0"/>
                    </a:p>
                  </a:txBody>
                  <a:tcPr anchor="ctr"/>
                </a:tc>
              </a:tr>
              <a:tr h="1219790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ТД 3</a:t>
                      </a:r>
                      <a:endParaRPr lang="ru-RU" sz="2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Обеспечение внутреннего контроля качества и безопасности медицинской деятельности</a:t>
                      </a:r>
                      <a:endParaRPr lang="ru-RU" sz="2300" dirty="0"/>
                    </a:p>
                  </a:txBody>
                  <a:tcPr anchor="ctr"/>
                </a:tc>
              </a:tr>
              <a:tr h="1135377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ТД 4</a:t>
                      </a:r>
                      <a:endParaRPr lang="ru-RU" sz="2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Ведение утвержденных форм учетной</a:t>
                      </a:r>
                      <a:r>
                        <a:rPr lang="ru-RU" sz="2300" baseline="0" dirty="0" smtClean="0"/>
                        <a:t> и отчетной медицинской документации</a:t>
                      </a:r>
                      <a:endParaRPr lang="ru-RU" sz="23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1612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154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Примеры умений из ТФ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4 «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Организация медицинской деятельности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59015981"/>
              </p:ext>
            </p:extLst>
          </p:nvPr>
        </p:nvGraphicFramePr>
        <p:xfrm>
          <a:off x="251520" y="1196751"/>
          <a:ext cx="8352928" cy="5674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52928"/>
              </a:tblGrid>
              <a:tr h="1115535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</a:rPr>
                        <a:t>Информировать в установленном порядке об обучающихся, в отношении которых имеются достаточные основания полагать, что вред их здоровью причинен в результате противоправных действий</a:t>
                      </a:r>
                      <a:endParaRPr lang="ru-RU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473" marR="33473" marT="55068" marB="55068"/>
                </a:tc>
              </a:tr>
              <a:tr h="77592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</a:rPr>
                        <a:t>Организовывать повышение квалификации специалистов с высшим и средним медицинским образованием в условиях образовательной организации</a:t>
                      </a:r>
                      <a:endParaRPr lang="ru-RU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473" marR="33473" marT="55068" marB="55068"/>
                </a:tc>
              </a:tr>
              <a:tr h="1115535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</a:rPr>
                        <a:t>Взаимодействовать с медицинскими организациями государственной, муниципальной, частной систем здравоохранения, страховыми медицинскими компаниями, иными организациями</a:t>
                      </a:r>
                      <a:endParaRPr lang="ru-RU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473" marR="33473" marT="55068" marB="55068"/>
                </a:tc>
              </a:tr>
              <a:tr h="1115535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</a:rPr>
                        <a:t>Привлекать к проведению образовательных, медицинских мероприятий в условиях образовательной организации представителей Центров здоровья, Центров профилактики</a:t>
                      </a:r>
                      <a:endParaRPr lang="ru-RU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473" marR="33473" marT="55068" marB="55068"/>
                </a:tc>
              </a:tr>
              <a:tr h="77592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</a:rPr>
                        <a:t>Анализировать показатели заболеваемости обучающихся в условиях образовательной организации</a:t>
                      </a:r>
                      <a:endParaRPr lang="ru-RU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473" marR="33473" marT="55068" marB="55068"/>
                </a:tc>
              </a:tr>
              <a:tr h="77592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</a:rPr>
                        <a:t>Заполнять медицинскую документацию и контролировать качество ведения медицинской документации</a:t>
                      </a:r>
                      <a:endParaRPr lang="ru-RU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473" marR="33473" marT="55068" marB="55068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1612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15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ТФ 5 «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Оказание медицинской помощи обучающимся в экстренной и неотложное форме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99592" y="1772816"/>
          <a:ext cx="7488832" cy="3400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0597"/>
                <a:gridCol w="6398235"/>
              </a:tblGrid>
              <a:tr h="200008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ТД </a:t>
                      </a:r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Распознавание состояний здоровья обучающихся, требующих оказания медицинской помощи в экстренной и неотложной форме</a:t>
                      </a:r>
                      <a:endParaRPr lang="ru-RU" sz="2400" dirty="0"/>
                    </a:p>
                  </a:txBody>
                  <a:tcPr anchor="ctr"/>
                </a:tc>
              </a:tr>
              <a:tr h="140006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ТД </a:t>
                      </a:r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Оказание медицинской помощи обучающимся в экстренной и неотложной форме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6833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15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Примеры умений из ТФ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5 «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Оказание медицинской помощи обучающимся в экстренной и неотложное форме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73375525"/>
              </p:ext>
            </p:extLst>
          </p:nvPr>
        </p:nvGraphicFramePr>
        <p:xfrm>
          <a:off x="395536" y="1196752"/>
          <a:ext cx="8496944" cy="4464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96944"/>
              </a:tblGrid>
              <a:tr h="792088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</a:rPr>
                        <a:t>Распознавать состояния здоровья обучающихся, требующих оказания медицинской помощи в экстренной форме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</a:rPr>
                        <a:t>Оценивать состояние здоровья обучающихся, требующих оказания медицинской помощи в неотложной форме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</a:rPr>
                        <a:t>Оказывать медицинскую помощь в экстренной форме обучающимся при состояниях, представляющих угрозу их жизни, в том числе клинической смерти (остановка жизненно важных функций организма человека (кровообращения и (или) дыхания))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 anchor="ctr"/>
                </a:tc>
              </a:tr>
              <a:tr h="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</a:rPr>
                        <a:t>Применять лекарственные средства и медицинские изделия при оказании медицинской помощи в экстренной форме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 anchor="ctr"/>
                </a:tc>
              </a:tr>
              <a:tr h="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</a:rPr>
                        <a:t>Направлять обучающихся при наличии медицинских показаний в медицинскую организацию, на медицинском обслуживании которой находится обучающийся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6833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15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Дальнейшая работа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4" name="Содержимое 3"/>
          <p:cNvGrpSpPr/>
          <p:nvPr/>
        </p:nvGrpSpPr>
        <p:grpSpPr>
          <a:xfrm>
            <a:off x="0" y="1268760"/>
            <a:ext cx="9028513" cy="5092245"/>
            <a:chOff x="507235" y="583021"/>
            <a:chExt cx="8179554" cy="5305650"/>
          </a:xfrm>
        </p:grpSpPr>
        <p:sp>
          <p:nvSpPr>
            <p:cNvPr id="5" name="Полилиния 4"/>
            <p:cNvSpPr/>
            <p:nvPr/>
          </p:nvSpPr>
          <p:spPr>
            <a:xfrm>
              <a:off x="2864696" y="1245074"/>
              <a:ext cx="512027" cy="914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2029"/>
                <a:gd name="f7" fmla="val 91440"/>
                <a:gd name="f8" fmla="val 45720"/>
                <a:gd name="f9" fmla="+- 0 0 -90"/>
                <a:gd name="f10" fmla="*/ f3 1 512029"/>
                <a:gd name="f11" fmla="*/ f4 1 91440"/>
                <a:gd name="f12" fmla="+- f7 0 f5"/>
                <a:gd name="f13" fmla="+- f6 0 f5"/>
                <a:gd name="f14" fmla="*/ f9 f0 1"/>
                <a:gd name="f15" fmla="*/ f13 1 512029"/>
                <a:gd name="f16" fmla="*/ f12 1 91440"/>
                <a:gd name="f17" fmla="*/ 0 f13 1"/>
                <a:gd name="f18" fmla="*/ 45720 f12 1"/>
                <a:gd name="f19" fmla="*/ 512029 f13 1"/>
                <a:gd name="f20" fmla="*/ f14 1 f2"/>
                <a:gd name="f21" fmla="*/ f17 1 512029"/>
                <a:gd name="f22" fmla="*/ f18 1 91440"/>
                <a:gd name="f23" fmla="*/ f19 1 512029"/>
                <a:gd name="f24" fmla="*/ f5 1 f15"/>
                <a:gd name="f25" fmla="*/ f6 1 f15"/>
                <a:gd name="f26" fmla="*/ f5 1 f16"/>
                <a:gd name="f27" fmla="*/ f7 1 f16"/>
                <a:gd name="f28" fmla="+- f20 0 f1"/>
                <a:gd name="f29" fmla="*/ f21 1 f15"/>
                <a:gd name="f30" fmla="*/ f22 1 f16"/>
                <a:gd name="f31" fmla="*/ f23 1 f15"/>
                <a:gd name="f32" fmla="*/ f24 f10 1"/>
                <a:gd name="f33" fmla="*/ f25 f10 1"/>
                <a:gd name="f34" fmla="*/ f27 f11 1"/>
                <a:gd name="f35" fmla="*/ f26 f11 1"/>
                <a:gd name="f36" fmla="*/ f29 f10 1"/>
                <a:gd name="f37" fmla="*/ f30 f11 1"/>
                <a:gd name="f38" fmla="*/ f31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36" y="f37"/>
                </a:cxn>
                <a:cxn ang="f28">
                  <a:pos x="f38" y="f37"/>
                </a:cxn>
              </a:cxnLst>
              <a:rect l="f32" t="f35" r="f33" b="f34"/>
              <a:pathLst>
                <a:path w="512029" h="91440">
                  <a:moveTo>
                    <a:pt x="f5" y="f8"/>
                  </a:moveTo>
                  <a:lnTo>
                    <a:pt x="f6" y="f8"/>
                  </a:lnTo>
                </a:path>
              </a:pathLst>
            </a:custGeom>
            <a:noFill/>
            <a:ln w="9528">
              <a:solidFill>
                <a:srgbClr val="82746A"/>
              </a:solidFill>
              <a:prstDash val="solid"/>
              <a:tailEnd type="arrow"/>
            </a:ln>
          </p:spPr>
          <p:txBody>
            <a:bodyPr vert="horz" wrap="square" lIns="255145" tIns="43004" rIns="255145" bIns="43004" anchor="ctr" anchorCtr="1" compatLnSpc="1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4">
                <a:lnSpc>
                  <a:spcPct val="90000"/>
                </a:lnSpc>
                <a:spcAft>
                  <a:spcPts val="2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50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511231" y="583021"/>
              <a:ext cx="2359261" cy="158169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59258"/>
                <a:gd name="f7" fmla="val 1415555"/>
                <a:gd name="f8" fmla="+- 0 0 -90"/>
                <a:gd name="f9" fmla="*/ f3 1 2359258"/>
                <a:gd name="f10" fmla="*/ f4 1 1415555"/>
                <a:gd name="f11" fmla="+- f7 0 f5"/>
                <a:gd name="f12" fmla="+- f6 0 f5"/>
                <a:gd name="f13" fmla="*/ f8 f0 1"/>
                <a:gd name="f14" fmla="*/ f12 1 2359258"/>
                <a:gd name="f15" fmla="*/ f11 1 1415555"/>
                <a:gd name="f16" fmla="*/ 0 f12 1"/>
                <a:gd name="f17" fmla="*/ 0 f11 1"/>
                <a:gd name="f18" fmla="*/ 2359258 f12 1"/>
                <a:gd name="f19" fmla="*/ 1415555 f11 1"/>
                <a:gd name="f20" fmla="*/ f13 1 f2"/>
                <a:gd name="f21" fmla="*/ f16 1 2359258"/>
                <a:gd name="f22" fmla="*/ f17 1 1415555"/>
                <a:gd name="f23" fmla="*/ f18 1 2359258"/>
                <a:gd name="f24" fmla="*/ f19 1 141555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359258" h="141555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786B62"/>
              </a:solidFill>
              <a:prstDash val="solid"/>
            </a:ln>
          </p:spPr>
          <p:txBody>
            <a:bodyPr vert="horz" wrap="square" lIns="99569" tIns="99569" rIns="99569" bIns="99569" anchor="t" anchorCtr="0" compatLnSpc="1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4">
                <a:lnSpc>
                  <a:spcPct val="90000"/>
                </a:lnSpc>
                <a:spcAft>
                  <a:spcPts val="6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6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Передача проекта ПС в Минтруд России</a:t>
              </a:r>
              <a:endParaRPr lang="ru-RU" sz="2000" dirty="0">
                <a:solidFill>
                  <a:srgbClr val="000000"/>
                </a:solidFill>
                <a:latin typeface="Times New Roman" pitchFamily="18"/>
                <a:cs typeface="Times New Roman" pitchFamily="18"/>
              </a:endParaRPr>
            </a:p>
            <a:p>
              <a:pPr marL="57150" lvl="1" indent="-57150" defTabSz="444498">
                <a:lnSpc>
                  <a:spcPct val="90000"/>
                </a:lnSpc>
                <a:spcAft>
                  <a:spcPts val="200"/>
                </a:spcAft>
                <a:buSzPct val="10000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2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проект </a:t>
              </a:r>
              <a:r>
                <a:rPr lang="ru-RU" sz="1200" dirty="0" smtClean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ПС;</a:t>
              </a:r>
              <a:endParaRPr lang="ru-RU" sz="1200" dirty="0">
                <a:solidFill>
                  <a:srgbClr val="000000"/>
                </a:solidFill>
                <a:latin typeface="Times New Roman" pitchFamily="18"/>
                <a:cs typeface="Times New Roman" pitchFamily="18"/>
              </a:endParaRPr>
            </a:p>
            <a:p>
              <a:pPr marL="57150" lvl="1" indent="-57150" defTabSz="444498">
                <a:lnSpc>
                  <a:spcPct val="90000"/>
                </a:lnSpc>
                <a:spcAft>
                  <a:spcPts val="200"/>
                </a:spcAft>
                <a:buSzPct val="10000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2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пояснительная записка к проекту </a:t>
              </a:r>
              <a:r>
                <a:rPr lang="ru-RU" sz="1200" dirty="0" smtClean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ПС;</a:t>
              </a:r>
              <a:endParaRPr lang="ru-RU" sz="1200" dirty="0">
                <a:solidFill>
                  <a:srgbClr val="000000"/>
                </a:solidFill>
                <a:latin typeface="Times New Roman" pitchFamily="18"/>
                <a:cs typeface="Times New Roman" pitchFamily="18"/>
              </a:endParaRPr>
            </a:p>
            <a:p>
              <a:pPr marL="57150" lvl="1" indent="-57150" defTabSz="444498">
                <a:lnSpc>
                  <a:spcPct val="90000"/>
                </a:lnSpc>
                <a:spcAft>
                  <a:spcPts val="200"/>
                </a:spcAft>
                <a:buSzPct val="10000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2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сведения об организациях</a:t>
              </a:r>
              <a:r>
                <a:rPr lang="ru-RU" sz="1200" dirty="0" smtClean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;</a:t>
              </a:r>
              <a:endParaRPr lang="ru-RU" sz="1200" dirty="0">
                <a:solidFill>
                  <a:srgbClr val="000000"/>
                </a:solidFill>
                <a:latin typeface="Times New Roman" pitchFamily="18"/>
                <a:cs typeface="Times New Roman" pitchFamily="18"/>
              </a:endParaRP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5766581" y="1245074"/>
              <a:ext cx="512027" cy="914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2029"/>
                <a:gd name="f7" fmla="val 91440"/>
                <a:gd name="f8" fmla="val 45720"/>
                <a:gd name="f9" fmla="+- 0 0 -90"/>
                <a:gd name="f10" fmla="*/ f3 1 512029"/>
                <a:gd name="f11" fmla="*/ f4 1 91440"/>
                <a:gd name="f12" fmla="+- f7 0 f5"/>
                <a:gd name="f13" fmla="+- f6 0 f5"/>
                <a:gd name="f14" fmla="*/ f9 f0 1"/>
                <a:gd name="f15" fmla="*/ f13 1 512029"/>
                <a:gd name="f16" fmla="*/ f12 1 91440"/>
                <a:gd name="f17" fmla="*/ 0 f13 1"/>
                <a:gd name="f18" fmla="*/ 45720 f12 1"/>
                <a:gd name="f19" fmla="*/ 512029 f13 1"/>
                <a:gd name="f20" fmla="*/ f14 1 f2"/>
                <a:gd name="f21" fmla="*/ f17 1 512029"/>
                <a:gd name="f22" fmla="*/ f18 1 91440"/>
                <a:gd name="f23" fmla="*/ f19 1 512029"/>
                <a:gd name="f24" fmla="*/ f5 1 f15"/>
                <a:gd name="f25" fmla="*/ f6 1 f15"/>
                <a:gd name="f26" fmla="*/ f5 1 f16"/>
                <a:gd name="f27" fmla="*/ f7 1 f16"/>
                <a:gd name="f28" fmla="+- f20 0 f1"/>
                <a:gd name="f29" fmla="*/ f21 1 f15"/>
                <a:gd name="f30" fmla="*/ f22 1 f16"/>
                <a:gd name="f31" fmla="*/ f23 1 f15"/>
                <a:gd name="f32" fmla="*/ f24 f10 1"/>
                <a:gd name="f33" fmla="*/ f25 f10 1"/>
                <a:gd name="f34" fmla="*/ f27 f11 1"/>
                <a:gd name="f35" fmla="*/ f26 f11 1"/>
                <a:gd name="f36" fmla="*/ f29 f10 1"/>
                <a:gd name="f37" fmla="*/ f30 f11 1"/>
                <a:gd name="f38" fmla="*/ f31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36" y="f37"/>
                </a:cxn>
                <a:cxn ang="f28">
                  <a:pos x="f38" y="f37"/>
                </a:cxn>
              </a:cxnLst>
              <a:rect l="f32" t="f35" r="f33" b="f34"/>
              <a:pathLst>
                <a:path w="512029" h="91440">
                  <a:moveTo>
                    <a:pt x="f5" y="f8"/>
                  </a:moveTo>
                  <a:lnTo>
                    <a:pt x="f6" y="f8"/>
                  </a:lnTo>
                </a:path>
              </a:pathLst>
            </a:custGeom>
            <a:noFill/>
            <a:ln w="9528">
              <a:solidFill>
                <a:srgbClr val="82746A"/>
              </a:solidFill>
              <a:prstDash val="solid"/>
              <a:tailEnd type="arrow"/>
            </a:ln>
          </p:spPr>
          <p:txBody>
            <a:bodyPr vert="horz" wrap="square" lIns="255145" tIns="43004" rIns="255145" bIns="43004" anchor="ctr" anchorCtr="1" compatLnSpc="1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4">
                <a:lnSpc>
                  <a:spcPct val="90000"/>
                </a:lnSpc>
                <a:spcAft>
                  <a:spcPts val="2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50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3409120" y="583021"/>
              <a:ext cx="2359261" cy="14155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59258"/>
                <a:gd name="f7" fmla="val 1415555"/>
                <a:gd name="f8" fmla="+- 0 0 -90"/>
                <a:gd name="f9" fmla="*/ f3 1 2359258"/>
                <a:gd name="f10" fmla="*/ f4 1 1415555"/>
                <a:gd name="f11" fmla="+- f7 0 f5"/>
                <a:gd name="f12" fmla="+- f6 0 f5"/>
                <a:gd name="f13" fmla="*/ f8 f0 1"/>
                <a:gd name="f14" fmla="*/ f12 1 2359258"/>
                <a:gd name="f15" fmla="*/ f11 1 1415555"/>
                <a:gd name="f16" fmla="*/ 0 f12 1"/>
                <a:gd name="f17" fmla="*/ 0 f11 1"/>
                <a:gd name="f18" fmla="*/ 2359258 f12 1"/>
                <a:gd name="f19" fmla="*/ 1415555 f11 1"/>
                <a:gd name="f20" fmla="*/ f13 1 f2"/>
                <a:gd name="f21" fmla="*/ f16 1 2359258"/>
                <a:gd name="f22" fmla="*/ f17 1 1415555"/>
                <a:gd name="f23" fmla="*/ f18 1 2359258"/>
                <a:gd name="f24" fmla="*/ f19 1 141555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359258" h="141555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786B62"/>
              </a:solidFill>
              <a:prstDash val="solid"/>
            </a:ln>
          </p:spPr>
          <p:txBody>
            <a:bodyPr vert="horz" wrap="square" lIns="99569" tIns="99569" rIns="99569" bIns="99569" anchor="ctr" anchorCtr="1" compatLnSpc="1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4">
                <a:lnSpc>
                  <a:spcPct val="90000"/>
                </a:lnSpc>
                <a:spcAft>
                  <a:spcPts val="6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Рассмотрение проекта ПС </a:t>
              </a:r>
            </a:p>
            <a:p>
              <a:pPr algn="ctr" defTabSz="622304">
                <a:lnSpc>
                  <a:spcPct val="90000"/>
                </a:lnSpc>
                <a:spcAft>
                  <a:spcPts val="6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в Минтруде России</a:t>
              </a: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1686866" y="1996775"/>
              <a:ext cx="5803779" cy="51202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803776"/>
                <a:gd name="f7" fmla="val 512029"/>
                <a:gd name="f8" fmla="val 273114"/>
                <a:gd name="f9" fmla="+- 0 0 -90"/>
                <a:gd name="f10" fmla="*/ f3 1 5803776"/>
                <a:gd name="f11" fmla="*/ f4 1 512029"/>
                <a:gd name="f12" fmla="+- f7 0 f5"/>
                <a:gd name="f13" fmla="+- f6 0 f5"/>
                <a:gd name="f14" fmla="*/ f9 f0 1"/>
                <a:gd name="f15" fmla="*/ f13 1 5803776"/>
                <a:gd name="f16" fmla="*/ f12 1 512029"/>
                <a:gd name="f17" fmla="*/ 5803776 f13 1"/>
                <a:gd name="f18" fmla="*/ 0 f12 1"/>
                <a:gd name="f19" fmla="*/ 273114 f12 1"/>
                <a:gd name="f20" fmla="*/ 0 f13 1"/>
                <a:gd name="f21" fmla="*/ 512029 f12 1"/>
                <a:gd name="f22" fmla="*/ f14 1 f2"/>
                <a:gd name="f23" fmla="*/ f17 1 5803776"/>
                <a:gd name="f24" fmla="*/ f18 1 512029"/>
                <a:gd name="f25" fmla="*/ f19 1 512029"/>
                <a:gd name="f26" fmla="*/ f20 1 5803776"/>
                <a:gd name="f27" fmla="*/ f21 1 512029"/>
                <a:gd name="f28" fmla="*/ f5 1 f15"/>
                <a:gd name="f29" fmla="*/ f6 1 f15"/>
                <a:gd name="f30" fmla="*/ f5 1 f16"/>
                <a:gd name="f31" fmla="*/ f7 1 f16"/>
                <a:gd name="f32" fmla="+- f22 0 f1"/>
                <a:gd name="f33" fmla="*/ f23 1 f15"/>
                <a:gd name="f34" fmla="*/ f24 1 f16"/>
                <a:gd name="f35" fmla="*/ f25 1 f16"/>
                <a:gd name="f36" fmla="*/ f26 1 f15"/>
                <a:gd name="f37" fmla="*/ f27 1 f16"/>
                <a:gd name="f38" fmla="*/ f28 f10 1"/>
                <a:gd name="f39" fmla="*/ f29 f10 1"/>
                <a:gd name="f40" fmla="*/ f31 f11 1"/>
                <a:gd name="f41" fmla="*/ f30 f11 1"/>
                <a:gd name="f42" fmla="*/ f33 f10 1"/>
                <a:gd name="f43" fmla="*/ f34 f11 1"/>
                <a:gd name="f44" fmla="*/ f35 f11 1"/>
                <a:gd name="f45" fmla="*/ f36 f10 1"/>
                <a:gd name="f46" fmla="*/ f37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42" y="f43"/>
                </a:cxn>
                <a:cxn ang="f32">
                  <a:pos x="f42" y="f44"/>
                </a:cxn>
                <a:cxn ang="f32">
                  <a:pos x="f45" y="f44"/>
                </a:cxn>
                <a:cxn ang="f32">
                  <a:pos x="f45" y="f46"/>
                </a:cxn>
              </a:cxnLst>
              <a:rect l="f38" t="f41" r="f39" b="f40"/>
              <a:pathLst>
                <a:path w="5803776" h="512029">
                  <a:moveTo>
                    <a:pt x="f6" y="f5"/>
                  </a:moveTo>
                  <a:lnTo>
                    <a:pt x="f6" y="f8"/>
                  </a:lnTo>
                  <a:lnTo>
                    <a:pt x="f5" y="f8"/>
                  </a:lnTo>
                  <a:lnTo>
                    <a:pt x="f5" y="f7"/>
                  </a:lnTo>
                </a:path>
              </a:pathLst>
            </a:custGeom>
            <a:noFill/>
            <a:ln w="9528">
              <a:solidFill>
                <a:srgbClr val="82746A"/>
              </a:solidFill>
              <a:prstDash val="solid"/>
              <a:tailEnd type="arrow"/>
            </a:ln>
          </p:spPr>
          <p:txBody>
            <a:bodyPr vert="horz" wrap="square" lIns="2768858" tIns="253297" rIns="2768858" bIns="253297" anchor="ctr" anchorCtr="1" compatLnSpc="1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4">
                <a:lnSpc>
                  <a:spcPct val="90000"/>
                </a:lnSpc>
                <a:spcAft>
                  <a:spcPts val="2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50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6311015" y="583021"/>
              <a:ext cx="2359261" cy="14155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59258"/>
                <a:gd name="f7" fmla="val 1415555"/>
                <a:gd name="f8" fmla="+- 0 0 -90"/>
                <a:gd name="f9" fmla="*/ f3 1 2359258"/>
                <a:gd name="f10" fmla="*/ f4 1 1415555"/>
                <a:gd name="f11" fmla="+- f7 0 f5"/>
                <a:gd name="f12" fmla="+- f6 0 f5"/>
                <a:gd name="f13" fmla="*/ f8 f0 1"/>
                <a:gd name="f14" fmla="*/ f12 1 2359258"/>
                <a:gd name="f15" fmla="*/ f11 1 1415555"/>
                <a:gd name="f16" fmla="*/ 0 f12 1"/>
                <a:gd name="f17" fmla="*/ 0 f11 1"/>
                <a:gd name="f18" fmla="*/ 2359258 f12 1"/>
                <a:gd name="f19" fmla="*/ 1415555 f11 1"/>
                <a:gd name="f20" fmla="*/ f13 1 f2"/>
                <a:gd name="f21" fmla="*/ f16 1 2359258"/>
                <a:gd name="f22" fmla="*/ f17 1 1415555"/>
                <a:gd name="f23" fmla="*/ f18 1 2359258"/>
                <a:gd name="f24" fmla="*/ f19 1 141555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359258" h="141555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786B62"/>
              </a:solidFill>
              <a:prstDash val="solid"/>
            </a:ln>
          </p:spPr>
          <p:txBody>
            <a:bodyPr vert="horz" wrap="square" lIns="99569" tIns="99569" rIns="99569" bIns="99569" anchor="ctr" anchorCtr="1" compatLnSpc="1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9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Размещение проекта ПС </a:t>
              </a:r>
            </a:p>
            <a:p>
              <a:pPr algn="ctr" defTabSz="62230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9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на официальном сайте Минтруда России</a:t>
              </a: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2864696" y="3203262"/>
              <a:ext cx="512027" cy="914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2029"/>
                <a:gd name="f7" fmla="val 91440"/>
                <a:gd name="f8" fmla="val 45720"/>
                <a:gd name="f9" fmla="+- 0 0 -90"/>
                <a:gd name="f10" fmla="*/ f3 1 512029"/>
                <a:gd name="f11" fmla="*/ f4 1 91440"/>
                <a:gd name="f12" fmla="+- f7 0 f5"/>
                <a:gd name="f13" fmla="+- f6 0 f5"/>
                <a:gd name="f14" fmla="*/ f9 f0 1"/>
                <a:gd name="f15" fmla="*/ f13 1 512029"/>
                <a:gd name="f16" fmla="*/ f12 1 91440"/>
                <a:gd name="f17" fmla="*/ 0 f13 1"/>
                <a:gd name="f18" fmla="*/ 45720 f12 1"/>
                <a:gd name="f19" fmla="*/ 512029 f13 1"/>
                <a:gd name="f20" fmla="*/ f14 1 f2"/>
                <a:gd name="f21" fmla="*/ f17 1 512029"/>
                <a:gd name="f22" fmla="*/ f18 1 91440"/>
                <a:gd name="f23" fmla="*/ f19 1 512029"/>
                <a:gd name="f24" fmla="*/ f5 1 f15"/>
                <a:gd name="f25" fmla="*/ f6 1 f15"/>
                <a:gd name="f26" fmla="*/ f5 1 f16"/>
                <a:gd name="f27" fmla="*/ f7 1 f16"/>
                <a:gd name="f28" fmla="+- f20 0 f1"/>
                <a:gd name="f29" fmla="*/ f21 1 f15"/>
                <a:gd name="f30" fmla="*/ f22 1 f16"/>
                <a:gd name="f31" fmla="*/ f23 1 f15"/>
                <a:gd name="f32" fmla="*/ f24 f10 1"/>
                <a:gd name="f33" fmla="*/ f25 f10 1"/>
                <a:gd name="f34" fmla="*/ f27 f11 1"/>
                <a:gd name="f35" fmla="*/ f26 f11 1"/>
                <a:gd name="f36" fmla="*/ f29 f10 1"/>
                <a:gd name="f37" fmla="*/ f30 f11 1"/>
                <a:gd name="f38" fmla="*/ f31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36" y="f37"/>
                </a:cxn>
                <a:cxn ang="f28">
                  <a:pos x="f38" y="f37"/>
                </a:cxn>
              </a:cxnLst>
              <a:rect l="f32" t="f35" r="f33" b="f34"/>
              <a:pathLst>
                <a:path w="512029" h="91440">
                  <a:moveTo>
                    <a:pt x="f5" y="f8"/>
                  </a:moveTo>
                  <a:lnTo>
                    <a:pt x="f6" y="f8"/>
                  </a:lnTo>
                </a:path>
              </a:pathLst>
            </a:custGeom>
            <a:noFill/>
            <a:ln w="9528">
              <a:solidFill>
                <a:srgbClr val="82746A"/>
              </a:solidFill>
              <a:prstDash val="solid"/>
              <a:tailEnd type="arrow"/>
            </a:ln>
          </p:spPr>
          <p:txBody>
            <a:bodyPr vert="horz" wrap="square" lIns="255145" tIns="43004" rIns="255145" bIns="43004" anchor="ctr" anchorCtr="1" compatLnSpc="1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4">
                <a:lnSpc>
                  <a:spcPct val="90000"/>
                </a:lnSpc>
                <a:spcAft>
                  <a:spcPts val="2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50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507235" y="2541199"/>
              <a:ext cx="2359261" cy="14155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59258"/>
                <a:gd name="f7" fmla="val 1415555"/>
                <a:gd name="f8" fmla="+- 0 0 -90"/>
                <a:gd name="f9" fmla="*/ f3 1 2359258"/>
                <a:gd name="f10" fmla="*/ f4 1 1415555"/>
                <a:gd name="f11" fmla="+- f7 0 f5"/>
                <a:gd name="f12" fmla="+- f6 0 f5"/>
                <a:gd name="f13" fmla="*/ f8 f0 1"/>
                <a:gd name="f14" fmla="*/ f12 1 2359258"/>
                <a:gd name="f15" fmla="*/ f11 1 1415555"/>
                <a:gd name="f16" fmla="*/ 0 f12 1"/>
                <a:gd name="f17" fmla="*/ 0 f11 1"/>
                <a:gd name="f18" fmla="*/ 2359258 f12 1"/>
                <a:gd name="f19" fmla="*/ 1415555 f11 1"/>
                <a:gd name="f20" fmla="*/ f13 1 f2"/>
                <a:gd name="f21" fmla="*/ f16 1 2359258"/>
                <a:gd name="f22" fmla="*/ f17 1 1415555"/>
                <a:gd name="f23" fmla="*/ f18 1 2359258"/>
                <a:gd name="f24" fmla="*/ f19 1 141555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359258" h="141555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786B62"/>
              </a:solidFill>
              <a:prstDash val="solid"/>
            </a:ln>
          </p:spPr>
          <p:txBody>
            <a:bodyPr vert="horz" wrap="square" lIns="99569" tIns="99569" rIns="99569" bIns="99569" anchor="ctr" anchorCtr="1" compatLnSpc="1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Общественное обсуждение проекта </a:t>
              </a:r>
              <a:r>
                <a:rPr lang="ru-RU" sz="2000" dirty="0" smtClean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ПС</a:t>
              </a:r>
              <a:endParaRPr lang="ru-RU" sz="2000" dirty="0">
                <a:solidFill>
                  <a:srgbClr val="000000"/>
                </a:solidFill>
                <a:latin typeface="Times New Roman" pitchFamily="18"/>
                <a:cs typeface="Times New Roman" pitchFamily="18"/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5766581" y="3203262"/>
              <a:ext cx="512027" cy="914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2029"/>
                <a:gd name="f7" fmla="val 91440"/>
                <a:gd name="f8" fmla="val 45720"/>
                <a:gd name="f9" fmla="+- 0 0 -90"/>
                <a:gd name="f10" fmla="*/ f3 1 512029"/>
                <a:gd name="f11" fmla="*/ f4 1 91440"/>
                <a:gd name="f12" fmla="+- f7 0 f5"/>
                <a:gd name="f13" fmla="+- f6 0 f5"/>
                <a:gd name="f14" fmla="*/ f9 f0 1"/>
                <a:gd name="f15" fmla="*/ f13 1 512029"/>
                <a:gd name="f16" fmla="*/ f12 1 91440"/>
                <a:gd name="f17" fmla="*/ 0 f13 1"/>
                <a:gd name="f18" fmla="*/ 45720 f12 1"/>
                <a:gd name="f19" fmla="*/ 512029 f13 1"/>
                <a:gd name="f20" fmla="*/ f14 1 f2"/>
                <a:gd name="f21" fmla="*/ f17 1 512029"/>
                <a:gd name="f22" fmla="*/ f18 1 91440"/>
                <a:gd name="f23" fmla="*/ f19 1 512029"/>
                <a:gd name="f24" fmla="*/ f5 1 f15"/>
                <a:gd name="f25" fmla="*/ f6 1 f15"/>
                <a:gd name="f26" fmla="*/ f5 1 f16"/>
                <a:gd name="f27" fmla="*/ f7 1 f16"/>
                <a:gd name="f28" fmla="+- f20 0 f1"/>
                <a:gd name="f29" fmla="*/ f21 1 f15"/>
                <a:gd name="f30" fmla="*/ f22 1 f16"/>
                <a:gd name="f31" fmla="*/ f23 1 f15"/>
                <a:gd name="f32" fmla="*/ f24 f10 1"/>
                <a:gd name="f33" fmla="*/ f25 f10 1"/>
                <a:gd name="f34" fmla="*/ f27 f11 1"/>
                <a:gd name="f35" fmla="*/ f26 f11 1"/>
                <a:gd name="f36" fmla="*/ f29 f10 1"/>
                <a:gd name="f37" fmla="*/ f30 f11 1"/>
                <a:gd name="f38" fmla="*/ f31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36" y="f37"/>
                </a:cxn>
                <a:cxn ang="f28">
                  <a:pos x="f38" y="f37"/>
                </a:cxn>
              </a:cxnLst>
              <a:rect l="f32" t="f35" r="f33" b="f34"/>
              <a:pathLst>
                <a:path w="512029" h="91440">
                  <a:moveTo>
                    <a:pt x="f5" y="f8"/>
                  </a:moveTo>
                  <a:lnTo>
                    <a:pt x="f6" y="f8"/>
                  </a:lnTo>
                </a:path>
              </a:pathLst>
            </a:custGeom>
            <a:noFill/>
            <a:ln w="9528">
              <a:solidFill>
                <a:srgbClr val="82746A"/>
              </a:solidFill>
              <a:prstDash val="solid"/>
              <a:tailEnd type="arrow"/>
            </a:ln>
          </p:spPr>
          <p:txBody>
            <a:bodyPr vert="horz" wrap="square" lIns="255145" tIns="43004" rIns="255145" bIns="43004" anchor="ctr" anchorCtr="1" compatLnSpc="1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4">
                <a:lnSpc>
                  <a:spcPct val="90000"/>
                </a:lnSpc>
                <a:spcAft>
                  <a:spcPts val="2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50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3409120" y="2541199"/>
              <a:ext cx="2359261" cy="14155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59258"/>
                <a:gd name="f7" fmla="val 1415555"/>
                <a:gd name="f8" fmla="+- 0 0 -90"/>
                <a:gd name="f9" fmla="*/ f3 1 2359258"/>
                <a:gd name="f10" fmla="*/ f4 1 1415555"/>
                <a:gd name="f11" fmla="+- f7 0 f5"/>
                <a:gd name="f12" fmla="+- f6 0 f5"/>
                <a:gd name="f13" fmla="*/ f8 f0 1"/>
                <a:gd name="f14" fmla="*/ f12 1 2359258"/>
                <a:gd name="f15" fmla="*/ f11 1 1415555"/>
                <a:gd name="f16" fmla="*/ 0 f12 1"/>
                <a:gd name="f17" fmla="*/ 0 f11 1"/>
                <a:gd name="f18" fmla="*/ 2359258 f12 1"/>
                <a:gd name="f19" fmla="*/ 1415555 f11 1"/>
                <a:gd name="f20" fmla="*/ f13 1 f2"/>
                <a:gd name="f21" fmla="*/ f16 1 2359258"/>
                <a:gd name="f22" fmla="*/ f17 1 1415555"/>
                <a:gd name="f23" fmla="*/ f18 1 2359258"/>
                <a:gd name="f24" fmla="*/ f19 1 141555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359258" h="141555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786B62"/>
              </a:solidFill>
              <a:prstDash val="solid"/>
            </a:ln>
          </p:spPr>
          <p:txBody>
            <a:bodyPr vert="horz" wrap="square" lIns="99569" tIns="99569" rIns="99569" bIns="99569" anchor="ctr" anchorCtr="1" compatLnSpc="1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7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Направление проекта ПС </a:t>
              </a:r>
            </a:p>
            <a:p>
              <a:pPr algn="ctr" defTabSz="62230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7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в профильный федеральный орган исполнительной власти, СПК</a:t>
              </a: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4599020" y="3954953"/>
              <a:ext cx="2891625" cy="48575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891625"/>
                <a:gd name="f7" fmla="val 485756"/>
                <a:gd name="f8" fmla="val 259978"/>
                <a:gd name="f9" fmla="+- 0 0 -90"/>
                <a:gd name="f10" fmla="*/ f3 1 2891625"/>
                <a:gd name="f11" fmla="*/ f4 1 485756"/>
                <a:gd name="f12" fmla="+- f7 0 f5"/>
                <a:gd name="f13" fmla="+- f6 0 f5"/>
                <a:gd name="f14" fmla="*/ f9 f0 1"/>
                <a:gd name="f15" fmla="*/ f13 1 2891625"/>
                <a:gd name="f16" fmla="*/ f12 1 485756"/>
                <a:gd name="f17" fmla="*/ 2891625 f13 1"/>
                <a:gd name="f18" fmla="*/ 0 f12 1"/>
                <a:gd name="f19" fmla="*/ 259978 f12 1"/>
                <a:gd name="f20" fmla="*/ 0 f13 1"/>
                <a:gd name="f21" fmla="*/ 485756 f12 1"/>
                <a:gd name="f22" fmla="*/ f14 1 f2"/>
                <a:gd name="f23" fmla="*/ f17 1 2891625"/>
                <a:gd name="f24" fmla="*/ f18 1 485756"/>
                <a:gd name="f25" fmla="*/ f19 1 485756"/>
                <a:gd name="f26" fmla="*/ f20 1 2891625"/>
                <a:gd name="f27" fmla="*/ f21 1 485756"/>
                <a:gd name="f28" fmla="*/ f5 1 f15"/>
                <a:gd name="f29" fmla="*/ f6 1 f15"/>
                <a:gd name="f30" fmla="*/ f5 1 f16"/>
                <a:gd name="f31" fmla="*/ f7 1 f16"/>
                <a:gd name="f32" fmla="+- f22 0 f1"/>
                <a:gd name="f33" fmla="*/ f23 1 f15"/>
                <a:gd name="f34" fmla="*/ f24 1 f16"/>
                <a:gd name="f35" fmla="*/ f25 1 f16"/>
                <a:gd name="f36" fmla="*/ f26 1 f15"/>
                <a:gd name="f37" fmla="*/ f27 1 f16"/>
                <a:gd name="f38" fmla="*/ f28 f10 1"/>
                <a:gd name="f39" fmla="*/ f29 f10 1"/>
                <a:gd name="f40" fmla="*/ f31 f11 1"/>
                <a:gd name="f41" fmla="*/ f30 f11 1"/>
                <a:gd name="f42" fmla="*/ f33 f10 1"/>
                <a:gd name="f43" fmla="*/ f34 f11 1"/>
                <a:gd name="f44" fmla="*/ f35 f11 1"/>
                <a:gd name="f45" fmla="*/ f36 f10 1"/>
                <a:gd name="f46" fmla="*/ f37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42" y="f43"/>
                </a:cxn>
                <a:cxn ang="f32">
                  <a:pos x="f42" y="f44"/>
                </a:cxn>
                <a:cxn ang="f32">
                  <a:pos x="f45" y="f44"/>
                </a:cxn>
                <a:cxn ang="f32">
                  <a:pos x="f45" y="f46"/>
                </a:cxn>
              </a:cxnLst>
              <a:rect l="f38" t="f41" r="f39" b="f40"/>
              <a:pathLst>
                <a:path w="2891625" h="485756">
                  <a:moveTo>
                    <a:pt x="f6" y="f5"/>
                  </a:moveTo>
                  <a:lnTo>
                    <a:pt x="f6" y="f8"/>
                  </a:lnTo>
                  <a:lnTo>
                    <a:pt x="f5" y="f8"/>
                  </a:lnTo>
                  <a:lnTo>
                    <a:pt x="f5" y="f7"/>
                  </a:lnTo>
                </a:path>
              </a:pathLst>
            </a:custGeom>
            <a:noFill/>
            <a:ln w="9528">
              <a:solidFill>
                <a:srgbClr val="82746A"/>
              </a:solidFill>
              <a:prstDash val="solid"/>
              <a:tailEnd type="arrow"/>
            </a:ln>
          </p:spPr>
          <p:txBody>
            <a:bodyPr vert="horz" wrap="square" lIns="1385078" tIns="240167" rIns="1385078" bIns="240158" anchor="ctr" anchorCtr="1" compatLnSpc="1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4">
                <a:lnSpc>
                  <a:spcPct val="90000"/>
                </a:lnSpc>
                <a:spcAft>
                  <a:spcPts val="2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50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6311015" y="2541199"/>
              <a:ext cx="2359261" cy="14155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59258"/>
                <a:gd name="f7" fmla="val 1415555"/>
                <a:gd name="f8" fmla="+- 0 0 -90"/>
                <a:gd name="f9" fmla="*/ f3 1 2359258"/>
                <a:gd name="f10" fmla="*/ f4 1 1415555"/>
                <a:gd name="f11" fmla="+- f7 0 f5"/>
                <a:gd name="f12" fmla="+- f6 0 f5"/>
                <a:gd name="f13" fmla="*/ f8 f0 1"/>
                <a:gd name="f14" fmla="*/ f12 1 2359258"/>
                <a:gd name="f15" fmla="*/ f11 1 1415555"/>
                <a:gd name="f16" fmla="*/ 0 f12 1"/>
                <a:gd name="f17" fmla="*/ 0 f11 1"/>
                <a:gd name="f18" fmla="*/ 2359258 f12 1"/>
                <a:gd name="f19" fmla="*/ 1415555 f11 1"/>
                <a:gd name="f20" fmla="*/ f13 1 f2"/>
                <a:gd name="f21" fmla="*/ f16 1 2359258"/>
                <a:gd name="f22" fmla="*/ f17 1 1415555"/>
                <a:gd name="f23" fmla="*/ f18 1 2359258"/>
                <a:gd name="f24" fmla="*/ f19 1 141555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359258" h="141555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786B62"/>
              </a:solidFill>
              <a:prstDash val="solid"/>
            </a:ln>
          </p:spPr>
          <p:txBody>
            <a:bodyPr vert="horz" wrap="square" lIns="99569" tIns="99569" rIns="99569" bIns="99569" anchor="ctr" anchorCtr="1" compatLnSpc="1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4">
                <a:lnSpc>
                  <a:spcPct val="90000"/>
                </a:lnSpc>
                <a:spcAft>
                  <a:spcPts val="6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9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Подготовка федеральным органом исполнительной власти замечаний и предложений</a:t>
              </a: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511231" y="4473116"/>
              <a:ext cx="8175558" cy="14155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75563"/>
                <a:gd name="f7" fmla="val 1415555"/>
                <a:gd name="f8" fmla="+- 0 0 -90"/>
                <a:gd name="f9" fmla="*/ f3 1 8175563"/>
                <a:gd name="f10" fmla="*/ f4 1 1415555"/>
                <a:gd name="f11" fmla="+- f7 0 f5"/>
                <a:gd name="f12" fmla="+- f6 0 f5"/>
                <a:gd name="f13" fmla="*/ f8 f0 1"/>
                <a:gd name="f14" fmla="*/ f12 1 8175563"/>
                <a:gd name="f15" fmla="*/ f11 1 1415555"/>
                <a:gd name="f16" fmla="*/ 0 f12 1"/>
                <a:gd name="f17" fmla="*/ 0 f11 1"/>
                <a:gd name="f18" fmla="*/ 8175563 f12 1"/>
                <a:gd name="f19" fmla="*/ 1415555 f11 1"/>
                <a:gd name="f20" fmla="*/ f13 1 f2"/>
                <a:gd name="f21" fmla="*/ f16 1 8175563"/>
                <a:gd name="f22" fmla="*/ f17 1 1415555"/>
                <a:gd name="f23" fmla="*/ f18 1 8175563"/>
                <a:gd name="f24" fmla="*/ f19 1 141555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8175563" h="141555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786B62"/>
              </a:solidFill>
              <a:prstDash val="solid"/>
            </a:ln>
          </p:spPr>
          <p:txBody>
            <a:bodyPr vert="horz" wrap="square" lIns="106683" tIns="106683" rIns="106683" bIns="106683" anchor="ctr" anchorCtr="1" compatLnSpc="1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6675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9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Направление проекта профессионального стандарта, результатов его общественного обсуждения и рассмотрения федеральным органом исполнительной власти в </a:t>
              </a:r>
            </a:p>
            <a:p>
              <a:pPr algn="ctr" defTabSz="66675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9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Национальный совет при Президенте Российской Федерации по профессиональным квалификациям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52773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21594F"/>
                </a:solidFill>
              </a:rPr>
              <a:t>ПРИЧИНЫ ПОЯВЛЕНИЯ</a:t>
            </a:r>
            <a:endParaRPr lang="ru-RU" sz="2800" b="1" dirty="0">
              <a:solidFill>
                <a:srgbClr val="21594F"/>
              </a:solidFill>
            </a:endParaRPr>
          </a:p>
        </p:txBody>
      </p:sp>
      <p:pic>
        <p:nvPicPr>
          <p:cNvPr id="14" name="Изображение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132" y="4581128"/>
            <a:ext cx="1097714" cy="1097714"/>
          </a:xfrm>
          <a:prstGeom prst="rect">
            <a:avLst/>
          </a:prstGeom>
        </p:spPr>
      </p:pic>
      <p:pic>
        <p:nvPicPr>
          <p:cNvPr id="17" name="Изображение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880" y="4586229"/>
            <a:ext cx="1151983" cy="1151983"/>
          </a:xfrm>
          <a:prstGeom prst="rect">
            <a:avLst/>
          </a:prstGeom>
        </p:spPr>
      </p:pic>
      <p:pic>
        <p:nvPicPr>
          <p:cNvPr id="18" name="Изображение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575" y="4586229"/>
            <a:ext cx="959005" cy="959005"/>
          </a:xfrm>
          <a:prstGeom prst="rect">
            <a:avLst/>
          </a:prstGeom>
        </p:spPr>
      </p:pic>
      <p:pic>
        <p:nvPicPr>
          <p:cNvPr id="19" name="Изображение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278" y="4586229"/>
            <a:ext cx="1029320" cy="93870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907B3EA-B2A5-468E-8558-E2E3FFA589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971600" y="4712470"/>
            <a:ext cx="863627" cy="86362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1089" y="1089720"/>
            <a:ext cx="69251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Verdana" charset="0"/>
                <a:ea typeface="Verdana" charset="0"/>
                <a:cs typeface="Verdana" charset="0"/>
              </a:rPr>
              <a:t>Новый специалист в системе </a:t>
            </a:r>
            <a:br>
              <a:rPr lang="ru-RU" sz="2400" b="1" dirty="0">
                <a:solidFill>
                  <a:srgbClr val="C00000"/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ru-RU" sz="2400" b="1" dirty="0">
                <a:solidFill>
                  <a:srgbClr val="C00000"/>
                </a:solidFill>
                <a:latin typeface="Verdana" charset="0"/>
                <a:ea typeface="Verdana" charset="0"/>
                <a:cs typeface="Verdana" charset="0"/>
              </a:rPr>
              <a:t>медицинской помощи обучающимся в образовательных организациях</a:t>
            </a:r>
            <a:br>
              <a:rPr lang="ru-RU" sz="2400" b="1" dirty="0">
                <a:solidFill>
                  <a:srgbClr val="C00000"/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ru-RU" sz="2400" b="1" dirty="0">
                <a:solidFill>
                  <a:srgbClr val="C00000"/>
                </a:solidFill>
                <a:latin typeface="Verdana" charset="0"/>
                <a:ea typeface="Verdana" charset="0"/>
                <a:cs typeface="Verdana" charset="0"/>
              </a:rPr>
              <a:t>«Специалист в области школьной медицины» (бакалавр</a:t>
            </a:r>
            <a:r>
              <a:rPr lang="ru-RU" sz="2400" b="1" dirty="0" smtClean="0">
                <a:solidFill>
                  <a:srgbClr val="C00000"/>
                </a:solidFill>
                <a:latin typeface="Verdana" charset="0"/>
                <a:ea typeface="Verdana" charset="0"/>
                <a:cs typeface="Verdana" charset="0"/>
              </a:rPr>
              <a:t>)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709412477"/>
              </p:ext>
            </p:extLst>
          </p:nvPr>
        </p:nvGraphicFramePr>
        <p:xfrm>
          <a:off x="611560" y="3097985"/>
          <a:ext cx="78488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Пилотный проект «Школьная медицина» (2016-2018 гг.)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" name="AutoShape 2" descr="Картинки по запросу скворцова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4" descr="Картинки по запросу скворцова фото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268760"/>
            <a:ext cx="4477680" cy="298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5032375" y="1687284"/>
            <a:ext cx="393211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/>
              <a:t>… В </a:t>
            </a:r>
            <a:r>
              <a:rPr lang="ru-RU" sz="2400" dirty="0"/>
              <a:t>рамках развития школьной медицины именно этот специалист будет постоянно следить за здоровьем школьников в том, что касается соблюдения санитарно-гигиенических норм: уровня освещенности, осанкой, высотой парт и т.д.</a:t>
            </a:r>
          </a:p>
          <a:p>
            <a:r>
              <a:rPr lang="ru-RU" sz="2400" dirty="0"/>
              <a:t/>
            </a:r>
            <a:br>
              <a:rPr lang="ru-RU" sz="24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0375" y="461674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sz="2400" b="1" dirty="0">
                <a:solidFill>
                  <a:srgbClr val="C00000"/>
                </a:solidFill>
              </a:rPr>
              <a:t>"Он следит за состоянием здоровья школьников... по всем профилактическим направлениям</a:t>
            </a:r>
            <a:r>
              <a:rPr lang="ru-RU" sz="2400" b="1" dirty="0" smtClean="0">
                <a:solidFill>
                  <a:srgbClr val="C00000"/>
                </a:solidFill>
              </a:rPr>
              <a:t>"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154"/>
          </a:xfrm>
        </p:spPr>
        <p:txBody>
          <a:bodyPr>
            <a:noAutofit/>
          </a:bodyPr>
          <a:lstStyle/>
          <a:p>
            <a:r>
              <a:rPr lang="ru-RU" altLang="x-none" sz="2800" b="1" dirty="0" smtClean="0">
                <a:solidFill>
                  <a:schemeClr val="accent3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Основные направления </a:t>
            </a:r>
            <a:r>
              <a:rPr lang="ru-RU" altLang="x-none" sz="2800" b="1" dirty="0">
                <a:solidFill>
                  <a:schemeClr val="accent3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пилотного проекта </a:t>
            </a:r>
            <a:r>
              <a:rPr lang="ru-RU" altLang="x-none" sz="2800" b="1" dirty="0" smtClean="0">
                <a:solidFill>
                  <a:schemeClr val="accent3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«Школьная </a:t>
            </a:r>
            <a:r>
              <a:rPr lang="ru-RU" altLang="x-none" sz="2800" b="1" dirty="0">
                <a:solidFill>
                  <a:schemeClr val="accent3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медицина»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29891" y="1556792"/>
            <a:ext cx="784887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x-none" sz="2400" dirty="0" smtClean="0">
                <a:latin typeface="Verdana" charset="0"/>
                <a:ea typeface="Verdana" charset="0"/>
                <a:cs typeface="Verdana" charset="0"/>
              </a:rPr>
              <a:t>оказание </a:t>
            </a:r>
            <a:r>
              <a:rPr lang="ru-RU" altLang="x-none" sz="2400" dirty="0">
                <a:latin typeface="Verdana" charset="0"/>
                <a:ea typeface="Verdana" charset="0"/>
                <a:cs typeface="Verdana" charset="0"/>
              </a:rPr>
              <a:t>неотложной медицинской помощи обучающимся в образовательных организациях, </a:t>
            </a:r>
            <a:endParaRPr lang="ru-RU" altLang="x-none" sz="2400" dirty="0" smtClean="0">
              <a:latin typeface="Verdana" charset="0"/>
              <a:ea typeface="Verdana" charset="0"/>
              <a:cs typeface="Verdana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x-none" sz="2400" dirty="0" smtClean="0">
                <a:latin typeface="Verdana" charset="0"/>
                <a:ea typeface="Verdana" charset="0"/>
                <a:cs typeface="Verdana" charset="0"/>
              </a:rPr>
              <a:t>внедрение </a:t>
            </a:r>
            <a:r>
              <a:rPr lang="ru-RU" altLang="x-none" sz="2400" dirty="0">
                <a:latin typeface="Verdana" charset="0"/>
                <a:ea typeface="Verdana" charset="0"/>
                <a:cs typeface="Verdana" charset="0"/>
              </a:rPr>
              <a:t>современных </a:t>
            </a:r>
            <a:r>
              <a:rPr lang="ru-RU" altLang="x-none" sz="2400" dirty="0" smtClean="0">
                <a:latin typeface="Verdana" charset="0"/>
                <a:ea typeface="Verdana" charset="0"/>
                <a:cs typeface="Verdana" charset="0"/>
              </a:rPr>
              <a:t>профилактических </a:t>
            </a:r>
            <a:r>
              <a:rPr lang="ru-RU" altLang="x-none" sz="2400" dirty="0">
                <a:latin typeface="Verdana" charset="0"/>
                <a:ea typeface="Verdana" charset="0"/>
                <a:cs typeface="Verdana" charset="0"/>
              </a:rPr>
              <a:t>технологий, </a:t>
            </a:r>
            <a:endParaRPr lang="ru-RU" altLang="x-none" sz="2400" dirty="0" smtClean="0">
              <a:latin typeface="Verdana" charset="0"/>
              <a:ea typeface="Verdana" charset="0"/>
              <a:cs typeface="Verdana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x-none" sz="2400" dirty="0" smtClean="0">
                <a:latin typeface="Verdana" charset="0"/>
                <a:ea typeface="Verdana" charset="0"/>
                <a:cs typeface="Verdana" charset="0"/>
              </a:rPr>
              <a:t>формирование </a:t>
            </a:r>
            <a:r>
              <a:rPr lang="ru-RU" altLang="x-none" sz="2400" dirty="0">
                <a:latin typeface="Verdana" charset="0"/>
                <a:ea typeface="Verdana" charset="0"/>
                <a:cs typeface="Verdana" charset="0"/>
              </a:rPr>
              <a:t>здорового образа жизни, </a:t>
            </a:r>
            <a:endParaRPr lang="ru-RU" altLang="x-none" sz="2400" dirty="0" smtClean="0">
              <a:latin typeface="Verdana" charset="0"/>
              <a:ea typeface="Verdana" charset="0"/>
              <a:cs typeface="Verdana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x-none" sz="2400" dirty="0" smtClean="0">
                <a:latin typeface="Verdana" charset="0"/>
                <a:ea typeface="Verdana" charset="0"/>
                <a:cs typeface="Verdana" charset="0"/>
              </a:rPr>
              <a:t>предупреждение </a:t>
            </a:r>
            <a:r>
              <a:rPr lang="ru-RU" altLang="x-none" sz="2400" dirty="0">
                <a:latin typeface="Verdana" charset="0"/>
                <a:ea typeface="Verdana" charset="0"/>
                <a:cs typeface="Verdana" charset="0"/>
              </a:rPr>
              <a:t>заболеваний, в том числе «школьно-обусловленных», </a:t>
            </a:r>
            <a:endParaRPr lang="ru-RU" altLang="x-none" sz="2400" dirty="0" smtClean="0">
              <a:latin typeface="Verdana" charset="0"/>
              <a:ea typeface="Verdana" charset="0"/>
              <a:cs typeface="Verdana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x-none" sz="2400" dirty="0" smtClean="0">
                <a:latin typeface="Verdana" charset="0"/>
                <a:ea typeface="Verdana" charset="0"/>
                <a:cs typeface="Verdana" charset="0"/>
              </a:rPr>
              <a:t>раннее </a:t>
            </a:r>
            <a:r>
              <a:rPr lang="ru-RU" altLang="x-none" sz="2400" dirty="0">
                <a:latin typeface="Verdana" charset="0"/>
                <a:ea typeface="Verdana" charset="0"/>
                <a:cs typeface="Verdana" charset="0"/>
              </a:rPr>
              <a:t>(своевременное) выявление патологических состояний </a:t>
            </a:r>
            <a:r>
              <a:rPr lang="ru-RU" altLang="x-none" sz="2400" dirty="0" smtClean="0">
                <a:latin typeface="Verdana" charset="0"/>
                <a:ea typeface="Verdana" charset="0"/>
                <a:cs typeface="Verdana" charset="0"/>
              </a:rPr>
              <a:t>и </a:t>
            </a:r>
            <a:r>
              <a:rPr lang="ru-RU" altLang="x-none" sz="2400" dirty="0">
                <a:latin typeface="Verdana" charset="0"/>
                <a:ea typeface="Verdana" charset="0"/>
                <a:cs typeface="Verdana" charset="0"/>
              </a:rPr>
              <a:t>факторов риска их </a:t>
            </a:r>
            <a:r>
              <a:rPr lang="ru-RU" altLang="x-none" sz="2400" dirty="0" smtClean="0">
                <a:latin typeface="Verdana" charset="0"/>
                <a:ea typeface="Verdana" charset="0"/>
                <a:cs typeface="Verdana" charset="0"/>
              </a:rPr>
              <a:t>развития</a:t>
            </a:r>
            <a:r>
              <a:rPr lang="en-US" altLang="x-none" sz="2400" dirty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altLang="x-none" sz="2400" dirty="0">
                <a:latin typeface="Verdana" charset="0"/>
                <a:ea typeface="Verdana" charset="0"/>
                <a:cs typeface="Verdana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134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212976"/>
            <a:ext cx="5092302" cy="2433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15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21594F"/>
                </a:solidFill>
              </a:rPr>
              <a:t>Проект Профессионального стандарта</a:t>
            </a:r>
            <a:endParaRPr lang="ru-RU" sz="3200" b="1" dirty="0">
              <a:solidFill>
                <a:srgbClr val="21594F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139520"/>
              </p:ext>
            </p:extLst>
          </p:nvPr>
        </p:nvGraphicFramePr>
        <p:xfrm>
          <a:off x="539552" y="908720"/>
          <a:ext cx="8352928" cy="6036978"/>
        </p:xfrm>
        <a:graphic>
          <a:graphicData uri="http://schemas.openxmlformats.org/drawingml/2006/table">
            <a:tbl>
              <a:tblPr firstRow="1">
                <a:tableStyleId>{5FD0F851-EC5A-4D38-B0AD-8093EC10F338}</a:tableStyleId>
              </a:tblPr>
              <a:tblGrid>
                <a:gridCol w="1080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728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464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cap="all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ndara" charset="0"/>
                          <a:ea typeface="Candara" charset="0"/>
                          <a:cs typeface="Candara" charset="0"/>
                        </a:rPr>
                        <a:t>РАБОЧЕЕ</a:t>
                      </a:r>
                      <a:r>
                        <a:rPr lang="ru-RU" sz="1400" b="1" cap="all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ndara" charset="0"/>
                          <a:ea typeface="Candara" charset="0"/>
                          <a:cs typeface="Candara" charset="0"/>
                        </a:rPr>
                        <a:t> НАЗВАНИЕ - </a:t>
                      </a:r>
                      <a:r>
                        <a:rPr lang="ru-RU" sz="2000" b="1" cap="all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ndara" charset="0"/>
                          <a:ea typeface="Candara" charset="0"/>
                          <a:cs typeface="Candara" charset="0"/>
                        </a:rPr>
                        <a:t>Специалист  по оказанию медицинской помощи в образовательных организациях</a:t>
                      </a:r>
                      <a:endParaRPr lang="ru-RU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0278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Инициатор</a:t>
                      </a:r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</a:rPr>
                        <a:t> -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Некоммерческим партнерством «Ассоциация специалистов с высшим сестринским образованием», </a:t>
                      </a:r>
                      <a:r>
                        <a:rPr lang="ru-RU" sz="2400" b="1" dirty="0" err="1" smtClean="0">
                          <a:solidFill>
                            <a:srgbClr val="C00000"/>
                          </a:solidFill>
                        </a:rPr>
                        <a:t>г.Москва</a:t>
                      </a:r>
                      <a:endParaRPr lang="ru-RU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Требования к образованию – высшее образование по направлению подготовки «Сестринское дело», квалификация (степень) – «бакалавр»</a:t>
                      </a:r>
                    </a:p>
                  </a:txBody>
                  <a:tcPr marT="189720" marB="18972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5994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15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21594F"/>
                </a:solidFill>
              </a:rPr>
              <a:t>Структура профессионального стандарта</a:t>
            </a:r>
            <a:endParaRPr lang="ru-RU" sz="3200" b="1" dirty="0">
              <a:solidFill>
                <a:srgbClr val="21594F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3691819175"/>
              </p:ext>
            </p:extLst>
          </p:nvPr>
        </p:nvGraphicFramePr>
        <p:xfrm>
          <a:off x="-468560" y="1397000"/>
          <a:ext cx="10153128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7554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154"/>
          </a:xfrm>
        </p:spPr>
        <p:txBody>
          <a:bodyPr>
            <a:noAutofit/>
          </a:bodyPr>
          <a:lstStyle/>
          <a:p>
            <a:pPr lvl="0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ТФ 1 «Оценка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и организация коррекции состояния здоровья обучающихся в условиях образовательной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организации»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980728"/>
          <a:ext cx="849694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83016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154"/>
          </a:xfrm>
        </p:spPr>
        <p:txBody>
          <a:bodyPr>
            <a:noAutofit/>
          </a:bodyPr>
          <a:lstStyle/>
          <a:p>
            <a:pPr lvl="0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Примеры умений из ТФ 1 «Оценка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и организация коррекции состояния здоровья обучающихся в условиях образовательной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организации»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21265239"/>
              </p:ext>
            </p:extLst>
          </p:nvPr>
        </p:nvGraphicFramePr>
        <p:xfrm>
          <a:off x="1115616" y="1268759"/>
          <a:ext cx="7704856" cy="51064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4856"/>
              </a:tblGrid>
              <a:tr h="586907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spc="-5" dirty="0">
                          <a:effectLst/>
                        </a:rPr>
                        <a:t>Проводить скрининг-обследование обучающихся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1141286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spc="-5" dirty="0">
                          <a:effectLst/>
                        </a:rPr>
                        <a:t>Управлять аппаратно-программным комплексом для </a:t>
                      </a:r>
                      <a:r>
                        <a:rPr lang="ru-RU" sz="1800" spc="-5" dirty="0" smtClean="0">
                          <a:effectLst/>
                        </a:rPr>
                        <a:t>скрининг-оценки </a:t>
                      </a:r>
                      <a:r>
                        <a:rPr lang="ru-RU" sz="1800" spc="-5" dirty="0">
                          <a:effectLst/>
                        </a:rPr>
                        <a:t>уровня психофизиологического и соматического здоровья, функциональных и адаптивных резервов организма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504056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spc="-5" dirty="0">
                          <a:effectLst/>
                        </a:rPr>
                        <a:t>Измерять артериальное давление на периферических артериях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38550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spc="-5" dirty="0">
                          <a:effectLst/>
                        </a:rPr>
                        <a:t>Измерять частоту сердцебиения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38550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spc="-5" dirty="0">
                          <a:effectLst/>
                        </a:rPr>
                        <a:t>Измерять рост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38550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spc="-5" dirty="0">
                          <a:effectLst/>
                        </a:rPr>
                        <a:t>Проводить осанкометрию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38550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spc="-5" dirty="0">
                          <a:effectLst/>
                        </a:rPr>
                        <a:t>Проводить плантографию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38550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spc="-5" dirty="0">
                          <a:effectLst/>
                        </a:rPr>
                        <a:t>Измерять массу тела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64919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spc="-5" dirty="0">
                          <a:effectLst/>
                        </a:rPr>
                        <a:t>Устанавливать массивность скелета и тип телосложения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3016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15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ТФ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2 «Формирование здорового образа жизни обучающихся в условиях образовательной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организации»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124745"/>
          <a:ext cx="8964488" cy="56402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9202"/>
                <a:gridCol w="7805286"/>
              </a:tblGrid>
              <a:tr h="104742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ТД 1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Разработка оздоровительных мероприятий для обучающихся с учетом состояния здоровья</a:t>
                      </a:r>
                      <a:endParaRPr lang="ru-RU" sz="2400" dirty="0"/>
                    </a:p>
                  </a:txBody>
                  <a:tcPr anchor="ctr"/>
                </a:tc>
              </a:tr>
              <a:tr h="104742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ТД 2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Формирование совместно</a:t>
                      </a:r>
                      <a:r>
                        <a:rPr lang="ru-RU" sz="2400" baseline="0" dirty="0" smtClean="0"/>
                        <a:t> с психологами и педагогами у обучающихся устойчивых стереотипов ЗОЖ</a:t>
                      </a:r>
                      <a:endParaRPr lang="ru-RU" sz="2400" dirty="0"/>
                    </a:p>
                  </a:txBody>
                  <a:tcPr anchor="ctr"/>
                </a:tc>
              </a:tr>
              <a:tr h="124900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ТД 3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Участие</a:t>
                      </a:r>
                      <a:r>
                        <a:rPr lang="ru-RU" sz="2400" baseline="0" dirty="0" smtClean="0"/>
                        <a:t> в программах подготовки несовершеннолетних к созданию семьи, правильному репродуктивному поведению</a:t>
                      </a:r>
                      <a:endParaRPr lang="ru-RU" sz="2400" dirty="0"/>
                    </a:p>
                  </a:txBody>
                  <a:tcPr anchor="ctr"/>
                </a:tc>
              </a:tr>
              <a:tr h="104742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ТД 4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Оценка эффективности оздоровительных мероприятий для обучающихся</a:t>
                      </a:r>
                      <a:endParaRPr lang="ru-RU" sz="2400" dirty="0"/>
                    </a:p>
                  </a:txBody>
                  <a:tcPr anchor="ctr"/>
                </a:tc>
              </a:tr>
              <a:tr h="124900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ТД 5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Гигиеническое воспитание и обучение, санитарно-гигиенические просвещение обучающихся, работников образовательной организации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6682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3134</TotalTime>
  <Words>1079</Words>
  <Application>Microsoft Office PowerPoint</Application>
  <PresentationFormat>Экран (4:3)</PresentationFormat>
  <Paragraphs>129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НОВЫЙ СПЕЦИАЛИСТ В СИСТЕМЕ МЕДИЦИНСКОЙ ПОМОЩИ ОБУЧАЮЩИМСЯ В ОБРАЗОВАТЕЛЬНЫХ ОРГАНИЗАЦИЯХ «Специалист в области школьной медицины» (бакалавр)</vt:lpstr>
      <vt:lpstr>ПРИЧИНЫ ПОЯВЛЕНИЯ</vt:lpstr>
      <vt:lpstr>Пилотный проект «Школьная медицина» (2016-2018 гг.)</vt:lpstr>
      <vt:lpstr>Основные направления пилотного проекта «Школьная медицина»</vt:lpstr>
      <vt:lpstr>Проект Профессионального стандарта</vt:lpstr>
      <vt:lpstr>Структура профессионального стандарта</vt:lpstr>
      <vt:lpstr>ТФ 1 «Оценка и организация коррекции состояния здоровья обучающихся в условиях образовательной организации»</vt:lpstr>
      <vt:lpstr>Примеры умений из ТФ 1 «Оценка и организация коррекции состояния здоровья обучающихся в условиях образовательной организации»</vt:lpstr>
      <vt:lpstr>ТФ 2 «Формирование здорового образа жизни обучающихся в условиях образовательной организации»</vt:lpstr>
      <vt:lpstr>Примеры умений из ТФ 2 «Формирование здорового образа жизни обучающихся в условиях образовательной организации»</vt:lpstr>
      <vt:lpstr>ТФ 3 «Профилактика негативного воздействия факторов образовательной среды в условиях образовательной организации на здоровье обучающегося»</vt:lpstr>
      <vt:lpstr>Примеры умений из ТФ 3 «Профилактика негативного воздействия факторов образовательной среды в условиях образовательной организации на здоровье обучающегося»</vt:lpstr>
      <vt:lpstr>ТФ 4 «Организация медицинской деятельности»</vt:lpstr>
      <vt:lpstr>Примеры умений из ТФ 4 «Организация медицинской деятельности»</vt:lpstr>
      <vt:lpstr>ТФ 5 «Оказание медицинской помощи обучающимся в экстренной и неотложное форме»</vt:lpstr>
      <vt:lpstr>Примеры умений из ТФ 5 «Оказание медицинской помощи обучающимся в экстренной и неотложное форме»</vt:lpstr>
      <vt:lpstr>Дальнейшая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ВЫПОЛНЕНИЯ НИР И ОКР ПО ИТОГАМ 2016 г. и 1-2 КВАРТАЛОВ 2017 г.,</dc:title>
  <dc:creator>наталья</dc:creator>
  <cp:lastModifiedBy>user</cp:lastModifiedBy>
  <cp:revision>215</cp:revision>
  <cp:lastPrinted>2017-08-28T05:21:27Z</cp:lastPrinted>
  <dcterms:created xsi:type="dcterms:W3CDTF">2017-08-21T20:03:18Z</dcterms:created>
  <dcterms:modified xsi:type="dcterms:W3CDTF">2017-09-27T19:06:04Z</dcterms:modified>
</cp:coreProperties>
</file>