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89" r:id="rId2"/>
  </p:sldMasterIdLst>
  <p:notesMasterIdLst>
    <p:notesMasterId r:id="rId24"/>
  </p:notesMasterIdLst>
  <p:handoutMasterIdLst>
    <p:handoutMasterId r:id="rId25"/>
  </p:handoutMasterIdLst>
  <p:sldIdLst>
    <p:sldId id="474" r:id="rId3"/>
    <p:sldId id="463" r:id="rId4"/>
    <p:sldId id="475" r:id="rId5"/>
    <p:sldId id="466" r:id="rId6"/>
    <p:sldId id="448" r:id="rId7"/>
    <p:sldId id="473" r:id="rId8"/>
    <p:sldId id="477" r:id="rId9"/>
    <p:sldId id="478" r:id="rId10"/>
    <p:sldId id="484" r:id="rId11"/>
    <p:sldId id="485" r:id="rId12"/>
    <p:sldId id="479" r:id="rId13"/>
    <p:sldId id="480" r:id="rId14"/>
    <p:sldId id="450" r:id="rId15"/>
    <p:sldId id="486" r:id="rId16"/>
    <p:sldId id="481" r:id="rId17"/>
    <p:sldId id="482" r:id="rId18"/>
    <p:sldId id="456" r:id="rId19"/>
    <p:sldId id="483" r:id="rId20"/>
    <p:sldId id="457" r:id="rId21"/>
    <p:sldId id="487" r:id="rId22"/>
    <p:sldId id="445" r:id="rId23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A138"/>
    <a:srgbClr val="EE8510"/>
    <a:srgbClr val="0195FF"/>
    <a:srgbClr val="808816"/>
    <a:srgbClr val="B1C01E"/>
    <a:srgbClr val="C38944"/>
    <a:srgbClr val="9EB31C"/>
    <a:srgbClr val="CD2F8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85" autoAdjust="0"/>
    <p:restoredTop sz="94655" autoAdjust="0"/>
  </p:normalViewPr>
  <p:slideViewPr>
    <p:cSldViewPr>
      <p:cViewPr>
        <p:scale>
          <a:sx n="90" d="100"/>
          <a:sy n="90" d="100"/>
        </p:scale>
        <p:origin x="-1188" y="-78"/>
      </p:cViewPr>
      <p:guideLst>
        <p:guide orient="horz" pos="2160"/>
        <p:guide orient="horz" pos="2387"/>
        <p:guide pos="2880"/>
        <p:guide pos="431"/>
        <p:guide pos="53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117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58956A-1154-4D81-AE32-457F80B27132}" type="datetimeFigureOut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05CA628-A330-4630-A825-626933376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20BDCF6-BF13-432F-9614-45F3AC41B153}" type="datetimeFigureOut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E3C781B-14FF-4D36-88E9-9B27FE534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6D27F3-A4AA-42BB-AD31-0DA3D0AD2BB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AD891-E796-4DD7-8AF9-604B4C984DA9}" type="datetimeFigureOut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BA008-64D4-4AF0-B094-389750846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15816" y="620688"/>
            <a:ext cx="5770984" cy="288032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small" baseline="0">
                <a:solidFill>
                  <a:srgbClr val="1D263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en-US" dirty="0"/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2915816" y="3076"/>
            <a:ext cx="5770984" cy="61761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7154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ristophe\Desktop\NEW SHOWEET\CHIMIE\fond_medecine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-3175"/>
            <a:ext cx="915035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8662" y="2071678"/>
            <a:ext cx="7772400" cy="1470025"/>
          </a:xfrm>
        </p:spPr>
        <p:txBody>
          <a:bodyPr>
            <a:normAutofit/>
          </a:bodyPr>
          <a:lstStyle>
            <a:lvl1pPr>
              <a:defRPr sz="4000" b="1" cap="sm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604" y="1214422"/>
            <a:ext cx="6400800" cy="714380"/>
          </a:xfrm>
        </p:spPr>
        <p:txBody>
          <a:bodyPr anchor="ctr"/>
          <a:lstStyle>
            <a:lvl1pPr marL="0" indent="0" algn="ctr">
              <a:buNone/>
              <a:defRPr cap="small" baseline="0">
                <a:solidFill>
                  <a:srgbClr val="0195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ristophe\Desktop\NEW SHOWEET\CHIMIE\fond_medecine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-3175"/>
            <a:ext cx="915035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794" y="274638"/>
            <a:ext cx="6929486" cy="114300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8794" y="1600200"/>
            <a:ext cx="6929486" cy="4525963"/>
          </a:xfrm>
        </p:spPr>
        <p:txBody>
          <a:bodyPr/>
          <a:lstStyle>
            <a:lvl1pPr algn="l">
              <a:defRPr>
                <a:solidFill>
                  <a:srgbClr val="0195FF"/>
                </a:solidFill>
              </a:defRPr>
            </a:lvl1pPr>
            <a:lvl2pPr algn="l">
              <a:defRPr>
                <a:solidFill>
                  <a:srgbClr val="0195FF"/>
                </a:solidFill>
              </a:defRPr>
            </a:lvl2pPr>
            <a:lvl3pPr algn="l">
              <a:defRPr>
                <a:solidFill>
                  <a:srgbClr val="0195FF"/>
                </a:solidFill>
              </a:defRPr>
            </a:lvl3pPr>
            <a:lvl4pPr algn="l">
              <a:defRPr>
                <a:solidFill>
                  <a:srgbClr val="0195FF"/>
                </a:solidFill>
              </a:defRPr>
            </a:lvl4pPr>
            <a:lvl5pPr algn="l">
              <a:defRPr>
                <a:solidFill>
                  <a:srgbClr val="0195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786313" y="6356350"/>
            <a:ext cx="2895600" cy="365125"/>
          </a:xfrm>
        </p:spPr>
        <p:txBody>
          <a:bodyPr/>
          <a:lstStyle>
            <a:lvl1pPr algn="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815263" y="6356350"/>
            <a:ext cx="1042987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A9AFBAA3-25F8-485D-BC94-14CE23C15E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ristophe\Desktop\NEW SHOWEET\CHIMIE\fond_medecine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-3175"/>
            <a:ext cx="915035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8662" y="2071678"/>
            <a:ext cx="7772400" cy="1470025"/>
          </a:xfrm>
        </p:spPr>
        <p:txBody>
          <a:bodyPr>
            <a:normAutofit/>
          </a:bodyPr>
          <a:lstStyle>
            <a:lvl1pPr>
              <a:defRPr sz="4000" b="1" cap="sm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604" y="1214422"/>
            <a:ext cx="6400800" cy="714380"/>
          </a:xfrm>
        </p:spPr>
        <p:txBody>
          <a:bodyPr anchor="ctr"/>
          <a:lstStyle>
            <a:lvl1pPr marL="0" indent="0" algn="ctr">
              <a:buNone/>
              <a:defRPr cap="sm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ristophe\Desktop\NEW SHOWEET\CHIMIE\fond_medecine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-3175"/>
            <a:ext cx="915035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794" y="274638"/>
            <a:ext cx="6929486" cy="114300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8794" y="1600200"/>
            <a:ext cx="6929486" cy="45259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786313" y="6356350"/>
            <a:ext cx="28956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815263" y="6356350"/>
            <a:ext cx="10429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6F90118-7656-46FC-94EB-4EFE69887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ED782C-1DC5-4212-90ED-87736D8BE61B}" type="datetimeFigureOut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0B7CD1-FBEB-4009-A7AF-69B53DCEB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8473282" y="5799931"/>
            <a:ext cx="1839912" cy="27622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B3DC49-96FD-4523-AD6B-FFFC9068CA53}" type="datetimeFigureOut">
              <a:rPr lang="en-US"/>
              <a:pPr>
                <a:defRPr/>
              </a:pPr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2CDAEE-EF76-4944-B114-A621886A0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00188" y="1643063"/>
            <a:ext cx="7486650" cy="2286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rgbClr val="EE85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Организация работы клинических медицинских сестер в хирургической </a:t>
            </a:r>
          </a:p>
          <a:p>
            <a:pPr algn="ctr">
              <a:defRPr/>
            </a:pPr>
            <a:r>
              <a:rPr lang="ru-RU" sz="3600" b="1" dirty="0">
                <a:solidFill>
                  <a:srgbClr val="EE85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службе </a:t>
            </a:r>
            <a:r>
              <a:rPr lang="ru-RU" sz="3600" b="1" dirty="0">
                <a:solidFill>
                  <a:srgbClr val="EE85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3600" b="1" dirty="0">
                <a:solidFill>
                  <a:srgbClr val="EE85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3600" b="1" dirty="0">
              <a:solidFill>
                <a:srgbClr val="EE85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28750" y="6215063"/>
            <a:ext cx="6572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Тольятти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2017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3438" y="4286250"/>
            <a:ext cx="4286250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Землякова В.И.,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ст.м</a:t>
            </a:r>
            <a:r>
              <a: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/c 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хирургической службы ТГКБ №5;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EE85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b="1" dirty="0">
                <a:solidFill>
                  <a:srgbClr val="EE85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Кантишова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А.К., </a:t>
            </a:r>
          </a:p>
          <a:p>
            <a:pPr algn="r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ст.м/с ТОО №2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0188" y="142875"/>
            <a:ext cx="72231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600" b="1" dirty="0"/>
              <a:t>/ главный врач – к.м.н., заслуженный врач РФ Ренц Н.А. /</a:t>
            </a:r>
          </a:p>
        </p:txBody>
      </p:sp>
      <p:pic>
        <p:nvPicPr>
          <p:cNvPr id="10246" name="Рисунок 8" descr="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963" y="153988"/>
            <a:ext cx="67310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Рисунок 8" descr="58fe08ad67a8320d4f29e05b_shutterstock_110633099-resize-compresso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87563"/>
            <a:ext cx="314325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375" y="142875"/>
            <a:ext cx="8215313" cy="3478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8" name="Прямоугольник 3"/>
          <p:cNvSpPr>
            <a:spLocks noChangeArrowheads="1"/>
          </p:cNvSpPr>
          <p:nvPr/>
        </p:nvSpPr>
        <p:spPr bwMode="auto">
          <a:xfrm>
            <a:off x="714375" y="714375"/>
            <a:ext cx="8286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1A138"/>
                </a:solidFill>
                <a:latin typeface="Calibri" pitchFamily="34" charset="0"/>
                <a:cs typeface="Times New Roman" pitchFamily="18" charset="0"/>
              </a:rPr>
              <a:t>На должность клинической медицинской сестры и медсестры - координатора </a:t>
            </a:r>
            <a:r>
              <a:rPr lang="ru-RU" sz="20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назначаются медицинские сестры, имеющие сертификат по специальности «Сестринское дело» и опыт  работы в профильных отделениях .</a:t>
            </a:r>
          </a:p>
        </p:txBody>
      </p:sp>
      <p:sp>
        <p:nvSpPr>
          <p:cNvPr id="21509" name="Прямоугольник 4"/>
          <p:cNvSpPr>
            <a:spLocks noChangeArrowheads="1"/>
          </p:cNvSpPr>
          <p:nvPr/>
        </p:nvSpPr>
        <p:spPr bwMode="auto">
          <a:xfrm>
            <a:off x="5214938" y="2428875"/>
            <a:ext cx="3643312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Клиническая медицинская сестра и медицинская сестра – координатор </a:t>
            </a:r>
            <a:r>
              <a:rPr lang="ru-RU" sz="2400" b="1" i="1">
                <a:solidFill>
                  <a:srgbClr val="F1A138"/>
                </a:solidFill>
                <a:latin typeface="Calibri" pitchFamily="34" charset="0"/>
                <a:cs typeface="Times New Roman" pitchFamily="18" charset="0"/>
              </a:rPr>
              <a:t>подчиняются </a:t>
            </a:r>
            <a:r>
              <a:rPr lang="ru-RU" sz="2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заведующему отделению, врачу, с которым они работают, старшей медицинской сестре отделения.</a:t>
            </a:r>
          </a:p>
          <a:p>
            <a:pPr algn="ctr"/>
            <a:endParaRPr lang="ru-RU" sz="2400" b="1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11" name="Рисунок 8" descr="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" descr="IMG_27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059136"/>
            <a:ext cx="4644008" cy="464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5"/>
          <p:cNvGrpSpPr>
            <a:grpSpLocks/>
          </p:cNvGrpSpPr>
          <p:nvPr/>
        </p:nvGrpSpPr>
        <p:grpSpPr bwMode="auto">
          <a:xfrm rot="-4423226">
            <a:off x="8504237" y="2020888"/>
            <a:ext cx="646113" cy="471488"/>
            <a:chOff x="1043" y="2596"/>
            <a:chExt cx="142" cy="99"/>
          </a:xfrm>
        </p:grpSpPr>
        <p:sp>
          <p:nvSpPr>
            <p:cNvPr id="22757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58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59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0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1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2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3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4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5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6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7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8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69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0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1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2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3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4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5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6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7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8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79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0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1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2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3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4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5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6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7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8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89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0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1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2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3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4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5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6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7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8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99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00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01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02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03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04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05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06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07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808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2531" name="Group 5"/>
          <p:cNvGrpSpPr>
            <a:grpSpLocks/>
          </p:cNvGrpSpPr>
          <p:nvPr/>
        </p:nvGrpSpPr>
        <p:grpSpPr bwMode="auto">
          <a:xfrm rot="-4423226">
            <a:off x="8432800" y="3021013"/>
            <a:ext cx="646113" cy="471487"/>
            <a:chOff x="1043" y="2596"/>
            <a:chExt cx="142" cy="99"/>
          </a:xfrm>
        </p:grpSpPr>
        <p:sp>
          <p:nvSpPr>
            <p:cNvPr id="22705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06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07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08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09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0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1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2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3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4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5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6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7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8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19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0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1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2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3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4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5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6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7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8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29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0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1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2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3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4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5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6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7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8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39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0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1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2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3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4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5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6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7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8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49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50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51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52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53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54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55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56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2532" name="Group 5"/>
          <p:cNvGrpSpPr>
            <a:grpSpLocks/>
          </p:cNvGrpSpPr>
          <p:nvPr/>
        </p:nvGrpSpPr>
        <p:grpSpPr bwMode="auto">
          <a:xfrm rot="-4423226">
            <a:off x="8432800" y="4021138"/>
            <a:ext cx="646113" cy="471487"/>
            <a:chOff x="1043" y="2596"/>
            <a:chExt cx="142" cy="99"/>
          </a:xfrm>
        </p:grpSpPr>
        <p:sp>
          <p:nvSpPr>
            <p:cNvPr id="22653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54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55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56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57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58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59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0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1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2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3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4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5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6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7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8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69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0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1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2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3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4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5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6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7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8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79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0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1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2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3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4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5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6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7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8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89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0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1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2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3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4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5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6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7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8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99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00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01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02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03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704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2533" name="Group 5"/>
          <p:cNvGrpSpPr>
            <a:grpSpLocks/>
          </p:cNvGrpSpPr>
          <p:nvPr/>
        </p:nvGrpSpPr>
        <p:grpSpPr bwMode="auto">
          <a:xfrm rot="-4423226">
            <a:off x="8361363" y="5092700"/>
            <a:ext cx="646112" cy="471488"/>
            <a:chOff x="1043" y="2596"/>
            <a:chExt cx="142" cy="99"/>
          </a:xfrm>
        </p:grpSpPr>
        <p:sp>
          <p:nvSpPr>
            <p:cNvPr id="22601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2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3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4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5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6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7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8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9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0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1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2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3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4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5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6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7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8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19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0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1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2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3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4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5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6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7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8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29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0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1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2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3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4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5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6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7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8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39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0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1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2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3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4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5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6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7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8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49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50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51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52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2534" name="Group 5"/>
          <p:cNvGrpSpPr>
            <a:grpSpLocks/>
          </p:cNvGrpSpPr>
          <p:nvPr/>
        </p:nvGrpSpPr>
        <p:grpSpPr bwMode="auto">
          <a:xfrm rot="-4423226">
            <a:off x="8361362" y="5878513"/>
            <a:ext cx="646113" cy="471488"/>
            <a:chOff x="1043" y="2596"/>
            <a:chExt cx="142" cy="99"/>
          </a:xfrm>
        </p:grpSpPr>
        <p:sp>
          <p:nvSpPr>
            <p:cNvPr id="22549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0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1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2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3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4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5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6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7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8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9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0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1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2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3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4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5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6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7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8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9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0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1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2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3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4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5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6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7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8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9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0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1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2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3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4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5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6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7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8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9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0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1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2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3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4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5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6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7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8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99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600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282" name="Прямая соединительная линия 281"/>
          <p:cNvCxnSpPr/>
          <p:nvPr/>
        </p:nvCxnSpPr>
        <p:spPr>
          <a:xfrm>
            <a:off x="3724275" y="6381750"/>
            <a:ext cx="4572000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584" name="Rectangle 1"/>
          <p:cNvSpPr>
            <a:spLocks noChangeArrowheads="1"/>
          </p:cNvSpPr>
          <p:nvPr/>
        </p:nvSpPr>
        <p:spPr bwMode="auto">
          <a:xfrm>
            <a:off x="1143000" y="642938"/>
            <a:ext cx="800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3600" b="1" u="sng" dirty="0">
                <a:solidFill>
                  <a:srgbClr val="F1A138"/>
                </a:solidFill>
                <a:latin typeface="+mj-lt"/>
                <a:ea typeface="Calibri" pitchFamily="34" charset="0"/>
                <a:cs typeface="Times New Roman" pitchFamily="18" charset="0"/>
              </a:rPr>
              <a:t>Функции </a:t>
            </a:r>
          </a:p>
          <a:p>
            <a:pPr algn="ctr">
              <a:defRPr/>
            </a:pPr>
            <a:r>
              <a:rPr lang="ru-RU" sz="3600" b="1" u="sng" dirty="0">
                <a:solidFill>
                  <a:srgbClr val="F1A138"/>
                </a:solidFill>
                <a:latin typeface="+mj-lt"/>
                <a:ea typeface="Calibri" pitchFamily="34" charset="0"/>
                <a:cs typeface="Times New Roman" pitchFamily="18" charset="0"/>
              </a:rPr>
              <a:t>медицинской сестры - координатора </a:t>
            </a:r>
          </a:p>
        </p:txBody>
      </p:sp>
      <p:sp>
        <p:nvSpPr>
          <p:cNvPr id="22537" name="Rectangle 2"/>
          <p:cNvSpPr>
            <a:spLocks noChangeArrowheads="1"/>
          </p:cNvSpPr>
          <p:nvPr/>
        </p:nvSpPr>
        <p:spPr bwMode="auto">
          <a:xfrm>
            <a:off x="3438525" y="1857375"/>
            <a:ext cx="47148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b="1">
                <a:latin typeface="Calibri" pitchFamily="34" charset="0"/>
                <a:cs typeface="Times New Roman" pitchFamily="18" charset="0"/>
              </a:rPr>
              <a:t>организация расстановки медицинских сестер в смене (совместно со старшей медсестрой);</a:t>
            </a:r>
          </a:p>
        </p:txBody>
      </p:sp>
      <p:pic>
        <p:nvPicPr>
          <p:cNvPr id="22538" name="Рисунок 284" descr="IMG_4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71813"/>
            <a:ext cx="30337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Прямоугольник 285"/>
          <p:cNvSpPr>
            <a:spLocks noChangeArrowheads="1"/>
          </p:cNvSpPr>
          <p:nvPr/>
        </p:nvSpPr>
        <p:spPr bwMode="auto">
          <a:xfrm>
            <a:off x="3509963" y="2881313"/>
            <a:ext cx="45005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  <a:cs typeface="Times New Roman" pitchFamily="18" charset="0"/>
              </a:rPr>
              <a:t>распределение поступающих пациентов в  палаты;</a:t>
            </a:r>
          </a:p>
        </p:txBody>
      </p:sp>
      <p:sp>
        <p:nvSpPr>
          <p:cNvPr id="22540" name="Rectangle 3"/>
          <p:cNvSpPr>
            <a:spLocks noChangeArrowheads="1"/>
          </p:cNvSpPr>
          <p:nvPr/>
        </p:nvSpPr>
        <p:spPr bwMode="auto">
          <a:xfrm>
            <a:off x="3438525" y="3644900"/>
            <a:ext cx="5000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b="1">
                <a:latin typeface="Calibri" pitchFamily="34" charset="0"/>
                <a:cs typeface="Times New Roman" pitchFamily="18" charset="0"/>
              </a:rPr>
              <a:t>взаимодействие со всеми лечебно-диагностическими службами больницы с целью организации мероприятий по диагностике и  лечению пациента; </a:t>
            </a:r>
          </a:p>
        </p:txBody>
      </p:sp>
      <p:sp>
        <p:nvSpPr>
          <p:cNvPr id="22541" name="Rectangle 4"/>
          <p:cNvSpPr>
            <a:spLocks noChangeArrowheads="1"/>
          </p:cNvSpPr>
          <p:nvPr/>
        </p:nvSpPr>
        <p:spPr bwMode="auto">
          <a:xfrm>
            <a:off x="3509963" y="4992688"/>
            <a:ext cx="4286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b="1">
                <a:latin typeface="Calibri" pitchFamily="34" charset="0"/>
                <a:cs typeface="Times New Roman" pitchFamily="18" charset="0"/>
              </a:rPr>
              <a:t>составление и подача плановых  заявок в диспетчерскую службу ;</a:t>
            </a:r>
          </a:p>
        </p:txBody>
      </p:sp>
      <p:sp>
        <p:nvSpPr>
          <p:cNvPr id="22542" name="Rectangle 5"/>
          <p:cNvSpPr>
            <a:spLocks noChangeArrowheads="1"/>
          </p:cNvSpPr>
          <p:nvPr/>
        </p:nvSpPr>
        <p:spPr bwMode="auto">
          <a:xfrm>
            <a:off x="3509963" y="5865813"/>
            <a:ext cx="4714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b="1">
                <a:latin typeface="Calibri" pitchFamily="34" charset="0"/>
                <a:cs typeface="Times New Roman" pitchFamily="18" charset="0"/>
              </a:rPr>
              <a:t>прием и отправление пневмопочты.</a:t>
            </a:r>
          </a:p>
        </p:txBody>
      </p:sp>
      <p:cxnSp>
        <p:nvCxnSpPr>
          <p:cNvPr id="291" name="Прямая соединительная линия 290"/>
          <p:cNvCxnSpPr/>
          <p:nvPr/>
        </p:nvCxnSpPr>
        <p:spPr>
          <a:xfrm>
            <a:off x="3581400" y="5667375"/>
            <a:ext cx="4714875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2" name="Прямая соединительная линия 291"/>
          <p:cNvCxnSpPr/>
          <p:nvPr/>
        </p:nvCxnSpPr>
        <p:spPr>
          <a:xfrm>
            <a:off x="3581400" y="4953000"/>
            <a:ext cx="4714875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3" name="Прямая соединительная линия 292"/>
          <p:cNvCxnSpPr/>
          <p:nvPr/>
        </p:nvCxnSpPr>
        <p:spPr>
          <a:xfrm>
            <a:off x="3509963" y="3524250"/>
            <a:ext cx="4929187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4" name="Прямая соединительная линия 293"/>
          <p:cNvCxnSpPr/>
          <p:nvPr/>
        </p:nvCxnSpPr>
        <p:spPr>
          <a:xfrm>
            <a:off x="3509963" y="2809875"/>
            <a:ext cx="4857750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9" name="TextBox 278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48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5"/>
          <p:cNvGrpSpPr>
            <a:grpSpLocks/>
          </p:cNvGrpSpPr>
          <p:nvPr/>
        </p:nvGrpSpPr>
        <p:grpSpPr bwMode="auto">
          <a:xfrm rot="-4423226">
            <a:off x="8388350" y="2341563"/>
            <a:ext cx="646113" cy="471487"/>
            <a:chOff x="1043" y="2596"/>
            <a:chExt cx="142" cy="99"/>
          </a:xfrm>
        </p:grpSpPr>
        <p:sp>
          <p:nvSpPr>
            <p:cNvPr id="23671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2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3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4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5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6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7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8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9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0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1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2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3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4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5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6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7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8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89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0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1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2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3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4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5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6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7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8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99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0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1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2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3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4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5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6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7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8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09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0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1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2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3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4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5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6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7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8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19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20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21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22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3555" name="Group 5"/>
          <p:cNvGrpSpPr>
            <a:grpSpLocks/>
          </p:cNvGrpSpPr>
          <p:nvPr/>
        </p:nvGrpSpPr>
        <p:grpSpPr bwMode="auto">
          <a:xfrm rot="-4423226">
            <a:off x="8459787" y="3068638"/>
            <a:ext cx="646113" cy="471488"/>
            <a:chOff x="1043" y="2596"/>
            <a:chExt cx="142" cy="99"/>
          </a:xfrm>
        </p:grpSpPr>
        <p:sp>
          <p:nvSpPr>
            <p:cNvPr id="23619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0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1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2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3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4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5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6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7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8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29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0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1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2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3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4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5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6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7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8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39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0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1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2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3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4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5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6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7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8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49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0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1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2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3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4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5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6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7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8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59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0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1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2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3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4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5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6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7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8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69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70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-4423226">
            <a:off x="8504237" y="3865563"/>
            <a:ext cx="646113" cy="471488"/>
            <a:chOff x="1043" y="2596"/>
            <a:chExt cx="142" cy="99"/>
          </a:xfrm>
        </p:grpSpPr>
        <p:sp>
          <p:nvSpPr>
            <p:cNvPr id="23567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8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9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0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1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2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3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4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5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6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7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8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9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0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1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2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3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4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5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6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7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8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9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0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1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2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3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4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5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6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7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8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99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0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1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2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3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4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5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6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7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8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09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0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1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2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3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4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5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6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7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18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5610" name="Rectangle 1"/>
          <p:cNvSpPr>
            <a:spLocks noChangeArrowheads="1"/>
          </p:cNvSpPr>
          <p:nvPr/>
        </p:nvSpPr>
        <p:spPr bwMode="auto">
          <a:xfrm>
            <a:off x="1357313" y="785813"/>
            <a:ext cx="77866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3600" b="1" u="sng" dirty="0">
                <a:solidFill>
                  <a:srgbClr val="F1A138"/>
                </a:solidFill>
                <a:latin typeface="+mj-lt"/>
                <a:ea typeface="Calibri" pitchFamily="34" charset="0"/>
                <a:cs typeface="Times New Roman" pitchFamily="18" charset="0"/>
              </a:rPr>
              <a:t>Функции </a:t>
            </a:r>
          </a:p>
          <a:p>
            <a:pPr algn="ctr">
              <a:defRPr/>
            </a:pPr>
            <a:r>
              <a:rPr lang="ru-RU" sz="3600" b="1" u="sng" dirty="0">
                <a:solidFill>
                  <a:srgbClr val="F1A138"/>
                </a:solidFill>
                <a:latin typeface="+mj-lt"/>
                <a:ea typeface="Calibri" pitchFamily="34" charset="0"/>
                <a:cs typeface="Times New Roman" pitchFamily="18" charset="0"/>
              </a:rPr>
              <a:t>клинической медицинской сестры: </a:t>
            </a:r>
          </a:p>
        </p:txBody>
      </p:sp>
      <p:sp>
        <p:nvSpPr>
          <p:cNvPr id="23558" name="Rectangle 2"/>
          <p:cNvSpPr>
            <a:spLocks noChangeArrowheads="1"/>
          </p:cNvSpPr>
          <p:nvPr/>
        </p:nvSpPr>
        <p:spPr bwMode="auto">
          <a:xfrm>
            <a:off x="3608388" y="2428875"/>
            <a:ext cx="4929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000" b="1">
                <a:latin typeface="Calibri" pitchFamily="34" charset="0"/>
                <a:cs typeface="Times New Roman" pitchFamily="18" charset="0"/>
              </a:rPr>
              <a:t> уход за пациентом;</a:t>
            </a:r>
          </a:p>
        </p:txBody>
      </p:sp>
      <p:sp>
        <p:nvSpPr>
          <p:cNvPr id="23559" name="Прямоугольник 511"/>
          <p:cNvSpPr>
            <a:spLocks noChangeArrowheads="1"/>
          </p:cNvSpPr>
          <p:nvPr/>
        </p:nvSpPr>
        <p:spPr bwMode="auto">
          <a:xfrm>
            <a:off x="3608388" y="3143250"/>
            <a:ext cx="4714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>
                <a:latin typeface="Calibri" pitchFamily="34" charset="0"/>
                <a:cs typeface="Times New Roman" pitchFamily="18" charset="0"/>
              </a:rPr>
              <a:t>выполнение назначений врача;</a:t>
            </a:r>
          </a:p>
        </p:txBody>
      </p:sp>
      <p:sp>
        <p:nvSpPr>
          <p:cNvPr id="23560" name="Rectangle 3"/>
          <p:cNvSpPr>
            <a:spLocks noChangeArrowheads="1"/>
          </p:cNvSpPr>
          <p:nvPr/>
        </p:nvSpPr>
        <p:spPr bwMode="auto">
          <a:xfrm>
            <a:off x="3608388" y="3929063"/>
            <a:ext cx="5286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000" b="1" dirty="0">
                <a:latin typeface="Calibri" pitchFamily="34" charset="0"/>
                <a:cs typeface="Times New Roman" pitchFamily="18" charset="0"/>
              </a:rPr>
              <a:t>работа с медицинской документацией; </a:t>
            </a:r>
          </a:p>
        </p:txBody>
      </p:sp>
      <p:pic>
        <p:nvPicPr>
          <p:cNvPr id="23561" name="Рисунок 514" descr="IMG_4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71813"/>
            <a:ext cx="3429000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9" name="Прямая соединительная линия 168"/>
          <p:cNvCxnSpPr/>
          <p:nvPr/>
        </p:nvCxnSpPr>
        <p:spPr>
          <a:xfrm>
            <a:off x="3536950" y="2857500"/>
            <a:ext cx="4857750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0" name="Прямая соединительная линия 169"/>
          <p:cNvCxnSpPr/>
          <p:nvPr/>
        </p:nvCxnSpPr>
        <p:spPr>
          <a:xfrm>
            <a:off x="3608388" y="3571875"/>
            <a:ext cx="4857750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/>
          <p:cNvCxnSpPr/>
          <p:nvPr/>
        </p:nvCxnSpPr>
        <p:spPr>
          <a:xfrm>
            <a:off x="3679825" y="4357688"/>
            <a:ext cx="4857750" cy="1587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66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3" name="Group 5"/>
          <p:cNvGrpSpPr>
            <a:grpSpLocks/>
          </p:cNvGrpSpPr>
          <p:nvPr/>
        </p:nvGrpSpPr>
        <p:grpSpPr bwMode="auto">
          <a:xfrm rot="-4423226">
            <a:off x="8504091" y="4433540"/>
            <a:ext cx="646113" cy="471488"/>
            <a:chOff x="1043" y="2596"/>
            <a:chExt cx="142" cy="99"/>
          </a:xfrm>
        </p:grpSpPr>
        <p:sp>
          <p:nvSpPr>
            <p:cNvPr id="174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7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8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9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0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1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2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3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4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5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6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7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8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1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3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6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7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8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9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0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1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2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3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6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7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8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9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0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1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2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3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4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6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7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8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9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0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1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2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3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4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228" name="Прямая соединительная линия 227"/>
          <p:cNvCxnSpPr/>
          <p:nvPr/>
        </p:nvCxnSpPr>
        <p:spPr>
          <a:xfrm>
            <a:off x="3707904" y="4941168"/>
            <a:ext cx="4857750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9" name="Прямая соединительная линия 228"/>
          <p:cNvCxnSpPr/>
          <p:nvPr/>
        </p:nvCxnSpPr>
        <p:spPr>
          <a:xfrm>
            <a:off x="3707903" y="5733256"/>
            <a:ext cx="4857750" cy="1587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230" name="Group 5"/>
          <p:cNvGrpSpPr>
            <a:grpSpLocks/>
          </p:cNvGrpSpPr>
          <p:nvPr/>
        </p:nvGrpSpPr>
        <p:grpSpPr bwMode="auto">
          <a:xfrm rot="-4423226">
            <a:off x="8504091" y="5225629"/>
            <a:ext cx="646113" cy="471488"/>
            <a:chOff x="1043" y="2596"/>
            <a:chExt cx="142" cy="99"/>
          </a:xfrm>
        </p:grpSpPr>
        <p:sp>
          <p:nvSpPr>
            <p:cNvPr id="231" name="Freeform 6"/>
            <p:cNvSpPr>
              <a:spLocks/>
            </p:cNvSpPr>
            <p:nvPr/>
          </p:nvSpPr>
          <p:spPr bwMode="auto">
            <a:xfrm>
              <a:off x="1149" y="2693"/>
              <a:ext cx="12" cy="2"/>
            </a:xfrm>
            <a:custGeom>
              <a:avLst/>
              <a:gdLst>
                <a:gd name="T0" fmla="*/ 0 w 63"/>
                <a:gd name="T1" fmla="*/ 0 h 14"/>
                <a:gd name="T2" fmla="*/ 0 w 63"/>
                <a:gd name="T3" fmla="*/ 0 h 14"/>
                <a:gd name="T4" fmla="*/ 0 w 63"/>
                <a:gd name="T5" fmla="*/ 0 h 14"/>
                <a:gd name="T6" fmla="*/ 0 w 63"/>
                <a:gd name="T7" fmla="*/ 0 h 14"/>
                <a:gd name="T8" fmla="*/ 0 w 63"/>
                <a:gd name="T9" fmla="*/ 0 h 14"/>
                <a:gd name="T10" fmla="*/ 0 w 63"/>
                <a:gd name="T11" fmla="*/ 0 h 14"/>
                <a:gd name="T12" fmla="*/ 0 w 63"/>
                <a:gd name="T13" fmla="*/ 0 h 14"/>
                <a:gd name="T14" fmla="*/ 0 w 63"/>
                <a:gd name="T15" fmla="*/ 0 h 14"/>
                <a:gd name="T16" fmla="*/ 0 w 63"/>
                <a:gd name="T17" fmla="*/ 0 h 14"/>
                <a:gd name="T18" fmla="*/ 0 w 63"/>
                <a:gd name="T19" fmla="*/ 0 h 14"/>
                <a:gd name="T20" fmla="*/ 0 w 63"/>
                <a:gd name="T21" fmla="*/ 0 h 14"/>
                <a:gd name="T22" fmla="*/ 0 w 63"/>
                <a:gd name="T23" fmla="*/ 0 h 14"/>
                <a:gd name="T24" fmla="*/ 0 w 63"/>
                <a:gd name="T25" fmla="*/ 0 h 14"/>
                <a:gd name="T26" fmla="*/ 0 w 63"/>
                <a:gd name="T27" fmla="*/ 0 h 14"/>
                <a:gd name="T28" fmla="*/ 0 w 63"/>
                <a:gd name="T29" fmla="*/ 0 h 14"/>
                <a:gd name="T30" fmla="*/ 0 w 63"/>
                <a:gd name="T31" fmla="*/ 0 h 14"/>
                <a:gd name="T32" fmla="*/ 0 w 63"/>
                <a:gd name="T33" fmla="*/ 0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14"/>
                <a:gd name="T53" fmla="*/ 63 w 63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14">
                  <a:moveTo>
                    <a:pt x="63" y="14"/>
                  </a:moveTo>
                  <a:lnTo>
                    <a:pt x="55" y="14"/>
                  </a:lnTo>
                  <a:lnTo>
                    <a:pt x="48" y="14"/>
                  </a:lnTo>
                  <a:lnTo>
                    <a:pt x="40" y="14"/>
                  </a:lnTo>
                  <a:lnTo>
                    <a:pt x="31" y="11"/>
                  </a:lnTo>
                  <a:lnTo>
                    <a:pt x="23" y="10"/>
                  </a:lnTo>
                  <a:lnTo>
                    <a:pt x="16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8" y="3"/>
                  </a:lnTo>
                  <a:lnTo>
                    <a:pt x="15" y="6"/>
                  </a:lnTo>
                  <a:lnTo>
                    <a:pt x="23" y="8"/>
                  </a:lnTo>
                  <a:lnTo>
                    <a:pt x="30" y="10"/>
                  </a:lnTo>
                  <a:lnTo>
                    <a:pt x="39" y="11"/>
                  </a:lnTo>
                  <a:lnTo>
                    <a:pt x="47" y="12"/>
                  </a:lnTo>
                  <a:lnTo>
                    <a:pt x="55" y="14"/>
                  </a:lnTo>
                  <a:lnTo>
                    <a:pt x="63" y="14"/>
                  </a:lnTo>
                  <a:close/>
                </a:path>
              </a:pathLst>
            </a:custGeom>
            <a:solidFill>
              <a:srgbClr val="F0A7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2" name="Freeform 7"/>
            <p:cNvSpPr>
              <a:spLocks/>
            </p:cNvSpPr>
            <p:nvPr/>
          </p:nvSpPr>
          <p:spPr bwMode="auto">
            <a:xfrm>
              <a:off x="1143" y="2689"/>
              <a:ext cx="26" cy="6"/>
            </a:xfrm>
            <a:custGeom>
              <a:avLst/>
              <a:gdLst>
                <a:gd name="T0" fmla="*/ 0 w 129"/>
                <a:gd name="T1" fmla="*/ 0 h 38"/>
                <a:gd name="T2" fmla="*/ 0 w 129"/>
                <a:gd name="T3" fmla="*/ 0 h 38"/>
                <a:gd name="T4" fmla="*/ 0 w 129"/>
                <a:gd name="T5" fmla="*/ 0 h 38"/>
                <a:gd name="T6" fmla="*/ 0 w 129"/>
                <a:gd name="T7" fmla="*/ 0 h 38"/>
                <a:gd name="T8" fmla="*/ 0 w 129"/>
                <a:gd name="T9" fmla="*/ 0 h 38"/>
                <a:gd name="T10" fmla="*/ 0 w 129"/>
                <a:gd name="T11" fmla="*/ 0 h 38"/>
                <a:gd name="T12" fmla="*/ 0 w 129"/>
                <a:gd name="T13" fmla="*/ 0 h 38"/>
                <a:gd name="T14" fmla="*/ 0 w 129"/>
                <a:gd name="T15" fmla="*/ 0 h 38"/>
                <a:gd name="T16" fmla="*/ 0 w 129"/>
                <a:gd name="T17" fmla="*/ 0 h 38"/>
                <a:gd name="T18" fmla="*/ 0 w 129"/>
                <a:gd name="T19" fmla="*/ 0 h 38"/>
                <a:gd name="T20" fmla="*/ 0 w 129"/>
                <a:gd name="T21" fmla="*/ 0 h 38"/>
                <a:gd name="T22" fmla="*/ 0 w 129"/>
                <a:gd name="T23" fmla="*/ 0 h 38"/>
                <a:gd name="T24" fmla="*/ 0 w 129"/>
                <a:gd name="T25" fmla="*/ 0 h 38"/>
                <a:gd name="T26" fmla="*/ 0 w 129"/>
                <a:gd name="T27" fmla="*/ 0 h 38"/>
                <a:gd name="T28" fmla="*/ 0 w 129"/>
                <a:gd name="T29" fmla="*/ 0 h 38"/>
                <a:gd name="T30" fmla="*/ 0 w 129"/>
                <a:gd name="T31" fmla="*/ 0 h 38"/>
                <a:gd name="T32" fmla="*/ 0 w 129"/>
                <a:gd name="T33" fmla="*/ 0 h 38"/>
                <a:gd name="T34" fmla="*/ 0 w 129"/>
                <a:gd name="T35" fmla="*/ 0 h 38"/>
                <a:gd name="T36" fmla="*/ 0 w 129"/>
                <a:gd name="T37" fmla="*/ 0 h 38"/>
                <a:gd name="T38" fmla="*/ 0 w 129"/>
                <a:gd name="T39" fmla="*/ 0 h 38"/>
                <a:gd name="T40" fmla="*/ 0 w 129"/>
                <a:gd name="T41" fmla="*/ 0 h 38"/>
                <a:gd name="T42" fmla="*/ 0 w 129"/>
                <a:gd name="T43" fmla="*/ 0 h 38"/>
                <a:gd name="T44" fmla="*/ 0 w 129"/>
                <a:gd name="T45" fmla="*/ 0 h 38"/>
                <a:gd name="T46" fmla="*/ 0 w 129"/>
                <a:gd name="T47" fmla="*/ 0 h 38"/>
                <a:gd name="T48" fmla="*/ 0 w 129"/>
                <a:gd name="T49" fmla="*/ 0 h 38"/>
                <a:gd name="T50" fmla="*/ 0 w 129"/>
                <a:gd name="T51" fmla="*/ 0 h 38"/>
                <a:gd name="T52" fmla="*/ 0 w 129"/>
                <a:gd name="T53" fmla="*/ 0 h 38"/>
                <a:gd name="T54" fmla="*/ 0 w 129"/>
                <a:gd name="T55" fmla="*/ 0 h 38"/>
                <a:gd name="T56" fmla="*/ 0 w 129"/>
                <a:gd name="T57" fmla="*/ 0 h 38"/>
                <a:gd name="T58" fmla="*/ 0 w 129"/>
                <a:gd name="T59" fmla="*/ 0 h 38"/>
                <a:gd name="T60" fmla="*/ 0 w 129"/>
                <a:gd name="T61" fmla="*/ 0 h 38"/>
                <a:gd name="T62" fmla="*/ 0 w 129"/>
                <a:gd name="T63" fmla="*/ 0 h 38"/>
                <a:gd name="T64" fmla="*/ 0 w 129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38"/>
                <a:gd name="T101" fmla="*/ 129 w 129"/>
                <a:gd name="T102" fmla="*/ 38 h 3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38">
                  <a:moveTo>
                    <a:pt x="129" y="28"/>
                  </a:moveTo>
                  <a:lnTo>
                    <a:pt x="116" y="33"/>
                  </a:lnTo>
                  <a:lnTo>
                    <a:pt x="102" y="36"/>
                  </a:lnTo>
                  <a:lnTo>
                    <a:pt x="89" y="38"/>
                  </a:lnTo>
                  <a:lnTo>
                    <a:pt x="75" y="38"/>
                  </a:lnTo>
                  <a:lnTo>
                    <a:pt x="60" y="35"/>
                  </a:lnTo>
                  <a:lnTo>
                    <a:pt x="47" y="32"/>
                  </a:lnTo>
                  <a:lnTo>
                    <a:pt x="33" y="26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0" y="10"/>
                  </a:lnTo>
                  <a:lnTo>
                    <a:pt x="7" y="8"/>
                  </a:lnTo>
                  <a:lnTo>
                    <a:pt x="5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1" y="14"/>
                  </a:lnTo>
                  <a:lnTo>
                    <a:pt x="32" y="20"/>
                  </a:lnTo>
                  <a:lnTo>
                    <a:pt x="44" y="23"/>
                  </a:lnTo>
                  <a:lnTo>
                    <a:pt x="56" y="27"/>
                  </a:lnTo>
                  <a:lnTo>
                    <a:pt x="69" y="30"/>
                  </a:lnTo>
                  <a:lnTo>
                    <a:pt x="81" y="32"/>
                  </a:lnTo>
                  <a:lnTo>
                    <a:pt x="94" y="33"/>
                  </a:lnTo>
                  <a:lnTo>
                    <a:pt x="99" y="32"/>
                  </a:lnTo>
                  <a:lnTo>
                    <a:pt x="103" y="32"/>
                  </a:lnTo>
                  <a:lnTo>
                    <a:pt x="107" y="32"/>
                  </a:lnTo>
                  <a:lnTo>
                    <a:pt x="112" y="32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4" y="29"/>
                  </a:lnTo>
                  <a:lnTo>
                    <a:pt x="129" y="28"/>
                  </a:lnTo>
                  <a:close/>
                </a:path>
              </a:pathLst>
            </a:custGeom>
            <a:solidFill>
              <a:srgbClr val="F1AA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3" name="Freeform 8"/>
            <p:cNvSpPr>
              <a:spLocks/>
            </p:cNvSpPr>
            <p:nvPr/>
          </p:nvSpPr>
          <p:spPr bwMode="auto">
            <a:xfrm>
              <a:off x="1140" y="2685"/>
              <a:ext cx="33" cy="10"/>
            </a:xfrm>
            <a:custGeom>
              <a:avLst/>
              <a:gdLst>
                <a:gd name="T0" fmla="*/ 0 w 166"/>
                <a:gd name="T1" fmla="*/ 0 h 59"/>
                <a:gd name="T2" fmla="*/ 0 w 166"/>
                <a:gd name="T3" fmla="*/ 0 h 59"/>
                <a:gd name="T4" fmla="*/ 0 w 166"/>
                <a:gd name="T5" fmla="*/ 0 h 59"/>
                <a:gd name="T6" fmla="*/ 0 w 166"/>
                <a:gd name="T7" fmla="*/ 0 h 59"/>
                <a:gd name="T8" fmla="*/ 0 w 166"/>
                <a:gd name="T9" fmla="*/ 0 h 59"/>
                <a:gd name="T10" fmla="*/ 0 w 166"/>
                <a:gd name="T11" fmla="*/ 0 h 59"/>
                <a:gd name="T12" fmla="*/ 0 w 166"/>
                <a:gd name="T13" fmla="*/ 0 h 59"/>
                <a:gd name="T14" fmla="*/ 0 w 166"/>
                <a:gd name="T15" fmla="*/ 0 h 59"/>
                <a:gd name="T16" fmla="*/ 0 w 166"/>
                <a:gd name="T17" fmla="*/ 0 h 59"/>
                <a:gd name="T18" fmla="*/ 0 w 166"/>
                <a:gd name="T19" fmla="*/ 0 h 59"/>
                <a:gd name="T20" fmla="*/ 0 w 166"/>
                <a:gd name="T21" fmla="*/ 0 h 59"/>
                <a:gd name="T22" fmla="*/ 0 w 166"/>
                <a:gd name="T23" fmla="*/ 0 h 59"/>
                <a:gd name="T24" fmla="*/ 0 w 166"/>
                <a:gd name="T25" fmla="*/ 0 h 59"/>
                <a:gd name="T26" fmla="*/ 0 w 166"/>
                <a:gd name="T27" fmla="*/ 0 h 59"/>
                <a:gd name="T28" fmla="*/ 0 w 166"/>
                <a:gd name="T29" fmla="*/ 0 h 59"/>
                <a:gd name="T30" fmla="*/ 0 w 166"/>
                <a:gd name="T31" fmla="*/ 0 h 59"/>
                <a:gd name="T32" fmla="*/ 0 w 166"/>
                <a:gd name="T33" fmla="*/ 0 h 59"/>
                <a:gd name="T34" fmla="*/ 0 w 166"/>
                <a:gd name="T35" fmla="*/ 0 h 59"/>
                <a:gd name="T36" fmla="*/ 0 w 166"/>
                <a:gd name="T37" fmla="*/ 0 h 59"/>
                <a:gd name="T38" fmla="*/ 0 w 166"/>
                <a:gd name="T39" fmla="*/ 0 h 59"/>
                <a:gd name="T40" fmla="*/ 0 w 166"/>
                <a:gd name="T41" fmla="*/ 0 h 59"/>
                <a:gd name="T42" fmla="*/ 0 w 166"/>
                <a:gd name="T43" fmla="*/ 0 h 59"/>
                <a:gd name="T44" fmla="*/ 0 w 166"/>
                <a:gd name="T45" fmla="*/ 0 h 59"/>
                <a:gd name="T46" fmla="*/ 0 w 166"/>
                <a:gd name="T47" fmla="*/ 0 h 59"/>
                <a:gd name="T48" fmla="*/ 0 w 166"/>
                <a:gd name="T49" fmla="*/ 0 h 59"/>
                <a:gd name="T50" fmla="*/ 0 w 166"/>
                <a:gd name="T51" fmla="*/ 0 h 59"/>
                <a:gd name="T52" fmla="*/ 0 w 166"/>
                <a:gd name="T53" fmla="*/ 0 h 59"/>
                <a:gd name="T54" fmla="*/ 0 w 166"/>
                <a:gd name="T55" fmla="*/ 0 h 59"/>
                <a:gd name="T56" fmla="*/ 0 w 166"/>
                <a:gd name="T57" fmla="*/ 0 h 59"/>
                <a:gd name="T58" fmla="*/ 0 w 166"/>
                <a:gd name="T59" fmla="*/ 0 h 59"/>
                <a:gd name="T60" fmla="*/ 0 w 166"/>
                <a:gd name="T61" fmla="*/ 0 h 59"/>
                <a:gd name="T62" fmla="*/ 0 w 166"/>
                <a:gd name="T63" fmla="*/ 0 h 59"/>
                <a:gd name="T64" fmla="*/ 0 w 166"/>
                <a:gd name="T65" fmla="*/ 0 h 59"/>
                <a:gd name="T66" fmla="*/ 0 w 166"/>
                <a:gd name="T67" fmla="*/ 0 h 59"/>
                <a:gd name="T68" fmla="*/ 0 w 166"/>
                <a:gd name="T69" fmla="*/ 0 h 59"/>
                <a:gd name="T70" fmla="*/ 0 w 166"/>
                <a:gd name="T71" fmla="*/ 0 h 59"/>
                <a:gd name="T72" fmla="*/ 0 w 166"/>
                <a:gd name="T73" fmla="*/ 0 h 59"/>
                <a:gd name="T74" fmla="*/ 0 w 166"/>
                <a:gd name="T75" fmla="*/ 0 h 59"/>
                <a:gd name="T76" fmla="*/ 0 w 166"/>
                <a:gd name="T77" fmla="*/ 0 h 59"/>
                <a:gd name="T78" fmla="*/ 0 w 166"/>
                <a:gd name="T79" fmla="*/ 0 h 59"/>
                <a:gd name="T80" fmla="*/ 0 w 166"/>
                <a:gd name="T81" fmla="*/ 0 h 59"/>
                <a:gd name="T82" fmla="*/ 0 w 166"/>
                <a:gd name="T83" fmla="*/ 0 h 59"/>
                <a:gd name="T84" fmla="*/ 0 w 166"/>
                <a:gd name="T85" fmla="*/ 0 h 59"/>
                <a:gd name="T86" fmla="*/ 0 w 166"/>
                <a:gd name="T87" fmla="*/ 0 h 59"/>
                <a:gd name="T88" fmla="*/ 0 w 166"/>
                <a:gd name="T89" fmla="*/ 0 h 59"/>
                <a:gd name="T90" fmla="*/ 0 w 166"/>
                <a:gd name="T91" fmla="*/ 0 h 59"/>
                <a:gd name="T92" fmla="*/ 0 w 166"/>
                <a:gd name="T93" fmla="*/ 0 h 59"/>
                <a:gd name="T94" fmla="*/ 0 w 166"/>
                <a:gd name="T95" fmla="*/ 0 h 59"/>
                <a:gd name="T96" fmla="*/ 0 w 166"/>
                <a:gd name="T97" fmla="*/ 0 h 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6"/>
                <a:gd name="T148" fmla="*/ 0 h 59"/>
                <a:gd name="T149" fmla="*/ 166 w 166"/>
                <a:gd name="T150" fmla="*/ 59 h 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6" h="59">
                  <a:moveTo>
                    <a:pt x="47" y="45"/>
                  </a:moveTo>
                  <a:lnTo>
                    <a:pt x="54" y="48"/>
                  </a:lnTo>
                  <a:lnTo>
                    <a:pt x="61" y="51"/>
                  </a:lnTo>
                  <a:lnTo>
                    <a:pt x="69" y="53"/>
                  </a:lnTo>
                  <a:lnTo>
                    <a:pt x="76" y="55"/>
                  </a:lnTo>
                  <a:lnTo>
                    <a:pt x="85" y="56"/>
                  </a:lnTo>
                  <a:lnTo>
                    <a:pt x="93" y="57"/>
                  </a:lnTo>
                  <a:lnTo>
                    <a:pt x="101" y="59"/>
                  </a:lnTo>
                  <a:lnTo>
                    <a:pt x="109" y="59"/>
                  </a:lnTo>
                  <a:lnTo>
                    <a:pt x="117" y="57"/>
                  </a:lnTo>
                  <a:lnTo>
                    <a:pt x="124" y="56"/>
                  </a:lnTo>
                  <a:lnTo>
                    <a:pt x="131" y="54"/>
                  </a:lnTo>
                  <a:lnTo>
                    <a:pt x="139" y="51"/>
                  </a:lnTo>
                  <a:lnTo>
                    <a:pt x="146" y="49"/>
                  </a:lnTo>
                  <a:lnTo>
                    <a:pt x="153" y="45"/>
                  </a:lnTo>
                  <a:lnTo>
                    <a:pt x="159" y="41"/>
                  </a:lnTo>
                  <a:lnTo>
                    <a:pt x="166" y="37"/>
                  </a:lnTo>
                  <a:lnTo>
                    <a:pt x="159" y="39"/>
                  </a:lnTo>
                  <a:lnTo>
                    <a:pt x="152" y="42"/>
                  </a:lnTo>
                  <a:lnTo>
                    <a:pt x="146" y="43"/>
                  </a:lnTo>
                  <a:lnTo>
                    <a:pt x="139" y="45"/>
                  </a:lnTo>
                  <a:lnTo>
                    <a:pt x="132" y="47"/>
                  </a:lnTo>
                  <a:lnTo>
                    <a:pt x="125" y="47"/>
                  </a:lnTo>
                  <a:lnTo>
                    <a:pt x="117" y="48"/>
                  </a:lnTo>
                  <a:lnTo>
                    <a:pt x="110" y="48"/>
                  </a:lnTo>
                  <a:lnTo>
                    <a:pt x="95" y="47"/>
                  </a:lnTo>
                  <a:lnTo>
                    <a:pt x="79" y="44"/>
                  </a:lnTo>
                  <a:lnTo>
                    <a:pt x="64" y="41"/>
                  </a:lnTo>
                  <a:lnTo>
                    <a:pt x="50" y="36"/>
                  </a:lnTo>
                  <a:lnTo>
                    <a:pt x="36" y="29"/>
                  </a:lnTo>
                  <a:lnTo>
                    <a:pt x="24" y="20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4" y="6"/>
                  </a:lnTo>
                  <a:lnTo>
                    <a:pt x="8" y="12"/>
                  </a:lnTo>
                  <a:lnTo>
                    <a:pt x="12" y="17"/>
                  </a:lnTo>
                  <a:lnTo>
                    <a:pt x="16" y="21"/>
                  </a:lnTo>
                  <a:lnTo>
                    <a:pt x="21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38" y="39"/>
                  </a:lnTo>
                  <a:lnTo>
                    <a:pt x="39" y="41"/>
                  </a:lnTo>
                  <a:lnTo>
                    <a:pt x="40" y="42"/>
                  </a:lnTo>
                  <a:lnTo>
                    <a:pt x="41" y="42"/>
                  </a:lnTo>
                  <a:lnTo>
                    <a:pt x="43" y="43"/>
                  </a:lnTo>
                  <a:lnTo>
                    <a:pt x="44" y="44"/>
                  </a:lnTo>
                  <a:lnTo>
                    <a:pt x="45" y="44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4" name="Freeform 9"/>
            <p:cNvSpPr>
              <a:spLocks/>
            </p:cNvSpPr>
            <p:nvPr/>
          </p:nvSpPr>
          <p:spPr bwMode="auto">
            <a:xfrm>
              <a:off x="1138" y="2682"/>
              <a:ext cx="38" cy="12"/>
            </a:xfrm>
            <a:custGeom>
              <a:avLst/>
              <a:gdLst>
                <a:gd name="T0" fmla="*/ 0 w 191"/>
                <a:gd name="T1" fmla="*/ 0 h 72"/>
                <a:gd name="T2" fmla="*/ 0 w 191"/>
                <a:gd name="T3" fmla="*/ 0 h 72"/>
                <a:gd name="T4" fmla="*/ 0 w 191"/>
                <a:gd name="T5" fmla="*/ 0 h 72"/>
                <a:gd name="T6" fmla="*/ 0 w 191"/>
                <a:gd name="T7" fmla="*/ 0 h 72"/>
                <a:gd name="T8" fmla="*/ 0 w 191"/>
                <a:gd name="T9" fmla="*/ 0 h 72"/>
                <a:gd name="T10" fmla="*/ 0 w 191"/>
                <a:gd name="T11" fmla="*/ 0 h 72"/>
                <a:gd name="T12" fmla="*/ 0 w 191"/>
                <a:gd name="T13" fmla="*/ 0 h 72"/>
                <a:gd name="T14" fmla="*/ 0 w 191"/>
                <a:gd name="T15" fmla="*/ 0 h 72"/>
                <a:gd name="T16" fmla="*/ 0 w 191"/>
                <a:gd name="T17" fmla="*/ 0 h 72"/>
                <a:gd name="T18" fmla="*/ 0 w 191"/>
                <a:gd name="T19" fmla="*/ 0 h 72"/>
                <a:gd name="T20" fmla="*/ 0 w 191"/>
                <a:gd name="T21" fmla="*/ 0 h 72"/>
                <a:gd name="T22" fmla="*/ 0 w 191"/>
                <a:gd name="T23" fmla="*/ 0 h 72"/>
                <a:gd name="T24" fmla="*/ 0 w 191"/>
                <a:gd name="T25" fmla="*/ 0 h 72"/>
                <a:gd name="T26" fmla="*/ 0 w 191"/>
                <a:gd name="T27" fmla="*/ 0 h 72"/>
                <a:gd name="T28" fmla="*/ 0 w 191"/>
                <a:gd name="T29" fmla="*/ 0 h 72"/>
                <a:gd name="T30" fmla="*/ 0 w 191"/>
                <a:gd name="T31" fmla="*/ 0 h 72"/>
                <a:gd name="T32" fmla="*/ 0 w 191"/>
                <a:gd name="T33" fmla="*/ 0 h 72"/>
                <a:gd name="T34" fmla="*/ 0 w 191"/>
                <a:gd name="T35" fmla="*/ 0 h 72"/>
                <a:gd name="T36" fmla="*/ 0 w 191"/>
                <a:gd name="T37" fmla="*/ 0 h 72"/>
                <a:gd name="T38" fmla="*/ 0 w 191"/>
                <a:gd name="T39" fmla="*/ 0 h 72"/>
                <a:gd name="T40" fmla="*/ 0 w 191"/>
                <a:gd name="T41" fmla="*/ 0 h 72"/>
                <a:gd name="T42" fmla="*/ 0 w 191"/>
                <a:gd name="T43" fmla="*/ 0 h 72"/>
                <a:gd name="T44" fmla="*/ 0 w 191"/>
                <a:gd name="T45" fmla="*/ 0 h 72"/>
                <a:gd name="T46" fmla="*/ 0 w 191"/>
                <a:gd name="T47" fmla="*/ 0 h 72"/>
                <a:gd name="T48" fmla="*/ 0 w 191"/>
                <a:gd name="T49" fmla="*/ 0 h 72"/>
                <a:gd name="T50" fmla="*/ 0 w 191"/>
                <a:gd name="T51" fmla="*/ 0 h 72"/>
                <a:gd name="T52" fmla="*/ 0 w 191"/>
                <a:gd name="T53" fmla="*/ 0 h 72"/>
                <a:gd name="T54" fmla="*/ 0 w 191"/>
                <a:gd name="T55" fmla="*/ 0 h 72"/>
                <a:gd name="T56" fmla="*/ 0 w 191"/>
                <a:gd name="T57" fmla="*/ 0 h 72"/>
                <a:gd name="T58" fmla="*/ 0 w 191"/>
                <a:gd name="T59" fmla="*/ 0 h 72"/>
                <a:gd name="T60" fmla="*/ 0 w 191"/>
                <a:gd name="T61" fmla="*/ 0 h 72"/>
                <a:gd name="T62" fmla="*/ 0 w 191"/>
                <a:gd name="T63" fmla="*/ 0 h 72"/>
                <a:gd name="T64" fmla="*/ 0 w 191"/>
                <a:gd name="T65" fmla="*/ 0 h 72"/>
                <a:gd name="T66" fmla="*/ 0 w 191"/>
                <a:gd name="T67" fmla="*/ 0 h 72"/>
                <a:gd name="T68" fmla="*/ 0 w 191"/>
                <a:gd name="T69" fmla="*/ 0 h 72"/>
                <a:gd name="T70" fmla="*/ 0 w 191"/>
                <a:gd name="T71" fmla="*/ 0 h 72"/>
                <a:gd name="T72" fmla="*/ 0 w 191"/>
                <a:gd name="T73" fmla="*/ 0 h 72"/>
                <a:gd name="T74" fmla="*/ 0 w 191"/>
                <a:gd name="T75" fmla="*/ 0 h 72"/>
                <a:gd name="T76" fmla="*/ 0 w 191"/>
                <a:gd name="T77" fmla="*/ 0 h 72"/>
                <a:gd name="T78" fmla="*/ 0 w 191"/>
                <a:gd name="T79" fmla="*/ 0 h 72"/>
                <a:gd name="T80" fmla="*/ 0 w 191"/>
                <a:gd name="T81" fmla="*/ 0 h 72"/>
                <a:gd name="T82" fmla="*/ 0 w 191"/>
                <a:gd name="T83" fmla="*/ 0 h 72"/>
                <a:gd name="T84" fmla="*/ 0 w 191"/>
                <a:gd name="T85" fmla="*/ 0 h 72"/>
                <a:gd name="T86" fmla="*/ 0 w 191"/>
                <a:gd name="T87" fmla="*/ 0 h 72"/>
                <a:gd name="T88" fmla="*/ 0 w 191"/>
                <a:gd name="T89" fmla="*/ 0 h 72"/>
                <a:gd name="T90" fmla="*/ 0 w 191"/>
                <a:gd name="T91" fmla="*/ 0 h 72"/>
                <a:gd name="T92" fmla="*/ 0 w 191"/>
                <a:gd name="T93" fmla="*/ 0 h 72"/>
                <a:gd name="T94" fmla="*/ 0 w 191"/>
                <a:gd name="T95" fmla="*/ 0 h 72"/>
                <a:gd name="T96" fmla="*/ 0 w 191"/>
                <a:gd name="T97" fmla="*/ 0 h 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1"/>
                <a:gd name="T148" fmla="*/ 0 h 72"/>
                <a:gd name="T149" fmla="*/ 191 w 191"/>
                <a:gd name="T150" fmla="*/ 72 h 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1" h="72">
                  <a:moveTo>
                    <a:pt x="26" y="39"/>
                  </a:moveTo>
                  <a:lnTo>
                    <a:pt x="36" y="47"/>
                  </a:lnTo>
                  <a:lnTo>
                    <a:pt x="47" y="53"/>
                  </a:lnTo>
                  <a:lnTo>
                    <a:pt x="58" y="59"/>
                  </a:lnTo>
                  <a:lnTo>
                    <a:pt x="70" y="62"/>
                  </a:lnTo>
                  <a:lnTo>
                    <a:pt x="82" y="66"/>
                  </a:lnTo>
                  <a:lnTo>
                    <a:pt x="95" y="69"/>
                  </a:lnTo>
                  <a:lnTo>
                    <a:pt x="107" y="71"/>
                  </a:lnTo>
                  <a:lnTo>
                    <a:pt x="120" y="72"/>
                  </a:lnTo>
                  <a:lnTo>
                    <a:pt x="125" y="71"/>
                  </a:lnTo>
                  <a:lnTo>
                    <a:pt x="129" y="71"/>
                  </a:lnTo>
                  <a:lnTo>
                    <a:pt x="133" y="71"/>
                  </a:lnTo>
                  <a:lnTo>
                    <a:pt x="138" y="71"/>
                  </a:lnTo>
                  <a:lnTo>
                    <a:pt x="142" y="69"/>
                  </a:lnTo>
                  <a:lnTo>
                    <a:pt x="146" y="69"/>
                  </a:lnTo>
                  <a:lnTo>
                    <a:pt x="150" y="68"/>
                  </a:lnTo>
                  <a:lnTo>
                    <a:pt x="155" y="67"/>
                  </a:lnTo>
                  <a:lnTo>
                    <a:pt x="160" y="65"/>
                  </a:lnTo>
                  <a:lnTo>
                    <a:pt x="164" y="62"/>
                  </a:lnTo>
                  <a:lnTo>
                    <a:pt x="169" y="60"/>
                  </a:lnTo>
                  <a:lnTo>
                    <a:pt x="174" y="56"/>
                  </a:lnTo>
                  <a:lnTo>
                    <a:pt x="178" y="53"/>
                  </a:lnTo>
                  <a:lnTo>
                    <a:pt x="183" y="49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83" y="45"/>
                  </a:lnTo>
                  <a:lnTo>
                    <a:pt x="175" y="49"/>
                  </a:lnTo>
                  <a:lnTo>
                    <a:pt x="166" y="53"/>
                  </a:lnTo>
                  <a:lnTo>
                    <a:pt x="157" y="55"/>
                  </a:lnTo>
                  <a:lnTo>
                    <a:pt x="148" y="57"/>
                  </a:lnTo>
                  <a:lnTo>
                    <a:pt x="139" y="59"/>
                  </a:lnTo>
                  <a:lnTo>
                    <a:pt x="130" y="60"/>
                  </a:lnTo>
                  <a:lnTo>
                    <a:pt x="120" y="60"/>
                  </a:lnTo>
                  <a:lnTo>
                    <a:pt x="103" y="60"/>
                  </a:lnTo>
                  <a:lnTo>
                    <a:pt x="85" y="56"/>
                  </a:lnTo>
                  <a:lnTo>
                    <a:pt x="69" y="51"/>
                  </a:lnTo>
                  <a:lnTo>
                    <a:pt x="53" y="44"/>
                  </a:lnTo>
                  <a:lnTo>
                    <a:pt x="38" y="36"/>
                  </a:lnTo>
                  <a:lnTo>
                    <a:pt x="24" y="25"/>
                  </a:lnTo>
                  <a:lnTo>
                    <a:pt x="12" y="13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11"/>
                  </a:lnTo>
                  <a:lnTo>
                    <a:pt x="8" y="15"/>
                  </a:lnTo>
                  <a:lnTo>
                    <a:pt x="11" y="20"/>
                  </a:lnTo>
                  <a:lnTo>
                    <a:pt x="15" y="25"/>
                  </a:lnTo>
                  <a:lnTo>
                    <a:pt x="18" y="30"/>
                  </a:lnTo>
                  <a:lnTo>
                    <a:pt x="22" y="35"/>
                  </a:lnTo>
                  <a:lnTo>
                    <a:pt x="26" y="39"/>
                  </a:lnTo>
                  <a:close/>
                </a:path>
              </a:pathLst>
            </a:custGeom>
            <a:solidFill>
              <a:srgbClr val="F1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" name="Freeform 10"/>
            <p:cNvSpPr>
              <a:spLocks/>
            </p:cNvSpPr>
            <p:nvPr/>
          </p:nvSpPr>
          <p:spPr bwMode="auto">
            <a:xfrm>
              <a:off x="1136" y="2679"/>
              <a:ext cx="42" cy="14"/>
            </a:xfrm>
            <a:custGeom>
              <a:avLst/>
              <a:gdLst>
                <a:gd name="T0" fmla="*/ 0 w 210"/>
                <a:gd name="T1" fmla="*/ 0 h 84"/>
                <a:gd name="T2" fmla="*/ 0 w 210"/>
                <a:gd name="T3" fmla="*/ 0 h 84"/>
                <a:gd name="T4" fmla="*/ 0 w 210"/>
                <a:gd name="T5" fmla="*/ 0 h 84"/>
                <a:gd name="T6" fmla="*/ 0 w 210"/>
                <a:gd name="T7" fmla="*/ 0 h 84"/>
                <a:gd name="T8" fmla="*/ 0 w 210"/>
                <a:gd name="T9" fmla="*/ 0 h 84"/>
                <a:gd name="T10" fmla="*/ 0 w 210"/>
                <a:gd name="T11" fmla="*/ 0 h 84"/>
                <a:gd name="T12" fmla="*/ 0 w 210"/>
                <a:gd name="T13" fmla="*/ 0 h 84"/>
                <a:gd name="T14" fmla="*/ 0 w 210"/>
                <a:gd name="T15" fmla="*/ 0 h 84"/>
                <a:gd name="T16" fmla="*/ 0 w 210"/>
                <a:gd name="T17" fmla="*/ 0 h 84"/>
                <a:gd name="T18" fmla="*/ 0 w 210"/>
                <a:gd name="T19" fmla="*/ 0 h 84"/>
                <a:gd name="T20" fmla="*/ 0 w 210"/>
                <a:gd name="T21" fmla="*/ 0 h 84"/>
                <a:gd name="T22" fmla="*/ 0 w 210"/>
                <a:gd name="T23" fmla="*/ 0 h 84"/>
                <a:gd name="T24" fmla="*/ 0 w 210"/>
                <a:gd name="T25" fmla="*/ 0 h 84"/>
                <a:gd name="T26" fmla="*/ 0 w 210"/>
                <a:gd name="T27" fmla="*/ 0 h 84"/>
                <a:gd name="T28" fmla="*/ 0 w 210"/>
                <a:gd name="T29" fmla="*/ 0 h 84"/>
                <a:gd name="T30" fmla="*/ 0 w 210"/>
                <a:gd name="T31" fmla="*/ 0 h 84"/>
                <a:gd name="T32" fmla="*/ 0 w 210"/>
                <a:gd name="T33" fmla="*/ 0 h 84"/>
                <a:gd name="T34" fmla="*/ 0 w 210"/>
                <a:gd name="T35" fmla="*/ 0 h 84"/>
                <a:gd name="T36" fmla="*/ 0 w 210"/>
                <a:gd name="T37" fmla="*/ 0 h 84"/>
                <a:gd name="T38" fmla="*/ 0 w 210"/>
                <a:gd name="T39" fmla="*/ 0 h 84"/>
                <a:gd name="T40" fmla="*/ 0 w 210"/>
                <a:gd name="T41" fmla="*/ 0 h 84"/>
                <a:gd name="T42" fmla="*/ 0 w 210"/>
                <a:gd name="T43" fmla="*/ 0 h 84"/>
                <a:gd name="T44" fmla="*/ 0 w 210"/>
                <a:gd name="T45" fmla="*/ 0 h 84"/>
                <a:gd name="T46" fmla="*/ 0 w 210"/>
                <a:gd name="T47" fmla="*/ 0 h 84"/>
                <a:gd name="T48" fmla="*/ 0 w 210"/>
                <a:gd name="T49" fmla="*/ 0 h 84"/>
                <a:gd name="T50" fmla="*/ 0 w 210"/>
                <a:gd name="T51" fmla="*/ 0 h 84"/>
                <a:gd name="T52" fmla="*/ 0 w 210"/>
                <a:gd name="T53" fmla="*/ 0 h 84"/>
                <a:gd name="T54" fmla="*/ 0 w 210"/>
                <a:gd name="T55" fmla="*/ 0 h 84"/>
                <a:gd name="T56" fmla="*/ 0 w 210"/>
                <a:gd name="T57" fmla="*/ 0 h 84"/>
                <a:gd name="T58" fmla="*/ 0 w 210"/>
                <a:gd name="T59" fmla="*/ 0 h 84"/>
                <a:gd name="T60" fmla="*/ 0 w 210"/>
                <a:gd name="T61" fmla="*/ 0 h 84"/>
                <a:gd name="T62" fmla="*/ 0 w 210"/>
                <a:gd name="T63" fmla="*/ 0 h 84"/>
                <a:gd name="T64" fmla="*/ 0 w 210"/>
                <a:gd name="T65" fmla="*/ 0 h 84"/>
                <a:gd name="T66" fmla="*/ 0 w 210"/>
                <a:gd name="T67" fmla="*/ 0 h 84"/>
                <a:gd name="T68" fmla="*/ 0 w 210"/>
                <a:gd name="T69" fmla="*/ 0 h 84"/>
                <a:gd name="T70" fmla="*/ 0 w 210"/>
                <a:gd name="T71" fmla="*/ 0 h 84"/>
                <a:gd name="T72" fmla="*/ 0 w 210"/>
                <a:gd name="T73" fmla="*/ 0 h 84"/>
                <a:gd name="T74" fmla="*/ 0 w 210"/>
                <a:gd name="T75" fmla="*/ 0 h 84"/>
                <a:gd name="T76" fmla="*/ 0 w 210"/>
                <a:gd name="T77" fmla="*/ 0 h 84"/>
                <a:gd name="T78" fmla="*/ 0 w 210"/>
                <a:gd name="T79" fmla="*/ 0 h 84"/>
                <a:gd name="T80" fmla="*/ 0 w 210"/>
                <a:gd name="T81" fmla="*/ 0 h 84"/>
                <a:gd name="T82" fmla="*/ 0 w 210"/>
                <a:gd name="T83" fmla="*/ 0 h 84"/>
                <a:gd name="T84" fmla="*/ 0 w 210"/>
                <a:gd name="T85" fmla="*/ 0 h 84"/>
                <a:gd name="T86" fmla="*/ 0 w 210"/>
                <a:gd name="T87" fmla="*/ 0 h 84"/>
                <a:gd name="T88" fmla="*/ 0 w 210"/>
                <a:gd name="T89" fmla="*/ 0 h 84"/>
                <a:gd name="T90" fmla="*/ 0 w 210"/>
                <a:gd name="T91" fmla="*/ 0 h 84"/>
                <a:gd name="T92" fmla="*/ 0 w 210"/>
                <a:gd name="T93" fmla="*/ 0 h 84"/>
                <a:gd name="T94" fmla="*/ 0 w 210"/>
                <a:gd name="T95" fmla="*/ 0 h 84"/>
                <a:gd name="T96" fmla="*/ 0 w 210"/>
                <a:gd name="T97" fmla="*/ 0 h 84"/>
                <a:gd name="T98" fmla="*/ 0 w 210"/>
                <a:gd name="T99" fmla="*/ 0 h 84"/>
                <a:gd name="T100" fmla="*/ 0 w 210"/>
                <a:gd name="T101" fmla="*/ 0 h 84"/>
                <a:gd name="T102" fmla="*/ 0 w 210"/>
                <a:gd name="T103" fmla="*/ 0 h 84"/>
                <a:gd name="T104" fmla="*/ 0 w 210"/>
                <a:gd name="T105" fmla="*/ 0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0"/>
                <a:gd name="T160" fmla="*/ 0 h 84"/>
                <a:gd name="T161" fmla="*/ 210 w 210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0" h="84">
                  <a:moveTo>
                    <a:pt x="17" y="36"/>
                  </a:moveTo>
                  <a:lnTo>
                    <a:pt x="28" y="47"/>
                  </a:lnTo>
                  <a:lnTo>
                    <a:pt x="41" y="56"/>
                  </a:lnTo>
                  <a:lnTo>
                    <a:pt x="53" y="65"/>
                  </a:lnTo>
                  <a:lnTo>
                    <a:pt x="67" y="71"/>
                  </a:lnTo>
                  <a:lnTo>
                    <a:pt x="81" y="77"/>
                  </a:lnTo>
                  <a:lnTo>
                    <a:pt x="96" y="80"/>
                  </a:lnTo>
                  <a:lnTo>
                    <a:pt x="112" y="83"/>
                  </a:lnTo>
                  <a:lnTo>
                    <a:pt x="127" y="84"/>
                  </a:lnTo>
                  <a:lnTo>
                    <a:pt x="134" y="84"/>
                  </a:lnTo>
                  <a:lnTo>
                    <a:pt x="142" y="83"/>
                  </a:lnTo>
                  <a:lnTo>
                    <a:pt x="149" y="83"/>
                  </a:lnTo>
                  <a:lnTo>
                    <a:pt x="156" y="81"/>
                  </a:lnTo>
                  <a:lnTo>
                    <a:pt x="163" y="79"/>
                  </a:lnTo>
                  <a:lnTo>
                    <a:pt x="170" y="78"/>
                  </a:lnTo>
                  <a:lnTo>
                    <a:pt x="176" y="75"/>
                  </a:lnTo>
                  <a:lnTo>
                    <a:pt x="183" y="73"/>
                  </a:lnTo>
                  <a:lnTo>
                    <a:pt x="187" y="69"/>
                  </a:lnTo>
                  <a:lnTo>
                    <a:pt x="190" y="67"/>
                  </a:lnTo>
                  <a:lnTo>
                    <a:pt x="194" y="63"/>
                  </a:lnTo>
                  <a:lnTo>
                    <a:pt x="197" y="61"/>
                  </a:lnTo>
                  <a:lnTo>
                    <a:pt x="200" y="57"/>
                  </a:lnTo>
                  <a:lnTo>
                    <a:pt x="204" y="54"/>
                  </a:lnTo>
                  <a:lnTo>
                    <a:pt x="207" y="50"/>
                  </a:lnTo>
                  <a:lnTo>
                    <a:pt x="210" y="45"/>
                  </a:lnTo>
                  <a:lnTo>
                    <a:pt x="201" y="51"/>
                  </a:lnTo>
                  <a:lnTo>
                    <a:pt x="191" y="57"/>
                  </a:lnTo>
                  <a:lnTo>
                    <a:pt x="181" y="62"/>
                  </a:lnTo>
                  <a:lnTo>
                    <a:pt x="171" y="66"/>
                  </a:lnTo>
                  <a:lnTo>
                    <a:pt x="160" y="69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7" y="73"/>
                  </a:lnTo>
                  <a:lnTo>
                    <a:pt x="118" y="73"/>
                  </a:lnTo>
                  <a:lnTo>
                    <a:pt x="108" y="72"/>
                  </a:lnTo>
                  <a:lnTo>
                    <a:pt x="99" y="71"/>
                  </a:lnTo>
                  <a:lnTo>
                    <a:pt x="89" y="68"/>
                  </a:lnTo>
                  <a:lnTo>
                    <a:pt x="80" y="65"/>
                  </a:lnTo>
                  <a:lnTo>
                    <a:pt x="71" y="62"/>
                  </a:lnTo>
                  <a:lnTo>
                    <a:pt x="63" y="57"/>
                  </a:lnTo>
                  <a:lnTo>
                    <a:pt x="55" y="54"/>
                  </a:lnTo>
                  <a:lnTo>
                    <a:pt x="39" y="43"/>
                  </a:lnTo>
                  <a:lnTo>
                    <a:pt x="25" y="30"/>
                  </a:lnTo>
                  <a:lnTo>
                    <a:pt x="12" y="17"/>
                  </a:lnTo>
                  <a:lnTo>
                    <a:pt x="0" y="0"/>
                  </a:lnTo>
                  <a:lnTo>
                    <a:pt x="1" y="5"/>
                  </a:lnTo>
                  <a:lnTo>
                    <a:pt x="3" y="9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4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1AD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6" name="Freeform 11"/>
            <p:cNvSpPr>
              <a:spLocks/>
            </p:cNvSpPr>
            <p:nvPr/>
          </p:nvSpPr>
          <p:spPr bwMode="auto">
            <a:xfrm>
              <a:off x="1135" y="2677"/>
              <a:ext cx="45" cy="15"/>
            </a:xfrm>
            <a:custGeom>
              <a:avLst/>
              <a:gdLst>
                <a:gd name="T0" fmla="*/ 0 w 224"/>
                <a:gd name="T1" fmla="*/ 0 h 95"/>
                <a:gd name="T2" fmla="*/ 0 w 224"/>
                <a:gd name="T3" fmla="*/ 0 h 95"/>
                <a:gd name="T4" fmla="*/ 0 w 224"/>
                <a:gd name="T5" fmla="*/ 0 h 95"/>
                <a:gd name="T6" fmla="*/ 0 w 224"/>
                <a:gd name="T7" fmla="*/ 0 h 95"/>
                <a:gd name="T8" fmla="*/ 0 w 224"/>
                <a:gd name="T9" fmla="*/ 0 h 95"/>
                <a:gd name="T10" fmla="*/ 0 w 224"/>
                <a:gd name="T11" fmla="*/ 0 h 95"/>
                <a:gd name="T12" fmla="*/ 0 w 224"/>
                <a:gd name="T13" fmla="*/ 0 h 95"/>
                <a:gd name="T14" fmla="*/ 0 w 224"/>
                <a:gd name="T15" fmla="*/ 0 h 95"/>
                <a:gd name="T16" fmla="*/ 0 w 224"/>
                <a:gd name="T17" fmla="*/ 0 h 95"/>
                <a:gd name="T18" fmla="*/ 0 w 224"/>
                <a:gd name="T19" fmla="*/ 0 h 95"/>
                <a:gd name="T20" fmla="*/ 0 w 224"/>
                <a:gd name="T21" fmla="*/ 0 h 95"/>
                <a:gd name="T22" fmla="*/ 0 w 224"/>
                <a:gd name="T23" fmla="*/ 0 h 95"/>
                <a:gd name="T24" fmla="*/ 0 w 224"/>
                <a:gd name="T25" fmla="*/ 0 h 95"/>
                <a:gd name="T26" fmla="*/ 0 w 224"/>
                <a:gd name="T27" fmla="*/ 0 h 95"/>
                <a:gd name="T28" fmla="*/ 0 w 224"/>
                <a:gd name="T29" fmla="*/ 0 h 95"/>
                <a:gd name="T30" fmla="*/ 0 w 224"/>
                <a:gd name="T31" fmla="*/ 0 h 95"/>
                <a:gd name="T32" fmla="*/ 0 w 224"/>
                <a:gd name="T33" fmla="*/ 0 h 95"/>
                <a:gd name="T34" fmla="*/ 0 w 224"/>
                <a:gd name="T35" fmla="*/ 0 h 95"/>
                <a:gd name="T36" fmla="*/ 0 w 224"/>
                <a:gd name="T37" fmla="*/ 0 h 95"/>
                <a:gd name="T38" fmla="*/ 0 w 224"/>
                <a:gd name="T39" fmla="*/ 0 h 95"/>
                <a:gd name="T40" fmla="*/ 0 w 224"/>
                <a:gd name="T41" fmla="*/ 0 h 95"/>
                <a:gd name="T42" fmla="*/ 0 w 224"/>
                <a:gd name="T43" fmla="*/ 0 h 95"/>
                <a:gd name="T44" fmla="*/ 0 w 224"/>
                <a:gd name="T45" fmla="*/ 0 h 95"/>
                <a:gd name="T46" fmla="*/ 0 w 224"/>
                <a:gd name="T47" fmla="*/ 0 h 95"/>
                <a:gd name="T48" fmla="*/ 0 w 224"/>
                <a:gd name="T49" fmla="*/ 0 h 95"/>
                <a:gd name="T50" fmla="*/ 0 w 224"/>
                <a:gd name="T51" fmla="*/ 0 h 95"/>
                <a:gd name="T52" fmla="*/ 0 w 224"/>
                <a:gd name="T53" fmla="*/ 0 h 95"/>
                <a:gd name="T54" fmla="*/ 0 w 224"/>
                <a:gd name="T55" fmla="*/ 0 h 95"/>
                <a:gd name="T56" fmla="*/ 0 w 224"/>
                <a:gd name="T57" fmla="*/ 0 h 95"/>
                <a:gd name="T58" fmla="*/ 0 w 224"/>
                <a:gd name="T59" fmla="*/ 0 h 95"/>
                <a:gd name="T60" fmla="*/ 0 w 224"/>
                <a:gd name="T61" fmla="*/ 0 h 95"/>
                <a:gd name="T62" fmla="*/ 0 w 224"/>
                <a:gd name="T63" fmla="*/ 0 h 95"/>
                <a:gd name="T64" fmla="*/ 0 w 224"/>
                <a:gd name="T65" fmla="*/ 0 h 95"/>
                <a:gd name="T66" fmla="*/ 0 w 224"/>
                <a:gd name="T67" fmla="*/ 0 h 95"/>
                <a:gd name="T68" fmla="*/ 0 w 224"/>
                <a:gd name="T69" fmla="*/ 0 h 95"/>
                <a:gd name="T70" fmla="*/ 0 w 224"/>
                <a:gd name="T71" fmla="*/ 0 h 95"/>
                <a:gd name="T72" fmla="*/ 0 w 224"/>
                <a:gd name="T73" fmla="*/ 0 h 95"/>
                <a:gd name="T74" fmla="*/ 0 w 224"/>
                <a:gd name="T75" fmla="*/ 0 h 95"/>
                <a:gd name="T76" fmla="*/ 0 w 224"/>
                <a:gd name="T77" fmla="*/ 0 h 95"/>
                <a:gd name="T78" fmla="*/ 0 w 224"/>
                <a:gd name="T79" fmla="*/ 0 h 95"/>
                <a:gd name="T80" fmla="*/ 0 w 224"/>
                <a:gd name="T81" fmla="*/ 0 h 95"/>
                <a:gd name="T82" fmla="*/ 0 w 224"/>
                <a:gd name="T83" fmla="*/ 0 h 95"/>
                <a:gd name="T84" fmla="*/ 0 w 224"/>
                <a:gd name="T85" fmla="*/ 0 h 95"/>
                <a:gd name="T86" fmla="*/ 0 w 224"/>
                <a:gd name="T87" fmla="*/ 0 h 95"/>
                <a:gd name="T88" fmla="*/ 0 w 224"/>
                <a:gd name="T89" fmla="*/ 0 h 95"/>
                <a:gd name="T90" fmla="*/ 0 w 224"/>
                <a:gd name="T91" fmla="*/ 0 h 95"/>
                <a:gd name="T92" fmla="*/ 0 w 224"/>
                <a:gd name="T93" fmla="*/ 0 h 95"/>
                <a:gd name="T94" fmla="*/ 0 w 224"/>
                <a:gd name="T95" fmla="*/ 0 h 95"/>
                <a:gd name="T96" fmla="*/ 0 w 224"/>
                <a:gd name="T97" fmla="*/ 0 h 95"/>
                <a:gd name="T98" fmla="*/ 0 w 224"/>
                <a:gd name="T99" fmla="*/ 0 h 95"/>
                <a:gd name="T100" fmla="*/ 0 w 224"/>
                <a:gd name="T101" fmla="*/ 0 h 95"/>
                <a:gd name="T102" fmla="*/ 0 w 224"/>
                <a:gd name="T103" fmla="*/ 0 h 95"/>
                <a:gd name="T104" fmla="*/ 0 w 224"/>
                <a:gd name="T105" fmla="*/ 0 h 95"/>
                <a:gd name="T106" fmla="*/ 0 w 224"/>
                <a:gd name="T107" fmla="*/ 0 h 95"/>
                <a:gd name="T108" fmla="*/ 0 w 224"/>
                <a:gd name="T109" fmla="*/ 0 h 95"/>
                <a:gd name="T110" fmla="*/ 0 w 224"/>
                <a:gd name="T111" fmla="*/ 0 h 95"/>
                <a:gd name="T112" fmla="*/ 0 w 224"/>
                <a:gd name="T113" fmla="*/ 0 h 9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24"/>
                <a:gd name="T172" fmla="*/ 0 h 95"/>
                <a:gd name="T173" fmla="*/ 224 w 224"/>
                <a:gd name="T174" fmla="*/ 95 h 9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24" h="95">
                  <a:moveTo>
                    <a:pt x="12" y="35"/>
                  </a:moveTo>
                  <a:lnTo>
                    <a:pt x="24" y="48"/>
                  </a:lnTo>
                  <a:lnTo>
                    <a:pt x="37" y="60"/>
                  </a:lnTo>
                  <a:lnTo>
                    <a:pt x="50" y="71"/>
                  </a:lnTo>
                  <a:lnTo>
                    <a:pt x="65" y="79"/>
                  </a:lnTo>
                  <a:lnTo>
                    <a:pt x="81" y="86"/>
                  </a:lnTo>
                  <a:lnTo>
                    <a:pt x="97" y="91"/>
                  </a:lnTo>
                  <a:lnTo>
                    <a:pt x="115" y="95"/>
                  </a:lnTo>
                  <a:lnTo>
                    <a:pt x="132" y="95"/>
                  </a:lnTo>
                  <a:lnTo>
                    <a:pt x="142" y="95"/>
                  </a:lnTo>
                  <a:lnTo>
                    <a:pt x="151" y="94"/>
                  </a:lnTo>
                  <a:lnTo>
                    <a:pt x="160" y="92"/>
                  </a:lnTo>
                  <a:lnTo>
                    <a:pt x="169" y="90"/>
                  </a:lnTo>
                  <a:lnTo>
                    <a:pt x="178" y="88"/>
                  </a:lnTo>
                  <a:lnTo>
                    <a:pt x="187" y="84"/>
                  </a:lnTo>
                  <a:lnTo>
                    <a:pt x="195" y="80"/>
                  </a:lnTo>
                  <a:lnTo>
                    <a:pt x="203" y="77"/>
                  </a:lnTo>
                  <a:lnTo>
                    <a:pt x="206" y="73"/>
                  </a:lnTo>
                  <a:lnTo>
                    <a:pt x="209" y="70"/>
                  </a:lnTo>
                  <a:lnTo>
                    <a:pt x="212" y="67"/>
                  </a:lnTo>
                  <a:lnTo>
                    <a:pt x="214" y="64"/>
                  </a:lnTo>
                  <a:lnTo>
                    <a:pt x="217" y="60"/>
                  </a:lnTo>
                  <a:lnTo>
                    <a:pt x="219" y="56"/>
                  </a:lnTo>
                  <a:lnTo>
                    <a:pt x="222" y="53"/>
                  </a:lnTo>
                  <a:lnTo>
                    <a:pt x="224" y="49"/>
                  </a:lnTo>
                  <a:lnTo>
                    <a:pt x="214" y="56"/>
                  </a:lnTo>
                  <a:lnTo>
                    <a:pt x="204" y="64"/>
                  </a:lnTo>
                  <a:lnTo>
                    <a:pt x="193" y="70"/>
                  </a:lnTo>
                  <a:lnTo>
                    <a:pt x="181" y="76"/>
                  </a:lnTo>
                  <a:lnTo>
                    <a:pt x="170" y="79"/>
                  </a:lnTo>
                  <a:lnTo>
                    <a:pt x="157" y="82"/>
                  </a:lnTo>
                  <a:lnTo>
                    <a:pt x="145" y="84"/>
                  </a:lnTo>
                  <a:lnTo>
                    <a:pt x="132" y="84"/>
                  </a:lnTo>
                  <a:lnTo>
                    <a:pt x="122" y="84"/>
                  </a:lnTo>
                  <a:lnTo>
                    <a:pt x="112" y="83"/>
                  </a:lnTo>
                  <a:lnTo>
                    <a:pt x="101" y="82"/>
                  </a:lnTo>
                  <a:lnTo>
                    <a:pt x="92" y="78"/>
                  </a:lnTo>
                  <a:lnTo>
                    <a:pt x="82" y="76"/>
                  </a:lnTo>
                  <a:lnTo>
                    <a:pt x="73" y="71"/>
                  </a:lnTo>
                  <a:lnTo>
                    <a:pt x="64" y="67"/>
                  </a:lnTo>
                  <a:lnTo>
                    <a:pt x="56" y="61"/>
                  </a:lnTo>
                  <a:lnTo>
                    <a:pt x="47" y="55"/>
                  </a:lnTo>
                  <a:lnTo>
                    <a:pt x="40" y="49"/>
                  </a:lnTo>
                  <a:lnTo>
                    <a:pt x="32" y="42"/>
                  </a:lnTo>
                  <a:lnTo>
                    <a:pt x="25" y="35"/>
                  </a:lnTo>
                  <a:lnTo>
                    <a:pt x="18" y="28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10"/>
                  </a:lnTo>
                  <a:lnTo>
                    <a:pt x="4" y="13"/>
                  </a:lnTo>
                  <a:lnTo>
                    <a:pt x="5" y="18"/>
                  </a:lnTo>
                  <a:lnTo>
                    <a:pt x="7" y="23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F2AF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7" name="Freeform 12"/>
            <p:cNvSpPr>
              <a:spLocks/>
            </p:cNvSpPr>
            <p:nvPr/>
          </p:nvSpPr>
          <p:spPr bwMode="auto">
            <a:xfrm>
              <a:off x="1135" y="2674"/>
              <a:ext cx="47" cy="18"/>
            </a:xfrm>
            <a:custGeom>
              <a:avLst/>
              <a:gdLst>
                <a:gd name="T0" fmla="*/ 0 w 235"/>
                <a:gd name="T1" fmla="*/ 0 h 106"/>
                <a:gd name="T2" fmla="*/ 0 w 235"/>
                <a:gd name="T3" fmla="*/ 0 h 106"/>
                <a:gd name="T4" fmla="*/ 0 w 235"/>
                <a:gd name="T5" fmla="*/ 0 h 106"/>
                <a:gd name="T6" fmla="*/ 0 w 235"/>
                <a:gd name="T7" fmla="*/ 0 h 106"/>
                <a:gd name="T8" fmla="*/ 0 w 235"/>
                <a:gd name="T9" fmla="*/ 0 h 106"/>
                <a:gd name="T10" fmla="*/ 0 w 235"/>
                <a:gd name="T11" fmla="*/ 0 h 106"/>
                <a:gd name="T12" fmla="*/ 0 w 235"/>
                <a:gd name="T13" fmla="*/ 0 h 106"/>
                <a:gd name="T14" fmla="*/ 0 w 235"/>
                <a:gd name="T15" fmla="*/ 0 h 106"/>
                <a:gd name="T16" fmla="*/ 0 w 235"/>
                <a:gd name="T17" fmla="*/ 0 h 106"/>
                <a:gd name="T18" fmla="*/ 0 w 235"/>
                <a:gd name="T19" fmla="*/ 0 h 106"/>
                <a:gd name="T20" fmla="*/ 0 w 235"/>
                <a:gd name="T21" fmla="*/ 0 h 106"/>
                <a:gd name="T22" fmla="*/ 0 w 235"/>
                <a:gd name="T23" fmla="*/ 0 h 106"/>
                <a:gd name="T24" fmla="*/ 0 w 235"/>
                <a:gd name="T25" fmla="*/ 0 h 106"/>
                <a:gd name="T26" fmla="*/ 0 w 235"/>
                <a:gd name="T27" fmla="*/ 0 h 106"/>
                <a:gd name="T28" fmla="*/ 0 w 235"/>
                <a:gd name="T29" fmla="*/ 0 h 106"/>
                <a:gd name="T30" fmla="*/ 0 w 235"/>
                <a:gd name="T31" fmla="*/ 0 h 106"/>
                <a:gd name="T32" fmla="*/ 0 w 235"/>
                <a:gd name="T33" fmla="*/ 0 h 106"/>
                <a:gd name="T34" fmla="*/ 0 w 235"/>
                <a:gd name="T35" fmla="*/ 0 h 106"/>
                <a:gd name="T36" fmla="*/ 0 w 235"/>
                <a:gd name="T37" fmla="*/ 0 h 106"/>
                <a:gd name="T38" fmla="*/ 0 w 235"/>
                <a:gd name="T39" fmla="*/ 0 h 106"/>
                <a:gd name="T40" fmla="*/ 0 w 235"/>
                <a:gd name="T41" fmla="*/ 0 h 106"/>
                <a:gd name="T42" fmla="*/ 0 w 235"/>
                <a:gd name="T43" fmla="*/ 0 h 106"/>
                <a:gd name="T44" fmla="*/ 0 w 235"/>
                <a:gd name="T45" fmla="*/ 0 h 106"/>
                <a:gd name="T46" fmla="*/ 0 w 235"/>
                <a:gd name="T47" fmla="*/ 0 h 106"/>
                <a:gd name="T48" fmla="*/ 0 w 235"/>
                <a:gd name="T49" fmla="*/ 0 h 106"/>
                <a:gd name="T50" fmla="*/ 0 w 235"/>
                <a:gd name="T51" fmla="*/ 0 h 106"/>
                <a:gd name="T52" fmla="*/ 0 w 235"/>
                <a:gd name="T53" fmla="*/ 0 h 106"/>
                <a:gd name="T54" fmla="*/ 0 w 235"/>
                <a:gd name="T55" fmla="*/ 0 h 106"/>
                <a:gd name="T56" fmla="*/ 0 w 235"/>
                <a:gd name="T57" fmla="*/ 0 h 106"/>
                <a:gd name="T58" fmla="*/ 0 w 235"/>
                <a:gd name="T59" fmla="*/ 0 h 106"/>
                <a:gd name="T60" fmla="*/ 0 w 235"/>
                <a:gd name="T61" fmla="*/ 0 h 106"/>
                <a:gd name="T62" fmla="*/ 0 w 235"/>
                <a:gd name="T63" fmla="*/ 0 h 106"/>
                <a:gd name="T64" fmla="*/ 0 w 235"/>
                <a:gd name="T65" fmla="*/ 0 h 106"/>
                <a:gd name="T66" fmla="*/ 0 w 235"/>
                <a:gd name="T67" fmla="*/ 0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5"/>
                <a:gd name="T103" fmla="*/ 0 h 106"/>
                <a:gd name="T104" fmla="*/ 235 w 23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5" h="106">
                  <a:moveTo>
                    <a:pt x="8" y="33"/>
                  </a:moveTo>
                  <a:lnTo>
                    <a:pt x="20" y="50"/>
                  </a:lnTo>
                  <a:lnTo>
                    <a:pt x="33" y="63"/>
                  </a:lnTo>
                  <a:lnTo>
                    <a:pt x="47" y="76"/>
                  </a:lnTo>
                  <a:lnTo>
                    <a:pt x="63" y="87"/>
                  </a:lnTo>
                  <a:lnTo>
                    <a:pt x="71" y="90"/>
                  </a:lnTo>
                  <a:lnTo>
                    <a:pt x="79" y="95"/>
                  </a:lnTo>
                  <a:lnTo>
                    <a:pt x="88" y="98"/>
                  </a:lnTo>
                  <a:lnTo>
                    <a:pt x="97" y="101"/>
                  </a:lnTo>
                  <a:lnTo>
                    <a:pt x="107" y="104"/>
                  </a:lnTo>
                  <a:lnTo>
                    <a:pt x="116" y="105"/>
                  </a:lnTo>
                  <a:lnTo>
                    <a:pt x="126" y="106"/>
                  </a:lnTo>
                  <a:lnTo>
                    <a:pt x="135" y="106"/>
                  </a:lnTo>
                  <a:lnTo>
                    <a:pt x="146" y="106"/>
                  </a:lnTo>
                  <a:lnTo>
                    <a:pt x="157" y="104"/>
                  </a:lnTo>
                  <a:lnTo>
                    <a:pt x="168" y="102"/>
                  </a:lnTo>
                  <a:lnTo>
                    <a:pt x="179" y="99"/>
                  </a:lnTo>
                  <a:lnTo>
                    <a:pt x="189" y="95"/>
                  </a:lnTo>
                  <a:lnTo>
                    <a:pt x="199" y="90"/>
                  </a:lnTo>
                  <a:lnTo>
                    <a:pt x="209" y="84"/>
                  </a:lnTo>
                  <a:lnTo>
                    <a:pt x="218" y="78"/>
                  </a:lnTo>
                  <a:lnTo>
                    <a:pt x="220" y="76"/>
                  </a:lnTo>
                  <a:lnTo>
                    <a:pt x="222" y="72"/>
                  </a:lnTo>
                  <a:lnTo>
                    <a:pt x="224" y="70"/>
                  </a:lnTo>
                  <a:lnTo>
                    <a:pt x="226" y="66"/>
                  </a:lnTo>
                  <a:lnTo>
                    <a:pt x="228" y="63"/>
                  </a:lnTo>
                  <a:lnTo>
                    <a:pt x="231" y="59"/>
                  </a:lnTo>
                  <a:lnTo>
                    <a:pt x="233" y="57"/>
                  </a:lnTo>
                  <a:lnTo>
                    <a:pt x="235" y="53"/>
                  </a:lnTo>
                  <a:lnTo>
                    <a:pt x="235" y="52"/>
                  </a:lnTo>
                  <a:lnTo>
                    <a:pt x="235" y="51"/>
                  </a:lnTo>
                  <a:lnTo>
                    <a:pt x="224" y="62"/>
                  </a:lnTo>
                  <a:lnTo>
                    <a:pt x="213" y="70"/>
                  </a:lnTo>
                  <a:lnTo>
                    <a:pt x="201" y="77"/>
                  </a:lnTo>
                  <a:lnTo>
                    <a:pt x="189" y="83"/>
                  </a:lnTo>
                  <a:lnTo>
                    <a:pt x="176" y="88"/>
                  </a:lnTo>
                  <a:lnTo>
                    <a:pt x="163" y="92"/>
                  </a:lnTo>
                  <a:lnTo>
                    <a:pt x="149" y="94"/>
                  </a:lnTo>
                  <a:lnTo>
                    <a:pt x="135" y="95"/>
                  </a:lnTo>
                  <a:lnTo>
                    <a:pt x="124" y="95"/>
                  </a:lnTo>
                  <a:lnTo>
                    <a:pt x="114" y="94"/>
                  </a:lnTo>
                  <a:lnTo>
                    <a:pt x="103" y="92"/>
                  </a:lnTo>
                  <a:lnTo>
                    <a:pt x="93" y="88"/>
                  </a:lnTo>
                  <a:lnTo>
                    <a:pt x="83" y="84"/>
                  </a:lnTo>
                  <a:lnTo>
                    <a:pt x="73" y="80"/>
                  </a:lnTo>
                  <a:lnTo>
                    <a:pt x="64" y="75"/>
                  </a:lnTo>
                  <a:lnTo>
                    <a:pt x="55" y="69"/>
                  </a:lnTo>
                  <a:lnTo>
                    <a:pt x="47" y="63"/>
                  </a:lnTo>
                  <a:lnTo>
                    <a:pt x="39" y="56"/>
                  </a:lnTo>
                  <a:lnTo>
                    <a:pt x="31" y="47"/>
                  </a:lnTo>
                  <a:lnTo>
                    <a:pt x="24" y="39"/>
                  </a:lnTo>
                  <a:lnTo>
                    <a:pt x="17" y="30"/>
                  </a:lnTo>
                  <a:lnTo>
                    <a:pt x="11" y="21"/>
                  </a:lnTo>
                  <a:lnTo>
                    <a:pt x="6" y="11"/>
                  </a:ln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4" y="21"/>
                  </a:lnTo>
                  <a:lnTo>
                    <a:pt x="5" y="26"/>
                  </a:lnTo>
                  <a:lnTo>
                    <a:pt x="7" y="29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2B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8" name="Freeform 13"/>
            <p:cNvSpPr>
              <a:spLocks/>
            </p:cNvSpPr>
            <p:nvPr/>
          </p:nvSpPr>
          <p:spPr bwMode="auto">
            <a:xfrm>
              <a:off x="1134" y="2672"/>
              <a:ext cx="49" cy="19"/>
            </a:xfrm>
            <a:custGeom>
              <a:avLst/>
              <a:gdLst>
                <a:gd name="T0" fmla="*/ 0 w 242"/>
                <a:gd name="T1" fmla="*/ 0 h 114"/>
                <a:gd name="T2" fmla="*/ 0 w 242"/>
                <a:gd name="T3" fmla="*/ 0 h 114"/>
                <a:gd name="T4" fmla="*/ 0 w 242"/>
                <a:gd name="T5" fmla="*/ 0 h 114"/>
                <a:gd name="T6" fmla="*/ 0 w 242"/>
                <a:gd name="T7" fmla="*/ 0 h 114"/>
                <a:gd name="T8" fmla="*/ 0 w 242"/>
                <a:gd name="T9" fmla="*/ 0 h 114"/>
                <a:gd name="T10" fmla="*/ 0 w 242"/>
                <a:gd name="T11" fmla="*/ 0 h 114"/>
                <a:gd name="T12" fmla="*/ 0 w 242"/>
                <a:gd name="T13" fmla="*/ 0 h 114"/>
                <a:gd name="T14" fmla="*/ 0 w 242"/>
                <a:gd name="T15" fmla="*/ 0 h 114"/>
                <a:gd name="T16" fmla="*/ 0 w 242"/>
                <a:gd name="T17" fmla="*/ 0 h 114"/>
                <a:gd name="T18" fmla="*/ 0 w 242"/>
                <a:gd name="T19" fmla="*/ 0 h 114"/>
                <a:gd name="T20" fmla="*/ 0 w 242"/>
                <a:gd name="T21" fmla="*/ 0 h 114"/>
                <a:gd name="T22" fmla="*/ 0 w 242"/>
                <a:gd name="T23" fmla="*/ 0 h 114"/>
                <a:gd name="T24" fmla="*/ 0 w 242"/>
                <a:gd name="T25" fmla="*/ 0 h 114"/>
                <a:gd name="T26" fmla="*/ 0 w 242"/>
                <a:gd name="T27" fmla="*/ 0 h 114"/>
                <a:gd name="T28" fmla="*/ 0 w 242"/>
                <a:gd name="T29" fmla="*/ 0 h 114"/>
                <a:gd name="T30" fmla="*/ 0 w 242"/>
                <a:gd name="T31" fmla="*/ 0 h 114"/>
                <a:gd name="T32" fmla="*/ 0 w 242"/>
                <a:gd name="T33" fmla="*/ 0 h 114"/>
                <a:gd name="T34" fmla="*/ 0 w 242"/>
                <a:gd name="T35" fmla="*/ 0 h 114"/>
                <a:gd name="T36" fmla="*/ 0 w 242"/>
                <a:gd name="T37" fmla="*/ 0 h 114"/>
                <a:gd name="T38" fmla="*/ 0 w 242"/>
                <a:gd name="T39" fmla="*/ 0 h 114"/>
                <a:gd name="T40" fmla="*/ 0 w 242"/>
                <a:gd name="T41" fmla="*/ 0 h 114"/>
                <a:gd name="T42" fmla="*/ 0 w 242"/>
                <a:gd name="T43" fmla="*/ 0 h 114"/>
                <a:gd name="T44" fmla="*/ 0 w 242"/>
                <a:gd name="T45" fmla="*/ 0 h 114"/>
                <a:gd name="T46" fmla="*/ 0 w 242"/>
                <a:gd name="T47" fmla="*/ 0 h 114"/>
                <a:gd name="T48" fmla="*/ 0 w 242"/>
                <a:gd name="T49" fmla="*/ 0 h 114"/>
                <a:gd name="T50" fmla="*/ 0 w 242"/>
                <a:gd name="T51" fmla="*/ 0 h 114"/>
                <a:gd name="T52" fmla="*/ 0 w 242"/>
                <a:gd name="T53" fmla="*/ 0 h 114"/>
                <a:gd name="T54" fmla="*/ 0 w 242"/>
                <a:gd name="T55" fmla="*/ 0 h 114"/>
                <a:gd name="T56" fmla="*/ 0 w 242"/>
                <a:gd name="T57" fmla="*/ 0 h 114"/>
                <a:gd name="T58" fmla="*/ 0 w 242"/>
                <a:gd name="T59" fmla="*/ 0 h 114"/>
                <a:gd name="T60" fmla="*/ 0 w 242"/>
                <a:gd name="T61" fmla="*/ 0 h 114"/>
                <a:gd name="T62" fmla="*/ 0 w 242"/>
                <a:gd name="T63" fmla="*/ 0 h 114"/>
                <a:gd name="T64" fmla="*/ 0 w 242"/>
                <a:gd name="T65" fmla="*/ 0 h 114"/>
                <a:gd name="T66" fmla="*/ 0 w 242"/>
                <a:gd name="T67" fmla="*/ 0 h 114"/>
                <a:gd name="T68" fmla="*/ 0 w 242"/>
                <a:gd name="T69" fmla="*/ 0 h 114"/>
                <a:gd name="T70" fmla="*/ 0 w 242"/>
                <a:gd name="T71" fmla="*/ 0 h 11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114"/>
                <a:gd name="T110" fmla="*/ 242 w 242"/>
                <a:gd name="T111" fmla="*/ 114 h 11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114">
                  <a:moveTo>
                    <a:pt x="4" y="30"/>
                  </a:moveTo>
                  <a:lnTo>
                    <a:pt x="10" y="40"/>
                  </a:lnTo>
                  <a:lnTo>
                    <a:pt x="16" y="49"/>
                  </a:lnTo>
                  <a:lnTo>
                    <a:pt x="22" y="58"/>
                  </a:lnTo>
                  <a:lnTo>
                    <a:pt x="29" y="65"/>
                  </a:lnTo>
                  <a:lnTo>
                    <a:pt x="36" y="72"/>
                  </a:lnTo>
                  <a:lnTo>
                    <a:pt x="44" y="79"/>
                  </a:lnTo>
                  <a:lnTo>
                    <a:pt x="51" y="85"/>
                  </a:lnTo>
                  <a:lnTo>
                    <a:pt x="60" y="91"/>
                  </a:lnTo>
                  <a:lnTo>
                    <a:pt x="68" y="97"/>
                  </a:lnTo>
                  <a:lnTo>
                    <a:pt x="77" y="101"/>
                  </a:lnTo>
                  <a:lnTo>
                    <a:pt x="86" y="106"/>
                  </a:lnTo>
                  <a:lnTo>
                    <a:pt x="96" y="108"/>
                  </a:lnTo>
                  <a:lnTo>
                    <a:pt x="105" y="112"/>
                  </a:lnTo>
                  <a:lnTo>
                    <a:pt x="116" y="113"/>
                  </a:lnTo>
                  <a:lnTo>
                    <a:pt x="126" y="114"/>
                  </a:lnTo>
                  <a:lnTo>
                    <a:pt x="136" y="114"/>
                  </a:lnTo>
                  <a:lnTo>
                    <a:pt x="149" y="114"/>
                  </a:lnTo>
                  <a:lnTo>
                    <a:pt x="161" y="112"/>
                  </a:lnTo>
                  <a:lnTo>
                    <a:pt x="174" y="109"/>
                  </a:lnTo>
                  <a:lnTo>
                    <a:pt x="185" y="106"/>
                  </a:lnTo>
                  <a:lnTo>
                    <a:pt x="197" y="100"/>
                  </a:lnTo>
                  <a:lnTo>
                    <a:pt x="208" y="94"/>
                  </a:lnTo>
                  <a:lnTo>
                    <a:pt x="218" y="86"/>
                  </a:lnTo>
                  <a:lnTo>
                    <a:pt x="228" y="79"/>
                  </a:lnTo>
                  <a:lnTo>
                    <a:pt x="229" y="78"/>
                  </a:lnTo>
                  <a:lnTo>
                    <a:pt x="230" y="76"/>
                  </a:lnTo>
                  <a:lnTo>
                    <a:pt x="232" y="74"/>
                  </a:lnTo>
                  <a:lnTo>
                    <a:pt x="232" y="73"/>
                  </a:lnTo>
                  <a:lnTo>
                    <a:pt x="233" y="72"/>
                  </a:lnTo>
                  <a:lnTo>
                    <a:pt x="234" y="70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5"/>
                  </a:lnTo>
                  <a:lnTo>
                    <a:pt x="237" y="64"/>
                  </a:lnTo>
                  <a:lnTo>
                    <a:pt x="238" y="61"/>
                  </a:lnTo>
                  <a:lnTo>
                    <a:pt x="239" y="59"/>
                  </a:lnTo>
                  <a:lnTo>
                    <a:pt x="240" y="58"/>
                  </a:lnTo>
                  <a:lnTo>
                    <a:pt x="241" y="55"/>
                  </a:lnTo>
                  <a:lnTo>
                    <a:pt x="241" y="54"/>
                  </a:lnTo>
                  <a:lnTo>
                    <a:pt x="242" y="52"/>
                  </a:lnTo>
                  <a:lnTo>
                    <a:pt x="230" y="64"/>
                  </a:lnTo>
                  <a:lnTo>
                    <a:pt x="219" y="73"/>
                  </a:lnTo>
                  <a:lnTo>
                    <a:pt x="207" y="83"/>
                  </a:lnTo>
                  <a:lnTo>
                    <a:pt x="194" y="90"/>
                  </a:lnTo>
                  <a:lnTo>
                    <a:pt x="180" y="96"/>
                  </a:lnTo>
                  <a:lnTo>
                    <a:pt x="166" y="100"/>
                  </a:lnTo>
                  <a:lnTo>
                    <a:pt x="151" y="103"/>
                  </a:lnTo>
                  <a:lnTo>
                    <a:pt x="136" y="103"/>
                  </a:lnTo>
                  <a:lnTo>
                    <a:pt x="125" y="103"/>
                  </a:lnTo>
                  <a:lnTo>
                    <a:pt x="114" y="102"/>
                  </a:lnTo>
                  <a:lnTo>
                    <a:pt x="102" y="100"/>
                  </a:lnTo>
                  <a:lnTo>
                    <a:pt x="92" y="96"/>
                  </a:lnTo>
                  <a:lnTo>
                    <a:pt x="82" y="92"/>
                  </a:lnTo>
                  <a:lnTo>
                    <a:pt x="72" y="88"/>
                  </a:lnTo>
                  <a:lnTo>
                    <a:pt x="63" y="82"/>
                  </a:lnTo>
                  <a:lnTo>
                    <a:pt x="54" y="74"/>
                  </a:lnTo>
                  <a:lnTo>
                    <a:pt x="45" y="67"/>
                  </a:lnTo>
                  <a:lnTo>
                    <a:pt x="37" y="60"/>
                  </a:lnTo>
                  <a:lnTo>
                    <a:pt x="30" y="52"/>
                  </a:lnTo>
                  <a:lnTo>
                    <a:pt x="23" y="42"/>
                  </a:lnTo>
                  <a:lnTo>
                    <a:pt x="16" y="32"/>
                  </a:lnTo>
                  <a:lnTo>
                    <a:pt x="10" y="2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F2B4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9" name="Freeform 14"/>
            <p:cNvSpPr>
              <a:spLocks/>
            </p:cNvSpPr>
            <p:nvPr/>
          </p:nvSpPr>
          <p:spPr bwMode="auto">
            <a:xfrm>
              <a:off x="1134" y="2669"/>
              <a:ext cx="50" cy="21"/>
            </a:xfrm>
            <a:custGeom>
              <a:avLst/>
              <a:gdLst>
                <a:gd name="T0" fmla="*/ 0 w 246"/>
                <a:gd name="T1" fmla="*/ 0 h 123"/>
                <a:gd name="T2" fmla="*/ 0 w 246"/>
                <a:gd name="T3" fmla="*/ 0 h 123"/>
                <a:gd name="T4" fmla="*/ 0 w 246"/>
                <a:gd name="T5" fmla="*/ 0 h 123"/>
                <a:gd name="T6" fmla="*/ 0 w 246"/>
                <a:gd name="T7" fmla="*/ 0 h 123"/>
                <a:gd name="T8" fmla="*/ 0 w 246"/>
                <a:gd name="T9" fmla="*/ 0 h 123"/>
                <a:gd name="T10" fmla="*/ 0 w 246"/>
                <a:gd name="T11" fmla="*/ 0 h 123"/>
                <a:gd name="T12" fmla="*/ 0 w 246"/>
                <a:gd name="T13" fmla="*/ 0 h 123"/>
                <a:gd name="T14" fmla="*/ 0 w 246"/>
                <a:gd name="T15" fmla="*/ 0 h 123"/>
                <a:gd name="T16" fmla="*/ 0 w 246"/>
                <a:gd name="T17" fmla="*/ 0 h 123"/>
                <a:gd name="T18" fmla="*/ 0 w 246"/>
                <a:gd name="T19" fmla="*/ 0 h 123"/>
                <a:gd name="T20" fmla="*/ 0 w 246"/>
                <a:gd name="T21" fmla="*/ 0 h 123"/>
                <a:gd name="T22" fmla="*/ 0 w 246"/>
                <a:gd name="T23" fmla="*/ 0 h 123"/>
                <a:gd name="T24" fmla="*/ 0 w 246"/>
                <a:gd name="T25" fmla="*/ 0 h 123"/>
                <a:gd name="T26" fmla="*/ 0 w 246"/>
                <a:gd name="T27" fmla="*/ 0 h 123"/>
                <a:gd name="T28" fmla="*/ 0 w 246"/>
                <a:gd name="T29" fmla="*/ 0 h 123"/>
                <a:gd name="T30" fmla="*/ 0 w 246"/>
                <a:gd name="T31" fmla="*/ 0 h 123"/>
                <a:gd name="T32" fmla="*/ 0 w 246"/>
                <a:gd name="T33" fmla="*/ 0 h 123"/>
                <a:gd name="T34" fmla="*/ 0 w 246"/>
                <a:gd name="T35" fmla="*/ 0 h 123"/>
                <a:gd name="T36" fmla="*/ 0 w 246"/>
                <a:gd name="T37" fmla="*/ 0 h 123"/>
                <a:gd name="T38" fmla="*/ 0 w 246"/>
                <a:gd name="T39" fmla="*/ 0 h 123"/>
                <a:gd name="T40" fmla="*/ 0 w 246"/>
                <a:gd name="T41" fmla="*/ 0 h 123"/>
                <a:gd name="T42" fmla="*/ 0 w 246"/>
                <a:gd name="T43" fmla="*/ 0 h 123"/>
                <a:gd name="T44" fmla="*/ 0 w 246"/>
                <a:gd name="T45" fmla="*/ 0 h 123"/>
                <a:gd name="T46" fmla="*/ 0 w 246"/>
                <a:gd name="T47" fmla="*/ 0 h 123"/>
                <a:gd name="T48" fmla="*/ 0 w 246"/>
                <a:gd name="T49" fmla="*/ 0 h 123"/>
                <a:gd name="T50" fmla="*/ 0 w 246"/>
                <a:gd name="T51" fmla="*/ 0 h 123"/>
                <a:gd name="T52" fmla="*/ 0 w 246"/>
                <a:gd name="T53" fmla="*/ 0 h 123"/>
                <a:gd name="T54" fmla="*/ 0 w 246"/>
                <a:gd name="T55" fmla="*/ 0 h 123"/>
                <a:gd name="T56" fmla="*/ 0 w 246"/>
                <a:gd name="T57" fmla="*/ 0 h 123"/>
                <a:gd name="T58" fmla="*/ 0 w 246"/>
                <a:gd name="T59" fmla="*/ 0 h 123"/>
                <a:gd name="T60" fmla="*/ 0 w 246"/>
                <a:gd name="T61" fmla="*/ 0 h 123"/>
                <a:gd name="T62" fmla="*/ 0 w 246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6"/>
                <a:gd name="T97" fmla="*/ 0 h 123"/>
                <a:gd name="T98" fmla="*/ 246 w 24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6" h="123">
                  <a:moveTo>
                    <a:pt x="1" y="28"/>
                  </a:moveTo>
                  <a:lnTo>
                    <a:pt x="7" y="39"/>
                  </a:lnTo>
                  <a:lnTo>
                    <a:pt x="12" y="49"/>
                  </a:lnTo>
                  <a:lnTo>
                    <a:pt x="18" y="58"/>
                  </a:lnTo>
                  <a:lnTo>
                    <a:pt x="25" y="67"/>
                  </a:lnTo>
                  <a:lnTo>
                    <a:pt x="32" y="75"/>
                  </a:lnTo>
                  <a:lnTo>
                    <a:pt x="40" y="84"/>
                  </a:lnTo>
                  <a:lnTo>
                    <a:pt x="48" y="91"/>
                  </a:lnTo>
                  <a:lnTo>
                    <a:pt x="56" y="97"/>
                  </a:lnTo>
                  <a:lnTo>
                    <a:pt x="65" y="103"/>
                  </a:lnTo>
                  <a:lnTo>
                    <a:pt x="74" y="108"/>
                  </a:lnTo>
                  <a:lnTo>
                    <a:pt x="84" y="112"/>
                  </a:lnTo>
                  <a:lnTo>
                    <a:pt x="94" y="116"/>
                  </a:lnTo>
                  <a:lnTo>
                    <a:pt x="104" y="120"/>
                  </a:lnTo>
                  <a:lnTo>
                    <a:pt x="115" y="122"/>
                  </a:lnTo>
                  <a:lnTo>
                    <a:pt x="125" y="123"/>
                  </a:lnTo>
                  <a:lnTo>
                    <a:pt x="136" y="123"/>
                  </a:lnTo>
                  <a:lnTo>
                    <a:pt x="150" y="122"/>
                  </a:lnTo>
                  <a:lnTo>
                    <a:pt x="164" y="120"/>
                  </a:lnTo>
                  <a:lnTo>
                    <a:pt x="177" y="116"/>
                  </a:lnTo>
                  <a:lnTo>
                    <a:pt x="190" y="111"/>
                  </a:lnTo>
                  <a:lnTo>
                    <a:pt x="202" y="105"/>
                  </a:lnTo>
                  <a:lnTo>
                    <a:pt x="214" y="98"/>
                  </a:lnTo>
                  <a:lnTo>
                    <a:pt x="225" y="90"/>
                  </a:lnTo>
                  <a:lnTo>
                    <a:pt x="236" y="79"/>
                  </a:lnTo>
                  <a:lnTo>
                    <a:pt x="238" y="76"/>
                  </a:lnTo>
                  <a:lnTo>
                    <a:pt x="239" y="73"/>
                  </a:lnTo>
                  <a:lnTo>
                    <a:pt x="241" y="69"/>
                  </a:lnTo>
                  <a:lnTo>
                    <a:pt x="242" y="66"/>
                  </a:lnTo>
                  <a:lnTo>
                    <a:pt x="243" y="62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6" y="52"/>
                  </a:lnTo>
                  <a:lnTo>
                    <a:pt x="236" y="66"/>
                  </a:lnTo>
                  <a:lnTo>
                    <a:pt x="223" y="78"/>
                  </a:lnTo>
                  <a:lnTo>
                    <a:pt x="211" y="87"/>
                  </a:lnTo>
                  <a:lnTo>
                    <a:pt x="197" y="96"/>
                  </a:lnTo>
                  <a:lnTo>
                    <a:pt x="183" y="103"/>
                  </a:lnTo>
                  <a:lnTo>
                    <a:pt x="168" y="108"/>
                  </a:lnTo>
                  <a:lnTo>
                    <a:pt x="152" y="111"/>
                  </a:lnTo>
                  <a:lnTo>
                    <a:pt x="136" y="112"/>
                  </a:lnTo>
                  <a:lnTo>
                    <a:pt x="125" y="112"/>
                  </a:lnTo>
                  <a:lnTo>
                    <a:pt x="113" y="110"/>
                  </a:lnTo>
                  <a:lnTo>
                    <a:pt x="101" y="108"/>
                  </a:lnTo>
                  <a:lnTo>
                    <a:pt x="91" y="104"/>
                  </a:lnTo>
                  <a:lnTo>
                    <a:pt x="80" y="99"/>
                  </a:lnTo>
                  <a:lnTo>
                    <a:pt x="70" y="94"/>
                  </a:lnTo>
                  <a:lnTo>
                    <a:pt x="61" y="87"/>
                  </a:lnTo>
                  <a:lnTo>
                    <a:pt x="52" y="80"/>
                  </a:lnTo>
                  <a:lnTo>
                    <a:pt x="43" y="73"/>
                  </a:lnTo>
                  <a:lnTo>
                    <a:pt x="35" y="64"/>
                  </a:lnTo>
                  <a:lnTo>
                    <a:pt x="28" y="55"/>
                  </a:lnTo>
                  <a:lnTo>
                    <a:pt x="21" y="45"/>
                  </a:lnTo>
                  <a:lnTo>
                    <a:pt x="15" y="34"/>
                  </a:lnTo>
                  <a:lnTo>
                    <a:pt x="9" y="22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0" name="Freeform 15"/>
            <p:cNvSpPr>
              <a:spLocks/>
            </p:cNvSpPr>
            <p:nvPr/>
          </p:nvSpPr>
          <p:spPr bwMode="auto">
            <a:xfrm>
              <a:off x="1134" y="2667"/>
              <a:ext cx="50" cy="22"/>
            </a:xfrm>
            <a:custGeom>
              <a:avLst/>
              <a:gdLst>
                <a:gd name="T0" fmla="*/ 0 w 249"/>
                <a:gd name="T1" fmla="*/ 0 h 132"/>
                <a:gd name="T2" fmla="*/ 0 w 249"/>
                <a:gd name="T3" fmla="*/ 0 h 132"/>
                <a:gd name="T4" fmla="*/ 0 w 249"/>
                <a:gd name="T5" fmla="*/ 0 h 132"/>
                <a:gd name="T6" fmla="*/ 0 w 249"/>
                <a:gd name="T7" fmla="*/ 0 h 132"/>
                <a:gd name="T8" fmla="*/ 0 w 249"/>
                <a:gd name="T9" fmla="*/ 0 h 132"/>
                <a:gd name="T10" fmla="*/ 0 w 249"/>
                <a:gd name="T11" fmla="*/ 0 h 132"/>
                <a:gd name="T12" fmla="*/ 0 w 249"/>
                <a:gd name="T13" fmla="*/ 0 h 132"/>
                <a:gd name="T14" fmla="*/ 0 w 249"/>
                <a:gd name="T15" fmla="*/ 0 h 132"/>
                <a:gd name="T16" fmla="*/ 0 w 249"/>
                <a:gd name="T17" fmla="*/ 0 h 132"/>
                <a:gd name="T18" fmla="*/ 0 w 249"/>
                <a:gd name="T19" fmla="*/ 0 h 132"/>
                <a:gd name="T20" fmla="*/ 0 w 249"/>
                <a:gd name="T21" fmla="*/ 0 h 132"/>
                <a:gd name="T22" fmla="*/ 0 w 249"/>
                <a:gd name="T23" fmla="*/ 0 h 132"/>
                <a:gd name="T24" fmla="*/ 0 w 249"/>
                <a:gd name="T25" fmla="*/ 0 h 132"/>
                <a:gd name="T26" fmla="*/ 0 w 249"/>
                <a:gd name="T27" fmla="*/ 0 h 132"/>
                <a:gd name="T28" fmla="*/ 0 w 249"/>
                <a:gd name="T29" fmla="*/ 0 h 132"/>
                <a:gd name="T30" fmla="*/ 0 w 249"/>
                <a:gd name="T31" fmla="*/ 0 h 132"/>
                <a:gd name="T32" fmla="*/ 0 w 249"/>
                <a:gd name="T33" fmla="*/ 0 h 132"/>
                <a:gd name="T34" fmla="*/ 0 w 249"/>
                <a:gd name="T35" fmla="*/ 0 h 132"/>
                <a:gd name="T36" fmla="*/ 0 w 249"/>
                <a:gd name="T37" fmla="*/ 0 h 132"/>
                <a:gd name="T38" fmla="*/ 0 w 249"/>
                <a:gd name="T39" fmla="*/ 0 h 132"/>
                <a:gd name="T40" fmla="*/ 0 w 249"/>
                <a:gd name="T41" fmla="*/ 0 h 132"/>
                <a:gd name="T42" fmla="*/ 0 w 249"/>
                <a:gd name="T43" fmla="*/ 0 h 132"/>
                <a:gd name="T44" fmla="*/ 0 w 249"/>
                <a:gd name="T45" fmla="*/ 0 h 132"/>
                <a:gd name="T46" fmla="*/ 0 w 249"/>
                <a:gd name="T47" fmla="*/ 0 h 132"/>
                <a:gd name="T48" fmla="*/ 0 w 249"/>
                <a:gd name="T49" fmla="*/ 0 h 132"/>
                <a:gd name="T50" fmla="*/ 0 w 249"/>
                <a:gd name="T51" fmla="*/ 0 h 132"/>
                <a:gd name="T52" fmla="*/ 0 w 249"/>
                <a:gd name="T53" fmla="*/ 0 h 132"/>
                <a:gd name="T54" fmla="*/ 0 w 249"/>
                <a:gd name="T55" fmla="*/ 0 h 132"/>
                <a:gd name="T56" fmla="*/ 0 w 249"/>
                <a:gd name="T57" fmla="*/ 0 h 132"/>
                <a:gd name="T58" fmla="*/ 0 w 249"/>
                <a:gd name="T59" fmla="*/ 0 h 132"/>
                <a:gd name="T60" fmla="*/ 0 w 249"/>
                <a:gd name="T61" fmla="*/ 0 h 132"/>
                <a:gd name="T62" fmla="*/ 0 w 249"/>
                <a:gd name="T63" fmla="*/ 0 h 132"/>
                <a:gd name="T64" fmla="*/ 0 w 249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132"/>
                <a:gd name="T101" fmla="*/ 249 w 249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132">
                  <a:moveTo>
                    <a:pt x="0" y="29"/>
                  </a:moveTo>
                  <a:lnTo>
                    <a:pt x="5" y="40"/>
                  </a:lnTo>
                  <a:lnTo>
                    <a:pt x="10" y="51"/>
                  </a:lnTo>
                  <a:lnTo>
                    <a:pt x="16" y="61"/>
                  </a:lnTo>
                  <a:lnTo>
                    <a:pt x="23" y="71"/>
                  </a:lnTo>
                  <a:lnTo>
                    <a:pt x="30" y="79"/>
                  </a:lnTo>
                  <a:lnTo>
                    <a:pt x="37" y="89"/>
                  </a:lnTo>
                  <a:lnTo>
                    <a:pt x="45" y="96"/>
                  </a:lnTo>
                  <a:lnTo>
                    <a:pt x="54" y="103"/>
                  </a:lnTo>
                  <a:lnTo>
                    <a:pt x="63" y="111"/>
                  </a:lnTo>
                  <a:lnTo>
                    <a:pt x="72" y="117"/>
                  </a:lnTo>
                  <a:lnTo>
                    <a:pt x="82" y="121"/>
                  </a:lnTo>
                  <a:lnTo>
                    <a:pt x="92" y="125"/>
                  </a:lnTo>
                  <a:lnTo>
                    <a:pt x="102" y="129"/>
                  </a:lnTo>
                  <a:lnTo>
                    <a:pt x="114" y="131"/>
                  </a:lnTo>
                  <a:lnTo>
                    <a:pt x="125" y="132"/>
                  </a:lnTo>
                  <a:lnTo>
                    <a:pt x="136" y="132"/>
                  </a:lnTo>
                  <a:lnTo>
                    <a:pt x="151" y="132"/>
                  </a:lnTo>
                  <a:lnTo>
                    <a:pt x="166" y="129"/>
                  </a:lnTo>
                  <a:lnTo>
                    <a:pt x="180" y="125"/>
                  </a:lnTo>
                  <a:lnTo>
                    <a:pt x="194" y="119"/>
                  </a:lnTo>
                  <a:lnTo>
                    <a:pt x="207" y="112"/>
                  </a:lnTo>
                  <a:lnTo>
                    <a:pt x="219" y="102"/>
                  </a:lnTo>
                  <a:lnTo>
                    <a:pt x="230" y="93"/>
                  </a:lnTo>
                  <a:lnTo>
                    <a:pt x="242" y="81"/>
                  </a:lnTo>
                  <a:lnTo>
                    <a:pt x="243" y="77"/>
                  </a:lnTo>
                  <a:lnTo>
                    <a:pt x="244" y="75"/>
                  </a:lnTo>
                  <a:lnTo>
                    <a:pt x="245" y="71"/>
                  </a:lnTo>
                  <a:lnTo>
                    <a:pt x="246" y="67"/>
                  </a:lnTo>
                  <a:lnTo>
                    <a:pt x="247" y="64"/>
                  </a:lnTo>
                  <a:lnTo>
                    <a:pt x="248" y="60"/>
                  </a:lnTo>
                  <a:lnTo>
                    <a:pt x="249" y="58"/>
                  </a:lnTo>
                  <a:lnTo>
                    <a:pt x="249" y="54"/>
                  </a:lnTo>
                  <a:lnTo>
                    <a:pt x="239" y="69"/>
                  </a:lnTo>
                  <a:lnTo>
                    <a:pt x="227" y="82"/>
                  </a:lnTo>
                  <a:lnTo>
                    <a:pt x="214" y="94"/>
                  </a:lnTo>
                  <a:lnTo>
                    <a:pt x="200" y="103"/>
                  </a:lnTo>
                  <a:lnTo>
                    <a:pt x="185" y="112"/>
                  </a:lnTo>
                  <a:lnTo>
                    <a:pt x="169" y="117"/>
                  </a:lnTo>
                  <a:lnTo>
                    <a:pt x="161" y="119"/>
                  </a:lnTo>
                  <a:lnTo>
                    <a:pt x="153" y="120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4" y="121"/>
                  </a:lnTo>
                  <a:lnTo>
                    <a:pt x="113" y="120"/>
                  </a:lnTo>
                  <a:lnTo>
                    <a:pt x="100" y="117"/>
                  </a:lnTo>
                  <a:lnTo>
                    <a:pt x="90" y="113"/>
                  </a:lnTo>
                  <a:lnTo>
                    <a:pt x="79" y="108"/>
                  </a:lnTo>
                  <a:lnTo>
                    <a:pt x="69" y="102"/>
                  </a:lnTo>
                  <a:lnTo>
                    <a:pt x="59" y="95"/>
                  </a:lnTo>
                  <a:lnTo>
                    <a:pt x="50" y="88"/>
                  </a:lnTo>
                  <a:lnTo>
                    <a:pt x="42" y="79"/>
                  </a:lnTo>
                  <a:lnTo>
                    <a:pt x="34" y="70"/>
                  </a:lnTo>
                  <a:lnTo>
                    <a:pt x="27" y="60"/>
                  </a:lnTo>
                  <a:lnTo>
                    <a:pt x="20" y="49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5" y="14"/>
                  </a:lnTo>
                  <a:lnTo>
                    <a:pt x="1" y="0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B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1" name="Freeform 16"/>
            <p:cNvSpPr>
              <a:spLocks/>
            </p:cNvSpPr>
            <p:nvPr/>
          </p:nvSpPr>
          <p:spPr bwMode="auto">
            <a:xfrm>
              <a:off x="1134" y="2665"/>
              <a:ext cx="51" cy="23"/>
            </a:xfrm>
            <a:custGeom>
              <a:avLst/>
              <a:gdLst>
                <a:gd name="T0" fmla="*/ 0 w 251"/>
                <a:gd name="T1" fmla="*/ 0 h 140"/>
                <a:gd name="T2" fmla="*/ 0 w 251"/>
                <a:gd name="T3" fmla="*/ 0 h 140"/>
                <a:gd name="T4" fmla="*/ 0 w 251"/>
                <a:gd name="T5" fmla="*/ 0 h 140"/>
                <a:gd name="T6" fmla="*/ 0 w 251"/>
                <a:gd name="T7" fmla="*/ 0 h 140"/>
                <a:gd name="T8" fmla="*/ 0 w 251"/>
                <a:gd name="T9" fmla="*/ 0 h 140"/>
                <a:gd name="T10" fmla="*/ 0 w 251"/>
                <a:gd name="T11" fmla="*/ 0 h 140"/>
                <a:gd name="T12" fmla="*/ 0 w 251"/>
                <a:gd name="T13" fmla="*/ 0 h 140"/>
                <a:gd name="T14" fmla="*/ 0 w 251"/>
                <a:gd name="T15" fmla="*/ 0 h 140"/>
                <a:gd name="T16" fmla="*/ 0 w 251"/>
                <a:gd name="T17" fmla="*/ 0 h 140"/>
                <a:gd name="T18" fmla="*/ 0 w 251"/>
                <a:gd name="T19" fmla="*/ 0 h 140"/>
                <a:gd name="T20" fmla="*/ 0 w 251"/>
                <a:gd name="T21" fmla="*/ 0 h 140"/>
                <a:gd name="T22" fmla="*/ 0 w 251"/>
                <a:gd name="T23" fmla="*/ 0 h 140"/>
                <a:gd name="T24" fmla="*/ 0 w 251"/>
                <a:gd name="T25" fmla="*/ 0 h 140"/>
                <a:gd name="T26" fmla="*/ 0 w 251"/>
                <a:gd name="T27" fmla="*/ 0 h 140"/>
                <a:gd name="T28" fmla="*/ 0 w 251"/>
                <a:gd name="T29" fmla="*/ 0 h 140"/>
                <a:gd name="T30" fmla="*/ 0 w 251"/>
                <a:gd name="T31" fmla="*/ 0 h 140"/>
                <a:gd name="T32" fmla="*/ 0 w 251"/>
                <a:gd name="T33" fmla="*/ 0 h 140"/>
                <a:gd name="T34" fmla="*/ 0 w 251"/>
                <a:gd name="T35" fmla="*/ 0 h 140"/>
                <a:gd name="T36" fmla="*/ 0 w 251"/>
                <a:gd name="T37" fmla="*/ 0 h 140"/>
                <a:gd name="T38" fmla="*/ 0 w 251"/>
                <a:gd name="T39" fmla="*/ 0 h 140"/>
                <a:gd name="T40" fmla="*/ 0 w 251"/>
                <a:gd name="T41" fmla="*/ 0 h 140"/>
                <a:gd name="T42" fmla="*/ 0 w 251"/>
                <a:gd name="T43" fmla="*/ 0 h 140"/>
                <a:gd name="T44" fmla="*/ 0 w 251"/>
                <a:gd name="T45" fmla="*/ 0 h 140"/>
                <a:gd name="T46" fmla="*/ 0 w 251"/>
                <a:gd name="T47" fmla="*/ 0 h 140"/>
                <a:gd name="T48" fmla="*/ 0 w 251"/>
                <a:gd name="T49" fmla="*/ 0 h 140"/>
                <a:gd name="T50" fmla="*/ 0 w 251"/>
                <a:gd name="T51" fmla="*/ 0 h 140"/>
                <a:gd name="T52" fmla="*/ 0 w 251"/>
                <a:gd name="T53" fmla="*/ 0 h 140"/>
                <a:gd name="T54" fmla="*/ 0 w 251"/>
                <a:gd name="T55" fmla="*/ 0 h 140"/>
                <a:gd name="T56" fmla="*/ 0 w 251"/>
                <a:gd name="T57" fmla="*/ 0 h 140"/>
                <a:gd name="T58" fmla="*/ 0 w 251"/>
                <a:gd name="T59" fmla="*/ 0 h 140"/>
                <a:gd name="T60" fmla="*/ 0 w 251"/>
                <a:gd name="T61" fmla="*/ 0 h 140"/>
                <a:gd name="T62" fmla="*/ 0 w 251"/>
                <a:gd name="T63" fmla="*/ 0 h 140"/>
                <a:gd name="T64" fmla="*/ 0 w 251"/>
                <a:gd name="T65" fmla="*/ 0 h 140"/>
                <a:gd name="T66" fmla="*/ 0 w 251"/>
                <a:gd name="T67" fmla="*/ 0 h 140"/>
                <a:gd name="T68" fmla="*/ 0 w 251"/>
                <a:gd name="T69" fmla="*/ 0 h 140"/>
                <a:gd name="T70" fmla="*/ 0 w 251"/>
                <a:gd name="T71" fmla="*/ 0 h 14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"/>
                <a:gd name="T109" fmla="*/ 0 h 140"/>
                <a:gd name="T110" fmla="*/ 251 w 251"/>
                <a:gd name="T111" fmla="*/ 140 h 14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" h="140">
                  <a:moveTo>
                    <a:pt x="0" y="28"/>
                  </a:moveTo>
                  <a:lnTo>
                    <a:pt x="4" y="40"/>
                  </a:lnTo>
                  <a:lnTo>
                    <a:pt x="9" y="50"/>
                  </a:lnTo>
                  <a:lnTo>
                    <a:pt x="15" y="62"/>
                  </a:lnTo>
                  <a:lnTo>
                    <a:pt x="21" y="73"/>
                  </a:lnTo>
                  <a:lnTo>
                    <a:pt x="28" y="83"/>
                  </a:lnTo>
                  <a:lnTo>
                    <a:pt x="35" y="92"/>
                  </a:lnTo>
                  <a:lnTo>
                    <a:pt x="43" y="101"/>
                  </a:lnTo>
                  <a:lnTo>
                    <a:pt x="52" y="108"/>
                  </a:lnTo>
                  <a:lnTo>
                    <a:pt x="61" y="115"/>
                  </a:lnTo>
                  <a:lnTo>
                    <a:pt x="70" y="122"/>
                  </a:lnTo>
                  <a:lnTo>
                    <a:pt x="80" y="127"/>
                  </a:lnTo>
                  <a:lnTo>
                    <a:pt x="91" y="132"/>
                  </a:lnTo>
                  <a:lnTo>
                    <a:pt x="101" y="136"/>
                  </a:lnTo>
                  <a:lnTo>
                    <a:pt x="113" y="138"/>
                  </a:lnTo>
                  <a:lnTo>
                    <a:pt x="125" y="140"/>
                  </a:lnTo>
                  <a:lnTo>
                    <a:pt x="136" y="140"/>
                  </a:lnTo>
                  <a:lnTo>
                    <a:pt x="152" y="139"/>
                  </a:lnTo>
                  <a:lnTo>
                    <a:pt x="168" y="136"/>
                  </a:lnTo>
                  <a:lnTo>
                    <a:pt x="183" y="131"/>
                  </a:lnTo>
                  <a:lnTo>
                    <a:pt x="197" y="124"/>
                  </a:lnTo>
                  <a:lnTo>
                    <a:pt x="211" y="115"/>
                  </a:lnTo>
                  <a:lnTo>
                    <a:pt x="223" y="106"/>
                  </a:lnTo>
                  <a:lnTo>
                    <a:pt x="236" y="94"/>
                  </a:lnTo>
                  <a:lnTo>
                    <a:pt x="246" y="80"/>
                  </a:lnTo>
                  <a:lnTo>
                    <a:pt x="247" y="77"/>
                  </a:lnTo>
                  <a:lnTo>
                    <a:pt x="248" y="73"/>
                  </a:lnTo>
                  <a:lnTo>
                    <a:pt x="249" y="71"/>
                  </a:lnTo>
                  <a:lnTo>
                    <a:pt x="249" y="67"/>
                  </a:lnTo>
                  <a:lnTo>
                    <a:pt x="250" y="64"/>
                  </a:lnTo>
                  <a:lnTo>
                    <a:pt x="250" y="61"/>
                  </a:lnTo>
                  <a:lnTo>
                    <a:pt x="251" y="58"/>
                  </a:lnTo>
                  <a:lnTo>
                    <a:pt x="251" y="54"/>
                  </a:lnTo>
                  <a:lnTo>
                    <a:pt x="247" y="62"/>
                  </a:lnTo>
                  <a:lnTo>
                    <a:pt x="241" y="71"/>
                  </a:lnTo>
                  <a:lnTo>
                    <a:pt x="236" y="78"/>
                  </a:lnTo>
                  <a:lnTo>
                    <a:pt x="229" y="85"/>
                  </a:lnTo>
                  <a:lnTo>
                    <a:pt x="223" y="91"/>
                  </a:lnTo>
                  <a:lnTo>
                    <a:pt x="216" y="98"/>
                  </a:lnTo>
                  <a:lnTo>
                    <a:pt x="209" y="103"/>
                  </a:lnTo>
                  <a:lnTo>
                    <a:pt x="202" y="109"/>
                  </a:lnTo>
                  <a:lnTo>
                    <a:pt x="195" y="114"/>
                  </a:lnTo>
                  <a:lnTo>
                    <a:pt x="187" y="118"/>
                  </a:lnTo>
                  <a:lnTo>
                    <a:pt x="179" y="121"/>
                  </a:lnTo>
                  <a:lnTo>
                    <a:pt x="171" y="124"/>
                  </a:lnTo>
                  <a:lnTo>
                    <a:pt x="162" y="126"/>
                  </a:lnTo>
                  <a:lnTo>
                    <a:pt x="154" y="128"/>
                  </a:lnTo>
                  <a:lnTo>
                    <a:pt x="145" y="130"/>
                  </a:lnTo>
                  <a:lnTo>
                    <a:pt x="136" y="130"/>
                  </a:lnTo>
                  <a:lnTo>
                    <a:pt x="124" y="128"/>
                  </a:lnTo>
                  <a:lnTo>
                    <a:pt x="112" y="127"/>
                  </a:lnTo>
                  <a:lnTo>
                    <a:pt x="100" y="124"/>
                  </a:lnTo>
                  <a:lnTo>
                    <a:pt x="89" y="120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8" y="101"/>
                  </a:lnTo>
                  <a:lnTo>
                    <a:pt x="49" y="92"/>
                  </a:lnTo>
                  <a:lnTo>
                    <a:pt x="41" y="84"/>
                  </a:lnTo>
                  <a:lnTo>
                    <a:pt x="33" y="73"/>
                  </a:lnTo>
                  <a:lnTo>
                    <a:pt x="26" y="62"/>
                  </a:lnTo>
                  <a:lnTo>
                    <a:pt x="20" y="52"/>
                  </a:lnTo>
                  <a:lnTo>
                    <a:pt x="14" y="40"/>
                  </a:lnTo>
                  <a:lnTo>
                    <a:pt x="10" y="27"/>
                  </a:lnTo>
                  <a:lnTo>
                    <a:pt x="6" y="15"/>
                  </a:lnTo>
                  <a:lnTo>
                    <a:pt x="3" y="0"/>
                  </a:lnTo>
                  <a:lnTo>
                    <a:pt x="2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3B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2" name="Freeform 17"/>
            <p:cNvSpPr>
              <a:spLocks/>
            </p:cNvSpPr>
            <p:nvPr/>
          </p:nvSpPr>
          <p:spPr bwMode="auto">
            <a:xfrm>
              <a:off x="1135" y="2663"/>
              <a:ext cx="50" cy="24"/>
            </a:xfrm>
            <a:custGeom>
              <a:avLst/>
              <a:gdLst>
                <a:gd name="T0" fmla="*/ 0 w 251"/>
                <a:gd name="T1" fmla="*/ 0 h 146"/>
                <a:gd name="T2" fmla="*/ 0 w 251"/>
                <a:gd name="T3" fmla="*/ 0 h 146"/>
                <a:gd name="T4" fmla="*/ 0 w 251"/>
                <a:gd name="T5" fmla="*/ 0 h 146"/>
                <a:gd name="T6" fmla="*/ 0 w 251"/>
                <a:gd name="T7" fmla="*/ 0 h 146"/>
                <a:gd name="T8" fmla="*/ 0 w 251"/>
                <a:gd name="T9" fmla="*/ 0 h 146"/>
                <a:gd name="T10" fmla="*/ 0 w 251"/>
                <a:gd name="T11" fmla="*/ 0 h 146"/>
                <a:gd name="T12" fmla="*/ 0 w 251"/>
                <a:gd name="T13" fmla="*/ 0 h 146"/>
                <a:gd name="T14" fmla="*/ 0 w 251"/>
                <a:gd name="T15" fmla="*/ 0 h 146"/>
                <a:gd name="T16" fmla="*/ 0 w 251"/>
                <a:gd name="T17" fmla="*/ 0 h 146"/>
                <a:gd name="T18" fmla="*/ 0 w 251"/>
                <a:gd name="T19" fmla="*/ 0 h 146"/>
                <a:gd name="T20" fmla="*/ 0 w 251"/>
                <a:gd name="T21" fmla="*/ 0 h 146"/>
                <a:gd name="T22" fmla="*/ 0 w 251"/>
                <a:gd name="T23" fmla="*/ 0 h 146"/>
                <a:gd name="T24" fmla="*/ 0 w 251"/>
                <a:gd name="T25" fmla="*/ 0 h 146"/>
                <a:gd name="T26" fmla="*/ 0 w 251"/>
                <a:gd name="T27" fmla="*/ 0 h 146"/>
                <a:gd name="T28" fmla="*/ 0 w 251"/>
                <a:gd name="T29" fmla="*/ 0 h 146"/>
                <a:gd name="T30" fmla="*/ 0 w 251"/>
                <a:gd name="T31" fmla="*/ 0 h 146"/>
                <a:gd name="T32" fmla="*/ 0 w 251"/>
                <a:gd name="T33" fmla="*/ 0 h 146"/>
                <a:gd name="T34" fmla="*/ 0 w 251"/>
                <a:gd name="T35" fmla="*/ 0 h 146"/>
                <a:gd name="T36" fmla="*/ 0 w 251"/>
                <a:gd name="T37" fmla="*/ 0 h 146"/>
                <a:gd name="T38" fmla="*/ 0 w 251"/>
                <a:gd name="T39" fmla="*/ 0 h 146"/>
                <a:gd name="T40" fmla="*/ 0 w 251"/>
                <a:gd name="T41" fmla="*/ 0 h 146"/>
                <a:gd name="T42" fmla="*/ 0 w 251"/>
                <a:gd name="T43" fmla="*/ 0 h 146"/>
                <a:gd name="T44" fmla="*/ 0 w 251"/>
                <a:gd name="T45" fmla="*/ 0 h 146"/>
                <a:gd name="T46" fmla="*/ 0 w 251"/>
                <a:gd name="T47" fmla="*/ 0 h 146"/>
                <a:gd name="T48" fmla="*/ 0 w 251"/>
                <a:gd name="T49" fmla="*/ 0 h 146"/>
                <a:gd name="T50" fmla="*/ 0 w 251"/>
                <a:gd name="T51" fmla="*/ 0 h 146"/>
                <a:gd name="T52" fmla="*/ 0 w 251"/>
                <a:gd name="T53" fmla="*/ 0 h 146"/>
                <a:gd name="T54" fmla="*/ 0 w 251"/>
                <a:gd name="T55" fmla="*/ 0 h 146"/>
                <a:gd name="T56" fmla="*/ 0 w 251"/>
                <a:gd name="T57" fmla="*/ 0 h 146"/>
                <a:gd name="T58" fmla="*/ 0 w 251"/>
                <a:gd name="T59" fmla="*/ 0 h 146"/>
                <a:gd name="T60" fmla="*/ 0 w 251"/>
                <a:gd name="T61" fmla="*/ 0 h 146"/>
                <a:gd name="T62" fmla="*/ 0 w 251"/>
                <a:gd name="T63" fmla="*/ 0 h 146"/>
                <a:gd name="T64" fmla="*/ 0 w 251"/>
                <a:gd name="T65" fmla="*/ 0 h 146"/>
                <a:gd name="T66" fmla="*/ 0 w 251"/>
                <a:gd name="T67" fmla="*/ 0 h 146"/>
                <a:gd name="T68" fmla="*/ 0 w 251"/>
                <a:gd name="T69" fmla="*/ 0 h 146"/>
                <a:gd name="T70" fmla="*/ 0 w 251"/>
                <a:gd name="T71" fmla="*/ 0 h 146"/>
                <a:gd name="T72" fmla="*/ 0 w 251"/>
                <a:gd name="T73" fmla="*/ 0 h 14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1"/>
                <a:gd name="T112" fmla="*/ 0 h 146"/>
                <a:gd name="T113" fmla="*/ 251 w 251"/>
                <a:gd name="T114" fmla="*/ 146 h 14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1" h="146">
                  <a:moveTo>
                    <a:pt x="0" y="25"/>
                  </a:moveTo>
                  <a:lnTo>
                    <a:pt x="4" y="39"/>
                  </a:lnTo>
                  <a:lnTo>
                    <a:pt x="8" y="51"/>
                  </a:lnTo>
                  <a:lnTo>
                    <a:pt x="13" y="62"/>
                  </a:lnTo>
                  <a:lnTo>
                    <a:pt x="19" y="74"/>
                  </a:lnTo>
                  <a:lnTo>
                    <a:pt x="26" y="85"/>
                  </a:lnTo>
                  <a:lnTo>
                    <a:pt x="33" y="95"/>
                  </a:lnTo>
                  <a:lnTo>
                    <a:pt x="41" y="104"/>
                  </a:lnTo>
                  <a:lnTo>
                    <a:pt x="49" y="113"/>
                  </a:lnTo>
                  <a:lnTo>
                    <a:pt x="58" y="120"/>
                  </a:lnTo>
                  <a:lnTo>
                    <a:pt x="68" y="127"/>
                  </a:lnTo>
                  <a:lnTo>
                    <a:pt x="78" y="133"/>
                  </a:lnTo>
                  <a:lnTo>
                    <a:pt x="89" y="138"/>
                  </a:lnTo>
                  <a:lnTo>
                    <a:pt x="99" y="142"/>
                  </a:lnTo>
                  <a:lnTo>
                    <a:pt x="112" y="145"/>
                  </a:lnTo>
                  <a:lnTo>
                    <a:pt x="123" y="146"/>
                  </a:lnTo>
                  <a:lnTo>
                    <a:pt x="135" y="146"/>
                  </a:lnTo>
                  <a:lnTo>
                    <a:pt x="144" y="146"/>
                  </a:lnTo>
                  <a:lnTo>
                    <a:pt x="152" y="145"/>
                  </a:lnTo>
                  <a:lnTo>
                    <a:pt x="160" y="144"/>
                  </a:lnTo>
                  <a:lnTo>
                    <a:pt x="168" y="142"/>
                  </a:lnTo>
                  <a:lnTo>
                    <a:pt x="184" y="137"/>
                  </a:lnTo>
                  <a:lnTo>
                    <a:pt x="199" y="128"/>
                  </a:lnTo>
                  <a:lnTo>
                    <a:pt x="213" y="119"/>
                  </a:lnTo>
                  <a:lnTo>
                    <a:pt x="226" y="107"/>
                  </a:lnTo>
                  <a:lnTo>
                    <a:pt x="238" y="94"/>
                  </a:lnTo>
                  <a:lnTo>
                    <a:pt x="248" y="79"/>
                  </a:lnTo>
                  <a:lnTo>
                    <a:pt x="249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0" y="66"/>
                  </a:lnTo>
                  <a:lnTo>
                    <a:pt x="251" y="62"/>
                  </a:lnTo>
                  <a:lnTo>
                    <a:pt x="251" y="60"/>
                  </a:lnTo>
                  <a:lnTo>
                    <a:pt x="251" y="57"/>
                  </a:lnTo>
                  <a:lnTo>
                    <a:pt x="251" y="53"/>
                  </a:lnTo>
                  <a:lnTo>
                    <a:pt x="247" y="62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1" y="86"/>
                  </a:lnTo>
                  <a:lnTo>
                    <a:pt x="224" y="95"/>
                  </a:lnTo>
                  <a:lnTo>
                    <a:pt x="217" y="101"/>
                  </a:lnTo>
                  <a:lnTo>
                    <a:pt x="210" y="108"/>
                  </a:lnTo>
                  <a:lnTo>
                    <a:pt x="203" y="113"/>
                  </a:lnTo>
                  <a:lnTo>
                    <a:pt x="196" y="119"/>
                  </a:lnTo>
                  <a:lnTo>
                    <a:pt x="188" y="122"/>
                  </a:lnTo>
                  <a:lnTo>
                    <a:pt x="179" y="127"/>
                  </a:lnTo>
                  <a:lnTo>
                    <a:pt x="171" y="130"/>
                  </a:lnTo>
                  <a:lnTo>
                    <a:pt x="162" y="133"/>
                  </a:lnTo>
                  <a:lnTo>
                    <a:pt x="153" y="134"/>
                  </a:lnTo>
                  <a:lnTo>
                    <a:pt x="144" y="136"/>
                  </a:lnTo>
                  <a:lnTo>
                    <a:pt x="135" y="136"/>
                  </a:lnTo>
                  <a:lnTo>
                    <a:pt x="123" y="136"/>
                  </a:lnTo>
                  <a:lnTo>
                    <a:pt x="111" y="133"/>
                  </a:lnTo>
                  <a:lnTo>
                    <a:pt x="98" y="130"/>
                  </a:lnTo>
                  <a:lnTo>
                    <a:pt x="87" y="126"/>
                  </a:lnTo>
                  <a:lnTo>
                    <a:pt x="76" y="120"/>
                  </a:lnTo>
                  <a:lnTo>
                    <a:pt x="66" y="113"/>
                  </a:lnTo>
                  <a:lnTo>
                    <a:pt x="57" y="106"/>
                  </a:lnTo>
                  <a:lnTo>
                    <a:pt x="48" y="97"/>
                  </a:lnTo>
                  <a:lnTo>
                    <a:pt x="39" y="88"/>
                  </a:lnTo>
                  <a:lnTo>
                    <a:pt x="32" y="77"/>
                  </a:lnTo>
                  <a:lnTo>
                    <a:pt x="25" y="66"/>
                  </a:lnTo>
                  <a:lnTo>
                    <a:pt x="19" y="54"/>
                  </a:lnTo>
                  <a:lnTo>
                    <a:pt x="14" y="41"/>
                  </a:lnTo>
                  <a:lnTo>
                    <a:pt x="10" y="28"/>
                  </a:lnTo>
                  <a:lnTo>
                    <a:pt x="7" y="15"/>
                  </a:lnTo>
                  <a:lnTo>
                    <a:pt x="5" y="0"/>
                  </a:lnTo>
                  <a:lnTo>
                    <a:pt x="4" y="3"/>
                  </a:lnTo>
                  <a:lnTo>
                    <a:pt x="3" y="6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3BA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3" name="Freeform 18"/>
            <p:cNvSpPr>
              <a:spLocks/>
            </p:cNvSpPr>
            <p:nvPr/>
          </p:nvSpPr>
          <p:spPr bwMode="auto">
            <a:xfrm>
              <a:off x="1135" y="2661"/>
              <a:ext cx="50" cy="25"/>
            </a:xfrm>
            <a:custGeom>
              <a:avLst/>
              <a:gdLst>
                <a:gd name="T0" fmla="*/ 0 w 249"/>
                <a:gd name="T1" fmla="*/ 0 h 154"/>
                <a:gd name="T2" fmla="*/ 0 w 249"/>
                <a:gd name="T3" fmla="*/ 0 h 154"/>
                <a:gd name="T4" fmla="*/ 0 w 249"/>
                <a:gd name="T5" fmla="*/ 0 h 154"/>
                <a:gd name="T6" fmla="*/ 0 w 249"/>
                <a:gd name="T7" fmla="*/ 0 h 154"/>
                <a:gd name="T8" fmla="*/ 0 w 249"/>
                <a:gd name="T9" fmla="*/ 0 h 154"/>
                <a:gd name="T10" fmla="*/ 0 w 249"/>
                <a:gd name="T11" fmla="*/ 0 h 154"/>
                <a:gd name="T12" fmla="*/ 0 w 249"/>
                <a:gd name="T13" fmla="*/ 0 h 154"/>
                <a:gd name="T14" fmla="*/ 0 w 249"/>
                <a:gd name="T15" fmla="*/ 0 h 154"/>
                <a:gd name="T16" fmla="*/ 0 w 249"/>
                <a:gd name="T17" fmla="*/ 0 h 154"/>
                <a:gd name="T18" fmla="*/ 0 w 249"/>
                <a:gd name="T19" fmla="*/ 0 h 154"/>
                <a:gd name="T20" fmla="*/ 0 w 249"/>
                <a:gd name="T21" fmla="*/ 0 h 154"/>
                <a:gd name="T22" fmla="*/ 0 w 249"/>
                <a:gd name="T23" fmla="*/ 0 h 154"/>
                <a:gd name="T24" fmla="*/ 0 w 249"/>
                <a:gd name="T25" fmla="*/ 0 h 154"/>
                <a:gd name="T26" fmla="*/ 0 w 249"/>
                <a:gd name="T27" fmla="*/ 0 h 154"/>
                <a:gd name="T28" fmla="*/ 0 w 249"/>
                <a:gd name="T29" fmla="*/ 0 h 154"/>
                <a:gd name="T30" fmla="*/ 0 w 249"/>
                <a:gd name="T31" fmla="*/ 0 h 154"/>
                <a:gd name="T32" fmla="*/ 0 w 249"/>
                <a:gd name="T33" fmla="*/ 0 h 154"/>
                <a:gd name="T34" fmla="*/ 0 w 249"/>
                <a:gd name="T35" fmla="*/ 0 h 154"/>
                <a:gd name="T36" fmla="*/ 0 w 249"/>
                <a:gd name="T37" fmla="*/ 0 h 154"/>
                <a:gd name="T38" fmla="*/ 0 w 249"/>
                <a:gd name="T39" fmla="*/ 0 h 154"/>
                <a:gd name="T40" fmla="*/ 0 w 249"/>
                <a:gd name="T41" fmla="*/ 0 h 154"/>
                <a:gd name="T42" fmla="*/ 0 w 249"/>
                <a:gd name="T43" fmla="*/ 0 h 154"/>
                <a:gd name="T44" fmla="*/ 0 w 249"/>
                <a:gd name="T45" fmla="*/ 0 h 154"/>
                <a:gd name="T46" fmla="*/ 0 w 249"/>
                <a:gd name="T47" fmla="*/ 0 h 154"/>
                <a:gd name="T48" fmla="*/ 0 w 249"/>
                <a:gd name="T49" fmla="*/ 0 h 154"/>
                <a:gd name="T50" fmla="*/ 0 w 249"/>
                <a:gd name="T51" fmla="*/ 0 h 154"/>
                <a:gd name="T52" fmla="*/ 0 w 249"/>
                <a:gd name="T53" fmla="*/ 0 h 154"/>
                <a:gd name="T54" fmla="*/ 0 w 249"/>
                <a:gd name="T55" fmla="*/ 0 h 154"/>
                <a:gd name="T56" fmla="*/ 0 w 249"/>
                <a:gd name="T57" fmla="*/ 0 h 154"/>
                <a:gd name="T58" fmla="*/ 0 w 249"/>
                <a:gd name="T59" fmla="*/ 0 h 154"/>
                <a:gd name="T60" fmla="*/ 0 w 249"/>
                <a:gd name="T61" fmla="*/ 0 h 154"/>
                <a:gd name="T62" fmla="*/ 0 w 249"/>
                <a:gd name="T63" fmla="*/ 0 h 154"/>
                <a:gd name="T64" fmla="*/ 0 w 249"/>
                <a:gd name="T65" fmla="*/ 0 h 154"/>
                <a:gd name="T66" fmla="*/ 0 w 249"/>
                <a:gd name="T67" fmla="*/ 0 h 154"/>
                <a:gd name="T68" fmla="*/ 0 w 249"/>
                <a:gd name="T69" fmla="*/ 0 h 154"/>
                <a:gd name="T70" fmla="*/ 0 w 249"/>
                <a:gd name="T71" fmla="*/ 0 h 154"/>
                <a:gd name="T72" fmla="*/ 0 w 249"/>
                <a:gd name="T73" fmla="*/ 0 h 154"/>
                <a:gd name="T74" fmla="*/ 0 w 249"/>
                <a:gd name="T75" fmla="*/ 0 h 154"/>
                <a:gd name="T76" fmla="*/ 0 w 249"/>
                <a:gd name="T77" fmla="*/ 0 h 154"/>
                <a:gd name="T78" fmla="*/ 0 w 249"/>
                <a:gd name="T79" fmla="*/ 0 h 15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9"/>
                <a:gd name="T121" fmla="*/ 0 h 154"/>
                <a:gd name="T122" fmla="*/ 249 w 249"/>
                <a:gd name="T123" fmla="*/ 154 h 15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9" h="154">
                  <a:moveTo>
                    <a:pt x="0" y="24"/>
                  </a:moveTo>
                  <a:lnTo>
                    <a:pt x="3" y="39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7" y="76"/>
                  </a:lnTo>
                  <a:lnTo>
                    <a:pt x="23" y="86"/>
                  </a:lnTo>
                  <a:lnTo>
                    <a:pt x="30" y="97"/>
                  </a:lnTo>
                  <a:lnTo>
                    <a:pt x="38" y="108"/>
                  </a:lnTo>
                  <a:lnTo>
                    <a:pt x="46" y="116"/>
                  </a:lnTo>
                  <a:lnTo>
                    <a:pt x="55" y="125"/>
                  </a:lnTo>
                  <a:lnTo>
                    <a:pt x="65" y="132"/>
                  </a:lnTo>
                  <a:lnTo>
                    <a:pt x="75" y="138"/>
                  </a:lnTo>
                  <a:lnTo>
                    <a:pt x="86" y="144"/>
                  </a:lnTo>
                  <a:lnTo>
                    <a:pt x="97" y="148"/>
                  </a:lnTo>
                  <a:lnTo>
                    <a:pt x="109" y="151"/>
                  </a:lnTo>
                  <a:lnTo>
                    <a:pt x="121" y="152"/>
                  </a:lnTo>
                  <a:lnTo>
                    <a:pt x="133" y="154"/>
                  </a:lnTo>
                  <a:lnTo>
                    <a:pt x="142" y="154"/>
                  </a:lnTo>
                  <a:lnTo>
                    <a:pt x="151" y="152"/>
                  </a:lnTo>
                  <a:lnTo>
                    <a:pt x="159" y="150"/>
                  </a:lnTo>
                  <a:lnTo>
                    <a:pt x="168" y="148"/>
                  </a:lnTo>
                  <a:lnTo>
                    <a:pt x="176" y="145"/>
                  </a:lnTo>
                  <a:lnTo>
                    <a:pt x="184" y="142"/>
                  </a:lnTo>
                  <a:lnTo>
                    <a:pt x="192" y="138"/>
                  </a:lnTo>
                  <a:lnTo>
                    <a:pt x="199" y="133"/>
                  </a:lnTo>
                  <a:lnTo>
                    <a:pt x="206" y="127"/>
                  </a:lnTo>
                  <a:lnTo>
                    <a:pt x="213" y="122"/>
                  </a:lnTo>
                  <a:lnTo>
                    <a:pt x="220" y="115"/>
                  </a:lnTo>
                  <a:lnTo>
                    <a:pt x="226" y="109"/>
                  </a:lnTo>
                  <a:lnTo>
                    <a:pt x="233" y="102"/>
                  </a:lnTo>
                  <a:lnTo>
                    <a:pt x="238" y="95"/>
                  </a:lnTo>
                  <a:lnTo>
                    <a:pt x="244" y="86"/>
                  </a:lnTo>
                  <a:lnTo>
                    <a:pt x="248" y="78"/>
                  </a:lnTo>
                  <a:lnTo>
                    <a:pt x="249" y="74"/>
                  </a:lnTo>
                  <a:lnTo>
                    <a:pt x="249" y="72"/>
                  </a:lnTo>
                  <a:lnTo>
                    <a:pt x="249" y="69"/>
                  </a:lnTo>
                  <a:lnTo>
                    <a:pt x="249" y="65"/>
                  </a:lnTo>
                  <a:lnTo>
                    <a:pt x="249" y="63"/>
                  </a:lnTo>
                  <a:lnTo>
                    <a:pt x="249" y="59"/>
                  </a:lnTo>
                  <a:lnTo>
                    <a:pt x="249" y="57"/>
                  </a:lnTo>
                  <a:lnTo>
                    <a:pt x="249" y="53"/>
                  </a:lnTo>
                  <a:lnTo>
                    <a:pt x="245" y="63"/>
                  </a:lnTo>
                  <a:lnTo>
                    <a:pt x="241" y="72"/>
                  </a:lnTo>
                  <a:lnTo>
                    <a:pt x="236" y="80"/>
                  </a:lnTo>
                  <a:lnTo>
                    <a:pt x="230" y="89"/>
                  </a:lnTo>
                  <a:lnTo>
                    <a:pt x="223" y="97"/>
                  </a:lnTo>
                  <a:lnTo>
                    <a:pt x="217" y="104"/>
                  </a:lnTo>
                  <a:lnTo>
                    <a:pt x="210" y="112"/>
                  </a:lnTo>
                  <a:lnTo>
                    <a:pt x="203" y="118"/>
                  </a:lnTo>
                  <a:lnTo>
                    <a:pt x="195" y="124"/>
                  </a:lnTo>
                  <a:lnTo>
                    <a:pt x="187" y="128"/>
                  </a:lnTo>
                  <a:lnTo>
                    <a:pt x="179" y="133"/>
                  </a:lnTo>
                  <a:lnTo>
                    <a:pt x="170" y="136"/>
                  </a:lnTo>
                  <a:lnTo>
                    <a:pt x="161" y="139"/>
                  </a:lnTo>
                  <a:lnTo>
                    <a:pt x="152" y="142"/>
                  </a:lnTo>
                  <a:lnTo>
                    <a:pt x="143" y="143"/>
                  </a:lnTo>
                  <a:lnTo>
                    <a:pt x="133" y="143"/>
                  </a:lnTo>
                  <a:lnTo>
                    <a:pt x="121" y="142"/>
                  </a:lnTo>
                  <a:lnTo>
                    <a:pt x="109" y="140"/>
                  </a:lnTo>
                  <a:lnTo>
                    <a:pt x="96" y="137"/>
                  </a:lnTo>
                  <a:lnTo>
                    <a:pt x="85" y="132"/>
                  </a:lnTo>
                  <a:lnTo>
                    <a:pt x="74" y="126"/>
                  </a:lnTo>
                  <a:lnTo>
                    <a:pt x="64" y="119"/>
                  </a:lnTo>
                  <a:lnTo>
                    <a:pt x="54" y="110"/>
                  </a:lnTo>
                  <a:lnTo>
                    <a:pt x="45" y="101"/>
                  </a:lnTo>
                  <a:lnTo>
                    <a:pt x="37" y="91"/>
                  </a:lnTo>
                  <a:lnTo>
                    <a:pt x="30" y="80"/>
                  </a:lnTo>
                  <a:lnTo>
                    <a:pt x="24" y="69"/>
                  </a:lnTo>
                  <a:lnTo>
                    <a:pt x="18" y="57"/>
                  </a:lnTo>
                  <a:lnTo>
                    <a:pt x="14" y="43"/>
                  </a:lnTo>
                  <a:lnTo>
                    <a:pt x="10" y="29"/>
                  </a:lnTo>
                  <a:lnTo>
                    <a:pt x="8" y="15"/>
                  </a:lnTo>
                  <a:lnTo>
                    <a:pt x="6" y="0"/>
                  </a:lnTo>
                  <a:lnTo>
                    <a:pt x="5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4BD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4" name="Freeform 19"/>
            <p:cNvSpPr>
              <a:spLocks/>
            </p:cNvSpPr>
            <p:nvPr/>
          </p:nvSpPr>
          <p:spPr bwMode="auto">
            <a:xfrm>
              <a:off x="1136" y="2659"/>
              <a:ext cx="49" cy="26"/>
            </a:xfrm>
            <a:custGeom>
              <a:avLst/>
              <a:gdLst>
                <a:gd name="T0" fmla="*/ 0 w 246"/>
                <a:gd name="T1" fmla="*/ 0 h 159"/>
                <a:gd name="T2" fmla="*/ 0 w 246"/>
                <a:gd name="T3" fmla="*/ 0 h 159"/>
                <a:gd name="T4" fmla="*/ 0 w 246"/>
                <a:gd name="T5" fmla="*/ 0 h 159"/>
                <a:gd name="T6" fmla="*/ 0 w 246"/>
                <a:gd name="T7" fmla="*/ 0 h 159"/>
                <a:gd name="T8" fmla="*/ 0 w 246"/>
                <a:gd name="T9" fmla="*/ 0 h 159"/>
                <a:gd name="T10" fmla="*/ 0 w 246"/>
                <a:gd name="T11" fmla="*/ 0 h 159"/>
                <a:gd name="T12" fmla="*/ 0 w 246"/>
                <a:gd name="T13" fmla="*/ 0 h 159"/>
                <a:gd name="T14" fmla="*/ 0 w 246"/>
                <a:gd name="T15" fmla="*/ 0 h 159"/>
                <a:gd name="T16" fmla="*/ 0 w 246"/>
                <a:gd name="T17" fmla="*/ 0 h 159"/>
                <a:gd name="T18" fmla="*/ 0 w 246"/>
                <a:gd name="T19" fmla="*/ 0 h 159"/>
                <a:gd name="T20" fmla="*/ 0 w 246"/>
                <a:gd name="T21" fmla="*/ 0 h 159"/>
                <a:gd name="T22" fmla="*/ 0 w 246"/>
                <a:gd name="T23" fmla="*/ 0 h 159"/>
                <a:gd name="T24" fmla="*/ 0 w 246"/>
                <a:gd name="T25" fmla="*/ 0 h 159"/>
                <a:gd name="T26" fmla="*/ 0 w 246"/>
                <a:gd name="T27" fmla="*/ 0 h 159"/>
                <a:gd name="T28" fmla="*/ 0 w 246"/>
                <a:gd name="T29" fmla="*/ 0 h 159"/>
                <a:gd name="T30" fmla="*/ 0 w 246"/>
                <a:gd name="T31" fmla="*/ 0 h 159"/>
                <a:gd name="T32" fmla="*/ 0 w 246"/>
                <a:gd name="T33" fmla="*/ 0 h 159"/>
                <a:gd name="T34" fmla="*/ 0 w 246"/>
                <a:gd name="T35" fmla="*/ 0 h 159"/>
                <a:gd name="T36" fmla="*/ 0 w 246"/>
                <a:gd name="T37" fmla="*/ 0 h 159"/>
                <a:gd name="T38" fmla="*/ 0 w 246"/>
                <a:gd name="T39" fmla="*/ 0 h 159"/>
                <a:gd name="T40" fmla="*/ 0 w 246"/>
                <a:gd name="T41" fmla="*/ 0 h 159"/>
                <a:gd name="T42" fmla="*/ 0 w 246"/>
                <a:gd name="T43" fmla="*/ 0 h 159"/>
                <a:gd name="T44" fmla="*/ 0 w 246"/>
                <a:gd name="T45" fmla="*/ 0 h 159"/>
                <a:gd name="T46" fmla="*/ 0 w 246"/>
                <a:gd name="T47" fmla="*/ 0 h 159"/>
                <a:gd name="T48" fmla="*/ 0 w 246"/>
                <a:gd name="T49" fmla="*/ 0 h 159"/>
                <a:gd name="T50" fmla="*/ 0 w 246"/>
                <a:gd name="T51" fmla="*/ 0 h 159"/>
                <a:gd name="T52" fmla="*/ 0 w 246"/>
                <a:gd name="T53" fmla="*/ 0 h 159"/>
                <a:gd name="T54" fmla="*/ 0 w 246"/>
                <a:gd name="T55" fmla="*/ 0 h 159"/>
                <a:gd name="T56" fmla="*/ 0 w 246"/>
                <a:gd name="T57" fmla="*/ 0 h 159"/>
                <a:gd name="T58" fmla="*/ 0 w 246"/>
                <a:gd name="T59" fmla="*/ 0 h 159"/>
                <a:gd name="T60" fmla="*/ 0 w 246"/>
                <a:gd name="T61" fmla="*/ 0 h 159"/>
                <a:gd name="T62" fmla="*/ 0 w 246"/>
                <a:gd name="T63" fmla="*/ 0 h 159"/>
                <a:gd name="T64" fmla="*/ 0 w 246"/>
                <a:gd name="T65" fmla="*/ 0 h 159"/>
                <a:gd name="T66" fmla="*/ 0 w 246"/>
                <a:gd name="T67" fmla="*/ 0 h 159"/>
                <a:gd name="T68" fmla="*/ 0 w 246"/>
                <a:gd name="T69" fmla="*/ 0 h 159"/>
                <a:gd name="T70" fmla="*/ 0 w 246"/>
                <a:gd name="T71" fmla="*/ 0 h 159"/>
                <a:gd name="T72" fmla="*/ 0 w 246"/>
                <a:gd name="T73" fmla="*/ 0 h 159"/>
                <a:gd name="T74" fmla="*/ 0 w 246"/>
                <a:gd name="T75" fmla="*/ 0 h 159"/>
                <a:gd name="T76" fmla="*/ 0 w 246"/>
                <a:gd name="T77" fmla="*/ 0 h 159"/>
                <a:gd name="T78" fmla="*/ 0 w 246"/>
                <a:gd name="T79" fmla="*/ 0 h 159"/>
                <a:gd name="T80" fmla="*/ 0 w 246"/>
                <a:gd name="T81" fmla="*/ 0 h 159"/>
                <a:gd name="T82" fmla="*/ 0 w 246"/>
                <a:gd name="T83" fmla="*/ 0 h 159"/>
                <a:gd name="T84" fmla="*/ 0 w 246"/>
                <a:gd name="T85" fmla="*/ 0 h 159"/>
                <a:gd name="T86" fmla="*/ 0 w 246"/>
                <a:gd name="T87" fmla="*/ 0 h 1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6"/>
                <a:gd name="T133" fmla="*/ 0 h 159"/>
                <a:gd name="T134" fmla="*/ 246 w 246"/>
                <a:gd name="T135" fmla="*/ 159 h 1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6" h="159">
                  <a:moveTo>
                    <a:pt x="0" y="23"/>
                  </a:moveTo>
                  <a:lnTo>
                    <a:pt x="2" y="38"/>
                  </a:lnTo>
                  <a:lnTo>
                    <a:pt x="5" y="51"/>
                  </a:lnTo>
                  <a:lnTo>
                    <a:pt x="9" y="64"/>
                  </a:lnTo>
                  <a:lnTo>
                    <a:pt x="14" y="77"/>
                  </a:lnTo>
                  <a:lnTo>
                    <a:pt x="20" y="89"/>
                  </a:lnTo>
                  <a:lnTo>
                    <a:pt x="27" y="100"/>
                  </a:lnTo>
                  <a:lnTo>
                    <a:pt x="34" y="111"/>
                  </a:lnTo>
                  <a:lnTo>
                    <a:pt x="43" y="120"/>
                  </a:lnTo>
                  <a:lnTo>
                    <a:pt x="52" y="129"/>
                  </a:lnTo>
                  <a:lnTo>
                    <a:pt x="61" y="136"/>
                  </a:lnTo>
                  <a:lnTo>
                    <a:pt x="71" y="143"/>
                  </a:lnTo>
                  <a:lnTo>
                    <a:pt x="82" y="149"/>
                  </a:lnTo>
                  <a:lnTo>
                    <a:pt x="93" y="153"/>
                  </a:lnTo>
                  <a:lnTo>
                    <a:pt x="106" y="156"/>
                  </a:lnTo>
                  <a:lnTo>
                    <a:pt x="118" y="159"/>
                  </a:lnTo>
                  <a:lnTo>
                    <a:pt x="130" y="159"/>
                  </a:lnTo>
                  <a:lnTo>
                    <a:pt x="139" y="159"/>
                  </a:lnTo>
                  <a:lnTo>
                    <a:pt x="148" y="157"/>
                  </a:lnTo>
                  <a:lnTo>
                    <a:pt x="157" y="156"/>
                  </a:lnTo>
                  <a:lnTo>
                    <a:pt x="166" y="153"/>
                  </a:lnTo>
                  <a:lnTo>
                    <a:pt x="174" y="150"/>
                  </a:lnTo>
                  <a:lnTo>
                    <a:pt x="183" y="145"/>
                  </a:lnTo>
                  <a:lnTo>
                    <a:pt x="191" y="142"/>
                  </a:lnTo>
                  <a:lnTo>
                    <a:pt x="198" y="136"/>
                  </a:lnTo>
                  <a:lnTo>
                    <a:pt x="205" y="131"/>
                  </a:lnTo>
                  <a:lnTo>
                    <a:pt x="212" y="124"/>
                  </a:lnTo>
                  <a:lnTo>
                    <a:pt x="219" y="118"/>
                  </a:lnTo>
                  <a:lnTo>
                    <a:pt x="226" y="111"/>
                  </a:lnTo>
                  <a:lnTo>
                    <a:pt x="232" y="102"/>
                  </a:lnTo>
                  <a:lnTo>
                    <a:pt x="237" y="94"/>
                  </a:lnTo>
                  <a:lnTo>
                    <a:pt x="242" y="85"/>
                  </a:lnTo>
                  <a:lnTo>
                    <a:pt x="246" y="76"/>
                  </a:lnTo>
                  <a:lnTo>
                    <a:pt x="246" y="74"/>
                  </a:lnTo>
                  <a:lnTo>
                    <a:pt x="246" y="70"/>
                  </a:lnTo>
                  <a:lnTo>
                    <a:pt x="246" y="68"/>
                  </a:lnTo>
                  <a:lnTo>
                    <a:pt x="246" y="64"/>
                  </a:lnTo>
                  <a:lnTo>
                    <a:pt x="246" y="60"/>
                  </a:lnTo>
                  <a:lnTo>
                    <a:pt x="246" y="58"/>
                  </a:lnTo>
                  <a:lnTo>
                    <a:pt x="246" y="54"/>
                  </a:lnTo>
                  <a:lnTo>
                    <a:pt x="246" y="52"/>
                  </a:lnTo>
                  <a:lnTo>
                    <a:pt x="242" y="62"/>
                  </a:lnTo>
                  <a:lnTo>
                    <a:pt x="238" y="72"/>
                  </a:lnTo>
                  <a:lnTo>
                    <a:pt x="233" y="82"/>
                  </a:lnTo>
                  <a:lnTo>
                    <a:pt x="228" y="90"/>
                  </a:lnTo>
                  <a:lnTo>
                    <a:pt x="221" y="99"/>
                  </a:lnTo>
                  <a:lnTo>
                    <a:pt x="215" y="107"/>
                  </a:lnTo>
                  <a:lnTo>
                    <a:pt x="208" y="114"/>
                  </a:lnTo>
                  <a:lnTo>
                    <a:pt x="201" y="121"/>
                  </a:lnTo>
                  <a:lnTo>
                    <a:pt x="193" y="127"/>
                  </a:lnTo>
                  <a:lnTo>
                    <a:pt x="185" y="132"/>
                  </a:lnTo>
                  <a:lnTo>
                    <a:pt x="177" y="137"/>
                  </a:lnTo>
                  <a:lnTo>
                    <a:pt x="168" y="142"/>
                  </a:lnTo>
                  <a:lnTo>
                    <a:pt x="159" y="144"/>
                  </a:lnTo>
                  <a:lnTo>
                    <a:pt x="149" y="147"/>
                  </a:lnTo>
                  <a:lnTo>
                    <a:pt x="140" y="148"/>
                  </a:lnTo>
                  <a:lnTo>
                    <a:pt x="130" y="148"/>
                  </a:lnTo>
                  <a:lnTo>
                    <a:pt x="118" y="148"/>
                  </a:lnTo>
                  <a:lnTo>
                    <a:pt x="106" y="145"/>
                  </a:lnTo>
                  <a:lnTo>
                    <a:pt x="93" y="142"/>
                  </a:lnTo>
                  <a:lnTo>
                    <a:pt x="82" y="137"/>
                  </a:lnTo>
                  <a:lnTo>
                    <a:pt x="71" y="131"/>
                  </a:lnTo>
                  <a:lnTo>
                    <a:pt x="61" y="124"/>
                  </a:lnTo>
                  <a:lnTo>
                    <a:pt x="52" y="115"/>
                  </a:lnTo>
                  <a:lnTo>
                    <a:pt x="43" y="106"/>
                  </a:lnTo>
                  <a:lnTo>
                    <a:pt x="35" y="95"/>
                  </a:lnTo>
                  <a:lnTo>
                    <a:pt x="28" y="84"/>
                  </a:lnTo>
                  <a:lnTo>
                    <a:pt x="22" y="72"/>
                  </a:lnTo>
                  <a:lnTo>
                    <a:pt x="17" y="59"/>
                  </a:lnTo>
                  <a:lnTo>
                    <a:pt x="13" y="46"/>
                  </a:lnTo>
                  <a:lnTo>
                    <a:pt x="10" y="32"/>
                  </a:lnTo>
                  <a:lnTo>
                    <a:pt x="8" y="17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4" y="9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1" y="2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" name="Freeform 20"/>
            <p:cNvSpPr>
              <a:spLocks/>
            </p:cNvSpPr>
            <p:nvPr/>
          </p:nvSpPr>
          <p:spPr bwMode="auto">
            <a:xfrm>
              <a:off x="1136" y="2657"/>
              <a:ext cx="49" cy="27"/>
            </a:xfrm>
            <a:custGeom>
              <a:avLst/>
              <a:gdLst>
                <a:gd name="T0" fmla="*/ 0 w 243"/>
                <a:gd name="T1" fmla="*/ 0 h 164"/>
                <a:gd name="T2" fmla="*/ 0 w 243"/>
                <a:gd name="T3" fmla="*/ 0 h 164"/>
                <a:gd name="T4" fmla="*/ 0 w 243"/>
                <a:gd name="T5" fmla="*/ 0 h 164"/>
                <a:gd name="T6" fmla="*/ 0 w 243"/>
                <a:gd name="T7" fmla="*/ 0 h 164"/>
                <a:gd name="T8" fmla="*/ 0 w 243"/>
                <a:gd name="T9" fmla="*/ 0 h 164"/>
                <a:gd name="T10" fmla="*/ 0 w 243"/>
                <a:gd name="T11" fmla="*/ 0 h 164"/>
                <a:gd name="T12" fmla="*/ 0 w 243"/>
                <a:gd name="T13" fmla="*/ 0 h 164"/>
                <a:gd name="T14" fmla="*/ 0 w 243"/>
                <a:gd name="T15" fmla="*/ 0 h 164"/>
                <a:gd name="T16" fmla="*/ 0 w 243"/>
                <a:gd name="T17" fmla="*/ 0 h 164"/>
                <a:gd name="T18" fmla="*/ 0 w 243"/>
                <a:gd name="T19" fmla="*/ 0 h 164"/>
                <a:gd name="T20" fmla="*/ 0 w 243"/>
                <a:gd name="T21" fmla="*/ 0 h 164"/>
                <a:gd name="T22" fmla="*/ 0 w 243"/>
                <a:gd name="T23" fmla="*/ 0 h 164"/>
                <a:gd name="T24" fmla="*/ 0 w 243"/>
                <a:gd name="T25" fmla="*/ 0 h 164"/>
                <a:gd name="T26" fmla="*/ 0 w 243"/>
                <a:gd name="T27" fmla="*/ 0 h 164"/>
                <a:gd name="T28" fmla="*/ 0 w 243"/>
                <a:gd name="T29" fmla="*/ 0 h 164"/>
                <a:gd name="T30" fmla="*/ 0 w 243"/>
                <a:gd name="T31" fmla="*/ 0 h 164"/>
                <a:gd name="T32" fmla="*/ 0 w 243"/>
                <a:gd name="T33" fmla="*/ 0 h 164"/>
                <a:gd name="T34" fmla="*/ 0 w 243"/>
                <a:gd name="T35" fmla="*/ 0 h 164"/>
                <a:gd name="T36" fmla="*/ 0 w 243"/>
                <a:gd name="T37" fmla="*/ 0 h 164"/>
                <a:gd name="T38" fmla="*/ 0 w 243"/>
                <a:gd name="T39" fmla="*/ 0 h 164"/>
                <a:gd name="T40" fmla="*/ 0 w 243"/>
                <a:gd name="T41" fmla="*/ 0 h 164"/>
                <a:gd name="T42" fmla="*/ 0 w 243"/>
                <a:gd name="T43" fmla="*/ 0 h 164"/>
                <a:gd name="T44" fmla="*/ 0 w 243"/>
                <a:gd name="T45" fmla="*/ 0 h 164"/>
                <a:gd name="T46" fmla="*/ 0 w 243"/>
                <a:gd name="T47" fmla="*/ 0 h 164"/>
                <a:gd name="T48" fmla="*/ 0 w 243"/>
                <a:gd name="T49" fmla="*/ 0 h 164"/>
                <a:gd name="T50" fmla="*/ 0 w 243"/>
                <a:gd name="T51" fmla="*/ 0 h 164"/>
                <a:gd name="T52" fmla="*/ 0 w 243"/>
                <a:gd name="T53" fmla="*/ 0 h 164"/>
                <a:gd name="T54" fmla="*/ 0 w 243"/>
                <a:gd name="T55" fmla="*/ 0 h 164"/>
                <a:gd name="T56" fmla="*/ 0 w 243"/>
                <a:gd name="T57" fmla="*/ 0 h 164"/>
                <a:gd name="T58" fmla="*/ 0 w 243"/>
                <a:gd name="T59" fmla="*/ 0 h 164"/>
                <a:gd name="T60" fmla="*/ 0 w 243"/>
                <a:gd name="T61" fmla="*/ 0 h 164"/>
                <a:gd name="T62" fmla="*/ 0 w 243"/>
                <a:gd name="T63" fmla="*/ 0 h 164"/>
                <a:gd name="T64" fmla="*/ 0 w 243"/>
                <a:gd name="T65" fmla="*/ 0 h 164"/>
                <a:gd name="T66" fmla="*/ 0 w 243"/>
                <a:gd name="T67" fmla="*/ 0 h 164"/>
                <a:gd name="T68" fmla="*/ 0 w 243"/>
                <a:gd name="T69" fmla="*/ 0 h 164"/>
                <a:gd name="T70" fmla="*/ 0 w 243"/>
                <a:gd name="T71" fmla="*/ 0 h 164"/>
                <a:gd name="T72" fmla="*/ 0 w 243"/>
                <a:gd name="T73" fmla="*/ 0 h 164"/>
                <a:gd name="T74" fmla="*/ 0 w 243"/>
                <a:gd name="T75" fmla="*/ 0 h 164"/>
                <a:gd name="T76" fmla="*/ 0 w 243"/>
                <a:gd name="T77" fmla="*/ 0 h 164"/>
                <a:gd name="T78" fmla="*/ 0 w 243"/>
                <a:gd name="T79" fmla="*/ 0 h 164"/>
                <a:gd name="T80" fmla="*/ 0 w 243"/>
                <a:gd name="T81" fmla="*/ 0 h 164"/>
                <a:gd name="T82" fmla="*/ 0 w 243"/>
                <a:gd name="T83" fmla="*/ 0 h 164"/>
                <a:gd name="T84" fmla="*/ 0 w 243"/>
                <a:gd name="T85" fmla="*/ 0 h 164"/>
                <a:gd name="T86" fmla="*/ 0 w 243"/>
                <a:gd name="T87" fmla="*/ 0 h 164"/>
                <a:gd name="T88" fmla="*/ 0 w 243"/>
                <a:gd name="T89" fmla="*/ 0 h 164"/>
                <a:gd name="T90" fmla="*/ 0 w 243"/>
                <a:gd name="T91" fmla="*/ 0 h 164"/>
                <a:gd name="T92" fmla="*/ 0 w 243"/>
                <a:gd name="T93" fmla="*/ 0 h 164"/>
                <a:gd name="T94" fmla="*/ 0 w 243"/>
                <a:gd name="T95" fmla="*/ 0 h 1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3"/>
                <a:gd name="T145" fmla="*/ 0 h 164"/>
                <a:gd name="T146" fmla="*/ 243 w 243"/>
                <a:gd name="T147" fmla="*/ 164 h 1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3" h="164">
                  <a:moveTo>
                    <a:pt x="0" y="21"/>
                  </a:moveTo>
                  <a:lnTo>
                    <a:pt x="2" y="36"/>
                  </a:lnTo>
                  <a:lnTo>
                    <a:pt x="4" y="50"/>
                  </a:lnTo>
                  <a:lnTo>
                    <a:pt x="8" y="64"/>
                  </a:lnTo>
                  <a:lnTo>
                    <a:pt x="12" y="78"/>
                  </a:lnTo>
                  <a:lnTo>
                    <a:pt x="18" y="90"/>
                  </a:lnTo>
                  <a:lnTo>
                    <a:pt x="24" y="101"/>
                  </a:lnTo>
                  <a:lnTo>
                    <a:pt x="31" y="112"/>
                  </a:lnTo>
                  <a:lnTo>
                    <a:pt x="39" y="122"/>
                  </a:lnTo>
                  <a:lnTo>
                    <a:pt x="48" y="131"/>
                  </a:lnTo>
                  <a:lnTo>
                    <a:pt x="58" y="140"/>
                  </a:lnTo>
                  <a:lnTo>
                    <a:pt x="68" y="147"/>
                  </a:lnTo>
                  <a:lnTo>
                    <a:pt x="79" y="153"/>
                  </a:lnTo>
                  <a:lnTo>
                    <a:pt x="90" y="158"/>
                  </a:lnTo>
                  <a:lnTo>
                    <a:pt x="103" y="161"/>
                  </a:lnTo>
                  <a:lnTo>
                    <a:pt x="115" y="163"/>
                  </a:lnTo>
                  <a:lnTo>
                    <a:pt x="127" y="164"/>
                  </a:lnTo>
                  <a:lnTo>
                    <a:pt x="137" y="164"/>
                  </a:lnTo>
                  <a:lnTo>
                    <a:pt x="146" y="163"/>
                  </a:lnTo>
                  <a:lnTo>
                    <a:pt x="155" y="160"/>
                  </a:lnTo>
                  <a:lnTo>
                    <a:pt x="164" y="157"/>
                  </a:lnTo>
                  <a:lnTo>
                    <a:pt x="173" y="154"/>
                  </a:lnTo>
                  <a:lnTo>
                    <a:pt x="181" y="149"/>
                  </a:lnTo>
                  <a:lnTo>
                    <a:pt x="189" y="145"/>
                  </a:lnTo>
                  <a:lnTo>
                    <a:pt x="197" y="139"/>
                  </a:lnTo>
                  <a:lnTo>
                    <a:pt x="204" y="133"/>
                  </a:lnTo>
                  <a:lnTo>
                    <a:pt x="211" y="125"/>
                  </a:lnTo>
                  <a:lnTo>
                    <a:pt x="217" y="118"/>
                  </a:lnTo>
                  <a:lnTo>
                    <a:pt x="224" y="110"/>
                  </a:lnTo>
                  <a:lnTo>
                    <a:pt x="230" y="101"/>
                  </a:lnTo>
                  <a:lnTo>
                    <a:pt x="235" y="93"/>
                  </a:lnTo>
                  <a:lnTo>
                    <a:pt x="239" y="84"/>
                  </a:lnTo>
                  <a:lnTo>
                    <a:pt x="243" y="74"/>
                  </a:lnTo>
                  <a:lnTo>
                    <a:pt x="243" y="70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2" y="58"/>
                  </a:lnTo>
                  <a:lnTo>
                    <a:pt x="242" y="56"/>
                  </a:lnTo>
                  <a:lnTo>
                    <a:pt x="241" y="52"/>
                  </a:lnTo>
                  <a:lnTo>
                    <a:pt x="241" y="50"/>
                  </a:lnTo>
                  <a:lnTo>
                    <a:pt x="238" y="61"/>
                  </a:lnTo>
                  <a:lnTo>
                    <a:pt x="234" y="72"/>
                  </a:lnTo>
                  <a:lnTo>
                    <a:pt x="230" y="81"/>
                  </a:lnTo>
                  <a:lnTo>
                    <a:pt x="225" y="91"/>
                  </a:lnTo>
                  <a:lnTo>
                    <a:pt x="219" y="100"/>
                  </a:lnTo>
                  <a:lnTo>
                    <a:pt x="213" y="109"/>
                  </a:lnTo>
                  <a:lnTo>
                    <a:pt x="206" y="116"/>
                  </a:lnTo>
                  <a:lnTo>
                    <a:pt x="199" y="123"/>
                  </a:lnTo>
                  <a:lnTo>
                    <a:pt x="191" y="130"/>
                  </a:lnTo>
                  <a:lnTo>
                    <a:pt x="183" y="136"/>
                  </a:lnTo>
                  <a:lnTo>
                    <a:pt x="174" y="141"/>
                  </a:lnTo>
                  <a:lnTo>
                    <a:pt x="166" y="146"/>
                  </a:lnTo>
                  <a:lnTo>
                    <a:pt x="156" y="148"/>
                  </a:lnTo>
                  <a:lnTo>
                    <a:pt x="147" y="151"/>
                  </a:lnTo>
                  <a:lnTo>
                    <a:pt x="137" y="153"/>
                  </a:lnTo>
                  <a:lnTo>
                    <a:pt x="127" y="153"/>
                  </a:lnTo>
                  <a:lnTo>
                    <a:pt x="115" y="152"/>
                  </a:lnTo>
                  <a:lnTo>
                    <a:pt x="104" y="151"/>
                  </a:lnTo>
                  <a:lnTo>
                    <a:pt x="91" y="147"/>
                  </a:lnTo>
                  <a:lnTo>
                    <a:pt x="81" y="142"/>
                  </a:lnTo>
                  <a:lnTo>
                    <a:pt x="70" y="136"/>
                  </a:lnTo>
                  <a:lnTo>
                    <a:pt x="61" y="129"/>
                  </a:lnTo>
                  <a:lnTo>
                    <a:pt x="52" y="121"/>
                  </a:lnTo>
                  <a:lnTo>
                    <a:pt x="43" y="112"/>
                  </a:lnTo>
                  <a:lnTo>
                    <a:pt x="36" y="101"/>
                  </a:lnTo>
                  <a:lnTo>
                    <a:pt x="29" y="91"/>
                  </a:lnTo>
                  <a:lnTo>
                    <a:pt x="23" y="80"/>
                  </a:lnTo>
                  <a:lnTo>
                    <a:pt x="18" y="68"/>
                  </a:lnTo>
                  <a:lnTo>
                    <a:pt x="14" y="55"/>
                  </a:lnTo>
                  <a:lnTo>
                    <a:pt x="12" y="42"/>
                  </a:lnTo>
                  <a:lnTo>
                    <a:pt x="10" y="27"/>
                  </a:lnTo>
                  <a:lnTo>
                    <a:pt x="9" y="13"/>
                  </a:lnTo>
                  <a:lnTo>
                    <a:pt x="9" y="12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0"/>
                  </a:lnTo>
                  <a:lnTo>
                    <a:pt x="4" y="13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4BF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" name="Freeform 21"/>
            <p:cNvSpPr>
              <a:spLocks/>
            </p:cNvSpPr>
            <p:nvPr/>
          </p:nvSpPr>
          <p:spPr bwMode="auto">
            <a:xfrm>
              <a:off x="1137" y="2655"/>
              <a:ext cx="48" cy="28"/>
            </a:xfrm>
            <a:custGeom>
              <a:avLst/>
              <a:gdLst>
                <a:gd name="T0" fmla="*/ 0 w 238"/>
                <a:gd name="T1" fmla="*/ 0 h 169"/>
                <a:gd name="T2" fmla="*/ 0 w 238"/>
                <a:gd name="T3" fmla="*/ 0 h 169"/>
                <a:gd name="T4" fmla="*/ 0 w 238"/>
                <a:gd name="T5" fmla="*/ 0 h 169"/>
                <a:gd name="T6" fmla="*/ 0 w 238"/>
                <a:gd name="T7" fmla="*/ 0 h 169"/>
                <a:gd name="T8" fmla="*/ 0 w 238"/>
                <a:gd name="T9" fmla="*/ 0 h 169"/>
                <a:gd name="T10" fmla="*/ 0 w 238"/>
                <a:gd name="T11" fmla="*/ 0 h 169"/>
                <a:gd name="T12" fmla="*/ 0 w 238"/>
                <a:gd name="T13" fmla="*/ 0 h 169"/>
                <a:gd name="T14" fmla="*/ 0 w 238"/>
                <a:gd name="T15" fmla="*/ 0 h 169"/>
                <a:gd name="T16" fmla="*/ 0 w 238"/>
                <a:gd name="T17" fmla="*/ 0 h 169"/>
                <a:gd name="T18" fmla="*/ 0 w 238"/>
                <a:gd name="T19" fmla="*/ 0 h 169"/>
                <a:gd name="T20" fmla="*/ 0 w 238"/>
                <a:gd name="T21" fmla="*/ 0 h 169"/>
                <a:gd name="T22" fmla="*/ 0 w 238"/>
                <a:gd name="T23" fmla="*/ 0 h 169"/>
                <a:gd name="T24" fmla="*/ 0 w 238"/>
                <a:gd name="T25" fmla="*/ 0 h 169"/>
                <a:gd name="T26" fmla="*/ 0 w 238"/>
                <a:gd name="T27" fmla="*/ 0 h 169"/>
                <a:gd name="T28" fmla="*/ 0 w 238"/>
                <a:gd name="T29" fmla="*/ 0 h 169"/>
                <a:gd name="T30" fmla="*/ 0 w 238"/>
                <a:gd name="T31" fmla="*/ 0 h 169"/>
                <a:gd name="T32" fmla="*/ 0 w 238"/>
                <a:gd name="T33" fmla="*/ 0 h 169"/>
                <a:gd name="T34" fmla="*/ 0 w 238"/>
                <a:gd name="T35" fmla="*/ 0 h 169"/>
                <a:gd name="T36" fmla="*/ 0 w 238"/>
                <a:gd name="T37" fmla="*/ 0 h 169"/>
                <a:gd name="T38" fmla="*/ 0 w 238"/>
                <a:gd name="T39" fmla="*/ 0 h 169"/>
                <a:gd name="T40" fmla="*/ 0 w 238"/>
                <a:gd name="T41" fmla="*/ 0 h 169"/>
                <a:gd name="T42" fmla="*/ 0 w 238"/>
                <a:gd name="T43" fmla="*/ 0 h 169"/>
                <a:gd name="T44" fmla="*/ 0 w 238"/>
                <a:gd name="T45" fmla="*/ 0 h 169"/>
                <a:gd name="T46" fmla="*/ 0 w 238"/>
                <a:gd name="T47" fmla="*/ 0 h 169"/>
                <a:gd name="T48" fmla="*/ 0 w 238"/>
                <a:gd name="T49" fmla="*/ 0 h 169"/>
                <a:gd name="T50" fmla="*/ 0 w 238"/>
                <a:gd name="T51" fmla="*/ 0 h 169"/>
                <a:gd name="T52" fmla="*/ 0 w 238"/>
                <a:gd name="T53" fmla="*/ 0 h 169"/>
                <a:gd name="T54" fmla="*/ 0 w 238"/>
                <a:gd name="T55" fmla="*/ 0 h 169"/>
                <a:gd name="T56" fmla="*/ 0 w 238"/>
                <a:gd name="T57" fmla="*/ 0 h 169"/>
                <a:gd name="T58" fmla="*/ 0 w 238"/>
                <a:gd name="T59" fmla="*/ 0 h 169"/>
                <a:gd name="T60" fmla="*/ 0 w 238"/>
                <a:gd name="T61" fmla="*/ 0 h 169"/>
                <a:gd name="T62" fmla="*/ 0 w 238"/>
                <a:gd name="T63" fmla="*/ 0 h 169"/>
                <a:gd name="T64" fmla="*/ 0 w 238"/>
                <a:gd name="T65" fmla="*/ 0 h 169"/>
                <a:gd name="T66" fmla="*/ 0 w 238"/>
                <a:gd name="T67" fmla="*/ 0 h 169"/>
                <a:gd name="T68" fmla="*/ 0 w 238"/>
                <a:gd name="T69" fmla="*/ 0 h 169"/>
                <a:gd name="T70" fmla="*/ 0 w 238"/>
                <a:gd name="T71" fmla="*/ 0 h 169"/>
                <a:gd name="T72" fmla="*/ 0 w 238"/>
                <a:gd name="T73" fmla="*/ 0 h 169"/>
                <a:gd name="T74" fmla="*/ 0 w 238"/>
                <a:gd name="T75" fmla="*/ 0 h 169"/>
                <a:gd name="T76" fmla="*/ 0 w 238"/>
                <a:gd name="T77" fmla="*/ 0 h 169"/>
                <a:gd name="T78" fmla="*/ 0 w 238"/>
                <a:gd name="T79" fmla="*/ 0 h 169"/>
                <a:gd name="T80" fmla="*/ 0 w 238"/>
                <a:gd name="T81" fmla="*/ 0 h 169"/>
                <a:gd name="T82" fmla="*/ 0 w 238"/>
                <a:gd name="T83" fmla="*/ 0 h 169"/>
                <a:gd name="T84" fmla="*/ 0 w 238"/>
                <a:gd name="T85" fmla="*/ 0 h 169"/>
                <a:gd name="T86" fmla="*/ 0 w 238"/>
                <a:gd name="T87" fmla="*/ 0 h 169"/>
                <a:gd name="T88" fmla="*/ 0 w 238"/>
                <a:gd name="T89" fmla="*/ 0 h 169"/>
                <a:gd name="T90" fmla="*/ 0 w 238"/>
                <a:gd name="T91" fmla="*/ 0 h 169"/>
                <a:gd name="T92" fmla="*/ 0 w 238"/>
                <a:gd name="T93" fmla="*/ 0 h 169"/>
                <a:gd name="T94" fmla="*/ 0 w 238"/>
                <a:gd name="T95" fmla="*/ 0 h 169"/>
                <a:gd name="T96" fmla="*/ 0 w 238"/>
                <a:gd name="T97" fmla="*/ 0 h 169"/>
                <a:gd name="T98" fmla="*/ 0 w 238"/>
                <a:gd name="T99" fmla="*/ 0 h 169"/>
                <a:gd name="T100" fmla="*/ 0 w 238"/>
                <a:gd name="T101" fmla="*/ 0 h 169"/>
                <a:gd name="T102" fmla="*/ 0 w 238"/>
                <a:gd name="T103" fmla="*/ 0 h 16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8"/>
                <a:gd name="T157" fmla="*/ 0 h 169"/>
                <a:gd name="T158" fmla="*/ 238 w 238"/>
                <a:gd name="T159" fmla="*/ 169 h 16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8" h="169">
                  <a:moveTo>
                    <a:pt x="0" y="21"/>
                  </a:moveTo>
                  <a:lnTo>
                    <a:pt x="0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38"/>
                  </a:lnTo>
                  <a:lnTo>
                    <a:pt x="2" y="53"/>
                  </a:lnTo>
                  <a:lnTo>
                    <a:pt x="5" y="67"/>
                  </a:lnTo>
                  <a:lnTo>
                    <a:pt x="9" y="80"/>
                  </a:lnTo>
                  <a:lnTo>
                    <a:pt x="14" y="93"/>
                  </a:lnTo>
                  <a:lnTo>
                    <a:pt x="20" y="105"/>
                  </a:lnTo>
                  <a:lnTo>
                    <a:pt x="27" y="116"/>
                  </a:lnTo>
                  <a:lnTo>
                    <a:pt x="35" y="127"/>
                  </a:lnTo>
                  <a:lnTo>
                    <a:pt x="44" y="136"/>
                  </a:lnTo>
                  <a:lnTo>
                    <a:pt x="53" y="145"/>
                  </a:lnTo>
                  <a:lnTo>
                    <a:pt x="63" y="152"/>
                  </a:lnTo>
                  <a:lnTo>
                    <a:pt x="74" y="158"/>
                  </a:lnTo>
                  <a:lnTo>
                    <a:pt x="85" y="163"/>
                  </a:lnTo>
                  <a:lnTo>
                    <a:pt x="98" y="166"/>
                  </a:lnTo>
                  <a:lnTo>
                    <a:pt x="110" y="169"/>
                  </a:lnTo>
                  <a:lnTo>
                    <a:pt x="122" y="169"/>
                  </a:lnTo>
                  <a:lnTo>
                    <a:pt x="132" y="169"/>
                  </a:lnTo>
                  <a:lnTo>
                    <a:pt x="141" y="168"/>
                  </a:lnTo>
                  <a:lnTo>
                    <a:pt x="151" y="165"/>
                  </a:lnTo>
                  <a:lnTo>
                    <a:pt x="160" y="162"/>
                  </a:lnTo>
                  <a:lnTo>
                    <a:pt x="169" y="158"/>
                  </a:lnTo>
                  <a:lnTo>
                    <a:pt x="177" y="153"/>
                  </a:lnTo>
                  <a:lnTo>
                    <a:pt x="185" y="148"/>
                  </a:lnTo>
                  <a:lnTo>
                    <a:pt x="193" y="142"/>
                  </a:lnTo>
                  <a:lnTo>
                    <a:pt x="200" y="135"/>
                  </a:lnTo>
                  <a:lnTo>
                    <a:pt x="207" y="128"/>
                  </a:lnTo>
                  <a:lnTo>
                    <a:pt x="213" y="120"/>
                  </a:lnTo>
                  <a:lnTo>
                    <a:pt x="220" y="111"/>
                  </a:lnTo>
                  <a:lnTo>
                    <a:pt x="225" y="103"/>
                  </a:lnTo>
                  <a:lnTo>
                    <a:pt x="230" y="93"/>
                  </a:lnTo>
                  <a:lnTo>
                    <a:pt x="234" y="83"/>
                  </a:lnTo>
                  <a:lnTo>
                    <a:pt x="238" y="73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6" y="63"/>
                  </a:lnTo>
                  <a:lnTo>
                    <a:pt x="236" y="61"/>
                  </a:lnTo>
                  <a:lnTo>
                    <a:pt x="235" y="57"/>
                  </a:lnTo>
                  <a:lnTo>
                    <a:pt x="235" y="55"/>
                  </a:lnTo>
                  <a:lnTo>
                    <a:pt x="234" y="51"/>
                  </a:lnTo>
                  <a:lnTo>
                    <a:pt x="234" y="49"/>
                  </a:lnTo>
                  <a:lnTo>
                    <a:pt x="231" y="61"/>
                  </a:lnTo>
                  <a:lnTo>
                    <a:pt x="228" y="72"/>
                  </a:lnTo>
                  <a:lnTo>
                    <a:pt x="224" y="83"/>
                  </a:lnTo>
                  <a:lnTo>
                    <a:pt x="220" y="92"/>
                  </a:lnTo>
                  <a:lnTo>
                    <a:pt x="214" y="102"/>
                  </a:lnTo>
                  <a:lnTo>
                    <a:pt x="208" y="111"/>
                  </a:lnTo>
                  <a:lnTo>
                    <a:pt x="201" y="120"/>
                  </a:lnTo>
                  <a:lnTo>
                    <a:pt x="194" y="127"/>
                  </a:lnTo>
                  <a:lnTo>
                    <a:pt x="187" y="134"/>
                  </a:lnTo>
                  <a:lnTo>
                    <a:pt x="179" y="140"/>
                  </a:lnTo>
                  <a:lnTo>
                    <a:pt x="170" y="146"/>
                  </a:lnTo>
                  <a:lnTo>
                    <a:pt x="161" y="151"/>
                  </a:lnTo>
                  <a:lnTo>
                    <a:pt x="152" y="154"/>
                  </a:lnTo>
                  <a:lnTo>
                    <a:pt x="142" y="157"/>
                  </a:lnTo>
                  <a:lnTo>
                    <a:pt x="132" y="158"/>
                  </a:lnTo>
                  <a:lnTo>
                    <a:pt x="122" y="158"/>
                  </a:lnTo>
                  <a:lnTo>
                    <a:pt x="111" y="158"/>
                  </a:lnTo>
                  <a:lnTo>
                    <a:pt x="99" y="156"/>
                  </a:lnTo>
                  <a:lnTo>
                    <a:pt x="88" y="152"/>
                  </a:lnTo>
                  <a:lnTo>
                    <a:pt x="77" y="148"/>
                  </a:lnTo>
                  <a:lnTo>
                    <a:pt x="67" y="142"/>
                  </a:lnTo>
                  <a:lnTo>
                    <a:pt x="58" y="135"/>
                  </a:lnTo>
                  <a:lnTo>
                    <a:pt x="50" y="128"/>
                  </a:lnTo>
                  <a:lnTo>
                    <a:pt x="42" y="120"/>
                  </a:lnTo>
                  <a:lnTo>
                    <a:pt x="34" y="110"/>
                  </a:lnTo>
                  <a:lnTo>
                    <a:pt x="28" y="99"/>
                  </a:lnTo>
                  <a:lnTo>
                    <a:pt x="22" y="89"/>
                  </a:lnTo>
                  <a:lnTo>
                    <a:pt x="18" y="77"/>
                  </a:lnTo>
                  <a:lnTo>
                    <a:pt x="14" y="63"/>
                  </a:lnTo>
                  <a:lnTo>
                    <a:pt x="11" y="51"/>
                  </a:lnTo>
                  <a:lnTo>
                    <a:pt x="9" y="37"/>
                  </a:lnTo>
                  <a:lnTo>
                    <a:pt x="9" y="24"/>
                  </a:lnTo>
                  <a:lnTo>
                    <a:pt x="9" y="20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5C1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7" name="Freeform 22"/>
            <p:cNvSpPr>
              <a:spLocks/>
            </p:cNvSpPr>
            <p:nvPr/>
          </p:nvSpPr>
          <p:spPr bwMode="auto">
            <a:xfrm>
              <a:off x="1138" y="2654"/>
              <a:ext cx="46" cy="29"/>
            </a:xfrm>
            <a:custGeom>
              <a:avLst/>
              <a:gdLst>
                <a:gd name="T0" fmla="*/ 0 w 232"/>
                <a:gd name="T1" fmla="*/ 0 h 174"/>
                <a:gd name="T2" fmla="*/ 0 w 232"/>
                <a:gd name="T3" fmla="*/ 0 h 174"/>
                <a:gd name="T4" fmla="*/ 0 w 232"/>
                <a:gd name="T5" fmla="*/ 0 h 174"/>
                <a:gd name="T6" fmla="*/ 0 w 232"/>
                <a:gd name="T7" fmla="*/ 0 h 174"/>
                <a:gd name="T8" fmla="*/ 0 w 232"/>
                <a:gd name="T9" fmla="*/ 0 h 174"/>
                <a:gd name="T10" fmla="*/ 0 w 232"/>
                <a:gd name="T11" fmla="*/ 0 h 174"/>
                <a:gd name="T12" fmla="*/ 0 w 232"/>
                <a:gd name="T13" fmla="*/ 0 h 174"/>
                <a:gd name="T14" fmla="*/ 0 w 232"/>
                <a:gd name="T15" fmla="*/ 0 h 174"/>
                <a:gd name="T16" fmla="*/ 0 w 232"/>
                <a:gd name="T17" fmla="*/ 0 h 174"/>
                <a:gd name="T18" fmla="*/ 0 w 232"/>
                <a:gd name="T19" fmla="*/ 0 h 174"/>
                <a:gd name="T20" fmla="*/ 0 w 232"/>
                <a:gd name="T21" fmla="*/ 0 h 174"/>
                <a:gd name="T22" fmla="*/ 0 w 232"/>
                <a:gd name="T23" fmla="*/ 0 h 174"/>
                <a:gd name="T24" fmla="*/ 0 w 232"/>
                <a:gd name="T25" fmla="*/ 0 h 174"/>
                <a:gd name="T26" fmla="*/ 0 w 232"/>
                <a:gd name="T27" fmla="*/ 0 h 174"/>
                <a:gd name="T28" fmla="*/ 0 w 232"/>
                <a:gd name="T29" fmla="*/ 0 h 174"/>
                <a:gd name="T30" fmla="*/ 0 w 232"/>
                <a:gd name="T31" fmla="*/ 0 h 174"/>
                <a:gd name="T32" fmla="*/ 0 w 232"/>
                <a:gd name="T33" fmla="*/ 0 h 174"/>
                <a:gd name="T34" fmla="*/ 0 w 232"/>
                <a:gd name="T35" fmla="*/ 0 h 174"/>
                <a:gd name="T36" fmla="*/ 0 w 232"/>
                <a:gd name="T37" fmla="*/ 0 h 174"/>
                <a:gd name="T38" fmla="*/ 0 w 232"/>
                <a:gd name="T39" fmla="*/ 0 h 174"/>
                <a:gd name="T40" fmla="*/ 0 w 232"/>
                <a:gd name="T41" fmla="*/ 0 h 174"/>
                <a:gd name="T42" fmla="*/ 0 w 232"/>
                <a:gd name="T43" fmla="*/ 0 h 174"/>
                <a:gd name="T44" fmla="*/ 0 w 232"/>
                <a:gd name="T45" fmla="*/ 0 h 174"/>
                <a:gd name="T46" fmla="*/ 0 w 232"/>
                <a:gd name="T47" fmla="*/ 0 h 174"/>
                <a:gd name="T48" fmla="*/ 0 w 232"/>
                <a:gd name="T49" fmla="*/ 0 h 174"/>
                <a:gd name="T50" fmla="*/ 0 w 232"/>
                <a:gd name="T51" fmla="*/ 0 h 174"/>
                <a:gd name="T52" fmla="*/ 0 w 232"/>
                <a:gd name="T53" fmla="*/ 0 h 174"/>
                <a:gd name="T54" fmla="*/ 0 w 232"/>
                <a:gd name="T55" fmla="*/ 0 h 174"/>
                <a:gd name="T56" fmla="*/ 0 w 232"/>
                <a:gd name="T57" fmla="*/ 0 h 174"/>
                <a:gd name="T58" fmla="*/ 0 w 232"/>
                <a:gd name="T59" fmla="*/ 0 h 174"/>
                <a:gd name="T60" fmla="*/ 0 w 232"/>
                <a:gd name="T61" fmla="*/ 0 h 174"/>
                <a:gd name="T62" fmla="*/ 0 w 232"/>
                <a:gd name="T63" fmla="*/ 0 h 174"/>
                <a:gd name="T64" fmla="*/ 0 w 232"/>
                <a:gd name="T65" fmla="*/ 0 h 174"/>
                <a:gd name="T66" fmla="*/ 0 w 232"/>
                <a:gd name="T67" fmla="*/ 0 h 174"/>
                <a:gd name="T68" fmla="*/ 0 w 232"/>
                <a:gd name="T69" fmla="*/ 0 h 174"/>
                <a:gd name="T70" fmla="*/ 0 w 232"/>
                <a:gd name="T71" fmla="*/ 0 h 174"/>
                <a:gd name="T72" fmla="*/ 0 w 232"/>
                <a:gd name="T73" fmla="*/ 0 h 174"/>
                <a:gd name="T74" fmla="*/ 0 w 232"/>
                <a:gd name="T75" fmla="*/ 0 h 174"/>
                <a:gd name="T76" fmla="*/ 0 w 232"/>
                <a:gd name="T77" fmla="*/ 0 h 174"/>
                <a:gd name="T78" fmla="*/ 0 w 232"/>
                <a:gd name="T79" fmla="*/ 0 h 174"/>
                <a:gd name="T80" fmla="*/ 0 w 232"/>
                <a:gd name="T81" fmla="*/ 0 h 174"/>
                <a:gd name="T82" fmla="*/ 0 w 232"/>
                <a:gd name="T83" fmla="*/ 0 h 174"/>
                <a:gd name="T84" fmla="*/ 0 w 232"/>
                <a:gd name="T85" fmla="*/ 0 h 174"/>
                <a:gd name="T86" fmla="*/ 0 w 232"/>
                <a:gd name="T87" fmla="*/ 0 h 174"/>
                <a:gd name="T88" fmla="*/ 0 w 232"/>
                <a:gd name="T89" fmla="*/ 0 h 174"/>
                <a:gd name="T90" fmla="*/ 0 w 232"/>
                <a:gd name="T91" fmla="*/ 0 h 174"/>
                <a:gd name="T92" fmla="*/ 0 w 232"/>
                <a:gd name="T93" fmla="*/ 0 h 174"/>
                <a:gd name="T94" fmla="*/ 0 w 232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2"/>
                <a:gd name="T145" fmla="*/ 0 h 174"/>
                <a:gd name="T146" fmla="*/ 232 w 232"/>
                <a:gd name="T147" fmla="*/ 174 h 1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2" h="174">
                  <a:moveTo>
                    <a:pt x="1" y="21"/>
                  </a:moveTo>
                  <a:lnTo>
                    <a:pt x="1" y="22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1" y="48"/>
                  </a:lnTo>
                  <a:lnTo>
                    <a:pt x="3" y="63"/>
                  </a:lnTo>
                  <a:lnTo>
                    <a:pt x="5" y="76"/>
                  </a:lnTo>
                  <a:lnTo>
                    <a:pt x="9" y="89"/>
                  </a:lnTo>
                  <a:lnTo>
                    <a:pt x="14" y="101"/>
                  </a:lnTo>
                  <a:lnTo>
                    <a:pt x="20" y="112"/>
                  </a:lnTo>
                  <a:lnTo>
                    <a:pt x="27" y="122"/>
                  </a:lnTo>
                  <a:lnTo>
                    <a:pt x="34" y="133"/>
                  </a:lnTo>
                  <a:lnTo>
                    <a:pt x="43" y="142"/>
                  </a:lnTo>
                  <a:lnTo>
                    <a:pt x="52" y="150"/>
                  </a:lnTo>
                  <a:lnTo>
                    <a:pt x="61" y="157"/>
                  </a:lnTo>
                  <a:lnTo>
                    <a:pt x="72" y="163"/>
                  </a:lnTo>
                  <a:lnTo>
                    <a:pt x="82" y="168"/>
                  </a:lnTo>
                  <a:lnTo>
                    <a:pt x="95" y="172"/>
                  </a:lnTo>
                  <a:lnTo>
                    <a:pt x="106" y="173"/>
                  </a:lnTo>
                  <a:lnTo>
                    <a:pt x="118" y="174"/>
                  </a:lnTo>
                  <a:lnTo>
                    <a:pt x="128" y="174"/>
                  </a:lnTo>
                  <a:lnTo>
                    <a:pt x="138" y="172"/>
                  </a:lnTo>
                  <a:lnTo>
                    <a:pt x="147" y="169"/>
                  </a:lnTo>
                  <a:lnTo>
                    <a:pt x="157" y="167"/>
                  </a:lnTo>
                  <a:lnTo>
                    <a:pt x="165" y="162"/>
                  </a:lnTo>
                  <a:lnTo>
                    <a:pt x="174" y="157"/>
                  </a:lnTo>
                  <a:lnTo>
                    <a:pt x="182" y="151"/>
                  </a:lnTo>
                  <a:lnTo>
                    <a:pt x="190" y="145"/>
                  </a:lnTo>
                  <a:lnTo>
                    <a:pt x="197" y="137"/>
                  </a:lnTo>
                  <a:lnTo>
                    <a:pt x="204" y="130"/>
                  </a:lnTo>
                  <a:lnTo>
                    <a:pt x="210" y="121"/>
                  </a:lnTo>
                  <a:lnTo>
                    <a:pt x="216" y="112"/>
                  </a:lnTo>
                  <a:lnTo>
                    <a:pt x="221" y="102"/>
                  </a:lnTo>
                  <a:lnTo>
                    <a:pt x="225" y="93"/>
                  </a:lnTo>
                  <a:lnTo>
                    <a:pt x="229" y="82"/>
                  </a:lnTo>
                  <a:lnTo>
                    <a:pt x="232" y="71"/>
                  </a:lnTo>
                  <a:lnTo>
                    <a:pt x="231" y="67"/>
                  </a:lnTo>
                  <a:lnTo>
                    <a:pt x="231" y="65"/>
                  </a:lnTo>
                  <a:lnTo>
                    <a:pt x="230" y="61"/>
                  </a:lnTo>
                  <a:lnTo>
                    <a:pt x="230" y="59"/>
                  </a:lnTo>
                  <a:lnTo>
                    <a:pt x="229" y="55"/>
                  </a:lnTo>
                  <a:lnTo>
                    <a:pt x="228" y="53"/>
                  </a:lnTo>
                  <a:lnTo>
                    <a:pt x="227" y="51"/>
                  </a:lnTo>
                  <a:lnTo>
                    <a:pt x="226" y="47"/>
                  </a:lnTo>
                  <a:lnTo>
                    <a:pt x="225" y="59"/>
                  </a:lnTo>
                  <a:lnTo>
                    <a:pt x="223" y="71"/>
                  </a:lnTo>
                  <a:lnTo>
                    <a:pt x="219" y="82"/>
                  </a:lnTo>
                  <a:lnTo>
                    <a:pt x="215" y="93"/>
                  </a:lnTo>
                  <a:lnTo>
                    <a:pt x="209" y="103"/>
                  </a:lnTo>
                  <a:lnTo>
                    <a:pt x="204" y="113"/>
                  </a:lnTo>
                  <a:lnTo>
                    <a:pt x="197" y="121"/>
                  </a:lnTo>
                  <a:lnTo>
                    <a:pt x="191" y="130"/>
                  </a:lnTo>
                  <a:lnTo>
                    <a:pt x="183" y="137"/>
                  </a:lnTo>
                  <a:lnTo>
                    <a:pt x="175" y="144"/>
                  </a:lnTo>
                  <a:lnTo>
                    <a:pt x="167" y="149"/>
                  </a:lnTo>
                  <a:lnTo>
                    <a:pt x="158" y="155"/>
                  </a:lnTo>
                  <a:lnTo>
                    <a:pt x="148" y="158"/>
                  </a:lnTo>
                  <a:lnTo>
                    <a:pt x="139" y="161"/>
                  </a:lnTo>
                  <a:lnTo>
                    <a:pt x="128" y="162"/>
                  </a:lnTo>
                  <a:lnTo>
                    <a:pt x="118" y="163"/>
                  </a:lnTo>
                  <a:lnTo>
                    <a:pt x="107" y="162"/>
                  </a:lnTo>
                  <a:lnTo>
                    <a:pt x="96" y="161"/>
                  </a:lnTo>
                  <a:lnTo>
                    <a:pt x="85" y="157"/>
                  </a:lnTo>
                  <a:lnTo>
                    <a:pt x="75" y="152"/>
                  </a:lnTo>
                  <a:lnTo>
                    <a:pt x="66" y="148"/>
                  </a:lnTo>
                  <a:lnTo>
                    <a:pt x="57" y="142"/>
                  </a:lnTo>
                  <a:lnTo>
                    <a:pt x="48" y="133"/>
                  </a:lnTo>
                  <a:lnTo>
                    <a:pt x="41" y="125"/>
                  </a:lnTo>
                  <a:lnTo>
                    <a:pt x="34" y="116"/>
                  </a:lnTo>
                  <a:lnTo>
                    <a:pt x="28" y="106"/>
                  </a:lnTo>
                  <a:lnTo>
                    <a:pt x="22" y="95"/>
                  </a:lnTo>
                  <a:lnTo>
                    <a:pt x="18" y="84"/>
                  </a:lnTo>
                  <a:lnTo>
                    <a:pt x="14" y="72"/>
                  </a:lnTo>
                  <a:lnTo>
                    <a:pt x="11" y="60"/>
                  </a:lnTo>
                  <a:lnTo>
                    <a:pt x="10" y="47"/>
                  </a:lnTo>
                  <a:lnTo>
                    <a:pt x="9" y="34"/>
                  </a:lnTo>
                  <a:lnTo>
                    <a:pt x="9" y="29"/>
                  </a:lnTo>
                  <a:lnTo>
                    <a:pt x="9" y="25"/>
                  </a:lnTo>
                  <a:lnTo>
                    <a:pt x="10" y="21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1" y="3"/>
                  </a:lnTo>
                  <a:lnTo>
                    <a:pt x="10" y="5"/>
                  </a:lnTo>
                  <a:lnTo>
                    <a:pt x="8" y="7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2" y="18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5C3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8" name="Freeform 23"/>
            <p:cNvSpPr>
              <a:spLocks/>
            </p:cNvSpPr>
            <p:nvPr/>
          </p:nvSpPr>
          <p:spPr bwMode="auto">
            <a:xfrm>
              <a:off x="1139" y="2652"/>
              <a:ext cx="45" cy="30"/>
            </a:xfrm>
            <a:custGeom>
              <a:avLst/>
              <a:gdLst>
                <a:gd name="T0" fmla="*/ 0 w 225"/>
                <a:gd name="T1" fmla="*/ 0 h 176"/>
                <a:gd name="T2" fmla="*/ 0 w 225"/>
                <a:gd name="T3" fmla="*/ 0 h 176"/>
                <a:gd name="T4" fmla="*/ 0 w 225"/>
                <a:gd name="T5" fmla="*/ 0 h 176"/>
                <a:gd name="T6" fmla="*/ 0 w 225"/>
                <a:gd name="T7" fmla="*/ 0 h 176"/>
                <a:gd name="T8" fmla="*/ 0 w 225"/>
                <a:gd name="T9" fmla="*/ 0 h 176"/>
                <a:gd name="T10" fmla="*/ 0 w 225"/>
                <a:gd name="T11" fmla="*/ 0 h 176"/>
                <a:gd name="T12" fmla="*/ 0 w 225"/>
                <a:gd name="T13" fmla="*/ 0 h 176"/>
                <a:gd name="T14" fmla="*/ 0 w 225"/>
                <a:gd name="T15" fmla="*/ 0 h 176"/>
                <a:gd name="T16" fmla="*/ 0 w 225"/>
                <a:gd name="T17" fmla="*/ 0 h 176"/>
                <a:gd name="T18" fmla="*/ 0 w 225"/>
                <a:gd name="T19" fmla="*/ 0 h 176"/>
                <a:gd name="T20" fmla="*/ 0 w 225"/>
                <a:gd name="T21" fmla="*/ 0 h 176"/>
                <a:gd name="T22" fmla="*/ 0 w 225"/>
                <a:gd name="T23" fmla="*/ 0 h 176"/>
                <a:gd name="T24" fmla="*/ 0 w 225"/>
                <a:gd name="T25" fmla="*/ 0 h 176"/>
                <a:gd name="T26" fmla="*/ 0 w 225"/>
                <a:gd name="T27" fmla="*/ 0 h 176"/>
                <a:gd name="T28" fmla="*/ 0 w 225"/>
                <a:gd name="T29" fmla="*/ 0 h 176"/>
                <a:gd name="T30" fmla="*/ 0 w 225"/>
                <a:gd name="T31" fmla="*/ 0 h 176"/>
                <a:gd name="T32" fmla="*/ 0 w 225"/>
                <a:gd name="T33" fmla="*/ 0 h 176"/>
                <a:gd name="T34" fmla="*/ 0 w 225"/>
                <a:gd name="T35" fmla="*/ 0 h 176"/>
                <a:gd name="T36" fmla="*/ 0 w 225"/>
                <a:gd name="T37" fmla="*/ 0 h 176"/>
                <a:gd name="T38" fmla="*/ 0 w 225"/>
                <a:gd name="T39" fmla="*/ 0 h 176"/>
                <a:gd name="T40" fmla="*/ 0 w 225"/>
                <a:gd name="T41" fmla="*/ 0 h 176"/>
                <a:gd name="T42" fmla="*/ 0 w 225"/>
                <a:gd name="T43" fmla="*/ 0 h 176"/>
                <a:gd name="T44" fmla="*/ 0 w 225"/>
                <a:gd name="T45" fmla="*/ 0 h 176"/>
                <a:gd name="T46" fmla="*/ 0 w 225"/>
                <a:gd name="T47" fmla="*/ 0 h 176"/>
                <a:gd name="T48" fmla="*/ 0 w 225"/>
                <a:gd name="T49" fmla="*/ 0 h 176"/>
                <a:gd name="T50" fmla="*/ 0 w 225"/>
                <a:gd name="T51" fmla="*/ 0 h 176"/>
                <a:gd name="T52" fmla="*/ 0 w 225"/>
                <a:gd name="T53" fmla="*/ 0 h 176"/>
                <a:gd name="T54" fmla="*/ 0 w 225"/>
                <a:gd name="T55" fmla="*/ 0 h 176"/>
                <a:gd name="T56" fmla="*/ 0 w 225"/>
                <a:gd name="T57" fmla="*/ 0 h 176"/>
                <a:gd name="T58" fmla="*/ 0 w 225"/>
                <a:gd name="T59" fmla="*/ 0 h 176"/>
                <a:gd name="T60" fmla="*/ 0 w 225"/>
                <a:gd name="T61" fmla="*/ 0 h 176"/>
                <a:gd name="T62" fmla="*/ 0 w 225"/>
                <a:gd name="T63" fmla="*/ 0 h 176"/>
                <a:gd name="T64" fmla="*/ 0 w 225"/>
                <a:gd name="T65" fmla="*/ 0 h 176"/>
                <a:gd name="T66" fmla="*/ 0 w 225"/>
                <a:gd name="T67" fmla="*/ 0 h 176"/>
                <a:gd name="T68" fmla="*/ 0 w 225"/>
                <a:gd name="T69" fmla="*/ 0 h 176"/>
                <a:gd name="T70" fmla="*/ 0 w 225"/>
                <a:gd name="T71" fmla="*/ 0 h 176"/>
                <a:gd name="T72" fmla="*/ 0 w 225"/>
                <a:gd name="T73" fmla="*/ 0 h 176"/>
                <a:gd name="T74" fmla="*/ 0 w 225"/>
                <a:gd name="T75" fmla="*/ 0 h 176"/>
                <a:gd name="T76" fmla="*/ 0 w 225"/>
                <a:gd name="T77" fmla="*/ 0 h 176"/>
                <a:gd name="T78" fmla="*/ 0 w 225"/>
                <a:gd name="T79" fmla="*/ 0 h 176"/>
                <a:gd name="T80" fmla="*/ 0 w 225"/>
                <a:gd name="T81" fmla="*/ 0 h 176"/>
                <a:gd name="T82" fmla="*/ 0 w 225"/>
                <a:gd name="T83" fmla="*/ 0 h 176"/>
                <a:gd name="T84" fmla="*/ 0 w 225"/>
                <a:gd name="T85" fmla="*/ 0 h 176"/>
                <a:gd name="T86" fmla="*/ 0 w 225"/>
                <a:gd name="T87" fmla="*/ 0 h 176"/>
                <a:gd name="T88" fmla="*/ 0 w 225"/>
                <a:gd name="T89" fmla="*/ 0 h 176"/>
                <a:gd name="T90" fmla="*/ 0 w 225"/>
                <a:gd name="T91" fmla="*/ 0 h 176"/>
                <a:gd name="T92" fmla="*/ 0 w 225"/>
                <a:gd name="T93" fmla="*/ 0 h 176"/>
                <a:gd name="T94" fmla="*/ 0 w 225"/>
                <a:gd name="T95" fmla="*/ 0 h 1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76"/>
                <a:gd name="T146" fmla="*/ 225 w 225"/>
                <a:gd name="T147" fmla="*/ 176 h 1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76">
                  <a:moveTo>
                    <a:pt x="1" y="18"/>
                  </a:moveTo>
                  <a:lnTo>
                    <a:pt x="1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55"/>
                  </a:lnTo>
                  <a:lnTo>
                    <a:pt x="2" y="69"/>
                  </a:lnTo>
                  <a:lnTo>
                    <a:pt x="5" y="81"/>
                  </a:lnTo>
                  <a:lnTo>
                    <a:pt x="9" y="95"/>
                  </a:lnTo>
                  <a:lnTo>
                    <a:pt x="13" y="107"/>
                  </a:lnTo>
                  <a:lnTo>
                    <a:pt x="19" y="117"/>
                  </a:lnTo>
                  <a:lnTo>
                    <a:pt x="25" y="128"/>
                  </a:lnTo>
                  <a:lnTo>
                    <a:pt x="33" y="138"/>
                  </a:lnTo>
                  <a:lnTo>
                    <a:pt x="41" y="146"/>
                  </a:lnTo>
                  <a:lnTo>
                    <a:pt x="49" y="153"/>
                  </a:lnTo>
                  <a:lnTo>
                    <a:pt x="59" y="160"/>
                  </a:lnTo>
                  <a:lnTo>
                    <a:pt x="68" y="166"/>
                  </a:lnTo>
                  <a:lnTo>
                    <a:pt x="79" y="170"/>
                  </a:lnTo>
                  <a:lnTo>
                    <a:pt x="90" y="174"/>
                  </a:lnTo>
                  <a:lnTo>
                    <a:pt x="102" y="176"/>
                  </a:lnTo>
                  <a:lnTo>
                    <a:pt x="113" y="176"/>
                  </a:lnTo>
                  <a:lnTo>
                    <a:pt x="123" y="176"/>
                  </a:lnTo>
                  <a:lnTo>
                    <a:pt x="133" y="175"/>
                  </a:lnTo>
                  <a:lnTo>
                    <a:pt x="143" y="172"/>
                  </a:lnTo>
                  <a:lnTo>
                    <a:pt x="152" y="169"/>
                  </a:lnTo>
                  <a:lnTo>
                    <a:pt x="161" y="164"/>
                  </a:lnTo>
                  <a:lnTo>
                    <a:pt x="170" y="158"/>
                  </a:lnTo>
                  <a:lnTo>
                    <a:pt x="178" y="152"/>
                  </a:lnTo>
                  <a:lnTo>
                    <a:pt x="185" y="145"/>
                  </a:lnTo>
                  <a:lnTo>
                    <a:pt x="192" y="138"/>
                  </a:lnTo>
                  <a:lnTo>
                    <a:pt x="199" y="129"/>
                  </a:lnTo>
                  <a:lnTo>
                    <a:pt x="205" y="120"/>
                  </a:lnTo>
                  <a:lnTo>
                    <a:pt x="211" y="110"/>
                  </a:lnTo>
                  <a:lnTo>
                    <a:pt x="215" y="101"/>
                  </a:lnTo>
                  <a:lnTo>
                    <a:pt x="219" y="90"/>
                  </a:lnTo>
                  <a:lnTo>
                    <a:pt x="222" y="79"/>
                  </a:lnTo>
                  <a:lnTo>
                    <a:pt x="225" y="67"/>
                  </a:lnTo>
                  <a:lnTo>
                    <a:pt x="224" y="63"/>
                  </a:lnTo>
                  <a:lnTo>
                    <a:pt x="223" y="61"/>
                  </a:lnTo>
                  <a:lnTo>
                    <a:pt x="222" y="59"/>
                  </a:lnTo>
                  <a:lnTo>
                    <a:pt x="221" y="55"/>
                  </a:lnTo>
                  <a:lnTo>
                    <a:pt x="221" y="53"/>
                  </a:lnTo>
                  <a:lnTo>
                    <a:pt x="220" y="49"/>
                  </a:lnTo>
                  <a:lnTo>
                    <a:pt x="219" y="47"/>
                  </a:lnTo>
                  <a:lnTo>
                    <a:pt x="218" y="44"/>
                  </a:lnTo>
                  <a:lnTo>
                    <a:pt x="217" y="56"/>
                  </a:lnTo>
                  <a:lnTo>
                    <a:pt x="215" y="68"/>
                  </a:lnTo>
                  <a:lnTo>
                    <a:pt x="212" y="80"/>
                  </a:lnTo>
                  <a:lnTo>
                    <a:pt x="209" y="91"/>
                  </a:lnTo>
                  <a:lnTo>
                    <a:pt x="203" y="102"/>
                  </a:lnTo>
                  <a:lnTo>
                    <a:pt x="198" y="113"/>
                  </a:lnTo>
                  <a:lnTo>
                    <a:pt x="192" y="122"/>
                  </a:lnTo>
                  <a:lnTo>
                    <a:pt x="186" y="130"/>
                  </a:lnTo>
                  <a:lnTo>
                    <a:pt x="178" y="138"/>
                  </a:lnTo>
                  <a:lnTo>
                    <a:pt x="170" y="145"/>
                  </a:lnTo>
                  <a:lnTo>
                    <a:pt x="162" y="151"/>
                  </a:lnTo>
                  <a:lnTo>
                    <a:pt x="153" y="157"/>
                  </a:lnTo>
                  <a:lnTo>
                    <a:pt x="144" y="160"/>
                  </a:lnTo>
                  <a:lnTo>
                    <a:pt x="134" y="163"/>
                  </a:lnTo>
                  <a:lnTo>
                    <a:pt x="124" y="165"/>
                  </a:lnTo>
                  <a:lnTo>
                    <a:pt x="113" y="165"/>
                  </a:lnTo>
                  <a:lnTo>
                    <a:pt x="103" y="165"/>
                  </a:lnTo>
                  <a:lnTo>
                    <a:pt x="92" y="163"/>
                  </a:lnTo>
                  <a:lnTo>
                    <a:pt x="81" y="160"/>
                  </a:lnTo>
                  <a:lnTo>
                    <a:pt x="72" y="156"/>
                  </a:lnTo>
                  <a:lnTo>
                    <a:pt x="63" y="151"/>
                  </a:lnTo>
                  <a:lnTo>
                    <a:pt x="54" y="145"/>
                  </a:lnTo>
                  <a:lnTo>
                    <a:pt x="46" y="138"/>
                  </a:lnTo>
                  <a:lnTo>
                    <a:pt x="39" y="129"/>
                  </a:lnTo>
                  <a:lnTo>
                    <a:pt x="32" y="121"/>
                  </a:lnTo>
                  <a:lnTo>
                    <a:pt x="26" y="111"/>
                  </a:lnTo>
                  <a:lnTo>
                    <a:pt x="21" y="101"/>
                  </a:lnTo>
                  <a:lnTo>
                    <a:pt x="17" y="90"/>
                  </a:lnTo>
                  <a:lnTo>
                    <a:pt x="13" y="79"/>
                  </a:lnTo>
                  <a:lnTo>
                    <a:pt x="11" y="67"/>
                  </a:lnTo>
                  <a:lnTo>
                    <a:pt x="9" y="55"/>
                  </a:lnTo>
                  <a:lnTo>
                    <a:pt x="9" y="42"/>
                  </a:lnTo>
                  <a:lnTo>
                    <a:pt x="9" y="36"/>
                  </a:lnTo>
                  <a:lnTo>
                    <a:pt x="9" y="31"/>
                  </a:lnTo>
                  <a:lnTo>
                    <a:pt x="10" y="25"/>
                  </a:lnTo>
                  <a:lnTo>
                    <a:pt x="10" y="20"/>
                  </a:lnTo>
                  <a:lnTo>
                    <a:pt x="11" y="15"/>
                  </a:lnTo>
                  <a:lnTo>
                    <a:pt x="12" y="9"/>
                  </a:lnTo>
                  <a:lnTo>
                    <a:pt x="13" y="5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5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F5C6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9" name="Freeform 24"/>
            <p:cNvSpPr>
              <a:spLocks/>
            </p:cNvSpPr>
            <p:nvPr/>
          </p:nvSpPr>
          <p:spPr bwMode="auto">
            <a:xfrm>
              <a:off x="1140" y="2651"/>
              <a:ext cx="43" cy="30"/>
            </a:xfrm>
            <a:custGeom>
              <a:avLst/>
              <a:gdLst>
                <a:gd name="T0" fmla="*/ 0 w 217"/>
                <a:gd name="T1" fmla="*/ 0 h 180"/>
                <a:gd name="T2" fmla="*/ 0 w 217"/>
                <a:gd name="T3" fmla="*/ 0 h 180"/>
                <a:gd name="T4" fmla="*/ 0 w 217"/>
                <a:gd name="T5" fmla="*/ 0 h 180"/>
                <a:gd name="T6" fmla="*/ 0 w 217"/>
                <a:gd name="T7" fmla="*/ 0 h 180"/>
                <a:gd name="T8" fmla="*/ 0 w 217"/>
                <a:gd name="T9" fmla="*/ 0 h 180"/>
                <a:gd name="T10" fmla="*/ 0 w 217"/>
                <a:gd name="T11" fmla="*/ 0 h 180"/>
                <a:gd name="T12" fmla="*/ 0 w 217"/>
                <a:gd name="T13" fmla="*/ 0 h 180"/>
                <a:gd name="T14" fmla="*/ 0 w 217"/>
                <a:gd name="T15" fmla="*/ 0 h 180"/>
                <a:gd name="T16" fmla="*/ 0 w 217"/>
                <a:gd name="T17" fmla="*/ 0 h 180"/>
                <a:gd name="T18" fmla="*/ 0 w 217"/>
                <a:gd name="T19" fmla="*/ 0 h 180"/>
                <a:gd name="T20" fmla="*/ 0 w 217"/>
                <a:gd name="T21" fmla="*/ 0 h 180"/>
                <a:gd name="T22" fmla="*/ 0 w 217"/>
                <a:gd name="T23" fmla="*/ 0 h 180"/>
                <a:gd name="T24" fmla="*/ 0 w 217"/>
                <a:gd name="T25" fmla="*/ 0 h 180"/>
                <a:gd name="T26" fmla="*/ 0 w 217"/>
                <a:gd name="T27" fmla="*/ 0 h 180"/>
                <a:gd name="T28" fmla="*/ 0 w 217"/>
                <a:gd name="T29" fmla="*/ 0 h 180"/>
                <a:gd name="T30" fmla="*/ 0 w 217"/>
                <a:gd name="T31" fmla="*/ 0 h 180"/>
                <a:gd name="T32" fmla="*/ 0 w 217"/>
                <a:gd name="T33" fmla="*/ 0 h 180"/>
                <a:gd name="T34" fmla="*/ 0 w 217"/>
                <a:gd name="T35" fmla="*/ 0 h 180"/>
                <a:gd name="T36" fmla="*/ 0 w 217"/>
                <a:gd name="T37" fmla="*/ 0 h 180"/>
                <a:gd name="T38" fmla="*/ 0 w 217"/>
                <a:gd name="T39" fmla="*/ 0 h 180"/>
                <a:gd name="T40" fmla="*/ 0 w 217"/>
                <a:gd name="T41" fmla="*/ 0 h 180"/>
                <a:gd name="T42" fmla="*/ 0 w 217"/>
                <a:gd name="T43" fmla="*/ 0 h 180"/>
                <a:gd name="T44" fmla="*/ 0 w 217"/>
                <a:gd name="T45" fmla="*/ 0 h 180"/>
                <a:gd name="T46" fmla="*/ 0 w 217"/>
                <a:gd name="T47" fmla="*/ 0 h 180"/>
                <a:gd name="T48" fmla="*/ 0 w 217"/>
                <a:gd name="T49" fmla="*/ 0 h 180"/>
                <a:gd name="T50" fmla="*/ 0 w 217"/>
                <a:gd name="T51" fmla="*/ 0 h 180"/>
                <a:gd name="T52" fmla="*/ 0 w 217"/>
                <a:gd name="T53" fmla="*/ 0 h 180"/>
                <a:gd name="T54" fmla="*/ 0 w 217"/>
                <a:gd name="T55" fmla="*/ 0 h 180"/>
                <a:gd name="T56" fmla="*/ 0 w 217"/>
                <a:gd name="T57" fmla="*/ 0 h 180"/>
                <a:gd name="T58" fmla="*/ 0 w 217"/>
                <a:gd name="T59" fmla="*/ 0 h 180"/>
                <a:gd name="T60" fmla="*/ 0 w 217"/>
                <a:gd name="T61" fmla="*/ 0 h 180"/>
                <a:gd name="T62" fmla="*/ 0 w 217"/>
                <a:gd name="T63" fmla="*/ 0 h 180"/>
                <a:gd name="T64" fmla="*/ 0 w 217"/>
                <a:gd name="T65" fmla="*/ 0 h 180"/>
                <a:gd name="T66" fmla="*/ 0 w 217"/>
                <a:gd name="T67" fmla="*/ 0 h 180"/>
                <a:gd name="T68" fmla="*/ 0 w 217"/>
                <a:gd name="T69" fmla="*/ 0 h 180"/>
                <a:gd name="T70" fmla="*/ 0 w 217"/>
                <a:gd name="T71" fmla="*/ 0 h 180"/>
                <a:gd name="T72" fmla="*/ 0 w 217"/>
                <a:gd name="T73" fmla="*/ 0 h 180"/>
                <a:gd name="T74" fmla="*/ 0 w 217"/>
                <a:gd name="T75" fmla="*/ 0 h 180"/>
                <a:gd name="T76" fmla="*/ 0 w 217"/>
                <a:gd name="T77" fmla="*/ 0 h 180"/>
                <a:gd name="T78" fmla="*/ 0 w 217"/>
                <a:gd name="T79" fmla="*/ 0 h 180"/>
                <a:gd name="T80" fmla="*/ 0 w 217"/>
                <a:gd name="T81" fmla="*/ 0 h 180"/>
                <a:gd name="T82" fmla="*/ 0 w 217"/>
                <a:gd name="T83" fmla="*/ 0 h 180"/>
                <a:gd name="T84" fmla="*/ 0 w 217"/>
                <a:gd name="T85" fmla="*/ 0 h 180"/>
                <a:gd name="T86" fmla="*/ 0 w 217"/>
                <a:gd name="T87" fmla="*/ 0 h 180"/>
                <a:gd name="T88" fmla="*/ 0 w 217"/>
                <a:gd name="T89" fmla="*/ 0 h 180"/>
                <a:gd name="T90" fmla="*/ 0 w 217"/>
                <a:gd name="T91" fmla="*/ 0 h 180"/>
                <a:gd name="T92" fmla="*/ 0 w 217"/>
                <a:gd name="T93" fmla="*/ 0 h 180"/>
                <a:gd name="T94" fmla="*/ 0 w 217"/>
                <a:gd name="T95" fmla="*/ 0 h 180"/>
                <a:gd name="T96" fmla="*/ 0 w 217"/>
                <a:gd name="T97" fmla="*/ 0 h 180"/>
                <a:gd name="T98" fmla="*/ 0 w 217"/>
                <a:gd name="T99" fmla="*/ 0 h 180"/>
                <a:gd name="T100" fmla="*/ 0 w 217"/>
                <a:gd name="T101" fmla="*/ 0 h 180"/>
                <a:gd name="T102" fmla="*/ 0 w 217"/>
                <a:gd name="T103" fmla="*/ 0 h 1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"/>
                <a:gd name="T157" fmla="*/ 0 h 180"/>
                <a:gd name="T158" fmla="*/ 217 w 217"/>
                <a:gd name="T159" fmla="*/ 180 h 1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" h="180">
                  <a:moveTo>
                    <a:pt x="4" y="18"/>
                  </a:moveTo>
                  <a:lnTo>
                    <a:pt x="3" y="22"/>
                  </a:lnTo>
                  <a:lnTo>
                    <a:pt x="2" y="26"/>
                  </a:lnTo>
                  <a:lnTo>
                    <a:pt x="2" y="30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1" y="64"/>
                  </a:lnTo>
                  <a:lnTo>
                    <a:pt x="2" y="77"/>
                  </a:lnTo>
                  <a:lnTo>
                    <a:pt x="5" y="89"/>
                  </a:lnTo>
                  <a:lnTo>
                    <a:pt x="9" y="101"/>
                  </a:lnTo>
                  <a:lnTo>
                    <a:pt x="13" y="112"/>
                  </a:lnTo>
                  <a:lnTo>
                    <a:pt x="19" y="123"/>
                  </a:lnTo>
                  <a:lnTo>
                    <a:pt x="25" y="133"/>
                  </a:lnTo>
                  <a:lnTo>
                    <a:pt x="32" y="142"/>
                  </a:lnTo>
                  <a:lnTo>
                    <a:pt x="39" y="150"/>
                  </a:lnTo>
                  <a:lnTo>
                    <a:pt x="48" y="159"/>
                  </a:lnTo>
                  <a:lnTo>
                    <a:pt x="57" y="165"/>
                  </a:lnTo>
                  <a:lnTo>
                    <a:pt x="66" y="171"/>
                  </a:lnTo>
                  <a:lnTo>
                    <a:pt x="76" y="174"/>
                  </a:lnTo>
                  <a:lnTo>
                    <a:pt x="87" y="178"/>
                  </a:lnTo>
                  <a:lnTo>
                    <a:pt x="98" y="179"/>
                  </a:lnTo>
                  <a:lnTo>
                    <a:pt x="109" y="180"/>
                  </a:lnTo>
                  <a:lnTo>
                    <a:pt x="119" y="179"/>
                  </a:lnTo>
                  <a:lnTo>
                    <a:pt x="130" y="178"/>
                  </a:lnTo>
                  <a:lnTo>
                    <a:pt x="139" y="175"/>
                  </a:lnTo>
                  <a:lnTo>
                    <a:pt x="149" y="172"/>
                  </a:lnTo>
                  <a:lnTo>
                    <a:pt x="158" y="167"/>
                  </a:lnTo>
                  <a:lnTo>
                    <a:pt x="166" y="161"/>
                  </a:lnTo>
                  <a:lnTo>
                    <a:pt x="174" y="154"/>
                  </a:lnTo>
                  <a:lnTo>
                    <a:pt x="182" y="147"/>
                  </a:lnTo>
                  <a:lnTo>
                    <a:pt x="188" y="138"/>
                  </a:lnTo>
                  <a:lnTo>
                    <a:pt x="195" y="130"/>
                  </a:lnTo>
                  <a:lnTo>
                    <a:pt x="200" y="120"/>
                  </a:lnTo>
                  <a:lnTo>
                    <a:pt x="206" y="110"/>
                  </a:lnTo>
                  <a:lnTo>
                    <a:pt x="210" y="99"/>
                  </a:lnTo>
                  <a:lnTo>
                    <a:pt x="214" y="88"/>
                  </a:lnTo>
                  <a:lnTo>
                    <a:pt x="216" y="76"/>
                  </a:lnTo>
                  <a:lnTo>
                    <a:pt x="217" y="64"/>
                  </a:lnTo>
                  <a:lnTo>
                    <a:pt x="217" y="62"/>
                  </a:lnTo>
                  <a:lnTo>
                    <a:pt x="216" y="58"/>
                  </a:lnTo>
                  <a:lnTo>
                    <a:pt x="215" y="56"/>
                  </a:lnTo>
                  <a:lnTo>
                    <a:pt x="214" y="53"/>
                  </a:lnTo>
                  <a:lnTo>
                    <a:pt x="212" y="50"/>
                  </a:lnTo>
                  <a:lnTo>
                    <a:pt x="211" y="47"/>
                  </a:lnTo>
                  <a:lnTo>
                    <a:pt x="210" y="45"/>
                  </a:lnTo>
                  <a:lnTo>
                    <a:pt x="209" y="42"/>
                  </a:lnTo>
                  <a:lnTo>
                    <a:pt x="209" y="44"/>
                  </a:lnTo>
                  <a:lnTo>
                    <a:pt x="209" y="45"/>
                  </a:lnTo>
                  <a:lnTo>
                    <a:pt x="209" y="46"/>
                  </a:lnTo>
                  <a:lnTo>
                    <a:pt x="209" y="47"/>
                  </a:lnTo>
                  <a:lnTo>
                    <a:pt x="209" y="48"/>
                  </a:lnTo>
                  <a:lnTo>
                    <a:pt x="209" y="50"/>
                  </a:lnTo>
                  <a:lnTo>
                    <a:pt x="209" y="51"/>
                  </a:lnTo>
                  <a:lnTo>
                    <a:pt x="209" y="63"/>
                  </a:lnTo>
                  <a:lnTo>
                    <a:pt x="207" y="75"/>
                  </a:lnTo>
                  <a:lnTo>
                    <a:pt x="205" y="86"/>
                  </a:lnTo>
                  <a:lnTo>
                    <a:pt x="200" y="98"/>
                  </a:lnTo>
                  <a:lnTo>
                    <a:pt x="196" y="107"/>
                  </a:lnTo>
                  <a:lnTo>
                    <a:pt x="191" y="117"/>
                  </a:lnTo>
                  <a:lnTo>
                    <a:pt x="185" y="126"/>
                  </a:lnTo>
                  <a:lnTo>
                    <a:pt x="179" y="135"/>
                  </a:lnTo>
                  <a:lnTo>
                    <a:pt x="172" y="142"/>
                  </a:lnTo>
                  <a:lnTo>
                    <a:pt x="164" y="149"/>
                  </a:lnTo>
                  <a:lnTo>
                    <a:pt x="156" y="155"/>
                  </a:lnTo>
                  <a:lnTo>
                    <a:pt x="148" y="160"/>
                  </a:lnTo>
                  <a:lnTo>
                    <a:pt x="139" y="165"/>
                  </a:lnTo>
                  <a:lnTo>
                    <a:pt x="129" y="167"/>
                  </a:lnTo>
                  <a:lnTo>
                    <a:pt x="119" y="168"/>
                  </a:lnTo>
                  <a:lnTo>
                    <a:pt x="109" y="169"/>
                  </a:lnTo>
                  <a:lnTo>
                    <a:pt x="99" y="168"/>
                  </a:lnTo>
                  <a:lnTo>
                    <a:pt x="89" y="167"/>
                  </a:lnTo>
                  <a:lnTo>
                    <a:pt x="79" y="165"/>
                  </a:lnTo>
                  <a:lnTo>
                    <a:pt x="70" y="160"/>
                  </a:lnTo>
                  <a:lnTo>
                    <a:pt x="61" y="155"/>
                  </a:lnTo>
                  <a:lnTo>
                    <a:pt x="53" y="149"/>
                  </a:lnTo>
                  <a:lnTo>
                    <a:pt x="45" y="142"/>
                  </a:lnTo>
                  <a:lnTo>
                    <a:pt x="38" y="135"/>
                  </a:lnTo>
                  <a:lnTo>
                    <a:pt x="32" y="126"/>
                  </a:lnTo>
                  <a:lnTo>
                    <a:pt x="26" y="117"/>
                  </a:lnTo>
                  <a:lnTo>
                    <a:pt x="21" y="107"/>
                  </a:lnTo>
                  <a:lnTo>
                    <a:pt x="17" y="98"/>
                  </a:lnTo>
                  <a:lnTo>
                    <a:pt x="14" y="86"/>
                  </a:lnTo>
                  <a:lnTo>
                    <a:pt x="11" y="75"/>
                  </a:lnTo>
                  <a:lnTo>
                    <a:pt x="10" y="63"/>
                  </a:lnTo>
                  <a:lnTo>
                    <a:pt x="9" y="51"/>
                  </a:lnTo>
                  <a:lnTo>
                    <a:pt x="9" y="44"/>
                  </a:lnTo>
                  <a:lnTo>
                    <a:pt x="10" y="38"/>
                  </a:lnTo>
                  <a:lnTo>
                    <a:pt x="11" y="32"/>
                  </a:lnTo>
                  <a:lnTo>
                    <a:pt x="12" y="24"/>
                  </a:lnTo>
                  <a:lnTo>
                    <a:pt x="13" y="18"/>
                  </a:lnTo>
                  <a:lnTo>
                    <a:pt x="14" y="12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3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6C9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0" name="Freeform 25"/>
            <p:cNvSpPr>
              <a:spLocks/>
            </p:cNvSpPr>
            <p:nvPr/>
          </p:nvSpPr>
          <p:spPr bwMode="auto">
            <a:xfrm>
              <a:off x="1141" y="2650"/>
              <a:ext cx="42" cy="30"/>
            </a:xfrm>
            <a:custGeom>
              <a:avLst/>
              <a:gdLst>
                <a:gd name="T0" fmla="*/ 0 w 209"/>
                <a:gd name="T1" fmla="*/ 0 h 181"/>
                <a:gd name="T2" fmla="*/ 0 w 209"/>
                <a:gd name="T3" fmla="*/ 0 h 181"/>
                <a:gd name="T4" fmla="*/ 0 w 209"/>
                <a:gd name="T5" fmla="*/ 0 h 181"/>
                <a:gd name="T6" fmla="*/ 0 w 209"/>
                <a:gd name="T7" fmla="*/ 0 h 181"/>
                <a:gd name="T8" fmla="*/ 0 w 209"/>
                <a:gd name="T9" fmla="*/ 0 h 181"/>
                <a:gd name="T10" fmla="*/ 0 w 209"/>
                <a:gd name="T11" fmla="*/ 0 h 181"/>
                <a:gd name="T12" fmla="*/ 0 w 209"/>
                <a:gd name="T13" fmla="*/ 0 h 181"/>
                <a:gd name="T14" fmla="*/ 0 w 209"/>
                <a:gd name="T15" fmla="*/ 0 h 181"/>
                <a:gd name="T16" fmla="*/ 0 w 209"/>
                <a:gd name="T17" fmla="*/ 0 h 181"/>
                <a:gd name="T18" fmla="*/ 0 w 209"/>
                <a:gd name="T19" fmla="*/ 0 h 181"/>
                <a:gd name="T20" fmla="*/ 0 w 209"/>
                <a:gd name="T21" fmla="*/ 0 h 181"/>
                <a:gd name="T22" fmla="*/ 0 w 209"/>
                <a:gd name="T23" fmla="*/ 0 h 181"/>
                <a:gd name="T24" fmla="*/ 0 w 209"/>
                <a:gd name="T25" fmla="*/ 0 h 181"/>
                <a:gd name="T26" fmla="*/ 0 w 209"/>
                <a:gd name="T27" fmla="*/ 0 h 181"/>
                <a:gd name="T28" fmla="*/ 0 w 209"/>
                <a:gd name="T29" fmla="*/ 0 h 181"/>
                <a:gd name="T30" fmla="*/ 0 w 209"/>
                <a:gd name="T31" fmla="*/ 0 h 181"/>
                <a:gd name="T32" fmla="*/ 0 w 209"/>
                <a:gd name="T33" fmla="*/ 0 h 181"/>
                <a:gd name="T34" fmla="*/ 0 w 209"/>
                <a:gd name="T35" fmla="*/ 0 h 181"/>
                <a:gd name="T36" fmla="*/ 0 w 209"/>
                <a:gd name="T37" fmla="*/ 0 h 181"/>
                <a:gd name="T38" fmla="*/ 0 w 209"/>
                <a:gd name="T39" fmla="*/ 0 h 181"/>
                <a:gd name="T40" fmla="*/ 0 w 209"/>
                <a:gd name="T41" fmla="*/ 0 h 181"/>
                <a:gd name="T42" fmla="*/ 0 w 209"/>
                <a:gd name="T43" fmla="*/ 0 h 181"/>
                <a:gd name="T44" fmla="*/ 0 w 209"/>
                <a:gd name="T45" fmla="*/ 0 h 181"/>
                <a:gd name="T46" fmla="*/ 0 w 209"/>
                <a:gd name="T47" fmla="*/ 0 h 181"/>
                <a:gd name="T48" fmla="*/ 0 w 209"/>
                <a:gd name="T49" fmla="*/ 0 h 181"/>
                <a:gd name="T50" fmla="*/ 0 w 209"/>
                <a:gd name="T51" fmla="*/ 0 h 181"/>
                <a:gd name="T52" fmla="*/ 0 w 209"/>
                <a:gd name="T53" fmla="*/ 0 h 181"/>
                <a:gd name="T54" fmla="*/ 0 w 209"/>
                <a:gd name="T55" fmla="*/ 0 h 181"/>
                <a:gd name="T56" fmla="*/ 0 w 209"/>
                <a:gd name="T57" fmla="*/ 0 h 181"/>
                <a:gd name="T58" fmla="*/ 0 w 209"/>
                <a:gd name="T59" fmla="*/ 0 h 181"/>
                <a:gd name="T60" fmla="*/ 0 w 209"/>
                <a:gd name="T61" fmla="*/ 0 h 181"/>
                <a:gd name="T62" fmla="*/ 0 w 209"/>
                <a:gd name="T63" fmla="*/ 0 h 181"/>
                <a:gd name="T64" fmla="*/ 0 w 209"/>
                <a:gd name="T65" fmla="*/ 0 h 181"/>
                <a:gd name="T66" fmla="*/ 0 w 209"/>
                <a:gd name="T67" fmla="*/ 0 h 181"/>
                <a:gd name="T68" fmla="*/ 0 w 209"/>
                <a:gd name="T69" fmla="*/ 0 h 181"/>
                <a:gd name="T70" fmla="*/ 0 w 209"/>
                <a:gd name="T71" fmla="*/ 0 h 181"/>
                <a:gd name="T72" fmla="*/ 0 w 209"/>
                <a:gd name="T73" fmla="*/ 0 h 181"/>
                <a:gd name="T74" fmla="*/ 0 w 209"/>
                <a:gd name="T75" fmla="*/ 0 h 181"/>
                <a:gd name="T76" fmla="*/ 0 w 209"/>
                <a:gd name="T77" fmla="*/ 0 h 181"/>
                <a:gd name="T78" fmla="*/ 0 w 209"/>
                <a:gd name="T79" fmla="*/ 0 h 181"/>
                <a:gd name="T80" fmla="*/ 0 w 209"/>
                <a:gd name="T81" fmla="*/ 0 h 181"/>
                <a:gd name="T82" fmla="*/ 0 w 209"/>
                <a:gd name="T83" fmla="*/ 0 h 181"/>
                <a:gd name="T84" fmla="*/ 0 w 209"/>
                <a:gd name="T85" fmla="*/ 0 h 181"/>
                <a:gd name="T86" fmla="*/ 0 w 209"/>
                <a:gd name="T87" fmla="*/ 0 h 181"/>
                <a:gd name="T88" fmla="*/ 0 w 209"/>
                <a:gd name="T89" fmla="*/ 0 h 181"/>
                <a:gd name="T90" fmla="*/ 0 w 209"/>
                <a:gd name="T91" fmla="*/ 0 h 181"/>
                <a:gd name="T92" fmla="*/ 0 w 209"/>
                <a:gd name="T93" fmla="*/ 0 h 181"/>
                <a:gd name="T94" fmla="*/ 0 w 209"/>
                <a:gd name="T95" fmla="*/ 0 h 181"/>
                <a:gd name="T96" fmla="*/ 0 w 209"/>
                <a:gd name="T97" fmla="*/ 0 h 181"/>
                <a:gd name="T98" fmla="*/ 0 w 209"/>
                <a:gd name="T99" fmla="*/ 0 h 181"/>
                <a:gd name="T100" fmla="*/ 0 w 209"/>
                <a:gd name="T101" fmla="*/ 0 h 181"/>
                <a:gd name="T102" fmla="*/ 0 w 209"/>
                <a:gd name="T103" fmla="*/ 0 h 18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9"/>
                <a:gd name="T157" fmla="*/ 0 h 181"/>
                <a:gd name="T158" fmla="*/ 209 w 209"/>
                <a:gd name="T159" fmla="*/ 181 h 18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9" h="181">
                  <a:moveTo>
                    <a:pt x="6" y="16"/>
                  </a:moveTo>
                  <a:lnTo>
                    <a:pt x="4" y="21"/>
                  </a:lnTo>
                  <a:lnTo>
                    <a:pt x="3" y="25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1" y="41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4" y="95"/>
                  </a:lnTo>
                  <a:lnTo>
                    <a:pt x="8" y="106"/>
                  </a:lnTo>
                  <a:lnTo>
                    <a:pt x="12" y="117"/>
                  </a:lnTo>
                  <a:lnTo>
                    <a:pt x="17" y="127"/>
                  </a:lnTo>
                  <a:lnTo>
                    <a:pt x="23" y="137"/>
                  </a:lnTo>
                  <a:lnTo>
                    <a:pt x="30" y="145"/>
                  </a:lnTo>
                  <a:lnTo>
                    <a:pt x="37" y="154"/>
                  </a:lnTo>
                  <a:lnTo>
                    <a:pt x="45" y="161"/>
                  </a:lnTo>
                  <a:lnTo>
                    <a:pt x="54" y="167"/>
                  </a:lnTo>
                  <a:lnTo>
                    <a:pt x="63" y="172"/>
                  </a:lnTo>
                  <a:lnTo>
                    <a:pt x="72" y="176"/>
                  </a:lnTo>
                  <a:lnTo>
                    <a:pt x="83" y="179"/>
                  </a:lnTo>
                  <a:lnTo>
                    <a:pt x="94" y="181"/>
                  </a:lnTo>
                  <a:lnTo>
                    <a:pt x="104" y="181"/>
                  </a:lnTo>
                  <a:lnTo>
                    <a:pt x="115" y="181"/>
                  </a:lnTo>
                  <a:lnTo>
                    <a:pt x="125" y="179"/>
                  </a:lnTo>
                  <a:lnTo>
                    <a:pt x="135" y="176"/>
                  </a:lnTo>
                  <a:lnTo>
                    <a:pt x="144" y="173"/>
                  </a:lnTo>
                  <a:lnTo>
                    <a:pt x="153" y="167"/>
                  </a:lnTo>
                  <a:lnTo>
                    <a:pt x="161" y="161"/>
                  </a:lnTo>
                  <a:lnTo>
                    <a:pt x="169" y="154"/>
                  </a:lnTo>
                  <a:lnTo>
                    <a:pt x="177" y="146"/>
                  </a:lnTo>
                  <a:lnTo>
                    <a:pt x="183" y="138"/>
                  </a:lnTo>
                  <a:lnTo>
                    <a:pt x="189" y="129"/>
                  </a:lnTo>
                  <a:lnTo>
                    <a:pt x="194" y="118"/>
                  </a:lnTo>
                  <a:lnTo>
                    <a:pt x="200" y="107"/>
                  </a:lnTo>
                  <a:lnTo>
                    <a:pt x="203" y="96"/>
                  </a:lnTo>
                  <a:lnTo>
                    <a:pt x="206" y="84"/>
                  </a:lnTo>
                  <a:lnTo>
                    <a:pt x="208" y="72"/>
                  </a:lnTo>
                  <a:lnTo>
                    <a:pt x="209" y="60"/>
                  </a:lnTo>
                  <a:lnTo>
                    <a:pt x="207" y="57"/>
                  </a:lnTo>
                  <a:lnTo>
                    <a:pt x="206" y="54"/>
                  </a:lnTo>
                  <a:lnTo>
                    <a:pt x="205" y="52"/>
                  </a:lnTo>
                  <a:lnTo>
                    <a:pt x="204" y="49"/>
                  </a:lnTo>
                  <a:lnTo>
                    <a:pt x="202" y="46"/>
                  </a:lnTo>
                  <a:lnTo>
                    <a:pt x="201" y="43"/>
                  </a:lnTo>
                  <a:lnTo>
                    <a:pt x="200" y="41"/>
                  </a:lnTo>
                  <a:lnTo>
                    <a:pt x="197" y="39"/>
                  </a:lnTo>
                  <a:lnTo>
                    <a:pt x="197" y="41"/>
                  </a:lnTo>
                  <a:lnTo>
                    <a:pt x="198" y="43"/>
                  </a:lnTo>
                  <a:lnTo>
                    <a:pt x="198" y="46"/>
                  </a:lnTo>
                  <a:lnTo>
                    <a:pt x="198" y="48"/>
                  </a:lnTo>
                  <a:lnTo>
                    <a:pt x="198" y="51"/>
                  </a:lnTo>
                  <a:lnTo>
                    <a:pt x="198" y="53"/>
                  </a:lnTo>
                  <a:lnTo>
                    <a:pt x="200" y="55"/>
                  </a:lnTo>
                  <a:lnTo>
                    <a:pt x="200" y="58"/>
                  </a:lnTo>
                  <a:lnTo>
                    <a:pt x="198" y="70"/>
                  </a:lnTo>
                  <a:lnTo>
                    <a:pt x="197" y="81"/>
                  </a:lnTo>
                  <a:lnTo>
                    <a:pt x="194" y="91"/>
                  </a:lnTo>
                  <a:lnTo>
                    <a:pt x="191" y="102"/>
                  </a:lnTo>
                  <a:lnTo>
                    <a:pt x="187" y="112"/>
                  </a:lnTo>
                  <a:lnTo>
                    <a:pt x="182" y="121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64" y="145"/>
                  </a:lnTo>
                  <a:lnTo>
                    <a:pt x="157" y="151"/>
                  </a:lnTo>
                  <a:lnTo>
                    <a:pt x="149" y="157"/>
                  </a:lnTo>
                  <a:lnTo>
                    <a:pt x="141" y="162"/>
                  </a:lnTo>
                  <a:lnTo>
                    <a:pt x="132" y="166"/>
                  </a:lnTo>
                  <a:lnTo>
                    <a:pt x="123" y="169"/>
                  </a:lnTo>
                  <a:lnTo>
                    <a:pt x="114" y="170"/>
                  </a:lnTo>
                  <a:lnTo>
                    <a:pt x="104" y="170"/>
                  </a:lnTo>
                  <a:lnTo>
                    <a:pt x="94" y="170"/>
                  </a:lnTo>
                  <a:lnTo>
                    <a:pt x="85" y="169"/>
                  </a:lnTo>
                  <a:lnTo>
                    <a:pt x="76" y="166"/>
                  </a:lnTo>
                  <a:lnTo>
                    <a:pt x="66" y="162"/>
                  </a:lnTo>
                  <a:lnTo>
                    <a:pt x="58" y="157"/>
                  </a:lnTo>
                  <a:lnTo>
                    <a:pt x="50" y="151"/>
                  </a:lnTo>
                  <a:lnTo>
                    <a:pt x="43" y="145"/>
                  </a:lnTo>
                  <a:lnTo>
                    <a:pt x="36" y="138"/>
                  </a:lnTo>
                  <a:lnTo>
                    <a:pt x="30" y="130"/>
                  </a:lnTo>
                  <a:lnTo>
                    <a:pt x="25" y="121"/>
                  </a:lnTo>
                  <a:lnTo>
                    <a:pt x="20" y="112"/>
                  </a:lnTo>
                  <a:lnTo>
                    <a:pt x="16" y="102"/>
                  </a:lnTo>
                  <a:lnTo>
                    <a:pt x="13" y="91"/>
                  </a:lnTo>
                  <a:lnTo>
                    <a:pt x="11" y="81"/>
                  </a:lnTo>
                  <a:lnTo>
                    <a:pt x="9" y="70"/>
                  </a:lnTo>
                  <a:lnTo>
                    <a:pt x="9" y="58"/>
                  </a:lnTo>
                  <a:lnTo>
                    <a:pt x="9" y="49"/>
                  </a:lnTo>
                  <a:lnTo>
                    <a:pt x="10" y="42"/>
                  </a:lnTo>
                  <a:lnTo>
                    <a:pt x="11" y="35"/>
                  </a:lnTo>
                  <a:lnTo>
                    <a:pt x="12" y="28"/>
                  </a:lnTo>
                  <a:lnTo>
                    <a:pt x="14" y="21"/>
                  </a:lnTo>
                  <a:lnTo>
                    <a:pt x="16" y="13"/>
                  </a:lnTo>
                  <a:lnTo>
                    <a:pt x="19" y="6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7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3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1" name="Freeform 26"/>
            <p:cNvSpPr>
              <a:spLocks/>
            </p:cNvSpPr>
            <p:nvPr/>
          </p:nvSpPr>
          <p:spPr bwMode="auto">
            <a:xfrm>
              <a:off x="1142" y="2649"/>
              <a:ext cx="40" cy="30"/>
            </a:xfrm>
            <a:custGeom>
              <a:avLst/>
              <a:gdLst>
                <a:gd name="T0" fmla="*/ 0 w 200"/>
                <a:gd name="T1" fmla="*/ 0 h 183"/>
                <a:gd name="T2" fmla="*/ 0 w 200"/>
                <a:gd name="T3" fmla="*/ 0 h 183"/>
                <a:gd name="T4" fmla="*/ 0 w 200"/>
                <a:gd name="T5" fmla="*/ 0 h 183"/>
                <a:gd name="T6" fmla="*/ 0 w 200"/>
                <a:gd name="T7" fmla="*/ 0 h 183"/>
                <a:gd name="T8" fmla="*/ 0 w 200"/>
                <a:gd name="T9" fmla="*/ 0 h 183"/>
                <a:gd name="T10" fmla="*/ 0 w 200"/>
                <a:gd name="T11" fmla="*/ 0 h 183"/>
                <a:gd name="T12" fmla="*/ 0 w 200"/>
                <a:gd name="T13" fmla="*/ 0 h 183"/>
                <a:gd name="T14" fmla="*/ 0 w 200"/>
                <a:gd name="T15" fmla="*/ 0 h 183"/>
                <a:gd name="T16" fmla="*/ 0 w 200"/>
                <a:gd name="T17" fmla="*/ 0 h 183"/>
                <a:gd name="T18" fmla="*/ 0 w 200"/>
                <a:gd name="T19" fmla="*/ 0 h 183"/>
                <a:gd name="T20" fmla="*/ 0 w 200"/>
                <a:gd name="T21" fmla="*/ 0 h 183"/>
                <a:gd name="T22" fmla="*/ 0 w 200"/>
                <a:gd name="T23" fmla="*/ 0 h 183"/>
                <a:gd name="T24" fmla="*/ 0 w 200"/>
                <a:gd name="T25" fmla="*/ 0 h 183"/>
                <a:gd name="T26" fmla="*/ 0 w 200"/>
                <a:gd name="T27" fmla="*/ 0 h 183"/>
                <a:gd name="T28" fmla="*/ 0 w 200"/>
                <a:gd name="T29" fmla="*/ 0 h 183"/>
                <a:gd name="T30" fmla="*/ 0 w 200"/>
                <a:gd name="T31" fmla="*/ 0 h 183"/>
                <a:gd name="T32" fmla="*/ 0 w 200"/>
                <a:gd name="T33" fmla="*/ 0 h 183"/>
                <a:gd name="T34" fmla="*/ 0 w 200"/>
                <a:gd name="T35" fmla="*/ 0 h 183"/>
                <a:gd name="T36" fmla="*/ 0 w 200"/>
                <a:gd name="T37" fmla="*/ 0 h 183"/>
                <a:gd name="T38" fmla="*/ 0 w 200"/>
                <a:gd name="T39" fmla="*/ 0 h 183"/>
                <a:gd name="T40" fmla="*/ 0 w 200"/>
                <a:gd name="T41" fmla="*/ 0 h 183"/>
                <a:gd name="T42" fmla="*/ 0 w 200"/>
                <a:gd name="T43" fmla="*/ 0 h 183"/>
                <a:gd name="T44" fmla="*/ 0 w 200"/>
                <a:gd name="T45" fmla="*/ 0 h 183"/>
                <a:gd name="T46" fmla="*/ 0 w 200"/>
                <a:gd name="T47" fmla="*/ 0 h 183"/>
                <a:gd name="T48" fmla="*/ 0 w 200"/>
                <a:gd name="T49" fmla="*/ 0 h 183"/>
                <a:gd name="T50" fmla="*/ 0 w 200"/>
                <a:gd name="T51" fmla="*/ 0 h 183"/>
                <a:gd name="T52" fmla="*/ 0 w 200"/>
                <a:gd name="T53" fmla="*/ 0 h 183"/>
                <a:gd name="T54" fmla="*/ 0 w 200"/>
                <a:gd name="T55" fmla="*/ 0 h 183"/>
                <a:gd name="T56" fmla="*/ 0 w 200"/>
                <a:gd name="T57" fmla="*/ 0 h 183"/>
                <a:gd name="T58" fmla="*/ 0 w 200"/>
                <a:gd name="T59" fmla="*/ 0 h 183"/>
                <a:gd name="T60" fmla="*/ 0 w 200"/>
                <a:gd name="T61" fmla="*/ 0 h 183"/>
                <a:gd name="T62" fmla="*/ 0 w 200"/>
                <a:gd name="T63" fmla="*/ 0 h 183"/>
                <a:gd name="T64" fmla="*/ 0 w 200"/>
                <a:gd name="T65" fmla="*/ 0 h 183"/>
                <a:gd name="T66" fmla="*/ 0 w 200"/>
                <a:gd name="T67" fmla="*/ 0 h 183"/>
                <a:gd name="T68" fmla="*/ 0 w 200"/>
                <a:gd name="T69" fmla="*/ 0 h 183"/>
                <a:gd name="T70" fmla="*/ 0 w 200"/>
                <a:gd name="T71" fmla="*/ 0 h 183"/>
                <a:gd name="T72" fmla="*/ 0 w 200"/>
                <a:gd name="T73" fmla="*/ 0 h 183"/>
                <a:gd name="T74" fmla="*/ 0 w 200"/>
                <a:gd name="T75" fmla="*/ 0 h 183"/>
                <a:gd name="T76" fmla="*/ 0 w 200"/>
                <a:gd name="T77" fmla="*/ 0 h 183"/>
                <a:gd name="T78" fmla="*/ 0 w 200"/>
                <a:gd name="T79" fmla="*/ 0 h 183"/>
                <a:gd name="T80" fmla="*/ 0 w 200"/>
                <a:gd name="T81" fmla="*/ 0 h 183"/>
                <a:gd name="T82" fmla="*/ 0 w 200"/>
                <a:gd name="T83" fmla="*/ 0 h 183"/>
                <a:gd name="T84" fmla="*/ 0 w 200"/>
                <a:gd name="T85" fmla="*/ 0 h 183"/>
                <a:gd name="T86" fmla="*/ 0 w 200"/>
                <a:gd name="T87" fmla="*/ 0 h 183"/>
                <a:gd name="T88" fmla="*/ 0 w 200"/>
                <a:gd name="T89" fmla="*/ 0 h 183"/>
                <a:gd name="T90" fmla="*/ 0 w 200"/>
                <a:gd name="T91" fmla="*/ 0 h 183"/>
                <a:gd name="T92" fmla="*/ 0 w 200"/>
                <a:gd name="T93" fmla="*/ 0 h 183"/>
                <a:gd name="T94" fmla="*/ 0 w 200"/>
                <a:gd name="T95" fmla="*/ 0 h 183"/>
                <a:gd name="T96" fmla="*/ 0 w 200"/>
                <a:gd name="T97" fmla="*/ 0 h 183"/>
                <a:gd name="T98" fmla="*/ 0 w 200"/>
                <a:gd name="T99" fmla="*/ 0 h 183"/>
                <a:gd name="T100" fmla="*/ 0 w 200"/>
                <a:gd name="T101" fmla="*/ 0 h 183"/>
                <a:gd name="T102" fmla="*/ 0 w 200"/>
                <a:gd name="T103" fmla="*/ 0 h 183"/>
                <a:gd name="T104" fmla="*/ 0 w 200"/>
                <a:gd name="T105" fmla="*/ 0 h 183"/>
                <a:gd name="T106" fmla="*/ 0 w 200"/>
                <a:gd name="T107" fmla="*/ 0 h 183"/>
                <a:gd name="T108" fmla="*/ 0 w 200"/>
                <a:gd name="T109" fmla="*/ 0 h 183"/>
                <a:gd name="T110" fmla="*/ 0 w 200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"/>
                <a:gd name="T169" fmla="*/ 0 h 183"/>
                <a:gd name="T170" fmla="*/ 200 w 200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" h="183">
                  <a:moveTo>
                    <a:pt x="200" y="65"/>
                  </a:moveTo>
                  <a:lnTo>
                    <a:pt x="200" y="64"/>
                  </a:lnTo>
                  <a:lnTo>
                    <a:pt x="200" y="62"/>
                  </a:lnTo>
                  <a:lnTo>
                    <a:pt x="200" y="61"/>
                  </a:lnTo>
                  <a:lnTo>
                    <a:pt x="200" y="60"/>
                  </a:lnTo>
                  <a:lnTo>
                    <a:pt x="200" y="59"/>
                  </a:lnTo>
                  <a:lnTo>
                    <a:pt x="200" y="58"/>
                  </a:lnTo>
                  <a:lnTo>
                    <a:pt x="200" y="56"/>
                  </a:lnTo>
                  <a:lnTo>
                    <a:pt x="198" y="53"/>
                  </a:lnTo>
                  <a:lnTo>
                    <a:pt x="197" y="50"/>
                  </a:lnTo>
                  <a:lnTo>
                    <a:pt x="196" y="48"/>
                  </a:lnTo>
                  <a:lnTo>
                    <a:pt x="193" y="46"/>
                  </a:lnTo>
                  <a:lnTo>
                    <a:pt x="192" y="42"/>
                  </a:lnTo>
                  <a:lnTo>
                    <a:pt x="190" y="40"/>
                  </a:lnTo>
                  <a:lnTo>
                    <a:pt x="188" y="37"/>
                  </a:lnTo>
                  <a:lnTo>
                    <a:pt x="187" y="35"/>
                  </a:lnTo>
                  <a:lnTo>
                    <a:pt x="187" y="38"/>
                  </a:lnTo>
                  <a:lnTo>
                    <a:pt x="188" y="42"/>
                  </a:lnTo>
                  <a:lnTo>
                    <a:pt x="189" y="46"/>
                  </a:lnTo>
                  <a:lnTo>
                    <a:pt x="189" y="49"/>
                  </a:lnTo>
                  <a:lnTo>
                    <a:pt x="190" y="53"/>
                  </a:lnTo>
                  <a:lnTo>
                    <a:pt x="190" y="58"/>
                  </a:lnTo>
                  <a:lnTo>
                    <a:pt x="190" y="61"/>
                  </a:lnTo>
                  <a:lnTo>
                    <a:pt x="190" y="65"/>
                  </a:lnTo>
                  <a:lnTo>
                    <a:pt x="190" y="76"/>
                  </a:lnTo>
                  <a:lnTo>
                    <a:pt x="188" y="86"/>
                  </a:lnTo>
                  <a:lnTo>
                    <a:pt x="186" y="97"/>
                  </a:lnTo>
                  <a:lnTo>
                    <a:pt x="183" y="107"/>
                  </a:lnTo>
                  <a:lnTo>
                    <a:pt x="179" y="116"/>
                  </a:lnTo>
                  <a:lnTo>
                    <a:pt x="175" y="125"/>
                  </a:lnTo>
                  <a:lnTo>
                    <a:pt x="169" y="133"/>
                  </a:lnTo>
                  <a:lnTo>
                    <a:pt x="164" y="142"/>
                  </a:lnTo>
                  <a:lnTo>
                    <a:pt x="157" y="147"/>
                  </a:lnTo>
                  <a:lnTo>
                    <a:pt x="150" y="155"/>
                  </a:lnTo>
                  <a:lnTo>
                    <a:pt x="143" y="159"/>
                  </a:lnTo>
                  <a:lnTo>
                    <a:pt x="135" y="164"/>
                  </a:lnTo>
                  <a:lnTo>
                    <a:pt x="127" y="168"/>
                  </a:lnTo>
                  <a:lnTo>
                    <a:pt x="118" y="170"/>
                  </a:lnTo>
                  <a:lnTo>
                    <a:pt x="109" y="173"/>
                  </a:lnTo>
                  <a:lnTo>
                    <a:pt x="100" y="173"/>
                  </a:lnTo>
                  <a:lnTo>
                    <a:pt x="91" y="173"/>
                  </a:lnTo>
                  <a:lnTo>
                    <a:pt x="82" y="170"/>
                  </a:lnTo>
                  <a:lnTo>
                    <a:pt x="73" y="168"/>
                  </a:lnTo>
                  <a:lnTo>
                    <a:pt x="64" y="164"/>
                  </a:lnTo>
                  <a:lnTo>
                    <a:pt x="56" y="159"/>
                  </a:lnTo>
                  <a:lnTo>
                    <a:pt x="49" y="155"/>
                  </a:lnTo>
                  <a:lnTo>
                    <a:pt x="42" y="147"/>
                  </a:lnTo>
                  <a:lnTo>
                    <a:pt x="36" y="142"/>
                  </a:lnTo>
                  <a:lnTo>
                    <a:pt x="30" y="133"/>
                  </a:lnTo>
                  <a:lnTo>
                    <a:pt x="25" y="125"/>
                  </a:lnTo>
                  <a:lnTo>
                    <a:pt x="20" y="116"/>
                  </a:lnTo>
                  <a:lnTo>
                    <a:pt x="16" y="107"/>
                  </a:lnTo>
                  <a:lnTo>
                    <a:pt x="13" y="97"/>
                  </a:lnTo>
                  <a:lnTo>
                    <a:pt x="11" y="86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9" y="55"/>
                  </a:lnTo>
                  <a:lnTo>
                    <a:pt x="10" y="47"/>
                  </a:lnTo>
                  <a:lnTo>
                    <a:pt x="12" y="38"/>
                  </a:lnTo>
                  <a:lnTo>
                    <a:pt x="14" y="30"/>
                  </a:lnTo>
                  <a:lnTo>
                    <a:pt x="16" y="22"/>
                  </a:lnTo>
                  <a:lnTo>
                    <a:pt x="20" y="14"/>
                  </a:lnTo>
                  <a:lnTo>
                    <a:pt x="23" y="7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2" y="4"/>
                  </a:lnTo>
                  <a:lnTo>
                    <a:pt x="20" y="5"/>
                  </a:lnTo>
                  <a:lnTo>
                    <a:pt x="18" y="7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11" y="13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32"/>
                  </a:lnTo>
                  <a:lnTo>
                    <a:pt x="3" y="38"/>
                  </a:lnTo>
                  <a:lnTo>
                    <a:pt x="2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7"/>
                  </a:lnTo>
                  <a:lnTo>
                    <a:pt x="2" y="89"/>
                  </a:lnTo>
                  <a:lnTo>
                    <a:pt x="5" y="100"/>
                  </a:lnTo>
                  <a:lnTo>
                    <a:pt x="8" y="112"/>
                  </a:lnTo>
                  <a:lnTo>
                    <a:pt x="12" y="121"/>
                  </a:lnTo>
                  <a:lnTo>
                    <a:pt x="17" y="131"/>
                  </a:lnTo>
                  <a:lnTo>
                    <a:pt x="23" y="140"/>
                  </a:lnTo>
                  <a:lnTo>
                    <a:pt x="29" y="149"/>
                  </a:lnTo>
                  <a:lnTo>
                    <a:pt x="36" y="156"/>
                  </a:lnTo>
                  <a:lnTo>
                    <a:pt x="44" y="163"/>
                  </a:lnTo>
                  <a:lnTo>
                    <a:pt x="52" y="169"/>
                  </a:lnTo>
                  <a:lnTo>
                    <a:pt x="61" y="174"/>
                  </a:lnTo>
                  <a:lnTo>
                    <a:pt x="70" y="179"/>
                  </a:lnTo>
                  <a:lnTo>
                    <a:pt x="80" y="181"/>
                  </a:lnTo>
                  <a:lnTo>
                    <a:pt x="90" y="182"/>
                  </a:lnTo>
                  <a:lnTo>
                    <a:pt x="100" y="183"/>
                  </a:lnTo>
                  <a:lnTo>
                    <a:pt x="110" y="182"/>
                  </a:lnTo>
                  <a:lnTo>
                    <a:pt x="120" y="181"/>
                  </a:lnTo>
                  <a:lnTo>
                    <a:pt x="130" y="179"/>
                  </a:lnTo>
                  <a:lnTo>
                    <a:pt x="139" y="174"/>
                  </a:lnTo>
                  <a:lnTo>
                    <a:pt x="147" y="169"/>
                  </a:lnTo>
                  <a:lnTo>
                    <a:pt x="155" y="163"/>
                  </a:lnTo>
                  <a:lnTo>
                    <a:pt x="163" y="156"/>
                  </a:lnTo>
                  <a:lnTo>
                    <a:pt x="170" y="149"/>
                  </a:lnTo>
                  <a:lnTo>
                    <a:pt x="176" y="140"/>
                  </a:lnTo>
                  <a:lnTo>
                    <a:pt x="182" y="131"/>
                  </a:lnTo>
                  <a:lnTo>
                    <a:pt x="187" y="121"/>
                  </a:lnTo>
                  <a:lnTo>
                    <a:pt x="191" y="112"/>
                  </a:lnTo>
                  <a:lnTo>
                    <a:pt x="196" y="100"/>
                  </a:lnTo>
                  <a:lnTo>
                    <a:pt x="198" y="89"/>
                  </a:lnTo>
                  <a:lnTo>
                    <a:pt x="200" y="77"/>
                  </a:lnTo>
                  <a:lnTo>
                    <a:pt x="200" y="65"/>
                  </a:lnTo>
                  <a:close/>
                </a:path>
              </a:pathLst>
            </a:custGeom>
            <a:solidFill>
              <a:srgbClr val="F6CB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2" name="Freeform 27"/>
            <p:cNvSpPr>
              <a:spLocks/>
            </p:cNvSpPr>
            <p:nvPr/>
          </p:nvSpPr>
          <p:spPr bwMode="auto">
            <a:xfrm>
              <a:off x="1143" y="2648"/>
              <a:ext cx="38" cy="30"/>
            </a:xfrm>
            <a:custGeom>
              <a:avLst/>
              <a:gdLst>
                <a:gd name="T0" fmla="*/ 0 w 191"/>
                <a:gd name="T1" fmla="*/ 0 h 183"/>
                <a:gd name="T2" fmla="*/ 0 w 191"/>
                <a:gd name="T3" fmla="*/ 0 h 183"/>
                <a:gd name="T4" fmla="*/ 0 w 191"/>
                <a:gd name="T5" fmla="*/ 0 h 183"/>
                <a:gd name="T6" fmla="*/ 0 w 191"/>
                <a:gd name="T7" fmla="*/ 0 h 183"/>
                <a:gd name="T8" fmla="*/ 0 w 191"/>
                <a:gd name="T9" fmla="*/ 0 h 183"/>
                <a:gd name="T10" fmla="*/ 0 w 191"/>
                <a:gd name="T11" fmla="*/ 0 h 183"/>
                <a:gd name="T12" fmla="*/ 0 w 191"/>
                <a:gd name="T13" fmla="*/ 0 h 183"/>
                <a:gd name="T14" fmla="*/ 0 w 191"/>
                <a:gd name="T15" fmla="*/ 0 h 183"/>
                <a:gd name="T16" fmla="*/ 0 w 191"/>
                <a:gd name="T17" fmla="*/ 0 h 183"/>
                <a:gd name="T18" fmla="*/ 0 w 191"/>
                <a:gd name="T19" fmla="*/ 0 h 183"/>
                <a:gd name="T20" fmla="*/ 0 w 191"/>
                <a:gd name="T21" fmla="*/ 0 h 183"/>
                <a:gd name="T22" fmla="*/ 0 w 191"/>
                <a:gd name="T23" fmla="*/ 0 h 183"/>
                <a:gd name="T24" fmla="*/ 0 w 191"/>
                <a:gd name="T25" fmla="*/ 0 h 183"/>
                <a:gd name="T26" fmla="*/ 0 w 191"/>
                <a:gd name="T27" fmla="*/ 0 h 183"/>
                <a:gd name="T28" fmla="*/ 0 w 191"/>
                <a:gd name="T29" fmla="*/ 0 h 183"/>
                <a:gd name="T30" fmla="*/ 0 w 191"/>
                <a:gd name="T31" fmla="*/ 0 h 183"/>
                <a:gd name="T32" fmla="*/ 0 w 191"/>
                <a:gd name="T33" fmla="*/ 0 h 183"/>
                <a:gd name="T34" fmla="*/ 0 w 191"/>
                <a:gd name="T35" fmla="*/ 0 h 183"/>
                <a:gd name="T36" fmla="*/ 0 w 191"/>
                <a:gd name="T37" fmla="*/ 0 h 183"/>
                <a:gd name="T38" fmla="*/ 0 w 191"/>
                <a:gd name="T39" fmla="*/ 0 h 183"/>
                <a:gd name="T40" fmla="*/ 0 w 191"/>
                <a:gd name="T41" fmla="*/ 0 h 183"/>
                <a:gd name="T42" fmla="*/ 0 w 191"/>
                <a:gd name="T43" fmla="*/ 0 h 183"/>
                <a:gd name="T44" fmla="*/ 0 w 191"/>
                <a:gd name="T45" fmla="*/ 0 h 183"/>
                <a:gd name="T46" fmla="*/ 0 w 191"/>
                <a:gd name="T47" fmla="*/ 0 h 183"/>
                <a:gd name="T48" fmla="*/ 0 w 191"/>
                <a:gd name="T49" fmla="*/ 0 h 183"/>
                <a:gd name="T50" fmla="*/ 0 w 191"/>
                <a:gd name="T51" fmla="*/ 0 h 183"/>
                <a:gd name="T52" fmla="*/ 0 w 191"/>
                <a:gd name="T53" fmla="*/ 0 h 183"/>
                <a:gd name="T54" fmla="*/ 0 w 191"/>
                <a:gd name="T55" fmla="*/ 0 h 183"/>
                <a:gd name="T56" fmla="*/ 0 w 191"/>
                <a:gd name="T57" fmla="*/ 0 h 183"/>
                <a:gd name="T58" fmla="*/ 0 w 191"/>
                <a:gd name="T59" fmla="*/ 0 h 183"/>
                <a:gd name="T60" fmla="*/ 0 w 191"/>
                <a:gd name="T61" fmla="*/ 0 h 183"/>
                <a:gd name="T62" fmla="*/ 0 w 191"/>
                <a:gd name="T63" fmla="*/ 0 h 183"/>
                <a:gd name="T64" fmla="*/ 0 w 191"/>
                <a:gd name="T65" fmla="*/ 0 h 183"/>
                <a:gd name="T66" fmla="*/ 0 w 191"/>
                <a:gd name="T67" fmla="*/ 0 h 183"/>
                <a:gd name="T68" fmla="*/ 0 w 191"/>
                <a:gd name="T69" fmla="*/ 0 h 183"/>
                <a:gd name="T70" fmla="*/ 0 w 191"/>
                <a:gd name="T71" fmla="*/ 0 h 183"/>
                <a:gd name="T72" fmla="*/ 0 w 191"/>
                <a:gd name="T73" fmla="*/ 0 h 183"/>
                <a:gd name="T74" fmla="*/ 0 w 191"/>
                <a:gd name="T75" fmla="*/ 0 h 183"/>
                <a:gd name="T76" fmla="*/ 0 w 191"/>
                <a:gd name="T77" fmla="*/ 0 h 183"/>
                <a:gd name="T78" fmla="*/ 0 w 191"/>
                <a:gd name="T79" fmla="*/ 0 h 183"/>
                <a:gd name="T80" fmla="*/ 0 w 191"/>
                <a:gd name="T81" fmla="*/ 0 h 183"/>
                <a:gd name="T82" fmla="*/ 0 w 191"/>
                <a:gd name="T83" fmla="*/ 0 h 183"/>
                <a:gd name="T84" fmla="*/ 0 w 191"/>
                <a:gd name="T85" fmla="*/ 0 h 183"/>
                <a:gd name="T86" fmla="*/ 0 w 191"/>
                <a:gd name="T87" fmla="*/ 0 h 183"/>
                <a:gd name="T88" fmla="*/ 0 w 191"/>
                <a:gd name="T89" fmla="*/ 0 h 183"/>
                <a:gd name="T90" fmla="*/ 0 w 191"/>
                <a:gd name="T91" fmla="*/ 0 h 183"/>
                <a:gd name="T92" fmla="*/ 0 w 191"/>
                <a:gd name="T93" fmla="*/ 0 h 183"/>
                <a:gd name="T94" fmla="*/ 0 w 191"/>
                <a:gd name="T95" fmla="*/ 0 h 183"/>
                <a:gd name="T96" fmla="*/ 0 w 191"/>
                <a:gd name="T97" fmla="*/ 0 h 183"/>
                <a:gd name="T98" fmla="*/ 0 w 191"/>
                <a:gd name="T99" fmla="*/ 0 h 183"/>
                <a:gd name="T100" fmla="*/ 0 w 191"/>
                <a:gd name="T101" fmla="*/ 0 h 183"/>
                <a:gd name="T102" fmla="*/ 0 w 191"/>
                <a:gd name="T103" fmla="*/ 0 h 183"/>
                <a:gd name="T104" fmla="*/ 0 w 191"/>
                <a:gd name="T105" fmla="*/ 0 h 183"/>
                <a:gd name="T106" fmla="*/ 0 w 191"/>
                <a:gd name="T107" fmla="*/ 0 h 183"/>
                <a:gd name="T108" fmla="*/ 0 w 191"/>
                <a:gd name="T109" fmla="*/ 0 h 183"/>
                <a:gd name="T110" fmla="*/ 0 w 191"/>
                <a:gd name="T111" fmla="*/ 0 h 1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83"/>
                <a:gd name="T170" fmla="*/ 191 w 191"/>
                <a:gd name="T171" fmla="*/ 183 h 1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83">
                  <a:moveTo>
                    <a:pt x="191" y="71"/>
                  </a:moveTo>
                  <a:lnTo>
                    <a:pt x="191" y="68"/>
                  </a:lnTo>
                  <a:lnTo>
                    <a:pt x="189" y="66"/>
                  </a:lnTo>
                  <a:lnTo>
                    <a:pt x="189" y="64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9" y="56"/>
                  </a:lnTo>
                  <a:lnTo>
                    <a:pt x="188" y="54"/>
                  </a:lnTo>
                  <a:lnTo>
                    <a:pt x="188" y="52"/>
                  </a:lnTo>
                  <a:lnTo>
                    <a:pt x="187" y="48"/>
                  </a:lnTo>
                  <a:lnTo>
                    <a:pt x="185" y="46"/>
                  </a:lnTo>
                  <a:lnTo>
                    <a:pt x="183" y="43"/>
                  </a:lnTo>
                  <a:lnTo>
                    <a:pt x="181" y="41"/>
                  </a:lnTo>
                  <a:lnTo>
                    <a:pt x="179" y="38"/>
                  </a:lnTo>
                  <a:lnTo>
                    <a:pt x="178" y="35"/>
                  </a:lnTo>
                  <a:lnTo>
                    <a:pt x="176" y="32"/>
                  </a:lnTo>
                  <a:lnTo>
                    <a:pt x="174" y="30"/>
                  </a:lnTo>
                  <a:lnTo>
                    <a:pt x="175" y="35"/>
                  </a:lnTo>
                  <a:lnTo>
                    <a:pt x="177" y="40"/>
                  </a:lnTo>
                  <a:lnTo>
                    <a:pt x="178" y="44"/>
                  </a:lnTo>
                  <a:lnTo>
                    <a:pt x="179" y="49"/>
                  </a:lnTo>
                  <a:lnTo>
                    <a:pt x="180" y="55"/>
                  </a:lnTo>
                  <a:lnTo>
                    <a:pt x="180" y="60"/>
                  </a:lnTo>
                  <a:lnTo>
                    <a:pt x="180" y="66"/>
                  </a:lnTo>
                  <a:lnTo>
                    <a:pt x="181" y="71"/>
                  </a:lnTo>
                  <a:lnTo>
                    <a:pt x="180" y="82"/>
                  </a:lnTo>
                  <a:lnTo>
                    <a:pt x="179" y="91"/>
                  </a:lnTo>
                  <a:lnTo>
                    <a:pt x="177" y="101"/>
                  </a:lnTo>
                  <a:lnTo>
                    <a:pt x="174" y="110"/>
                  </a:lnTo>
                  <a:lnTo>
                    <a:pt x="170" y="120"/>
                  </a:lnTo>
                  <a:lnTo>
                    <a:pt x="166" y="128"/>
                  </a:lnTo>
                  <a:lnTo>
                    <a:pt x="161" y="136"/>
                  </a:lnTo>
                  <a:lnTo>
                    <a:pt x="156" y="143"/>
                  </a:lnTo>
                  <a:lnTo>
                    <a:pt x="149" y="150"/>
                  </a:lnTo>
                  <a:lnTo>
                    <a:pt x="143" y="156"/>
                  </a:lnTo>
                  <a:lnTo>
                    <a:pt x="136" y="161"/>
                  </a:lnTo>
                  <a:lnTo>
                    <a:pt x="128" y="165"/>
                  </a:lnTo>
                  <a:lnTo>
                    <a:pt x="121" y="169"/>
                  </a:lnTo>
                  <a:lnTo>
                    <a:pt x="112" y="171"/>
                  </a:lnTo>
                  <a:lnTo>
                    <a:pt x="104" y="173"/>
                  </a:lnTo>
                  <a:lnTo>
                    <a:pt x="95" y="173"/>
                  </a:lnTo>
                  <a:lnTo>
                    <a:pt x="86" y="173"/>
                  </a:lnTo>
                  <a:lnTo>
                    <a:pt x="78" y="171"/>
                  </a:lnTo>
                  <a:lnTo>
                    <a:pt x="70" y="169"/>
                  </a:lnTo>
                  <a:lnTo>
                    <a:pt x="61" y="165"/>
                  </a:lnTo>
                  <a:lnTo>
                    <a:pt x="53" y="161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3"/>
                  </a:lnTo>
                  <a:lnTo>
                    <a:pt x="28" y="136"/>
                  </a:lnTo>
                  <a:lnTo>
                    <a:pt x="23" y="128"/>
                  </a:lnTo>
                  <a:lnTo>
                    <a:pt x="19" y="120"/>
                  </a:lnTo>
                  <a:lnTo>
                    <a:pt x="15" y="110"/>
                  </a:lnTo>
                  <a:lnTo>
                    <a:pt x="12" y="101"/>
                  </a:lnTo>
                  <a:lnTo>
                    <a:pt x="10" y="91"/>
                  </a:lnTo>
                  <a:lnTo>
                    <a:pt x="9" y="82"/>
                  </a:lnTo>
                  <a:lnTo>
                    <a:pt x="9" y="71"/>
                  </a:lnTo>
                  <a:lnTo>
                    <a:pt x="9" y="60"/>
                  </a:lnTo>
                  <a:lnTo>
                    <a:pt x="10" y="50"/>
                  </a:lnTo>
                  <a:lnTo>
                    <a:pt x="12" y="41"/>
                  </a:lnTo>
                  <a:lnTo>
                    <a:pt x="15" y="32"/>
                  </a:lnTo>
                  <a:lnTo>
                    <a:pt x="18" y="23"/>
                  </a:lnTo>
                  <a:lnTo>
                    <a:pt x="22" y="14"/>
                  </a:lnTo>
                  <a:lnTo>
                    <a:pt x="27" y="7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7" y="2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0" y="7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9"/>
                  </a:lnTo>
                  <a:lnTo>
                    <a:pt x="7" y="26"/>
                  </a:lnTo>
                  <a:lnTo>
                    <a:pt x="5" y="34"/>
                  </a:lnTo>
                  <a:lnTo>
                    <a:pt x="3" y="41"/>
                  </a:lnTo>
                  <a:lnTo>
                    <a:pt x="2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4" y="104"/>
                  </a:lnTo>
                  <a:lnTo>
                    <a:pt x="7" y="115"/>
                  </a:lnTo>
                  <a:lnTo>
                    <a:pt x="11" y="125"/>
                  </a:lnTo>
                  <a:lnTo>
                    <a:pt x="16" y="134"/>
                  </a:lnTo>
                  <a:lnTo>
                    <a:pt x="21" y="143"/>
                  </a:lnTo>
                  <a:lnTo>
                    <a:pt x="27" y="151"/>
                  </a:lnTo>
                  <a:lnTo>
                    <a:pt x="34" y="158"/>
                  </a:lnTo>
                  <a:lnTo>
                    <a:pt x="41" y="164"/>
                  </a:lnTo>
                  <a:lnTo>
                    <a:pt x="49" y="170"/>
                  </a:lnTo>
                  <a:lnTo>
                    <a:pt x="57" y="175"/>
                  </a:lnTo>
                  <a:lnTo>
                    <a:pt x="67" y="179"/>
                  </a:lnTo>
                  <a:lnTo>
                    <a:pt x="76" y="182"/>
                  </a:lnTo>
                  <a:lnTo>
                    <a:pt x="85" y="183"/>
                  </a:lnTo>
                  <a:lnTo>
                    <a:pt x="95" y="183"/>
                  </a:lnTo>
                  <a:lnTo>
                    <a:pt x="105" y="183"/>
                  </a:lnTo>
                  <a:lnTo>
                    <a:pt x="114" y="182"/>
                  </a:lnTo>
                  <a:lnTo>
                    <a:pt x="123" y="179"/>
                  </a:lnTo>
                  <a:lnTo>
                    <a:pt x="132" y="175"/>
                  </a:lnTo>
                  <a:lnTo>
                    <a:pt x="140" y="170"/>
                  </a:lnTo>
                  <a:lnTo>
                    <a:pt x="148" y="164"/>
                  </a:lnTo>
                  <a:lnTo>
                    <a:pt x="155" y="158"/>
                  </a:lnTo>
                  <a:lnTo>
                    <a:pt x="162" y="151"/>
                  </a:lnTo>
                  <a:lnTo>
                    <a:pt x="168" y="143"/>
                  </a:lnTo>
                  <a:lnTo>
                    <a:pt x="173" y="134"/>
                  </a:lnTo>
                  <a:lnTo>
                    <a:pt x="178" y="125"/>
                  </a:lnTo>
                  <a:lnTo>
                    <a:pt x="182" y="115"/>
                  </a:lnTo>
                  <a:lnTo>
                    <a:pt x="185" y="104"/>
                  </a:lnTo>
                  <a:lnTo>
                    <a:pt x="188" y="94"/>
                  </a:lnTo>
                  <a:lnTo>
                    <a:pt x="189" y="83"/>
                  </a:lnTo>
                  <a:lnTo>
                    <a:pt x="191" y="71"/>
                  </a:lnTo>
                  <a:close/>
                </a:path>
              </a:pathLst>
            </a:custGeom>
            <a:solidFill>
              <a:srgbClr val="F7CD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3" name="Freeform 28"/>
            <p:cNvSpPr>
              <a:spLocks/>
            </p:cNvSpPr>
            <p:nvPr/>
          </p:nvSpPr>
          <p:spPr bwMode="auto">
            <a:xfrm>
              <a:off x="1143" y="2647"/>
              <a:ext cx="37" cy="30"/>
            </a:xfrm>
            <a:custGeom>
              <a:avLst/>
              <a:gdLst>
                <a:gd name="T0" fmla="*/ 0 w 181"/>
                <a:gd name="T1" fmla="*/ 0 h 185"/>
                <a:gd name="T2" fmla="*/ 0 w 181"/>
                <a:gd name="T3" fmla="*/ 0 h 185"/>
                <a:gd name="T4" fmla="*/ 0 w 181"/>
                <a:gd name="T5" fmla="*/ 0 h 185"/>
                <a:gd name="T6" fmla="*/ 0 w 181"/>
                <a:gd name="T7" fmla="*/ 0 h 185"/>
                <a:gd name="T8" fmla="*/ 0 w 181"/>
                <a:gd name="T9" fmla="*/ 0 h 185"/>
                <a:gd name="T10" fmla="*/ 0 w 181"/>
                <a:gd name="T11" fmla="*/ 0 h 185"/>
                <a:gd name="T12" fmla="*/ 0 w 181"/>
                <a:gd name="T13" fmla="*/ 0 h 185"/>
                <a:gd name="T14" fmla="*/ 0 w 181"/>
                <a:gd name="T15" fmla="*/ 0 h 185"/>
                <a:gd name="T16" fmla="*/ 0 w 181"/>
                <a:gd name="T17" fmla="*/ 0 h 185"/>
                <a:gd name="T18" fmla="*/ 0 w 181"/>
                <a:gd name="T19" fmla="*/ 0 h 185"/>
                <a:gd name="T20" fmla="*/ 0 w 181"/>
                <a:gd name="T21" fmla="*/ 0 h 185"/>
                <a:gd name="T22" fmla="*/ 0 w 181"/>
                <a:gd name="T23" fmla="*/ 0 h 185"/>
                <a:gd name="T24" fmla="*/ 0 w 181"/>
                <a:gd name="T25" fmla="*/ 0 h 185"/>
                <a:gd name="T26" fmla="*/ 0 w 181"/>
                <a:gd name="T27" fmla="*/ 0 h 185"/>
                <a:gd name="T28" fmla="*/ 0 w 181"/>
                <a:gd name="T29" fmla="*/ 0 h 185"/>
                <a:gd name="T30" fmla="*/ 0 w 181"/>
                <a:gd name="T31" fmla="*/ 0 h 185"/>
                <a:gd name="T32" fmla="*/ 0 w 181"/>
                <a:gd name="T33" fmla="*/ 0 h 185"/>
                <a:gd name="T34" fmla="*/ 0 w 181"/>
                <a:gd name="T35" fmla="*/ 0 h 185"/>
                <a:gd name="T36" fmla="*/ 0 w 181"/>
                <a:gd name="T37" fmla="*/ 0 h 185"/>
                <a:gd name="T38" fmla="*/ 0 w 181"/>
                <a:gd name="T39" fmla="*/ 0 h 185"/>
                <a:gd name="T40" fmla="*/ 0 w 181"/>
                <a:gd name="T41" fmla="*/ 0 h 185"/>
                <a:gd name="T42" fmla="*/ 0 w 181"/>
                <a:gd name="T43" fmla="*/ 0 h 185"/>
                <a:gd name="T44" fmla="*/ 0 w 181"/>
                <a:gd name="T45" fmla="*/ 0 h 185"/>
                <a:gd name="T46" fmla="*/ 0 w 181"/>
                <a:gd name="T47" fmla="*/ 0 h 185"/>
                <a:gd name="T48" fmla="*/ 0 w 181"/>
                <a:gd name="T49" fmla="*/ 0 h 185"/>
                <a:gd name="T50" fmla="*/ 0 w 181"/>
                <a:gd name="T51" fmla="*/ 0 h 185"/>
                <a:gd name="T52" fmla="*/ 0 w 181"/>
                <a:gd name="T53" fmla="*/ 0 h 185"/>
                <a:gd name="T54" fmla="*/ 0 w 181"/>
                <a:gd name="T55" fmla="*/ 0 h 185"/>
                <a:gd name="T56" fmla="*/ 0 w 181"/>
                <a:gd name="T57" fmla="*/ 0 h 185"/>
                <a:gd name="T58" fmla="*/ 0 w 181"/>
                <a:gd name="T59" fmla="*/ 0 h 185"/>
                <a:gd name="T60" fmla="*/ 0 w 181"/>
                <a:gd name="T61" fmla="*/ 0 h 185"/>
                <a:gd name="T62" fmla="*/ 0 w 181"/>
                <a:gd name="T63" fmla="*/ 0 h 185"/>
                <a:gd name="T64" fmla="*/ 0 w 181"/>
                <a:gd name="T65" fmla="*/ 0 h 185"/>
                <a:gd name="T66" fmla="*/ 0 w 181"/>
                <a:gd name="T67" fmla="*/ 0 h 185"/>
                <a:gd name="T68" fmla="*/ 0 w 181"/>
                <a:gd name="T69" fmla="*/ 0 h 185"/>
                <a:gd name="T70" fmla="*/ 0 w 181"/>
                <a:gd name="T71" fmla="*/ 0 h 185"/>
                <a:gd name="T72" fmla="*/ 0 w 181"/>
                <a:gd name="T73" fmla="*/ 0 h 185"/>
                <a:gd name="T74" fmla="*/ 0 w 181"/>
                <a:gd name="T75" fmla="*/ 0 h 185"/>
                <a:gd name="T76" fmla="*/ 0 w 181"/>
                <a:gd name="T77" fmla="*/ 0 h 185"/>
                <a:gd name="T78" fmla="*/ 0 w 181"/>
                <a:gd name="T79" fmla="*/ 0 h 185"/>
                <a:gd name="T80" fmla="*/ 0 w 181"/>
                <a:gd name="T81" fmla="*/ 0 h 185"/>
                <a:gd name="T82" fmla="*/ 0 w 181"/>
                <a:gd name="T83" fmla="*/ 0 h 185"/>
                <a:gd name="T84" fmla="*/ 0 w 181"/>
                <a:gd name="T85" fmla="*/ 0 h 185"/>
                <a:gd name="T86" fmla="*/ 0 w 181"/>
                <a:gd name="T87" fmla="*/ 0 h 185"/>
                <a:gd name="T88" fmla="*/ 0 w 181"/>
                <a:gd name="T89" fmla="*/ 0 h 185"/>
                <a:gd name="T90" fmla="*/ 0 w 181"/>
                <a:gd name="T91" fmla="*/ 0 h 185"/>
                <a:gd name="T92" fmla="*/ 0 w 181"/>
                <a:gd name="T93" fmla="*/ 0 h 185"/>
                <a:gd name="T94" fmla="*/ 0 w 181"/>
                <a:gd name="T95" fmla="*/ 0 h 185"/>
                <a:gd name="T96" fmla="*/ 0 w 181"/>
                <a:gd name="T97" fmla="*/ 0 h 185"/>
                <a:gd name="T98" fmla="*/ 0 w 181"/>
                <a:gd name="T99" fmla="*/ 0 h 185"/>
                <a:gd name="T100" fmla="*/ 0 w 181"/>
                <a:gd name="T101" fmla="*/ 0 h 185"/>
                <a:gd name="T102" fmla="*/ 0 w 181"/>
                <a:gd name="T103" fmla="*/ 0 h 185"/>
                <a:gd name="T104" fmla="*/ 0 w 181"/>
                <a:gd name="T105" fmla="*/ 0 h 185"/>
                <a:gd name="T106" fmla="*/ 0 w 181"/>
                <a:gd name="T107" fmla="*/ 0 h 185"/>
                <a:gd name="T108" fmla="*/ 0 w 181"/>
                <a:gd name="T109" fmla="*/ 0 h 185"/>
                <a:gd name="T110" fmla="*/ 0 w 181"/>
                <a:gd name="T111" fmla="*/ 0 h 1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1"/>
                <a:gd name="T169" fmla="*/ 0 h 185"/>
                <a:gd name="T170" fmla="*/ 181 w 181"/>
                <a:gd name="T171" fmla="*/ 185 h 1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1" h="185">
                  <a:moveTo>
                    <a:pt x="181" y="77"/>
                  </a:moveTo>
                  <a:lnTo>
                    <a:pt x="181" y="73"/>
                  </a:lnTo>
                  <a:lnTo>
                    <a:pt x="181" y="70"/>
                  </a:lnTo>
                  <a:lnTo>
                    <a:pt x="181" y="65"/>
                  </a:lnTo>
                  <a:lnTo>
                    <a:pt x="180" y="61"/>
                  </a:lnTo>
                  <a:lnTo>
                    <a:pt x="180" y="58"/>
                  </a:lnTo>
                  <a:lnTo>
                    <a:pt x="179" y="54"/>
                  </a:lnTo>
                  <a:lnTo>
                    <a:pt x="178" y="50"/>
                  </a:lnTo>
                  <a:lnTo>
                    <a:pt x="178" y="47"/>
                  </a:lnTo>
                  <a:lnTo>
                    <a:pt x="176" y="44"/>
                  </a:lnTo>
                  <a:lnTo>
                    <a:pt x="174" y="41"/>
                  </a:lnTo>
                  <a:lnTo>
                    <a:pt x="171" y="38"/>
                  </a:lnTo>
                  <a:lnTo>
                    <a:pt x="169" y="36"/>
                  </a:lnTo>
                  <a:lnTo>
                    <a:pt x="167" y="34"/>
                  </a:lnTo>
                  <a:lnTo>
                    <a:pt x="165" y="31"/>
                  </a:lnTo>
                  <a:lnTo>
                    <a:pt x="163" y="29"/>
                  </a:lnTo>
                  <a:lnTo>
                    <a:pt x="160" y="26"/>
                  </a:lnTo>
                  <a:lnTo>
                    <a:pt x="163" y="31"/>
                  </a:lnTo>
                  <a:lnTo>
                    <a:pt x="165" y="37"/>
                  </a:lnTo>
                  <a:lnTo>
                    <a:pt x="167" y="43"/>
                  </a:lnTo>
                  <a:lnTo>
                    <a:pt x="169" y="50"/>
                  </a:lnTo>
                  <a:lnTo>
                    <a:pt x="170" y="56"/>
                  </a:lnTo>
                  <a:lnTo>
                    <a:pt x="171" y="64"/>
                  </a:lnTo>
                  <a:lnTo>
                    <a:pt x="172" y="70"/>
                  </a:lnTo>
                  <a:lnTo>
                    <a:pt x="172" y="77"/>
                  </a:lnTo>
                  <a:lnTo>
                    <a:pt x="172" y="86"/>
                  </a:lnTo>
                  <a:lnTo>
                    <a:pt x="170" y="96"/>
                  </a:lnTo>
                  <a:lnTo>
                    <a:pt x="168" y="106"/>
                  </a:lnTo>
                  <a:lnTo>
                    <a:pt x="166" y="114"/>
                  </a:lnTo>
                  <a:lnTo>
                    <a:pt x="162" y="124"/>
                  </a:lnTo>
                  <a:lnTo>
                    <a:pt x="158" y="131"/>
                  </a:lnTo>
                  <a:lnTo>
                    <a:pt x="154" y="139"/>
                  </a:lnTo>
                  <a:lnTo>
                    <a:pt x="148" y="145"/>
                  </a:lnTo>
                  <a:lnTo>
                    <a:pt x="143" y="151"/>
                  </a:lnTo>
                  <a:lnTo>
                    <a:pt x="136" y="157"/>
                  </a:lnTo>
                  <a:lnTo>
                    <a:pt x="130" y="162"/>
                  </a:lnTo>
                  <a:lnTo>
                    <a:pt x="123" y="167"/>
                  </a:lnTo>
                  <a:lnTo>
                    <a:pt x="115" y="169"/>
                  </a:lnTo>
                  <a:lnTo>
                    <a:pt x="107" y="171"/>
                  </a:lnTo>
                  <a:lnTo>
                    <a:pt x="99" y="174"/>
                  </a:lnTo>
                  <a:lnTo>
                    <a:pt x="91" y="174"/>
                  </a:lnTo>
                  <a:lnTo>
                    <a:pt x="83" y="174"/>
                  </a:lnTo>
                  <a:lnTo>
                    <a:pt x="75" y="171"/>
                  </a:lnTo>
                  <a:lnTo>
                    <a:pt x="67" y="169"/>
                  </a:lnTo>
                  <a:lnTo>
                    <a:pt x="59" y="167"/>
                  </a:lnTo>
                  <a:lnTo>
                    <a:pt x="52" y="162"/>
                  </a:lnTo>
                  <a:lnTo>
                    <a:pt x="45" y="157"/>
                  </a:lnTo>
                  <a:lnTo>
                    <a:pt x="39" y="151"/>
                  </a:lnTo>
                  <a:lnTo>
                    <a:pt x="33" y="145"/>
                  </a:lnTo>
                  <a:lnTo>
                    <a:pt x="28" y="139"/>
                  </a:lnTo>
                  <a:lnTo>
                    <a:pt x="23" y="131"/>
                  </a:lnTo>
                  <a:lnTo>
                    <a:pt x="19" y="124"/>
                  </a:lnTo>
                  <a:lnTo>
                    <a:pt x="16" y="114"/>
                  </a:lnTo>
                  <a:lnTo>
                    <a:pt x="13" y="106"/>
                  </a:lnTo>
                  <a:lnTo>
                    <a:pt x="11" y="96"/>
                  </a:lnTo>
                  <a:lnTo>
                    <a:pt x="10" y="86"/>
                  </a:lnTo>
                  <a:lnTo>
                    <a:pt x="9" y="77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4" y="43"/>
                  </a:lnTo>
                  <a:lnTo>
                    <a:pt x="18" y="34"/>
                  </a:lnTo>
                  <a:lnTo>
                    <a:pt x="22" y="24"/>
                  </a:lnTo>
                  <a:lnTo>
                    <a:pt x="27" y="16"/>
                  </a:lnTo>
                  <a:lnTo>
                    <a:pt x="33" y="7"/>
                  </a:lnTo>
                  <a:lnTo>
                    <a:pt x="40" y="0"/>
                  </a:lnTo>
                  <a:lnTo>
                    <a:pt x="37" y="1"/>
                  </a:lnTo>
                  <a:lnTo>
                    <a:pt x="35" y="2"/>
                  </a:lnTo>
                  <a:lnTo>
                    <a:pt x="32" y="4"/>
                  </a:lnTo>
                  <a:lnTo>
                    <a:pt x="29" y="6"/>
                  </a:lnTo>
                  <a:lnTo>
                    <a:pt x="26" y="7"/>
                  </a:lnTo>
                  <a:lnTo>
                    <a:pt x="23" y="8"/>
                  </a:lnTo>
                  <a:lnTo>
                    <a:pt x="21" y="11"/>
                  </a:lnTo>
                  <a:lnTo>
                    <a:pt x="18" y="12"/>
                  </a:lnTo>
                  <a:lnTo>
                    <a:pt x="14" y="19"/>
                  </a:lnTo>
                  <a:lnTo>
                    <a:pt x="11" y="26"/>
                  </a:lnTo>
                  <a:lnTo>
                    <a:pt x="7" y="34"/>
                  </a:lnTo>
                  <a:lnTo>
                    <a:pt x="5" y="42"/>
                  </a:lnTo>
                  <a:lnTo>
                    <a:pt x="3" y="50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8"/>
                  </a:lnTo>
                  <a:lnTo>
                    <a:pt x="4" y="109"/>
                  </a:lnTo>
                  <a:lnTo>
                    <a:pt x="7" y="119"/>
                  </a:lnTo>
                  <a:lnTo>
                    <a:pt x="11" y="128"/>
                  </a:lnTo>
                  <a:lnTo>
                    <a:pt x="16" y="137"/>
                  </a:lnTo>
                  <a:lnTo>
                    <a:pt x="21" y="145"/>
                  </a:lnTo>
                  <a:lnTo>
                    <a:pt x="27" y="154"/>
                  </a:lnTo>
                  <a:lnTo>
                    <a:pt x="33" y="159"/>
                  </a:lnTo>
                  <a:lnTo>
                    <a:pt x="40" y="167"/>
                  </a:lnTo>
                  <a:lnTo>
                    <a:pt x="47" y="171"/>
                  </a:lnTo>
                  <a:lnTo>
                    <a:pt x="55" y="176"/>
                  </a:lnTo>
                  <a:lnTo>
                    <a:pt x="64" y="180"/>
                  </a:lnTo>
                  <a:lnTo>
                    <a:pt x="73" y="182"/>
                  </a:lnTo>
                  <a:lnTo>
                    <a:pt x="82" y="185"/>
                  </a:lnTo>
                  <a:lnTo>
                    <a:pt x="91" y="185"/>
                  </a:lnTo>
                  <a:lnTo>
                    <a:pt x="100" y="185"/>
                  </a:lnTo>
                  <a:lnTo>
                    <a:pt x="109" y="182"/>
                  </a:lnTo>
                  <a:lnTo>
                    <a:pt x="118" y="180"/>
                  </a:lnTo>
                  <a:lnTo>
                    <a:pt x="126" y="176"/>
                  </a:lnTo>
                  <a:lnTo>
                    <a:pt x="134" y="171"/>
                  </a:lnTo>
                  <a:lnTo>
                    <a:pt x="141" y="167"/>
                  </a:lnTo>
                  <a:lnTo>
                    <a:pt x="148" y="159"/>
                  </a:lnTo>
                  <a:lnTo>
                    <a:pt x="155" y="154"/>
                  </a:lnTo>
                  <a:lnTo>
                    <a:pt x="160" y="145"/>
                  </a:lnTo>
                  <a:lnTo>
                    <a:pt x="166" y="137"/>
                  </a:lnTo>
                  <a:lnTo>
                    <a:pt x="170" y="128"/>
                  </a:lnTo>
                  <a:lnTo>
                    <a:pt x="174" y="119"/>
                  </a:lnTo>
                  <a:lnTo>
                    <a:pt x="177" y="109"/>
                  </a:lnTo>
                  <a:lnTo>
                    <a:pt x="179" y="98"/>
                  </a:lnTo>
                  <a:lnTo>
                    <a:pt x="181" y="88"/>
                  </a:lnTo>
                  <a:lnTo>
                    <a:pt x="181" y="77"/>
                  </a:lnTo>
                  <a:close/>
                </a:path>
              </a:pathLst>
            </a:custGeom>
            <a:solidFill>
              <a:srgbClr val="F7CF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4" name="Freeform 29"/>
            <p:cNvSpPr>
              <a:spLocks/>
            </p:cNvSpPr>
            <p:nvPr/>
          </p:nvSpPr>
          <p:spPr bwMode="auto">
            <a:xfrm>
              <a:off x="1144" y="2646"/>
              <a:ext cx="35" cy="30"/>
            </a:xfrm>
            <a:custGeom>
              <a:avLst/>
              <a:gdLst>
                <a:gd name="T0" fmla="*/ 0 w 172"/>
                <a:gd name="T1" fmla="*/ 0 h 184"/>
                <a:gd name="T2" fmla="*/ 0 w 172"/>
                <a:gd name="T3" fmla="*/ 0 h 184"/>
                <a:gd name="T4" fmla="*/ 0 w 172"/>
                <a:gd name="T5" fmla="*/ 0 h 184"/>
                <a:gd name="T6" fmla="*/ 0 w 172"/>
                <a:gd name="T7" fmla="*/ 0 h 184"/>
                <a:gd name="T8" fmla="*/ 0 w 172"/>
                <a:gd name="T9" fmla="*/ 0 h 184"/>
                <a:gd name="T10" fmla="*/ 0 w 172"/>
                <a:gd name="T11" fmla="*/ 0 h 184"/>
                <a:gd name="T12" fmla="*/ 0 w 172"/>
                <a:gd name="T13" fmla="*/ 0 h 184"/>
                <a:gd name="T14" fmla="*/ 0 w 172"/>
                <a:gd name="T15" fmla="*/ 0 h 184"/>
                <a:gd name="T16" fmla="*/ 0 w 172"/>
                <a:gd name="T17" fmla="*/ 0 h 184"/>
                <a:gd name="T18" fmla="*/ 0 w 172"/>
                <a:gd name="T19" fmla="*/ 0 h 184"/>
                <a:gd name="T20" fmla="*/ 0 w 172"/>
                <a:gd name="T21" fmla="*/ 0 h 184"/>
                <a:gd name="T22" fmla="*/ 0 w 172"/>
                <a:gd name="T23" fmla="*/ 0 h 184"/>
                <a:gd name="T24" fmla="*/ 0 w 172"/>
                <a:gd name="T25" fmla="*/ 0 h 184"/>
                <a:gd name="T26" fmla="*/ 0 w 172"/>
                <a:gd name="T27" fmla="*/ 0 h 184"/>
                <a:gd name="T28" fmla="*/ 0 w 172"/>
                <a:gd name="T29" fmla="*/ 0 h 184"/>
                <a:gd name="T30" fmla="*/ 0 w 172"/>
                <a:gd name="T31" fmla="*/ 0 h 184"/>
                <a:gd name="T32" fmla="*/ 0 w 172"/>
                <a:gd name="T33" fmla="*/ 0 h 184"/>
                <a:gd name="T34" fmla="*/ 0 w 172"/>
                <a:gd name="T35" fmla="*/ 0 h 184"/>
                <a:gd name="T36" fmla="*/ 0 w 172"/>
                <a:gd name="T37" fmla="*/ 0 h 184"/>
                <a:gd name="T38" fmla="*/ 0 w 172"/>
                <a:gd name="T39" fmla="*/ 0 h 184"/>
                <a:gd name="T40" fmla="*/ 0 w 172"/>
                <a:gd name="T41" fmla="*/ 0 h 184"/>
                <a:gd name="T42" fmla="*/ 0 w 172"/>
                <a:gd name="T43" fmla="*/ 0 h 184"/>
                <a:gd name="T44" fmla="*/ 0 w 172"/>
                <a:gd name="T45" fmla="*/ 0 h 184"/>
                <a:gd name="T46" fmla="*/ 0 w 172"/>
                <a:gd name="T47" fmla="*/ 0 h 184"/>
                <a:gd name="T48" fmla="*/ 0 w 172"/>
                <a:gd name="T49" fmla="*/ 0 h 184"/>
                <a:gd name="T50" fmla="*/ 0 w 172"/>
                <a:gd name="T51" fmla="*/ 0 h 184"/>
                <a:gd name="T52" fmla="*/ 0 w 172"/>
                <a:gd name="T53" fmla="*/ 0 h 184"/>
                <a:gd name="T54" fmla="*/ 0 w 172"/>
                <a:gd name="T55" fmla="*/ 0 h 184"/>
                <a:gd name="T56" fmla="*/ 0 w 172"/>
                <a:gd name="T57" fmla="*/ 0 h 184"/>
                <a:gd name="T58" fmla="*/ 0 w 172"/>
                <a:gd name="T59" fmla="*/ 0 h 184"/>
                <a:gd name="T60" fmla="*/ 0 w 172"/>
                <a:gd name="T61" fmla="*/ 0 h 184"/>
                <a:gd name="T62" fmla="*/ 0 w 172"/>
                <a:gd name="T63" fmla="*/ 0 h 184"/>
                <a:gd name="T64" fmla="*/ 0 w 172"/>
                <a:gd name="T65" fmla="*/ 0 h 184"/>
                <a:gd name="T66" fmla="*/ 0 w 172"/>
                <a:gd name="T67" fmla="*/ 0 h 184"/>
                <a:gd name="T68" fmla="*/ 0 w 172"/>
                <a:gd name="T69" fmla="*/ 0 h 184"/>
                <a:gd name="T70" fmla="*/ 0 w 172"/>
                <a:gd name="T71" fmla="*/ 0 h 184"/>
                <a:gd name="T72" fmla="*/ 0 w 172"/>
                <a:gd name="T73" fmla="*/ 0 h 184"/>
                <a:gd name="T74" fmla="*/ 0 w 172"/>
                <a:gd name="T75" fmla="*/ 0 h 184"/>
                <a:gd name="T76" fmla="*/ 0 w 172"/>
                <a:gd name="T77" fmla="*/ 0 h 184"/>
                <a:gd name="T78" fmla="*/ 0 w 172"/>
                <a:gd name="T79" fmla="*/ 0 h 184"/>
                <a:gd name="T80" fmla="*/ 0 w 172"/>
                <a:gd name="T81" fmla="*/ 0 h 184"/>
                <a:gd name="T82" fmla="*/ 0 w 172"/>
                <a:gd name="T83" fmla="*/ 0 h 184"/>
                <a:gd name="T84" fmla="*/ 0 w 172"/>
                <a:gd name="T85" fmla="*/ 0 h 184"/>
                <a:gd name="T86" fmla="*/ 0 w 172"/>
                <a:gd name="T87" fmla="*/ 0 h 184"/>
                <a:gd name="T88" fmla="*/ 0 w 172"/>
                <a:gd name="T89" fmla="*/ 0 h 184"/>
                <a:gd name="T90" fmla="*/ 0 w 172"/>
                <a:gd name="T91" fmla="*/ 0 h 184"/>
                <a:gd name="T92" fmla="*/ 0 w 172"/>
                <a:gd name="T93" fmla="*/ 0 h 184"/>
                <a:gd name="T94" fmla="*/ 0 w 172"/>
                <a:gd name="T95" fmla="*/ 0 h 184"/>
                <a:gd name="T96" fmla="*/ 0 w 172"/>
                <a:gd name="T97" fmla="*/ 0 h 184"/>
                <a:gd name="T98" fmla="*/ 0 w 172"/>
                <a:gd name="T99" fmla="*/ 0 h 184"/>
                <a:gd name="T100" fmla="*/ 0 w 172"/>
                <a:gd name="T101" fmla="*/ 0 h 184"/>
                <a:gd name="T102" fmla="*/ 0 w 172"/>
                <a:gd name="T103" fmla="*/ 0 h 184"/>
                <a:gd name="T104" fmla="*/ 0 w 172"/>
                <a:gd name="T105" fmla="*/ 0 h 184"/>
                <a:gd name="T106" fmla="*/ 0 w 172"/>
                <a:gd name="T107" fmla="*/ 0 h 184"/>
                <a:gd name="T108" fmla="*/ 0 w 172"/>
                <a:gd name="T109" fmla="*/ 0 h 184"/>
                <a:gd name="T110" fmla="*/ 0 w 172"/>
                <a:gd name="T111" fmla="*/ 0 h 1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84"/>
                <a:gd name="T170" fmla="*/ 172 w 172"/>
                <a:gd name="T171" fmla="*/ 184 h 1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84">
                  <a:moveTo>
                    <a:pt x="172" y="82"/>
                  </a:moveTo>
                  <a:lnTo>
                    <a:pt x="171" y="77"/>
                  </a:lnTo>
                  <a:lnTo>
                    <a:pt x="171" y="71"/>
                  </a:lnTo>
                  <a:lnTo>
                    <a:pt x="171" y="66"/>
                  </a:lnTo>
                  <a:lnTo>
                    <a:pt x="170" y="60"/>
                  </a:lnTo>
                  <a:lnTo>
                    <a:pt x="169" y="55"/>
                  </a:lnTo>
                  <a:lnTo>
                    <a:pt x="168" y="51"/>
                  </a:lnTo>
                  <a:lnTo>
                    <a:pt x="166" y="46"/>
                  </a:lnTo>
                  <a:lnTo>
                    <a:pt x="165" y="41"/>
                  </a:lnTo>
                  <a:lnTo>
                    <a:pt x="162" y="39"/>
                  </a:lnTo>
                  <a:lnTo>
                    <a:pt x="160" y="36"/>
                  </a:lnTo>
                  <a:lnTo>
                    <a:pt x="157" y="33"/>
                  </a:lnTo>
                  <a:lnTo>
                    <a:pt x="154" y="30"/>
                  </a:lnTo>
                  <a:lnTo>
                    <a:pt x="152" y="28"/>
                  </a:lnTo>
                  <a:lnTo>
                    <a:pt x="149" y="25"/>
                  </a:lnTo>
                  <a:lnTo>
                    <a:pt x="146" y="23"/>
                  </a:lnTo>
                  <a:lnTo>
                    <a:pt x="143" y="21"/>
                  </a:lnTo>
                  <a:lnTo>
                    <a:pt x="147" y="27"/>
                  </a:lnTo>
                  <a:lnTo>
                    <a:pt x="151" y="34"/>
                  </a:lnTo>
                  <a:lnTo>
                    <a:pt x="155" y="41"/>
                  </a:lnTo>
                  <a:lnTo>
                    <a:pt x="157" y="48"/>
                  </a:lnTo>
                  <a:lnTo>
                    <a:pt x="160" y="57"/>
                  </a:lnTo>
                  <a:lnTo>
                    <a:pt x="161" y="65"/>
                  </a:lnTo>
                  <a:lnTo>
                    <a:pt x="162" y="73"/>
                  </a:lnTo>
                  <a:lnTo>
                    <a:pt x="163" y="82"/>
                  </a:lnTo>
                  <a:lnTo>
                    <a:pt x="162" y="91"/>
                  </a:lnTo>
                  <a:lnTo>
                    <a:pt x="161" y="100"/>
                  </a:lnTo>
                  <a:lnTo>
                    <a:pt x="159" y="109"/>
                  </a:lnTo>
                  <a:lnTo>
                    <a:pt x="157" y="118"/>
                  </a:lnTo>
                  <a:lnTo>
                    <a:pt x="153" y="125"/>
                  </a:lnTo>
                  <a:lnTo>
                    <a:pt x="149" y="133"/>
                  </a:lnTo>
                  <a:lnTo>
                    <a:pt x="145" y="141"/>
                  </a:lnTo>
                  <a:lnTo>
                    <a:pt x="140" y="147"/>
                  </a:lnTo>
                  <a:lnTo>
                    <a:pt x="135" y="153"/>
                  </a:lnTo>
                  <a:lnTo>
                    <a:pt x="129" y="157"/>
                  </a:lnTo>
                  <a:lnTo>
                    <a:pt x="123" y="162"/>
                  </a:lnTo>
                  <a:lnTo>
                    <a:pt x="116" y="166"/>
                  </a:lnTo>
                  <a:lnTo>
                    <a:pt x="109" y="169"/>
                  </a:lnTo>
                  <a:lnTo>
                    <a:pt x="102" y="172"/>
                  </a:lnTo>
                  <a:lnTo>
                    <a:pt x="94" y="173"/>
                  </a:lnTo>
                  <a:lnTo>
                    <a:pt x="86" y="173"/>
                  </a:lnTo>
                  <a:lnTo>
                    <a:pt x="78" y="173"/>
                  </a:lnTo>
                  <a:lnTo>
                    <a:pt x="71" y="172"/>
                  </a:lnTo>
                  <a:lnTo>
                    <a:pt x="63" y="169"/>
                  </a:lnTo>
                  <a:lnTo>
                    <a:pt x="55" y="166"/>
                  </a:lnTo>
                  <a:lnTo>
                    <a:pt x="49" y="162"/>
                  </a:lnTo>
                  <a:lnTo>
                    <a:pt x="42" y="157"/>
                  </a:lnTo>
                  <a:lnTo>
                    <a:pt x="36" y="153"/>
                  </a:lnTo>
                  <a:lnTo>
                    <a:pt x="31" y="147"/>
                  </a:lnTo>
                  <a:lnTo>
                    <a:pt x="26" y="141"/>
                  </a:lnTo>
                  <a:lnTo>
                    <a:pt x="22" y="133"/>
                  </a:lnTo>
                  <a:lnTo>
                    <a:pt x="18" y="125"/>
                  </a:lnTo>
                  <a:lnTo>
                    <a:pt x="15" y="118"/>
                  </a:lnTo>
                  <a:lnTo>
                    <a:pt x="12" y="109"/>
                  </a:lnTo>
                  <a:lnTo>
                    <a:pt x="10" y="100"/>
                  </a:lnTo>
                  <a:lnTo>
                    <a:pt x="9" y="91"/>
                  </a:lnTo>
                  <a:lnTo>
                    <a:pt x="9" y="82"/>
                  </a:lnTo>
                  <a:lnTo>
                    <a:pt x="9" y="69"/>
                  </a:lnTo>
                  <a:lnTo>
                    <a:pt x="12" y="57"/>
                  </a:lnTo>
                  <a:lnTo>
                    <a:pt x="15" y="45"/>
                  </a:lnTo>
                  <a:lnTo>
                    <a:pt x="20" y="34"/>
                  </a:lnTo>
                  <a:lnTo>
                    <a:pt x="26" y="24"/>
                  </a:lnTo>
                  <a:lnTo>
                    <a:pt x="33" y="15"/>
                  </a:lnTo>
                  <a:lnTo>
                    <a:pt x="41" y="7"/>
                  </a:lnTo>
                  <a:lnTo>
                    <a:pt x="49" y="0"/>
                  </a:lnTo>
                  <a:lnTo>
                    <a:pt x="46" y="2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6" y="5"/>
                  </a:lnTo>
                  <a:lnTo>
                    <a:pt x="33" y="6"/>
                  </a:lnTo>
                  <a:lnTo>
                    <a:pt x="30" y="7"/>
                  </a:lnTo>
                  <a:lnTo>
                    <a:pt x="27" y="10"/>
                  </a:lnTo>
                  <a:lnTo>
                    <a:pt x="23" y="11"/>
                  </a:lnTo>
                  <a:lnTo>
                    <a:pt x="18" y="18"/>
                  </a:lnTo>
                  <a:lnTo>
                    <a:pt x="13" y="25"/>
                  </a:lnTo>
                  <a:lnTo>
                    <a:pt x="9" y="34"/>
                  </a:lnTo>
                  <a:lnTo>
                    <a:pt x="6" y="43"/>
                  </a:lnTo>
                  <a:lnTo>
                    <a:pt x="3" y="52"/>
                  </a:lnTo>
                  <a:lnTo>
                    <a:pt x="1" y="61"/>
                  </a:lnTo>
                  <a:lnTo>
                    <a:pt x="0" y="71"/>
                  </a:lnTo>
                  <a:lnTo>
                    <a:pt x="0" y="82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2"/>
                  </a:lnTo>
                  <a:lnTo>
                    <a:pt x="6" y="121"/>
                  </a:lnTo>
                  <a:lnTo>
                    <a:pt x="10" y="131"/>
                  </a:lnTo>
                  <a:lnTo>
                    <a:pt x="14" y="139"/>
                  </a:lnTo>
                  <a:lnTo>
                    <a:pt x="19" y="147"/>
                  </a:lnTo>
                  <a:lnTo>
                    <a:pt x="25" y="154"/>
                  </a:lnTo>
                  <a:lnTo>
                    <a:pt x="31" y="161"/>
                  </a:lnTo>
                  <a:lnTo>
                    <a:pt x="37" y="167"/>
                  </a:lnTo>
                  <a:lnTo>
                    <a:pt x="44" y="172"/>
                  </a:lnTo>
                  <a:lnTo>
                    <a:pt x="52" y="176"/>
                  </a:lnTo>
                  <a:lnTo>
                    <a:pt x="61" y="180"/>
                  </a:lnTo>
                  <a:lnTo>
                    <a:pt x="69" y="182"/>
                  </a:lnTo>
                  <a:lnTo>
                    <a:pt x="77" y="184"/>
                  </a:lnTo>
                  <a:lnTo>
                    <a:pt x="86" y="184"/>
                  </a:lnTo>
                  <a:lnTo>
                    <a:pt x="95" y="184"/>
                  </a:lnTo>
                  <a:lnTo>
                    <a:pt x="103" y="182"/>
                  </a:lnTo>
                  <a:lnTo>
                    <a:pt x="111" y="180"/>
                  </a:lnTo>
                  <a:lnTo>
                    <a:pt x="119" y="176"/>
                  </a:lnTo>
                  <a:lnTo>
                    <a:pt x="127" y="172"/>
                  </a:lnTo>
                  <a:lnTo>
                    <a:pt x="134" y="167"/>
                  </a:lnTo>
                  <a:lnTo>
                    <a:pt x="140" y="161"/>
                  </a:lnTo>
                  <a:lnTo>
                    <a:pt x="147" y="154"/>
                  </a:lnTo>
                  <a:lnTo>
                    <a:pt x="152" y="147"/>
                  </a:lnTo>
                  <a:lnTo>
                    <a:pt x="157" y="139"/>
                  </a:lnTo>
                  <a:lnTo>
                    <a:pt x="161" y="131"/>
                  </a:lnTo>
                  <a:lnTo>
                    <a:pt x="165" y="121"/>
                  </a:lnTo>
                  <a:lnTo>
                    <a:pt x="168" y="112"/>
                  </a:lnTo>
                  <a:lnTo>
                    <a:pt x="170" y="102"/>
                  </a:lnTo>
                  <a:lnTo>
                    <a:pt x="171" y="93"/>
                  </a:lnTo>
                  <a:lnTo>
                    <a:pt x="172" y="82"/>
                  </a:lnTo>
                  <a:close/>
                </a:path>
              </a:pathLst>
            </a:custGeom>
            <a:solidFill>
              <a:srgbClr val="F7D2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5" name="Freeform 30"/>
            <p:cNvSpPr>
              <a:spLocks/>
            </p:cNvSpPr>
            <p:nvPr/>
          </p:nvSpPr>
          <p:spPr bwMode="auto">
            <a:xfrm>
              <a:off x="1145" y="2645"/>
              <a:ext cx="33" cy="30"/>
            </a:xfrm>
            <a:custGeom>
              <a:avLst/>
              <a:gdLst>
                <a:gd name="T0" fmla="*/ 0 w 163"/>
                <a:gd name="T1" fmla="*/ 0 h 181"/>
                <a:gd name="T2" fmla="*/ 0 w 163"/>
                <a:gd name="T3" fmla="*/ 0 h 181"/>
                <a:gd name="T4" fmla="*/ 0 w 163"/>
                <a:gd name="T5" fmla="*/ 0 h 181"/>
                <a:gd name="T6" fmla="*/ 0 w 163"/>
                <a:gd name="T7" fmla="*/ 0 h 181"/>
                <a:gd name="T8" fmla="*/ 0 w 163"/>
                <a:gd name="T9" fmla="*/ 0 h 181"/>
                <a:gd name="T10" fmla="*/ 0 w 163"/>
                <a:gd name="T11" fmla="*/ 0 h 181"/>
                <a:gd name="T12" fmla="*/ 0 w 163"/>
                <a:gd name="T13" fmla="*/ 0 h 181"/>
                <a:gd name="T14" fmla="*/ 0 w 163"/>
                <a:gd name="T15" fmla="*/ 0 h 181"/>
                <a:gd name="T16" fmla="*/ 0 w 163"/>
                <a:gd name="T17" fmla="*/ 0 h 181"/>
                <a:gd name="T18" fmla="*/ 0 w 163"/>
                <a:gd name="T19" fmla="*/ 0 h 181"/>
                <a:gd name="T20" fmla="*/ 0 w 163"/>
                <a:gd name="T21" fmla="*/ 0 h 181"/>
                <a:gd name="T22" fmla="*/ 0 w 163"/>
                <a:gd name="T23" fmla="*/ 0 h 181"/>
                <a:gd name="T24" fmla="*/ 0 w 163"/>
                <a:gd name="T25" fmla="*/ 0 h 181"/>
                <a:gd name="T26" fmla="*/ 0 w 163"/>
                <a:gd name="T27" fmla="*/ 0 h 181"/>
                <a:gd name="T28" fmla="*/ 0 w 163"/>
                <a:gd name="T29" fmla="*/ 0 h 181"/>
                <a:gd name="T30" fmla="*/ 0 w 163"/>
                <a:gd name="T31" fmla="*/ 0 h 181"/>
                <a:gd name="T32" fmla="*/ 0 w 163"/>
                <a:gd name="T33" fmla="*/ 0 h 181"/>
                <a:gd name="T34" fmla="*/ 0 w 163"/>
                <a:gd name="T35" fmla="*/ 0 h 181"/>
                <a:gd name="T36" fmla="*/ 0 w 163"/>
                <a:gd name="T37" fmla="*/ 0 h 181"/>
                <a:gd name="T38" fmla="*/ 0 w 163"/>
                <a:gd name="T39" fmla="*/ 0 h 181"/>
                <a:gd name="T40" fmla="*/ 0 w 163"/>
                <a:gd name="T41" fmla="*/ 0 h 181"/>
                <a:gd name="T42" fmla="*/ 0 w 163"/>
                <a:gd name="T43" fmla="*/ 0 h 181"/>
                <a:gd name="T44" fmla="*/ 0 w 163"/>
                <a:gd name="T45" fmla="*/ 0 h 181"/>
                <a:gd name="T46" fmla="*/ 0 w 163"/>
                <a:gd name="T47" fmla="*/ 0 h 181"/>
                <a:gd name="T48" fmla="*/ 0 w 163"/>
                <a:gd name="T49" fmla="*/ 0 h 181"/>
                <a:gd name="T50" fmla="*/ 0 w 163"/>
                <a:gd name="T51" fmla="*/ 0 h 181"/>
                <a:gd name="T52" fmla="*/ 0 w 163"/>
                <a:gd name="T53" fmla="*/ 0 h 181"/>
                <a:gd name="T54" fmla="*/ 0 w 163"/>
                <a:gd name="T55" fmla="*/ 0 h 181"/>
                <a:gd name="T56" fmla="*/ 0 w 163"/>
                <a:gd name="T57" fmla="*/ 0 h 181"/>
                <a:gd name="T58" fmla="*/ 0 w 163"/>
                <a:gd name="T59" fmla="*/ 0 h 181"/>
                <a:gd name="T60" fmla="*/ 0 w 163"/>
                <a:gd name="T61" fmla="*/ 0 h 181"/>
                <a:gd name="T62" fmla="*/ 0 w 163"/>
                <a:gd name="T63" fmla="*/ 0 h 181"/>
                <a:gd name="T64" fmla="*/ 0 w 163"/>
                <a:gd name="T65" fmla="*/ 0 h 181"/>
                <a:gd name="T66" fmla="*/ 0 w 163"/>
                <a:gd name="T67" fmla="*/ 0 h 181"/>
                <a:gd name="T68" fmla="*/ 0 w 163"/>
                <a:gd name="T69" fmla="*/ 0 h 181"/>
                <a:gd name="T70" fmla="*/ 0 w 163"/>
                <a:gd name="T71" fmla="*/ 0 h 181"/>
                <a:gd name="T72" fmla="*/ 0 w 163"/>
                <a:gd name="T73" fmla="*/ 0 h 181"/>
                <a:gd name="T74" fmla="*/ 0 w 163"/>
                <a:gd name="T75" fmla="*/ 0 h 181"/>
                <a:gd name="T76" fmla="*/ 0 w 163"/>
                <a:gd name="T77" fmla="*/ 0 h 181"/>
                <a:gd name="T78" fmla="*/ 0 w 163"/>
                <a:gd name="T79" fmla="*/ 0 h 181"/>
                <a:gd name="T80" fmla="*/ 0 w 163"/>
                <a:gd name="T81" fmla="*/ 0 h 181"/>
                <a:gd name="T82" fmla="*/ 0 w 163"/>
                <a:gd name="T83" fmla="*/ 0 h 181"/>
                <a:gd name="T84" fmla="*/ 0 w 163"/>
                <a:gd name="T85" fmla="*/ 0 h 181"/>
                <a:gd name="T86" fmla="*/ 0 w 163"/>
                <a:gd name="T87" fmla="*/ 0 h 181"/>
                <a:gd name="T88" fmla="*/ 0 w 163"/>
                <a:gd name="T89" fmla="*/ 0 h 181"/>
                <a:gd name="T90" fmla="*/ 0 w 163"/>
                <a:gd name="T91" fmla="*/ 0 h 181"/>
                <a:gd name="T92" fmla="*/ 0 w 163"/>
                <a:gd name="T93" fmla="*/ 0 h 181"/>
                <a:gd name="T94" fmla="*/ 0 w 163"/>
                <a:gd name="T95" fmla="*/ 0 h 181"/>
                <a:gd name="T96" fmla="*/ 0 w 163"/>
                <a:gd name="T97" fmla="*/ 0 h 181"/>
                <a:gd name="T98" fmla="*/ 0 w 163"/>
                <a:gd name="T99" fmla="*/ 0 h 181"/>
                <a:gd name="T100" fmla="*/ 0 w 163"/>
                <a:gd name="T101" fmla="*/ 0 h 181"/>
                <a:gd name="T102" fmla="*/ 0 w 163"/>
                <a:gd name="T103" fmla="*/ 0 h 181"/>
                <a:gd name="T104" fmla="*/ 0 w 163"/>
                <a:gd name="T105" fmla="*/ 0 h 181"/>
                <a:gd name="T106" fmla="*/ 0 w 163"/>
                <a:gd name="T107" fmla="*/ 0 h 181"/>
                <a:gd name="T108" fmla="*/ 0 w 163"/>
                <a:gd name="T109" fmla="*/ 0 h 181"/>
                <a:gd name="T110" fmla="*/ 0 w 163"/>
                <a:gd name="T111" fmla="*/ 0 h 181"/>
                <a:gd name="T112" fmla="*/ 0 w 163"/>
                <a:gd name="T113" fmla="*/ 0 h 181"/>
                <a:gd name="T114" fmla="*/ 0 w 163"/>
                <a:gd name="T115" fmla="*/ 0 h 181"/>
                <a:gd name="T116" fmla="*/ 0 w 163"/>
                <a:gd name="T117" fmla="*/ 0 h 181"/>
                <a:gd name="T118" fmla="*/ 0 w 163"/>
                <a:gd name="T119" fmla="*/ 0 h 181"/>
                <a:gd name="T120" fmla="*/ 0 w 163"/>
                <a:gd name="T121" fmla="*/ 0 h 181"/>
                <a:gd name="T122" fmla="*/ 0 w 163"/>
                <a:gd name="T123" fmla="*/ 0 h 1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3"/>
                <a:gd name="T187" fmla="*/ 0 h 181"/>
                <a:gd name="T188" fmla="*/ 163 w 163"/>
                <a:gd name="T189" fmla="*/ 181 h 1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3" h="181">
                  <a:moveTo>
                    <a:pt x="163" y="84"/>
                  </a:moveTo>
                  <a:lnTo>
                    <a:pt x="163" y="77"/>
                  </a:lnTo>
                  <a:lnTo>
                    <a:pt x="162" y="71"/>
                  </a:lnTo>
                  <a:lnTo>
                    <a:pt x="161" y="63"/>
                  </a:lnTo>
                  <a:lnTo>
                    <a:pt x="160" y="57"/>
                  </a:lnTo>
                  <a:lnTo>
                    <a:pt x="158" y="50"/>
                  </a:lnTo>
                  <a:lnTo>
                    <a:pt x="156" y="44"/>
                  </a:lnTo>
                  <a:lnTo>
                    <a:pt x="154" y="38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145" y="27"/>
                  </a:lnTo>
                  <a:lnTo>
                    <a:pt x="143" y="26"/>
                  </a:lnTo>
                  <a:lnTo>
                    <a:pt x="141" y="24"/>
                  </a:lnTo>
                  <a:lnTo>
                    <a:pt x="139" y="23"/>
                  </a:lnTo>
                  <a:lnTo>
                    <a:pt x="137" y="21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8"/>
                  </a:lnTo>
                  <a:lnTo>
                    <a:pt x="130" y="17"/>
                  </a:lnTo>
                  <a:lnTo>
                    <a:pt x="128" y="15"/>
                  </a:lnTo>
                  <a:lnTo>
                    <a:pt x="127" y="14"/>
                  </a:lnTo>
                  <a:lnTo>
                    <a:pt x="125" y="13"/>
                  </a:lnTo>
                  <a:lnTo>
                    <a:pt x="123" y="13"/>
                  </a:lnTo>
                  <a:lnTo>
                    <a:pt x="122" y="12"/>
                  </a:lnTo>
                  <a:lnTo>
                    <a:pt x="129" y="18"/>
                  </a:lnTo>
                  <a:lnTo>
                    <a:pt x="135" y="25"/>
                  </a:lnTo>
                  <a:lnTo>
                    <a:pt x="140" y="33"/>
                  </a:lnTo>
                  <a:lnTo>
                    <a:pt x="145" y="42"/>
                  </a:lnTo>
                  <a:lnTo>
                    <a:pt x="149" y="51"/>
                  </a:lnTo>
                  <a:lnTo>
                    <a:pt x="152" y="62"/>
                  </a:lnTo>
                  <a:lnTo>
                    <a:pt x="153" y="73"/>
                  </a:lnTo>
                  <a:lnTo>
                    <a:pt x="154" y="84"/>
                  </a:lnTo>
                  <a:lnTo>
                    <a:pt x="154" y="92"/>
                  </a:lnTo>
                  <a:lnTo>
                    <a:pt x="153" y="101"/>
                  </a:lnTo>
                  <a:lnTo>
                    <a:pt x="151" y="109"/>
                  </a:lnTo>
                  <a:lnTo>
                    <a:pt x="148" y="117"/>
                  </a:lnTo>
                  <a:lnTo>
                    <a:pt x="145" y="125"/>
                  </a:lnTo>
                  <a:lnTo>
                    <a:pt x="142" y="132"/>
                  </a:lnTo>
                  <a:lnTo>
                    <a:pt x="138" y="139"/>
                  </a:lnTo>
                  <a:lnTo>
                    <a:pt x="133" y="145"/>
                  </a:lnTo>
                  <a:lnTo>
                    <a:pt x="128" y="151"/>
                  </a:lnTo>
                  <a:lnTo>
                    <a:pt x="122" y="156"/>
                  </a:lnTo>
                  <a:lnTo>
                    <a:pt x="116" y="159"/>
                  </a:lnTo>
                  <a:lnTo>
                    <a:pt x="110" y="163"/>
                  </a:lnTo>
                  <a:lnTo>
                    <a:pt x="103" y="166"/>
                  </a:lnTo>
                  <a:lnTo>
                    <a:pt x="97" y="169"/>
                  </a:lnTo>
                  <a:lnTo>
                    <a:pt x="89" y="170"/>
                  </a:lnTo>
                  <a:lnTo>
                    <a:pt x="82" y="170"/>
                  </a:lnTo>
                  <a:lnTo>
                    <a:pt x="75" y="170"/>
                  </a:lnTo>
                  <a:lnTo>
                    <a:pt x="68" y="169"/>
                  </a:lnTo>
                  <a:lnTo>
                    <a:pt x="61" y="166"/>
                  </a:lnTo>
                  <a:lnTo>
                    <a:pt x="54" y="163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5" y="151"/>
                  </a:lnTo>
                  <a:lnTo>
                    <a:pt x="30" y="145"/>
                  </a:lnTo>
                  <a:lnTo>
                    <a:pt x="26" y="139"/>
                  </a:lnTo>
                  <a:lnTo>
                    <a:pt x="21" y="132"/>
                  </a:lnTo>
                  <a:lnTo>
                    <a:pt x="18" y="125"/>
                  </a:lnTo>
                  <a:lnTo>
                    <a:pt x="15" y="117"/>
                  </a:lnTo>
                  <a:lnTo>
                    <a:pt x="12" y="109"/>
                  </a:lnTo>
                  <a:lnTo>
                    <a:pt x="11" y="101"/>
                  </a:lnTo>
                  <a:lnTo>
                    <a:pt x="10" y="92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3" y="55"/>
                  </a:lnTo>
                  <a:lnTo>
                    <a:pt x="18" y="42"/>
                  </a:lnTo>
                  <a:lnTo>
                    <a:pt x="25" y="30"/>
                  </a:lnTo>
                  <a:lnTo>
                    <a:pt x="33" y="19"/>
                  </a:lnTo>
                  <a:lnTo>
                    <a:pt x="43" y="11"/>
                  </a:lnTo>
                  <a:lnTo>
                    <a:pt x="48" y="7"/>
                  </a:lnTo>
                  <a:lnTo>
                    <a:pt x="54" y="5"/>
                  </a:lnTo>
                  <a:lnTo>
                    <a:pt x="60" y="1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8" y="2"/>
                  </a:lnTo>
                  <a:lnTo>
                    <a:pt x="44" y="4"/>
                  </a:lnTo>
                  <a:lnTo>
                    <a:pt x="39" y="5"/>
                  </a:lnTo>
                  <a:lnTo>
                    <a:pt x="35" y="6"/>
                  </a:lnTo>
                  <a:lnTo>
                    <a:pt x="31" y="7"/>
                  </a:lnTo>
                  <a:lnTo>
                    <a:pt x="24" y="14"/>
                  </a:lnTo>
                  <a:lnTo>
                    <a:pt x="18" y="23"/>
                  </a:lnTo>
                  <a:lnTo>
                    <a:pt x="13" y="31"/>
                  </a:lnTo>
                  <a:lnTo>
                    <a:pt x="9" y="41"/>
                  </a:lnTo>
                  <a:lnTo>
                    <a:pt x="5" y="50"/>
                  </a:lnTo>
                  <a:lnTo>
                    <a:pt x="2" y="61"/>
                  </a:lnTo>
                  <a:lnTo>
                    <a:pt x="1" y="72"/>
                  </a:lnTo>
                  <a:lnTo>
                    <a:pt x="0" y="84"/>
                  </a:lnTo>
                  <a:lnTo>
                    <a:pt x="1" y="93"/>
                  </a:lnTo>
                  <a:lnTo>
                    <a:pt x="2" y="103"/>
                  </a:lnTo>
                  <a:lnTo>
                    <a:pt x="4" y="113"/>
                  </a:lnTo>
                  <a:lnTo>
                    <a:pt x="7" y="121"/>
                  </a:lnTo>
                  <a:lnTo>
                    <a:pt x="10" y="131"/>
                  </a:lnTo>
                  <a:lnTo>
                    <a:pt x="14" y="138"/>
                  </a:lnTo>
                  <a:lnTo>
                    <a:pt x="19" y="146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4"/>
                  </a:lnTo>
                  <a:lnTo>
                    <a:pt x="43" y="169"/>
                  </a:lnTo>
                  <a:lnTo>
                    <a:pt x="50" y="174"/>
                  </a:lnTo>
                  <a:lnTo>
                    <a:pt x="58" y="176"/>
                  </a:lnTo>
                  <a:lnTo>
                    <a:pt x="66" y="178"/>
                  </a:lnTo>
                  <a:lnTo>
                    <a:pt x="74" y="181"/>
                  </a:lnTo>
                  <a:lnTo>
                    <a:pt x="82" y="181"/>
                  </a:lnTo>
                  <a:lnTo>
                    <a:pt x="90" y="181"/>
                  </a:lnTo>
                  <a:lnTo>
                    <a:pt x="98" y="178"/>
                  </a:lnTo>
                  <a:lnTo>
                    <a:pt x="106" y="176"/>
                  </a:lnTo>
                  <a:lnTo>
                    <a:pt x="114" y="174"/>
                  </a:lnTo>
                  <a:lnTo>
                    <a:pt x="121" y="169"/>
                  </a:lnTo>
                  <a:lnTo>
                    <a:pt x="127" y="164"/>
                  </a:lnTo>
                  <a:lnTo>
                    <a:pt x="134" y="158"/>
                  </a:lnTo>
                  <a:lnTo>
                    <a:pt x="139" y="152"/>
                  </a:lnTo>
                  <a:lnTo>
                    <a:pt x="145" y="146"/>
                  </a:lnTo>
                  <a:lnTo>
                    <a:pt x="149" y="138"/>
                  </a:lnTo>
                  <a:lnTo>
                    <a:pt x="153" y="131"/>
                  </a:lnTo>
                  <a:lnTo>
                    <a:pt x="157" y="121"/>
                  </a:lnTo>
                  <a:lnTo>
                    <a:pt x="159" y="113"/>
                  </a:lnTo>
                  <a:lnTo>
                    <a:pt x="161" y="103"/>
                  </a:lnTo>
                  <a:lnTo>
                    <a:pt x="163" y="93"/>
                  </a:lnTo>
                  <a:lnTo>
                    <a:pt x="163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" name="Freeform 31"/>
            <p:cNvSpPr>
              <a:spLocks noEditPoints="1"/>
            </p:cNvSpPr>
            <p:nvPr/>
          </p:nvSpPr>
          <p:spPr bwMode="auto">
            <a:xfrm>
              <a:off x="1146" y="2645"/>
              <a:ext cx="31" cy="29"/>
            </a:xfrm>
            <a:custGeom>
              <a:avLst/>
              <a:gdLst>
                <a:gd name="T0" fmla="*/ 0 w 154"/>
                <a:gd name="T1" fmla="*/ 0 h 175"/>
                <a:gd name="T2" fmla="*/ 0 w 154"/>
                <a:gd name="T3" fmla="*/ 0 h 175"/>
                <a:gd name="T4" fmla="*/ 0 w 154"/>
                <a:gd name="T5" fmla="*/ 0 h 175"/>
                <a:gd name="T6" fmla="*/ 0 w 154"/>
                <a:gd name="T7" fmla="*/ 0 h 175"/>
                <a:gd name="T8" fmla="*/ 0 w 154"/>
                <a:gd name="T9" fmla="*/ 0 h 175"/>
                <a:gd name="T10" fmla="*/ 0 w 154"/>
                <a:gd name="T11" fmla="*/ 0 h 175"/>
                <a:gd name="T12" fmla="*/ 0 w 154"/>
                <a:gd name="T13" fmla="*/ 0 h 175"/>
                <a:gd name="T14" fmla="*/ 0 w 154"/>
                <a:gd name="T15" fmla="*/ 0 h 175"/>
                <a:gd name="T16" fmla="*/ 0 w 154"/>
                <a:gd name="T17" fmla="*/ 0 h 175"/>
                <a:gd name="T18" fmla="*/ 0 w 154"/>
                <a:gd name="T19" fmla="*/ 0 h 175"/>
                <a:gd name="T20" fmla="*/ 0 w 154"/>
                <a:gd name="T21" fmla="*/ 0 h 175"/>
                <a:gd name="T22" fmla="*/ 0 w 154"/>
                <a:gd name="T23" fmla="*/ 0 h 175"/>
                <a:gd name="T24" fmla="*/ 0 w 154"/>
                <a:gd name="T25" fmla="*/ 0 h 175"/>
                <a:gd name="T26" fmla="*/ 0 w 154"/>
                <a:gd name="T27" fmla="*/ 0 h 175"/>
                <a:gd name="T28" fmla="*/ 0 w 154"/>
                <a:gd name="T29" fmla="*/ 0 h 175"/>
                <a:gd name="T30" fmla="*/ 0 w 154"/>
                <a:gd name="T31" fmla="*/ 0 h 175"/>
                <a:gd name="T32" fmla="*/ 0 w 154"/>
                <a:gd name="T33" fmla="*/ 0 h 175"/>
                <a:gd name="T34" fmla="*/ 0 w 154"/>
                <a:gd name="T35" fmla="*/ 0 h 175"/>
                <a:gd name="T36" fmla="*/ 0 w 154"/>
                <a:gd name="T37" fmla="*/ 0 h 175"/>
                <a:gd name="T38" fmla="*/ 0 w 154"/>
                <a:gd name="T39" fmla="*/ 0 h 175"/>
                <a:gd name="T40" fmla="*/ 0 w 154"/>
                <a:gd name="T41" fmla="*/ 0 h 175"/>
                <a:gd name="T42" fmla="*/ 0 w 154"/>
                <a:gd name="T43" fmla="*/ 0 h 175"/>
                <a:gd name="T44" fmla="*/ 0 w 154"/>
                <a:gd name="T45" fmla="*/ 0 h 175"/>
                <a:gd name="T46" fmla="*/ 0 w 154"/>
                <a:gd name="T47" fmla="*/ 0 h 175"/>
                <a:gd name="T48" fmla="*/ 0 w 154"/>
                <a:gd name="T49" fmla="*/ 0 h 175"/>
                <a:gd name="T50" fmla="*/ 0 w 154"/>
                <a:gd name="T51" fmla="*/ 0 h 175"/>
                <a:gd name="T52" fmla="*/ 0 w 154"/>
                <a:gd name="T53" fmla="*/ 0 h 175"/>
                <a:gd name="T54" fmla="*/ 0 w 154"/>
                <a:gd name="T55" fmla="*/ 0 h 175"/>
                <a:gd name="T56" fmla="*/ 0 w 154"/>
                <a:gd name="T57" fmla="*/ 0 h 175"/>
                <a:gd name="T58" fmla="*/ 0 w 154"/>
                <a:gd name="T59" fmla="*/ 0 h 175"/>
                <a:gd name="T60" fmla="*/ 0 w 154"/>
                <a:gd name="T61" fmla="*/ 0 h 175"/>
                <a:gd name="T62" fmla="*/ 0 w 154"/>
                <a:gd name="T63" fmla="*/ 0 h 175"/>
                <a:gd name="T64" fmla="*/ 0 w 154"/>
                <a:gd name="T65" fmla="*/ 0 h 175"/>
                <a:gd name="T66" fmla="*/ 0 w 154"/>
                <a:gd name="T67" fmla="*/ 0 h 175"/>
                <a:gd name="T68" fmla="*/ 0 w 154"/>
                <a:gd name="T69" fmla="*/ 0 h 175"/>
                <a:gd name="T70" fmla="*/ 0 w 154"/>
                <a:gd name="T71" fmla="*/ 0 h 175"/>
                <a:gd name="T72" fmla="*/ 0 w 154"/>
                <a:gd name="T73" fmla="*/ 0 h 175"/>
                <a:gd name="T74" fmla="*/ 0 w 154"/>
                <a:gd name="T75" fmla="*/ 0 h 175"/>
                <a:gd name="T76" fmla="*/ 0 w 154"/>
                <a:gd name="T77" fmla="*/ 0 h 175"/>
                <a:gd name="T78" fmla="*/ 0 w 154"/>
                <a:gd name="T79" fmla="*/ 0 h 175"/>
                <a:gd name="T80" fmla="*/ 0 w 154"/>
                <a:gd name="T81" fmla="*/ 0 h 175"/>
                <a:gd name="T82" fmla="*/ 0 w 154"/>
                <a:gd name="T83" fmla="*/ 0 h 175"/>
                <a:gd name="T84" fmla="*/ 0 w 154"/>
                <a:gd name="T85" fmla="*/ 0 h 1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175"/>
                <a:gd name="T131" fmla="*/ 154 w 154"/>
                <a:gd name="T132" fmla="*/ 175 h 17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175">
                  <a:moveTo>
                    <a:pt x="154" y="84"/>
                  </a:moveTo>
                  <a:lnTo>
                    <a:pt x="153" y="75"/>
                  </a:lnTo>
                  <a:lnTo>
                    <a:pt x="152" y="67"/>
                  </a:lnTo>
                  <a:lnTo>
                    <a:pt x="151" y="59"/>
                  </a:lnTo>
                  <a:lnTo>
                    <a:pt x="148" y="50"/>
                  </a:lnTo>
                  <a:lnTo>
                    <a:pt x="146" y="43"/>
                  </a:lnTo>
                  <a:lnTo>
                    <a:pt x="142" y="36"/>
                  </a:lnTo>
                  <a:lnTo>
                    <a:pt x="138" y="29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1"/>
                  </a:lnTo>
                  <a:lnTo>
                    <a:pt x="131" y="20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19" y="13"/>
                  </a:lnTo>
                  <a:lnTo>
                    <a:pt x="108" y="8"/>
                  </a:lnTo>
                  <a:lnTo>
                    <a:pt x="97" y="4"/>
                  </a:lnTo>
                  <a:lnTo>
                    <a:pt x="86" y="1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52" y="1"/>
                  </a:lnTo>
                  <a:lnTo>
                    <a:pt x="40" y="2"/>
                  </a:lnTo>
                  <a:lnTo>
                    <a:pt x="32" y="9"/>
                  </a:lnTo>
                  <a:lnTo>
                    <a:pt x="24" y="17"/>
                  </a:lnTo>
                  <a:lnTo>
                    <a:pt x="17" y="26"/>
                  </a:lnTo>
                  <a:lnTo>
                    <a:pt x="11" y="36"/>
                  </a:lnTo>
                  <a:lnTo>
                    <a:pt x="6" y="47"/>
                  </a:lnTo>
                  <a:lnTo>
                    <a:pt x="3" y="59"/>
                  </a:lnTo>
                  <a:lnTo>
                    <a:pt x="0" y="71"/>
                  </a:lnTo>
                  <a:lnTo>
                    <a:pt x="0" y="84"/>
                  </a:lnTo>
                  <a:lnTo>
                    <a:pt x="0" y="93"/>
                  </a:lnTo>
                  <a:lnTo>
                    <a:pt x="1" y="102"/>
                  </a:lnTo>
                  <a:lnTo>
                    <a:pt x="3" y="111"/>
                  </a:lnTo>
                  <a:lnTo>
                    <a:pt x="6" y="120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7" y="143"/>
                  </a:lnTo>
                  <a:lnTo>
                    <a:pt x="22" y="149"/>
                  </a:lnTo>
                  <a:lnTo>
                    <a:pt x="27" y="155"/>
                  </a:lnTo>
                  <a:lnTo>
                    <a:pt x="33" y="159"/>
                  </a:lnTo>
                  <a:lnTo>
                    <a:pt x="40" y="164"/>
                  </a:lnTo>
                  <a:lnTo>
                    <a:pt x="46" y="168"/>
                  </a:lnTo>
                  <a:lnTo>
                    <a:pt x="54" y="171"/>
                  </a:lnTo>
                  <a:lnTo>
                    <a:pt x="62" y="174"/>
                  </a:lnTo>
                  <a:lnTo>
                    <a:pt x="69" y="175"/>
                  </a:lnTo>
                  <a:lnTo>
                    <a:pt x="77" y="175"/>
                  </a:lnTo>
                  <a:lnTo>
                    <a:pt x="85" y="175"/>
                  </a:lnTo>
                  <a:lnTo>
                    <a:pt x="93" y="174"/>
                  </a:lnTo>
                  <a:lnTo>
                    <a:pt x="100" y="171"/>
                  </a:lnTo>
                  <a:lnTo>
                    <a:pt x="107" y="168"/>
                  </a:lnTo>
                  <a:lnTo>
                    <a:pt x="114" y="164"/>
                  </a:lnTo>
                  <a:lnTo>
                    <a:pt x="120" y="159"/>
                  </a:lnTo>
                  <a:lnTo>
                    <a:pt x="126" y="155"/>
                  </a:lnTo>
                  <a:lnTo>
                    <a:pt x="131" y="149"/>
                  </a:lnTo>
                  <a:lnTo>
                    <a:pt x="136" y="143"/>
                  </a:lnTo>
                  <a:lnTo>
                    <a:pt x="140" y="135"/>
                  </a:lnTo>
                  <a:lnTo>
                    <a:pt x="144" y="127"/>
                  </a:lnTo>
                  <a:lnTo>
                    <a:pt x="148" y="120"/>
                  </a:lnTo>
                  <a:lnTo>
                    <a:pt x="150" y="111"/>
                  </a:lnTo>
                  <a:lnTo>
                    <a:pt x="152" y="102"/>
                  </a:lnTo>
                  <a:lnTo>
                    <a:pt x="153" y="93"/>
                  </a:lnTo>
                  <a:lnTo>
                    <a:pt x="154" y="84"/>
                  </a:lnTo>
                  <a:close/>
                  <a:moveTo>
                    <a:pt x="145" y="84"/>
                  </a:moveTo>
                  <a:lnTo>
                    <a:pt x="144" y="92"/>
                  </a:lnTo>
                  <a:lnTo>
                    <a:pt x="143" y="101"/>
                  </a:lnTo>
                  <a:lnTo>
                    <a:pt x="142" y="108"/>
                  </a:lnTo>
                  <a:lnTo>
                    <a:pt x="139" y="115"/>
                  </a:lnTo>
                  <a:lnTo>
                    <a:pt x="136" y="122"/>
                  </a:lnTo>
                  <a:lnTo>
                    <a:pt x="133" y="129"/>
                  </a:lnTo>
                  <a:lnTo>
                    <a:pt x="129" y="135"/>
                  </a:lnTo>
                  <a:lnTo>
                    <a:pt x="125" y="141"/>
                  </a:lnTo>
                  <a:lnTo>
                    <a:pt x="120" y="146"/>
                  </a:lnTo>
                  <a:lnTo>
                    <a:pt x="115" y="151"/>
                  </a:lnTo>
                  <a:lnTo>
                    <a:pt x="109" y="155"/>
                  </a:lnTo>
                  <a:lnTo>
                    <a:pt x="103" y="158"/>
                  </a:lnTo>
                  <a:lnTo>
                    <a:pt x="97" y="161"/>
                  </a:lnTo>
                  <a:lnTo>
                    <a:pt x="91" y="163"/>
                  </a:lnTo>
                  <a:lnTo>
                    <a:pt x="84" y="164"/>
                  </a:lnTo>
                  <a:lnTo>
                    <a:pt x="77" y="164"/>
                  </a:lnTo>
                  <a:lnTo>
                    <a:pt x="70" y="164"/>
                  </a:lnTo>
                  <a:lnTo>
                    <a:pt x="64" y="163"/>
                  </a:lnTo>
                  <a:lnTo>
                    <a:pt x="57" y="161"/>
                  </a:lnTo>
                  <a:lnTo>
                    <a:pt x="51" y="158"/>
                  </a:lnTo>
                  <a:lnTo>
                    <a:pt x="44" y="155"/>
                  </a:lnTo>
                  <a:lnTo>
                    <a:pt x="38" y="151"/>
                  </a:lnTo>
                  <a:lnTo>
                    <a:pt x="33" y="146"/>
                  </a:lnTo>
                  <a:lnTo>
                    <a:pt x="28" y="141"/>
                  </a:lnTo>
                  <a:lnTo>
                    <a:pt x="24" y="135"/>
                  </a:lnTo>
                  <a:lnTo>
                    <a:pt x="20" y="129"/>
                  </a:lnTo>
                  <a:lnTo>
                    <a:pt x="17" y="122"/>
                  </a:lnTo>
                  <a:lnTo>
                    <a:pt x="14" y="115"/>
                  </a:lnTo>
                  <a:lnTo>
                    <a:pt x="12" y="108"/>
                  </a:lnTo>
                  <a:lnTo>
                    <a:pt x="10" y="101"/>
                  </a:lnTo>
                  <a:lnTo>
                    <a:pt x="9" y="92"/>
                  </a:lnTo>
                  <a:lnTo>
                    <a:pt x="9" y="84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2" y="60"/>
                  </a:lnTo>
                  <a:lnTo>
                    <a:pt x="14" y="53"/>
                  </a:lnTo>
                  <a:lnTo>
                    <a:pt x="17" y="45"/>
                  </a:lnTo>
                  <a:lnTo>
                    <a:pt x="20" y="38"/>
                  </a:lnTo>
                  <a:lnTo>
                    <a:pt x="24" y="32"/>
                  </a:lnTo>
                  <a:lnTo>
                    <a:pt x="28" y="26"/>
                  </a:lnTo>
                  <a:lnTo>
                    <a:pt x="33" y="21"/>
                  </a:lnTo>
                  <a:lnTo>
                    <a:pt x="38" y="17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7" y="7"/>
                  </a:lnTo>
                  <a:lnTo>
                    <a:pt x="64" y="5"/>
                  </a:lnTo>
                  <a:lnTo>
                    <a:pt x="70" y="4"/>
                  </a:lnTo>
                  <a:lnTo>
                    <a:pt x="77" y="2"/>
                  </a:lnTo>
                  <a:lnTo>
                    <a:pt x="84" y="4"/>
                  </a:lnTo>
                  <a:lnTo>
                    <a:pt x="91" y="5"/>
                  </a:lnTo>
                  <a:lnTo>
                    <a:pt x="97" y="7"/>
                  </a:lnTo>
                  <a:lnTo>
                    <a:pt x="103" y="9"/>
                  </a:lnTo>
                  <a:lnTo>
                    <a:pt x="109" y="13"/>
                  </a:lnTo>
                  <a:lnTo>
                    <a:pt x="115" y="17"/>
                  </a:lnTo>
                  <a:lnTo>
                    <a:pt x="120" y="21"/>
                  </a:lnTo>
                  <a:lnTo>
                    <a:pt x="125" y="26"/>
                  </a:lnTo>
                  <a:lnTo>
                    <a:pt x="129" y="32"/>
                  </a:lnTo>
                  <a:lnTo>
                    <a:pt x="133" y="38"/>
                  </a:lnTo>
                  <a:lnTo>
                    <a:pt x="136" y="45"/>
                  </a:lnTo>
                  <a:lnTo>
                    <a:pt x="139" y="53"/>
                  </a:lnTo>
                  <a:lnTo>
                    <a:pt x="142" y="60"/>
                  </a:lnTo>
                  <a:lnTo>
                    <a:pt x="143" y="67"/>
                  </a:lnTo>
                  <a:lnTo>
                    <a:pt x="144" y="75"/>
                  </a:lnTo>
                  <a:lnTo>
                    <a:pt x="145" y="84"/>
                  </a:lnTo>
                  <a:close/>
                </a:path>
              </a:pathLst>
            </a:custGeom>
            <a:solidFill>
              <a:srgbClr val="F8D4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7" name="Freeform 32"/>
            <p:cNvSpPr>
              <a:spLocks noEditPoints="1"/>
            </p:cNvSpPr>
            <p:nvPr/>
          </p:nvSpPr>
          <p:spPr bwMode="auto">
            <a:xfrm>
              <a:off x="1147" y="2645"/>
              <a:ext cx="29" cy="29"/>
            </a:xfrm>
            <a:custGeom>
              <a:avLst/>
              <a:gdLst>
                <a:gd name="T0" fmla="*/ 0 w 145"/>
                <a:gd name="T1" fmla="*/ 0 h 170"/>
                <a:gd name="T2" fmla="*/ 0 w 145"/>
                <a:gd name="T3" fmla="*/ 0 h 170"/>
                <a:gd name="T4" fmla="*/ 0 w 145"/>
                <a:gd name="T5" fmla="*/ 0 h 170"/>
                <a:gd name="T6" fmla="*/ 0 w 145"/>
                <a:gd name="T7" fmla="*/ 0 h 170"/>
                <a:gd name="T8" fmla="*/ 0 w 145"/>
                <a:gd name="T9" fmla="*/ 0 h 170"/>
                <a:gd name="T10" fmla="*/ 0 w 145"/>
                <a:gd name="T11" fmla="*/ 0 h 170"/>
                <a:gd name="T12" fmla="*/ 0 w 145"/>
                <a:gd name="T13" fmla="*/ 0 h 170"/>
                <a:gd name="T14" fmla="*/ 0 w 145"/>
                <a:gd name="T15" fmla="*/ 0 h 170"/>
                <a:gd name="T16" fmla="*/ 0 w 145"/>
                <a:gd name="T17" fmla="*/ 0 h 170"/>
                <a:gd name="T18" fmla="*/ 0 w 145"/>
                <a:gd name="T19" fmla="*/ 0 h 170"/>
                <a:gd name="T20" fmla="*/ 0 w 145"/>
                <a:gd name="T21" fmla="*/ 0 h 170"/>
                <a:gd name="T22" fmla="*/ 0 w 145"/>
                <a:gd name="T23" fmla="*/ 0 h 170"/>
                <a:gd name="T24" fmla="*/ 0 w 145"/>
                <a:gd name="T25" fmla="*/ 0 h 170"/>
                <a:gd name="T26" fmla="*/ 0 w 145"/>
                <a:gd name="T27" fmla="*/ 0 h 170"/>
                <a:gd name="T28" fmla="*/ 0 w 145"/>
                <a:gd name="T29" fmla="*/ 0 h 170"/>
                <a:gd name="T30" fmla="*/ 0 w 145"/>
                <a:gd name="T31" fmla="*/ 0 h 170"/>
                <a:gd name="T32" fmla="*/ 0 w 145"/>
                <a:gd name="T33" fmla="*/ 0 h 170"/>
                <a:gd name="T34" fmla="*/ 0 w 145"/>
                <a:gd name="T35" fmla="*/ 0 h 170"/>
                <a:gd name="T36" fmla="*/ 0 w 145"/>
                <a:gd name="T37" fmla="*/ 0 h 170"/>
                <a:gd name="T38" fmla="*/ 0 w 145"/>
                <a:gd name="T39" fmla="*/ 0 h 170"/>
                <a:gd name="T40" fmla="*/ 0 w 145"/>
                <a:gd name="T41" fmla="*/ 0 h 170"/>
                <a:gd name="T42" fmla="*/ 0 w 145"/>
                <a:gd name="T43" fmla="*/ 0 h 170"/>
                <a:gd name="T44" fmla="*/ 0 w 145"/>
                <a:gd name="T45" fmla="*/ 0 h 170"/>
                <a:gd name="T46" fmla="*/ 0 w 145"/>
                <a:gd name="T47" fmla="*/ 0 h 170"/>
                <a:gd name="T48" fmla="*/ 0 w 145"/>
                <a:gd name="T49" fmla="*/ 0 h 170"/>
                <a:gd name="T50" fmla="*/ 0 w 145"/>
                <a:gd name="T51" fmla="*/ 0 h 170"/>
                <a:gd name="T52" fmla="*/ 0 w 145"/>
                <a:gd name="T53" fmla="*/ 0 h 170"/>
                <a:gd name="T54" fmla="*/ 0 w 145"/>
                <a:gd name="T55" fmla="*/ 0 h 170"/>
                <a:gd name="T56" fmla="*/ 0 w 145"/>
                <a:gd name="T57" fmla="*/ 0 h 170"/>
                <a:gd name="T58" fmla="*/ 0 w 145"/>
                <a:gd name="T59" fmla="*/ 0 h 170"/>
                <a:gd name="T60" fmla="*/ 0 w 145"/>
                <a:gd name="T61" fmla="*/ 0 h 170"/>
                <a:gd name="T62" fmla="*/ 0 w 145"/>
                <a:gd name="T63" fmla="*/ 0 h 170"/>
                <a:gd name="T64" fmla="*/ 0 w 145"/>
                <a:gd name="T65" fmla="*/ 0 h 170"/>
                <a:gd name="T66" fmla="*/ 0 w 145"/>
                <a:gd name="T67" fmla="*/ 0 h 170"/>
                <a:gd name="T68" fmla="*/ 0 w 145"/>
                <a:gd name="T69" fmla="*/ 0 h 170"/>
                <a:gd name="T70" fmla="*/ 0 w 145"/>
                <a:gd name="T71" fmla="*/ 0 h 170"/>
                <a:gd name="T72" fmla="*/ 0 w 145"/>
                <a:gd name="T73" fmla="*/ 0 h 170"/>
                <a:gd name="T74" fmla="*/ 0 w 145"/>
                <a:gd name="T75" fmla="*/ 0 h 170"/>
                <a:gd name="T76" fmla="*/ 0 w 145"/>
                <a:gd name="T77" fmla="*/ 0 h 170"/>
                <a:gd name="T78" fmla="*/ 0 w 145"/>
                <a:gd name="T79" fmla="*/ 0 h 170"/>
                <a:gd name="T80" fmla="*/ 0 w 145"/>
                <a:gd name="T81" fmla="*/ 0 h 170"/>
                <a:gd name="T82" fmla="*/ 0 w 145"/>
                <a:gd name="T83" fmla="*/ 0 h 17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5"/>
                <a:gd name="T127" fmla="*/ 0 h 170"/>
                <a:gd name="T128" fmla="*/ 145 w 145"/>
                <a:gd name="T129" fmla="*/ 170 h 17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5" h="170">
                  <a:moveTo>
                    <a:pt x="145" y="84"/>
                  </a:moveTo>
                  <a:lnTo>
                    <a:pt x="144" y="73"/>
                  </a:lnTo>
                  <a:lnTo>
                    <a:pt x="143" y="62"/>
                  </a:lnTo>
                  <a:lnTo>
                    <a:pt x="140" y="51"/>
                  </a:lnTo>
                  <a:lnTo>
                    <a:pt x="136" y="42"/>
                  </a:lnTo>
                  <a:lnTo>
                    <a:pt x="131" y="33"/>
                  </a:lnTo>
                  <a:lnTo>
                    <a:pt x="126" y="25"/>
                  </a:lnTo>
                  <a:lnTo>
                    <a:pt x="120" y="18"/>
                  </a:lnTo>
                  <a:lnTo>
                    <a:pt x="113" y="12"/>
                  </a:lnTo>
                  <a:lnTo>
                    <a:pt x="106" y="8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2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5" y="5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4" y="19"/>
                  </a:lnTo>
                  <a:lnTo>
                    <a:pt x="16" y="30"/>
                  </a:lnTo>
                  <a:lnTo>
                    <a:pt x="12" y="36"/>
                  </a:lnTo>
                  <a:lnTo>
                    <a:pt x="9" y="42"/>
                  </a:lnTo>
                  <a:lnTo>
                    <a:pt x="7" y="48"/>
                  </a:lnTo>
                  <a:lnTo>
                    <a:pt x="4" y="55"/>
                  </a:lnTo>
                  <a:lnTo>
                    <a:pt x="3" y="61"/>
                  </a:lnTo>
                  <a:lnTo>
                    <a:pt x="1" y="68"/>
                  </a:lnTo>
                  <a:lnTo>
                    <a:pt x="0" y="77"/>
                  </a:lnTo>
                  <a:lnTo>
                    <a:pt x="0" y="84"/>
                  </a:lnTo>
                  <a:lnTo>
                    <a:pt x="1" y="92"/>
                  </a:lnTo>
                  <a:lnTo>
                    <a:pt x="2" y="101"/>
                  </a:lnTo>
                  <a:lnTo>
                    <a:pt x="3" y="109"/>
                  </a:lnTo>
                  <a:lnTo>
                    <a:pt x="6" y="117"/>
                  </a:lnTo>
                  <a:lnTo>
                    <a:pt x="9" y="125"/>
                  </a:lnTo>
                  <a:lnTo>
                    <a:pt x="12" y="132"/>
                  </a:lnTo>
                  <a:lnTo>
                    <a:pt x="17" y="139"/>
                  </a:lnTo>
                  <a:lnTo>
                    <a:pt x="21" y="145"/>
                  </a:lnTo>
                  <a:lnTo>
                    <a:pt x="26" y="151"/>
                  </a:lnTo>
                  <a:lnTo>
                    <a:pt x="32" y="156"/>
                  </a:lnTo>
                  <a:lnTo>
                    <a:pt x="38" y="159"/>
                  </a:lnTo>
                  <a:lnTo>
                    <a:pt x="45" y="163"/>
                  </a:lnTo>
                  <a:lnTo>
                    <a:pt x="52" y="166"/>
                  </a:lnTo>
                  <a:lnTo>
                    <a:pt x="59" y="169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0" y="170"/>
                  </a:lnTo>
                  <a:lnTo>
                    <a:pt x="88" y="169"/>
                  </a:lnTo>
                  <a:lnTo>
                    <a:pt x="94" y="166"/>
                  </a:lnTo>
                  <a:lnTo>
                    <a:pt x="101" y="163"/>
                  </a:lnTo>
                  <a:lnTo>
                    <a:pt x="107" y="159"/>
                  </a:lnTo>
                  <a:lnTo>
                    <a:pt x="113" y="156"/>
                  </a:lnTo>
                  <a:lnTo>
                    <a:pt x="119" y="151"/>
                  </a:lnTo>
                  <a:lnTo>
                    <a:pt x="124" y="145"/>
                  </a:lnTo>
                  <a:lnTo>
                    <a:pt x="129" y="139"/>
                  </a:lnTo>
                  <a:lnTo>
                    <a:pt x="133" y="132"/>
                  </a:lnTo>
                  <a:lnTo>
                    <a:pt x="136" y="125"/>
                  </a:lnTo>
                  <a:lnTo>
                    <a:pt x="139" y="117"/>
                  </a:lnTo>
                  <a:lnTo>
                    <a:pt x="142" y="109"/>
                  </a:lnTo>
                  <a:lnTo>
                    <a:pt x="144" y="101"/>
                  </a:lnTo>
                  <a:lnTo>
                    <a:pt x="145" y="92"/>
                  </a:lnTo>
                  <a:lnTo>
                    <a:pt x="145" y="84"/>
                  </a:lnTo>
                  <a:close/>
                  <a:moveTo>
                    <a:pt x="136" y="84"/>
                  </a:moveTo>
                  <a:lnTo>
                    <a:pt x="136" y="91"/>
                  </a:lnTo>
                  <a:lnTo>
                    <a:pt x="135" y="99"/>
                  </a:lnTo>
                  <a:lnTo>
                    <a:pt x="133" y="107"/>
                  </a:lnTo>
                  <a:lnTo>
                    <a:pt x="131" y="113"/>
                  </a:lnTo>
                  <a:lnTo>
                    <a:pt x="128" y="120"/>
                  </a:lnTo>
                  <a:lnTo>
                    <a:pt x="125" y="126"/>
                  </a:lnTo>
                  <a:lnTo>
                    <a:pt x="122" y="132"/>
                  </a:lnTo>
                  <a:lnTo>
                    <a:pt x="118" y="138"/>
                  </a:lnTo>
                  <a:lnTo>
                    <a:pt x="113" y="143"/>
                  </a:lnTo>
                  <a:lnTo>
                    <a:pt x="108" y="146"/>
                  </a:lnTo>
                  <a:lnTo>
                    <a:pt x="103" y="150"/>
                  </a:lnTo>
                  <a:lnTo>
                    <a:pt x="98" y="153"/>
                  </a:lnTo>
                  <a:lnTo>
                    <a:pt x="92" y="156"/>
                  </a:lnTo>
                  <a:lnTo>
                    <a:pt x="86" y="158"/>
                  </a:lnTo>
                  <a:lnTo>
                    <a:pt x="80" y="159"/>
                  </a:lnTo>
                  <a:lnTo>
                    <a:pt x="73" y="159"/>
                  </a:lnTo>
                  <a:lnTo>
                    <a:pt x="67" y="159"/>
                  </a:lnTo>
                  <a:lnTo>
                    <a:pt x="60" y="158"/>
                  </a:lnTo>
                  <a:lnTo>
                    <a:pt x="54" y="156"/>
                  </a:lnTo>
                  <a:lnTo>
                    <a:pt x="49" y="153"/>
                  </a:lnTo>
                  <a:lnTo>
                    <a:pt x="42" y="150"/>
                  </a:lnTo>
                  <a:lnTo>
                    <a:pt x="37" y="146"/>
                  </a:lnTo>
                  <a:lnTo>
                    <a:pt x="32" y="143"/>
                  </a:lnTo>
                  <a:lnTo>
                    <a:pt x="28" y="138"/>
                  </a:lnTo>
                  <a:lnTo>
                    <a:pt x="24" y="132"/>
                  </a:lnTo>
                  <a:lnTo>
                    <a:pt x="20" y="126"/>
                  </a:lnTo>
                  <a:lnTo>
                    <a:pt x="17" y="120"/>
                  </a:lnTo>
                  <a:lnTo>
                    <a:pt x="14" y="113"/>
                  </a:lnTo>
                  <a:lnTo>
                    <a:pt x="12" y="107"/>
                  </a:lnTo>
                  <a:lnTo>
                    <a:pt x="10" y="99"/>
                  </a:lnTo>
                  <a:lnTo>
                    <a:pt x="9" y="91"/>
                  </a:lnTo>
                  <a:lnTo>
                    <a:pt x="9" y="84"/>
                  </a:lnTo>
                  <a:lnTo>
                    <a:pt x="9" y="77"/>
                  </a:lnTo>
                  <a:lnTo>
                    <a:pt x="10" y="68"/>
                  </a:lnTo>
                  <a:lnTo>
                    <a:pt x="12" y="61"/>
                  </a:lnTo>
                  <a:lnTo>
                    <a:pt x="14" y="54"/>
                  </a:lnTo>
                  <a:lnTo>
                    <a:pt x="17" y="48"/>
                  </a:lnTo>
                  <a:lnTo>
                    <a:pt x="20" y="42"/>
                  </a:lnTo>
                  <a:lnTo>
                    <a:pt x="24" y="36"/>
                  </a:lnTo>
                  <a:lnTo>
                    <a:pt x="28" y="30"/>
                  </a:lnTo>
                  <a:lnTo>
                    <a:pt x="32" y="25"/>
                  </a:lnTo>
                  <a:lnTo>
                    <a:pt x="37" y="21"/>
                  </a:lnTo>
                  <a:lnTo>
                    <a:pt x="42" y="18"/>
                  </a:lnTo>
                  <a:lnTo>
                    <a:pt x="49" y="14"/>
                  </a:lnTo>
                  <a:lnTo>
                    <a:pt x="54" y="12"/>
                  </a:lnTo>
                  <a:lnTo>
                    <a:pt x="60" y="9"/>
                  </a:lnTo>
                  <a:lnTo>
                    <a:pt x="67" y="8"/>
                  </a:lnTo>
                  <a:lnTo>
                    <a:pt x="73" y="8"/>
                  </a:lnTo>
                  <a:lnTo>
                    <a:pt x="80" y="8"/>
                  </a:lnTo>
                  <a:lnTo>
                    <a:pt x="86" y="9"/>
                  </a:lnTo>
                  <a:lnTo>
                    <a:pt x="92" y="12"/>
                  </a:lnTo>
                  <a:lnTo>
                    <a:pt x="98" y="14"/>
                  </a:lnTo>
                  <a:lnTo>
                    <a:pt x="103" y="18"/>
                  </a:lnTo>
                  <a:lnTo>
                    <a:pt x="108" y="21"/>
                  </a:lnTo>
                  <a:lnTo>
                    <a:pt x="113" y="25"/>
                  </a:lnTo>
                  <a:lnTo>
                    <a:pt x="118" y="30"/>
                  </a:lnTo>
                  <a:lnTo>
                    <a:pt x="122" y="36"/>
                  </a:lnTo>
                  <a:lnTo>
                    <a:pt x="125" y="42"/>
                  </a:lnTo>
                  <a:lnTo>
                    <a:pt x="128" y="48"/>
                  </a:lnTo>
                  <a:lnTo>
                    <a:pt x="131" y="54"/>
                  </a:lnTo>
                  <a:lnTo>
                    <a:pt x="133" y="61"/>
                  </a:lnTo>
                  <a:lnTo>
                    <a:pt x="135" y="68"/>
                  </a:lnTo>
                  <a:lnTo>
                    <a:pt x="136" y="77"/>
                  </a:lnTo>
                  <a:lnTo>
                    <a:pt x="136" y="84"/>
                  </a:lnTo>
                  <a:close/>
                </a:path>
              </a:pathLst>
            </a:custGeom>
            <a:solidFill>
              <a:srgbClr val="F8D7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8" name="Freeform 33"/>
            <p:cNvSpPr>
              <a:spLocks noEditPoints="1"/>
            </p:cNvSpPr>
            <p:nvPr/>
          </p:nvSpPr>
          <p:spPr bwMode="auto">
            <a:xfrm>
              <a:off x="1148" y="2646"/>
              <a:ext cx="27" cy="27"/>
            </a:xfrm>
            <a:custGeom>
              <a:avLst/>
              <a:gdLst>
                <a:gd name="T0" fmla="*/ 0 w 136"/>
                <a:gd name="T1" fmla="*/ 0 h 162"/>
                <a:gd name="T2" fmla="*/ 0 w 136"/>
                <a:gd name="T3" fmla="*/ 0 h 162"/>
                <a:gd name="T4" fmla="*/ 0 w 136"/>
                <a:gd name="T5" fmla="*/ 0 h 162"/>
                <a:gd name="T6" fmla="*/ 0 w 136"/>
                <a:gd name="T7" fmla="*/ 0 h 162"/>
                <a:gd name="T8" fmla="*/ 0 w 136"/>
                <a:gd name="T9" fmla="*/ 0 h 162"/>
                <a:gd name="T10" fmla="*/ 0 w 136"/>
                <a:gd name="T11" fmla="*/ 0 h 162"/>
                <a:gd name="T12" fmla="*/ 0 w 136"/>
                <a:gd name="T13" fmla="*/ 0 h 162"/>
                <a:gd name="T14" fmla="*/ 0 w 136"/>
                <a:gd name="T15" fmla="*/ 0 h 162"/>
                <a:gd name="T16" fmla="*/ 0 w 136"/>
                <a:gd name="T17" fmla="*/ 0 h 162"/>
                <a:gd name="T18" fmla="*/ 0 w 136"/>
                <a:gd name="T19" fmla="*/ 0 h 162"/>
                <a:gd name="T20" fmla="*/ 0 w 136"/>
                <a:gd name="T21" fmla="*/ 0 h 162"/>
                <a:gd name="T22" fmla="*/ 0 w 136"/>
                <a:gd name="T23" fmla="*/ 0 h 162"/>
                <a:gd name="T24" fmla="*/ 0 w 136"/>
                <a:gd name="T25" fmla="*/ 0 h 162"/>
                <a:gd name="T26" fmla="*/ 0 w 136"/>
                <a:gd name="T27" fmla="*/ 0 h 162"/>
                <a:gd name="T28" fmla="*/ 0 w 136"/>
                <a:gd name="T29" fmla="*/ 0 h 162"/>
                <a:gd name="T30" fmla="*/ 0 w 136"/>
                <a:gd name="T31" fmla="*/ 0 h 162"/>
                <a:gd name="T32" fmla="*/ 0 w 136"/>
                <a:gd name="T33" fmla="*/ 0 h 162"/>
                <a:gd name="T34" fmla="*/ 0 w 136"/>
                <a:gd name="T35" fmla="*/ 0 h 162"/>
                <a:gd name="T36" fmla="*/ 0 w 136"/>
                <a:gd name="T37" fmla="*/ 0 h 162"/>
                <a:gd name="T38" fmla="*/ 0 w 136"/>
                <a:gd name="T39" fmla="*/ 0 h 162"/>
                <a:gd name="T40" fmla="*/ 0 w 136"/>
                <a:gd name="T41" fmla="*/ 0 h 162"/>
                <a:gd name="T42" fmla="*/ 0 w 136"/>
                <a:gd name="T43" fmla="*/ 0 h 162"/>
                <a:gd name="T44" fmla="*/ 0 w 136"/>
                <a:gd name="T45" fmla="*/ 0 h 162"/>
                <a:gd name="T46" fmla="*/ 0 w 136"/>
                <a:gd name="T47" fmla="*/ 0 h 162"/>
                <a:gd name="T48" fmla="*/ 0 w 136"/>
                <a:gd name="T49" fmla="*/ 0 h 162"/>
                <a:gd name="T50" fmla="*/ 0 w 136"/>
                <a:gd name="T51" fmla="*/ 0 h 162"/>
                <a:gd name="T52" fmla="*/ 0 w 136"/>
                <a:gd name="T53" fmla="*/ 0 h 162"/>
                <a:gd name="T54" fmla="*/ 0 w 136"/>
                <a:gd name="T55" fmla="*/ 0 h 162"/>
                <a:gd name="T56" fmla="*/ 0 w 136"/>
                <a:gd name="T57" fmla="*/ 0 h 162"/>
                <a:gd name="T58" fmla="*/ 0 w 136"/>
                <a:gd name="T59" fmla="*/ 0 h 162"/>
                <a:gd name="T60" fmla="*/ 0 w 136"/>
                <a:gd name="T61" fmla="*/ 0 h 162"/>
                <a:gd name="T62" fmla="*/ 0 w 136"/>
                <a:gd name="T63" fmla="*/ 0 h 162"/>
                <a:gd name="T64" fmla="*/ 0 w 136"/>
                <a:gd name="T65" fmla="*/ 0 h 162"/>
                <a:gd name="T66" fmla="*/ 0 w 136"/>
                <a:gd name="T67" fmla="*/ 0 h 162"/>
                <a:gd name="T68" fmla="*/ 0 w 136"/>
                <a:gd name="T69" fmla="*/ 0 h 162"/>
                <a:gd name="T70" fmla="*/ 0 w 136"/>
                <a:gd name="T71" fmla="*/ 0 h 162"/>
                <a:gd name="T72" fmla="*/ 0 w 136"/>
                <a:gd name="T73" fmla="*/ 0 h 162"/>
                <a:gd name="T74" fmla="*/ 0 w 136"/>
                <a:gd name="T75" fmla="*/ 0 h 162"/>
                <a:gd name="T76" fmla="*/ 0 w 136"/>
                <a:gd name="T77" fmla="*/ 0 h 162"/>
                <a:gd name="T78" fmla="*/ 0 w 136"/>
                <a:gd name="T79" fmla="*/ 0 h 162"/>
                <a:gd name="T80" fmla="*/ 0 w 136"/>
                <a:gd name="T81" fmla="*/ 0 h 162"/>
                <a:gd name="T82" fmla="*/ 0 w 136"/>
                <a:gd name="T83" fmla="*/ 0 h 162"/>
                <a:gd name="T84" fmla="*/ 0 w 136"/>
                <a:gd name="T85" fmla="*/ 0 h 1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6"/>
                <a:gd name="T130" fmla="*/ 0 h 162"/>
                <a:gd name="T131" fmla="*/ 136 w 136"/>
                <a:gd name="T132" fmla="*/ 162 h 1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6" h="162">
                  <a:moveTo>
                    <a:pt x="136" y="82"/>
                  </a:moveTo>
                  <a:lnTo>
                    <a:pt x="135" y="73"/>
                  </a:lnTo>
                  <a:lnTo>
                    <a:pt x="134" y="65"/>
                  </a:lnTo>
                  <a:lnTo>
                    <a:pt x="133" y="58"/>
                  </a:lnTo>
                  <a:lnTo>
                    <a:pt x="130" y="51"/>
                  </a:lnTo>
                  <a:lnTo>
                    <a:pt x="127" y="43"/>
                  </a:lnTo>
                  <a:lnTo>
                    <a:pt x="124" y="36"/>
                  </a:lnTo>
                  <a:lnTo>
                    <a:pt x="120" y="30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6" y="15"/>
                  </a:lnTo>
                  <a:lnTo>
                    <a:pt x="100" y="11"/>
                  </a:lnTo>
                  <a:lnTo>
                    <a:pt x="94" y="7"/>
                  </a:lnTo>
                  <a:lnTo>
                    <a:pt x="88" y="5"/>
                  </a:lnTo>
                  <a:lnTo>
                    <a:pt x="82" y="3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5" y="3"/>
                  </a:lnTo>
                  <a:lnTo>
                    <a:pt x="48" y="5"/>
                  </a:lnTo>
                  <a:lnTo>
                    <a:pt x="42" y="7"/>
                  </a:lnTo>
                  <a:lnTo>
                    <a:pt x="35" y="11"/>
                  </a:lnTo>
                  <a:lnTo>
                    <a:pt x="29" y="15"/>
                  </a:lnTo>
                  <a:lnTo>
                    <a:pt x="24" y="19"/>
                  </a:lnTo>
                  <a:lnTo>
                    <a:pt x="19" y="24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8" y="43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5"/>
                  </a:lnTo>
                  <a:lnTo>
                    <a:pt x="0" y="73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6"/>
                  </a:lnTo>
                  <a:lnTo>
                    <a:pt x="5" y="113"/>
                  </a:lnTo>
                  <a:lnTo>
                    <a:pt x="8" y="120"/>
                  </a:lnTo>
                  <a:lnTo>
                    <a:pt x="11" y="127"/>
                  </a:lnTo>
                  <a:lnTo>
                    <a:pt x="15" y="133"/>
                  </a:lnTo>
                  <a:lnTo>
                    <a:pt x="19" y="139"/>
                  </a:lnTo>
                  <a:lnTo>
                    <a:pt x="24" y="144"/>
                  </a:lnTo>
                  <a:lnTo>
                    <a:pt x="29" y="149"/>
                  </a:lnTo>
                  <a:lnTo>
                    <a:pt x="35" y="153"/>
                  </a:lnTo>
                  <a:lnTo>
                    <a:pt x="42" y="156"/>
                  </a:lnTo>
                  <a:lnTo>
                    <a:pt x="48" y="159"/>
                  </a:lnTo>
                  <a:lnTo>
                    <a:pt x="55" y="161"/>
                  </a:lnTo>
                  <a:lnTo>
                    <a:pt x="61" y="162"/>
                  </a:lnTo>
                  <a:lnTo>
                    <a:pt x="68" y="162"/>
                  </a:lnTo>
                  <a:lnTo>
                    <a:pt x="75" y="162"/>
                  </a:lnTo>
                  <a:lnTo>
                    <a:pt x="82" y="161"/>
                  </a:lnTo>
                  <a:lnTo>
                    <a:pt x="88" y="159"/>
                  </a:lnTo>
                  <a:lnTo>
                    <a:pt x="94" y="156"/>
                  </a:lnTo>
                  <a:lnTo>
                    <a:pt x="100" y="153"/>
                  </a:lnTo>
                  <a:lnTo>
                    <a:pt x="106" y="149"/>
                  </a:lnTo>
                  <a:lnTo>
                    <a:pt x="111" y="144"/>
                  </a:lnTo>
                  <a:lnTo>
                    <a:pt x="116" y="139"/>
                  </a:lnTo>
                  <a:lnTo>
                    <a:pt x="120" y="133"/>
                  </a:lnTo>
                  <a:lnTo>
                    <a:pt x="124" y="127"/>
                  </a:lnTo>
                  <a:lnTo>
                    <a:pt x="127" y="120"/>
                  </a:lnTo>
                  <a:lnTo>
                    <a:pt x="130" y="113"/>
                  </a:lnTo>
                  <a:lnTo>
                    <a:pt x="133" y="106"/>
                  </a:lnTo>
                  <a:lnTo>
                    <a:pt x="134" y="99"/>
                  </a:lnTo>
                  <a:lnTo>
                    <a:pt x="135" y="90"/>
                  </a:lnTo>
                  <a:lnTo>
                    <a:pt x="136" y="82"/>
                  </a:lnTo>
                  <a:close/>
                  <a:moveTo>
                    <a:pt x="127" y="82"/>
                  </a:moveTo>
                  <a:lnTo>
                    <a:pt x="126" y="89"/>
                  </a:lnTo>
                  <a:lnTo>
                    <a:pt x="125" y="96"/>
                  </a:lnTo>
                  <a:lnTo>
                    <a:pt x="124" y="102"/>
                  </a:lnTo>
                  <a:lnTo>
                    <a:pt x="122" y="109"/>
                  </a:lnTo>
                  <a:lnTo>
                    <a:pt x="120" y="115"/>
                  </a:lnTo>
                  <a:lnTo>
                    <a:pt x="117" y="121"/>
                  </a:lnTo>
                  <a:lnTo>
                    <a:pt x="113" y="126"/>
                  </a:lnTo>
                  <a:lnTo>
                    <a:pt x="109" y="131"/>
                  </a:lnTo>
                  <a:lnTo>
                    <a:pt x="105" y="136"/>
                  </a:lnTo>
                  <a:lnTo>
                    <a:pt x="101" y="141"/>
                  </a:lnTo>
                  <a:lnTo>
                    <a:pt x="96" y="143"/>
                  </a:lnTo>
                  <a:lnTo>
                    <a:pt x="91" y="147"/>
                  </a:lnTo>
                  <a:lnTo>
                    <a:pt x="85" y="149"/>
                  </a:lnTo>
                  <a:lnTo>
                    <a:pt x="80" y="150"/>
                  </a:lnTo>
                  <a:lnTo>
                    <a:pt x="74" y="151"/>
                  </a:lnTo>
                  <a:lnTo>
                    <a:pt x="68" y="151"/>
                  </a:lnTo>
                  <a:lnTo>
                    <a:pt x="62" y="151"/>
                  </a:lnTo>
                  <a:lnTo>
                    <a:pt x="56" y="150"/>
                  </a:lnTo>
                  <a:lnTo>
                    <a:pt x="51" y="149"/>
                  </a:lnTo>
                  <a:lnTo>
                    <a:pt x="45" y="147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30" y="136"/>
                  </a:lnTo>
                  <a:lnTo>
                    <a:pt x="26" y="131"/>
                  </a:lnTo>
                  <a:lnTo>
                    <a:pt x="22" y="126"/>
                  </a:lnTo>
                  <a:lnTo>
                    <a:pt x="19" y="121"/>
                  </a:lnTo>
                  <a:lnTo>
                    <a:pt x="16" y="115"/>
                  </a:lnTo>
                  <a:lnTo>
                    <a:pt x="13" y="109"/>
                  </a:lnTo>
                  <a:lnTo>
                    <a:pt x="11" y="102"/>
                  </a:lnTo>
                  <a:lnTo>
                    <a:pt x="10" y="96"/>
                  </a:lnTo>
                  <a:lnTo>
                    <a:pt x="9" y="89"/>
                  </a:lnTo>
                  <a:lnTo>
                    <a:pt x="9" y="82"/>
                  </a:lnTo>
                  <a:lnTo>
                    <a:pt x="9" y="75"/>
                  </a:lnTo>
                  <a:lnTo>
                    <a:pt x="10" y="67"/>
                  </a:lnTo>
                  <a:lnTo>
                    <a:pt x="11" y="61"/>
                  </a:lnTo>
                  <a:lnTo>
                    <a:pt x="13" y="54"/>
                  </a:lnTo>
                  <a:lnTo>
                    <a:pt x="16" y="48"/>
                  </a:lnTo>
                  <a:lnTo>
                    <a:pt x="19" y="42"/>
                  </a:lnTo>
                  <a:lnTo>
                    <a:pt x="22" y="37"/>
                  </a:lnTo>
                  <a:lnTo>
                    <a:pt x="26" y="33"/>
                  </a:lnTo>
                  <a:lnTo>
                    <a:pt x="30" y="28"/>
                  </a:lnTo>
                  <a:lnTo>
                    <a:pt x="34" y="23"/>
                  </a:lnTo>
                  <a:lnTo>
                    <a:pt x="40" y="21"/>
                  </a:lnTo>
                  <a:lnTo>
                    <a:pt x="45" y="17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2"/>
                  </a:lnTo>
                  <a:lnTo>
                    <a:pt x="68" y="11"/>
                  </a:lnTo>
                  <a:lnTo>
                    <a:pt x="74" y="12"/>
                  </a:lnTo>
                  <a:lnTo>
                    <a:pt x="80" y="13"/>
                  </a:lnTo>
                  <a:lnTo>
                    <a:pt x="85" y="15"/>
                  </a:lnTo>
                  <a:lnTo>
                    <a:pt x="91" y="17"/>
                  </a:lnTo>
                  <a:lnTo>
                    <a:pt x="96" y="21"/>
                  </a:lnTo>
                  <a:lnTo>
                    <a:pt x="101" y="23"/>
                  </a:lnTo>
                  <a:lnTo>
                    <a:pt x="105" y="28"/>
                  </a:lnTo>
                  <a:lnTo>
                    <a:pt x="109" y="33"/>
                  </a:lnTo>
                  <a:lnTo>
                    <a:pt x="113" y="37"/>
                  </a:lnTo>
                  <a:lnTo>
                    <a:pt x="117" y="42"/>
                  </a:lnTo>
                  <a:lnTo>
                    <a:pt x="120" y="48"/>
                  </a:lnTo>
                  <a:lnTo>
                    <a:pt x="122" y="54"/>
                  </a:lnTo>
                  <a:lnTo>
                    <a:pt x="124" y="61"/>
                  </a:lnTo>
                  <a:lnTo>
                    <a:pt x="125" y="67"/>
                  </a:lnTo>
                  <a:lnTo>
                    <a:pt x="126" y="75"/>
                  </a:lnTo>
                  <a:lnTo>
                    <a:pt x="127" y="82"/>
                  </a:lnTo>
                  <a:close/>
                </a:path>
              </a:pathLst>
            </a:custGeom>
            <a:solidFill>
              <a:srgbClr val="F9DA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9" name="Freeform 34"/>
            <p:cNvSpPr>
              <a:spLocks noEditPoints="1"/>
            </p:cNvSpPr>
            <p:nvPr/>
          </p:nvSpPr>
          <p:spPr bwMode="auto">
            <a:xfrm>
              <a:off x="1149" y="2647"/>
              <a:ext cx="25" cy="25"/>
            </a:xfrm>
            <a:custGeom>
              <a:avLst/>
              <a:gdLst>
                <a:gd name="T0" fmla="*/ 0 w 127"/>
                <a:gd name="T1" fmla="*/ 0 h 151"/>
                <a:gd name="T2" fmla="*/ 0 w 127"/>
                <a:gd name="T3" fmla="*/ 0 h 151"/>
                <a:gd name="T4" fmla="*/ 0 w 127"/>
                <a:gd name="T5" fmla="*/ 0 h 151"/>
                <a:gd name="T6" fmla="*/ 0 w 127"/>
                <a:gd name="T7" fmla="*/ 0 h 151"/>
                <a:gd name="T8" fmla="*/ 0 w 127"/>
                <a:gd name="T9" fmla="*/ 0 h 151"/>
                <a:gd name="T10" fmla="*/ 0 w 127"/>
                <a:gd name="T11" fmla="*/ 0 h 151"/>
                <a:gd name="T12" fmla="*/ 0 w 127"/>
                <a:gd name="T13" fmla="*/ 0 h 151"/>
                <a:gd name="T14" fmla="*/ 0 w 127"/>
                <a:gd name="T15" fmla="*/ 0 h 151"/>
                <a:gd name="T16" fmla="*/ 0 w 127"/>
                <a:gd name="T17" fmla="*/ 0 h 151"/>
                <a:gd name="T18" fmla="*/ 0 w 127"/>
                <a:gd name="T19" fmla="*/ 0 h 151"/>
                <a:gd name="T20" fmla="*/ 0 w 127"/>
                <a:gd name="T21" fmla="*/ 0 h 151"/>
                <a:gd name="T22" fmla="*/ 0 w 127"/>
                <a:gd name="T23" fmla="*/ 0 h 151"/>
                <a:gd name="T24" fmla="*/ 0 w 127"/>
                <a:gd name="T25" fmla="*/ 0 h 151"/>
                <a:gd name="T26" fmla="*/ 0 w 127"/>
                <a:gd name="T27" fmla="*/ 0 h 151"/>
                <a:gd name="T28" fmla="*/ 0 w 127"/>
                <a:gd name="T29" fmla="*/ 0 h 151"/>
                <a:gd name="T30" fmla="*/ 0 w 127"/>
                <a:gd name="T31" fmla="*/ 0 h 151"/>
                <a:gd name="T32" fmla="*/ 0 w 127"/>
                <a:gd name="T33" fmla="*/ 0 h 151"/>
                <a:gd name="T34" fmla="*/ 0 w 127"/>
                <a:gd name="T35" fmla="*/ 0 h 151"/>
                <a:gd name="T36" fmla="*/ 0 w 127"/>
                <a:gd name="T37" fmla="*/ 0 h 151"/>
                <a:gd name="T38" fmla="*/ 0 w 127"/>
                <a:gd name="T39" fmla="*/ 0 h 151"/>
                <a:gd name="T40" fmla="*/ 0 w 127"/>
                <a:gd name="T41" fmla="*/ 0 h 151"/>
                <a:gd name="T42" fmla="*/ 0 w 127"/>
                <a:gd name="T43" fmla="*/ 0 h 151"/>
                <a:gd name="T44" fmla="*/ 0 w 127"/>
                <a:gd name="T45" fmla="*/ 0 h 151"/>
                <a:gd name="T46" fmla="*/ 0 w 127"/>
                <a:gd name="T47" fmla="*/ 0 h 151"/>
                <a:gd name="T48" fmla="*/ 0 w 127"/>
                <a:gd name="T49" fmla="*/ 0 h 151"/>
                <a:gd name="T50" fmla="*/ 0 w 127"/>
                <a:gd name="T51" fmla="*/ 0 h 151"/>
                <a:gd name="T52" fmla="*/ 0 w 127"/>
                <a:gd name="T53" fmla="*/ 0 h 151"/>
                <a:gd name="T54" fmla="*/ 0 w 127"/>
                <a:gd name="T55" fmla="*/ 0 h 151"/>
                <a:gd name="T56" fmla="*/ 0 w 127"/>
                <a:gd name="T57" fmla="*/ 0 h 151"/>
                <a:gd name="T58" fmla="*/ 0 w 127"/>
                <a:gd name="T59" fmla="*/ 0 h 151"/>
                <a:gd name="T60" fmla="*/ 0 w 127"/>
                <a:gd name="T61" fmla="*/ 0 h 151"/>
                <a:gd name="T62" fmla="*/ 0 w 127"/>
                <a:gd name="T63" fmla="*/ 0 h 151"/>
                <a:gd name="T64" fmla="*/ 0 w 127"/>
                <a:gd name="T65" fmla="*/ 0 h 151"/>
                <a:gd name="T66" fmla="*/ 0 w 127"/>
                <a:gd name="T67" fmla="*/ 0 h 151"/>
                <a:gd name="T68" fmla="*/ 0 w 127"/>
                <a:gd name="T69" fmla="*/ 0 h 151"/>
                <a:gd name="T70" fmla="*/ 0 w 127"/>
                <a:gd name="T71" fmla="*/ 0 h 151"/>
                <a:gd name="T72" fmla="*/ 0 w 127"/>
                <a:gd name="T73" fmla="*/ 0 h 151"/>
                <a:gd name="T74" fmla="*/ 0 w 127"/>
                <a:gd name="T75" fmla="*/ 0 h 151"/>
                <a:gd name="T76" fmla="*/ 0 w 127"/>
                <a:gd name="T77" fmla="*/ 0 h 151"/>
                <a:gd name="T78" fmla="*/ 0 w 127"/>
                <a:gd name="T79" fmla="*/ 0 h 151"/>
                <a:gd name="T80" fmla="*/ 0 w 127"/>
                <a:gd name="T81" fmla="*/ 0 h 151"/>
                <a:gd name="T82" fmla="*/ 0 w 127"/>
                <a:gd name="T83" fmla="*/ 0 h 151"/>
                <a:gd name="T84" fmla="*/ 0 w 127"/>
                <a:gd name="T85" fmla="*/ 0 h 151"/>
                <a:gd name="T86" fmla="*/ 0 w 127"/>
                <a:gd name="T87" fmla="*/ 0 h 151"/>
                <a:gd name="T88" fmla="*/ 0 w 127"/>
                <a:gd name="T89" fmla="*/ 0 h 151"/>
                <a:gd name="T90" fmla="*/ 0 w 127"/>
                <a:gd name="T91" fmla="*/ 0 h 151"/>
                <a:gd name="T92" fmla="*/ 0 w 127"/>
                <a:gd name="T93" fmla="*/ 0 h 151"/>
                <a:gd name="T94" fmla="*/ 0 w 127"/>
                <a:gd name="T95" fmla="*/ 0 h 151"/>
                <a:gd name="T96" fmla="*/ 0 w 127"/>
                <a:gd name="T97" fmla="*/ 0 h 151"/>
                <a:gd name="T98" fmla="*/ 0 w 127"/>
                <a:gd name="T99" fmla="*/ 0 h 151"/>
                <a:gd name="T100" fmla="*/ 0 w 127"/>
                <a:gd name="T101" fmla="*/ 0 h 151"/>
                <a:gd name="T102" fmla="*/ 0 w 127"/>
                <a:gd name="T103" fmla="*/ 0 h 151"/>
                <a:gd name="T104" fmla="*/ 0 w 127"/>
                <a:gd name="T105" fmla="*/ 0 h 151"/>
                <a:gd name="T106" fmla="*/ 0 w 127"/>
                <a:gd name="T107" fmla="*/ 0 h 151"/>
                <a:gd name="T108" fmla="*/ 0 w 127"/>
                <a:gd name="T109" fmla="*/ 0 h 151"/>
                <a:gd name="T110" fmla="*/ 0 w 127"/>
                <a:gd name="T111" fmla="*/ 0 h 151"/>
                <a:gd name="T112" fmla="*/ 0 w 127"/>
                <a:gd name="T113" fmla="*/ 0 h 151"/>
                <a:gd name="T114" fmla="*/ 0 w 127"/>
                <a:gd name="T115" fmla="*/ 0 h 151"/>
                <a:gd name="T116" fmla="*/ 0 w 127"/>
                <a:gd name="T117" fmla="*/ 0 h 1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7"/>
                <a:gd name="T178" fmla="*/ 0 h 151"/>
                <a:gd name="T179" fmla="*/ 127 w 127"/>
                <a:gd name="T180" fmla="*/ 151 h 1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7" h="151">
                  <a:moveTo>
                    <a:pt x="127" y="76"/>
                  </a:moveTo>
                  <a:lnTo>
                    <a:pt x="127" y="69"/>
                  </a:lnTo>
                  <a:lnTo>
                    <a:pt x="126" y="60"/>
                  </a:lnTo>
                  <a:lnTo>
                    <a:pt x="124" y="53"/>
                  </a:lnTo>
                  <a:lnTo>
                    <a:pt x="122" y="46"/>
                  </a:lnTo>
                  <a:lnTo>
                    <a:pt x="119" y="40"/>
                  </a:lnTo>
                  <a:lnTo>
                    <a:pt x="116" y="34"/>
                  </a:lnTo>
                  <a:lnTo>
                    <a:pt x="113" y="28"/>
                  </a:lnTo>
                  <a:lnTo>
                    <a:pt x="109" y="22"/>
                  </a:lnTo>
                  <a:lnTo>
                    <a:pt x="104" y="17"/>
                  </a:lnTo>
                  <a:lnTo>
                    <a:pt x="99" y="13"/>
                  </a:lnTo>
                  <a:lnTo>
                    <a:pt x="94" y="10"/>
                  </a:lnTo>
                  <a:lnTo>
                    <a:pt x="89" y="6"/>
                  </a:lnTo>
                  <a:lnTo>
                    <a:pt x="83" y="4"/>
                  </a:lnTo>
                  <a:lnTo>
                    <a:pt x="77" y="1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5" y="4"/>
                  </a:lnTo>
                  <a:lnTo>
                    <a:pt x="40" y="6"/>
                  </a:lnTo>
                  <a:lnTo>
                    <a:pt x="33" y="10"/>
                  </a:lnTo>
                  <a:lnTo>
                    <a:pt x="28" y="13"/>
                  </a:lnTo>
                  <a:lnTo>
                    <a:pt x="23" y="17"/>
                  </a:lnTo>
                  <a:lnTo>
                    <a:pt x="19" y="22"/>
                  </a:lnTo>
                  <a:lnTo>
                    <a:pt x="15" y="28"/>
                  </a:lnTo>
                  <a:lnTo>
                    <a:pt x="11" y="34"/>
                  </a:lnTo>
                  <a:lnTo>
                    <a:pt x="8" y="40"/>
                  </a:lnTo>
                  <a:lnTo>
                    <a:pt x="5" y="46"/>
                  </a:lnTo>
                  <a:lnTo>
                    <a:pt x="3" y="53"/>
                  </a:lnTo>
                  <a:lnTo>
                    <a:pt x="1" y="60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1" y="91"/>
                  </a:lnTo>
                  <a:lnTo>
                    <a:pt x="3" y="99"/>
                  </a:lnTo>
                  <a:lnTo>
                    <a:pt x="5" y="105"/>
                  </a:lnTo>
                  <a:lnTo>
                    <a:pt x="8" y="112"/>
                  </a:lnTo>
                  <a:lnTo>
                    <a:pt x="11" y="118"/>
                  </a:lnTo>
                  <a:lnTo>
                    <a:pt x="15" y="124"/>
                  </a:lnTo>
                  <a:lnTo>
                    <a:pt x="19" y="130"/>
                  </a:lnTo>
                  <a:lnTo>
                    <a:pt x="23" y="135"/>
                  </a:lnTo>
                  <a:lnTo>
                    <a:pt x="28" y="138"/>
                  </a:lnTo>
                  <a:lnTo>
                    <a:pt x="33" y="142"/>
                  </a:lnTo>
                  <a:lnTo>
                    <a:pt x="40" y="145"/>
                  </a:lnTo>
                  <a:lnTo>
                    <a:pt x="45" y="148"/>
                  </a:lnTo>
                  <a:lnTo>
                    <a:pt x="51" y="150"/>
                  </a:lnTo>
                  <a:lnTo>
                    <a:pt x="58" y="151"/>
                  </a:lnTo>
                  <a:lnTo>
                    <a:pt x="64" y="151"/>
                  </a:lnTo>
                  <a:lnTo>
                    <a:pt x="71" y="151"/>
                  </a:lnTo>
                  <a:lnTo>
                    <a:pt x="77" y="150"/>
                  </a:lnTo>
                  <a:lnTo>
                    <a:pt x="83" y="148"/>
                  </a:lnTo>
                  <a:lnTo>
                    <a:pt x="89" y="145"/>
                  </a:lnTo>
                  <a:lnTo>
                    <a:pt x="94" y="142"/>
                  </a:lnTo>
                  <a:lnTo>
                    <a:pt x="99" y="138"/>
                  </a:lnTo>
                  <a:lnTo>
                    <a:pt x="104" y="135"/>
                  </a:lnTo>
                  <a:lnTo>
                    <a:pt x="109" y="130"/>
                  </a:lnTo>
                  <a:lnTo>
                    <a:pt x="113" y="124"/>
                  </a:lnTo>
                  <a:lnTo>
                    <a:pt x="116" y="118"/>
                  </a:lnTo>
                  <a:lnTo>
                    <a:pt x="119" y="112"/>
                  </a:lnTo>
                  <a:lnTo>
                    <a:pt x="122" y="105"/>
                  </a:lnTo>
                  <a:lnTo>
                    <a:pt x="124" y="99"/>
                  </a:lnTo>
                  <a:lnTo>
                    <a:pt x="126" y="91"/>
                  </a:lnTo>
                  <a:lnTo>
                    <a:pt x="127" y="83"/>
                  </a:lnTo>
                  <a:lnTo>
                    <a:pt x="127" y="76"/>
                  </a:lnTo>
                  <a:close/>
                  <a:moveTo>
                    <a:pt x="118" y="76"/>
                  </a:moveTo>
                  <a:lnTo>
                    <a:pt x="118" y="82"/>
                  </a:lnTo>
                  <a:lnTo>
                    <a:pt x="117" y="89"/>
                  </a:lnTo>
                  <a:lnTo>
                    <a:pt x="116" y="95"/>
                  </a:lnTo>
                  <a:lnTo>
                    <a:pt x="114" y="101"/>
                  </a:lnTo>
                  <a:lnTo>
                    <a:pt x="109" y="112"/>
                  </a:lnTo>
                  <a:lnTo>
                    <a:pt x="102" y="121"/>
                  </a:lnTo>
                  <a:lnTo>
                    <a:pt x="94" y="130"/>
                  </a:lnTo>
                  <a:lnTo>
                    <a:pt x="85" y="136"/>
                  </a:lnTo>
                  <a:lnTo>
                    <a:pt x="80" y="138"/>
                  </a:lnTo>
                  <a:lnTo>
                    <a:pt x="75" y="139"/>
                  </a:lnTo>
                  <a:lnTo>
                    <a:pt x="70" y="141"/>
                  </a:lnTo>
                  <a:lnTo>
                    <a:pt x="64" y="141"/>
                  </a:lnTo>
                  <a:lnTo>
                    <a:pt x="59" y="141"/>
                  </a:lnTo>
                  <a:lnTo>
                    <a:pt x="53" y="139"/>
                  </a:lnTo>
                  <a:lnTo>
                    <a:pt x="48" y="138"/>
                  </a:lnTo>
                  <a:lnTo>
                    <a:pt x="43" y="136"/>
                  </a:lnTo>
                  <a:lnTo>
                    <a:pt x="38" y="132"/>
                  </a:lnTo>
                  <a:lnTo>
                    <a:pt x="33" y="130"/>
                  </a:lnTo>
                  <a:lnTo>
                    <a:pt x="29" y="126"/>
                  </a:lnTo>
                  <a:lnTo>
                    <a:pt x="25" y="121"/>
                  </a:lnTo>
                  <a:lnTo>
                    <a:pt x="21" y="117"/>
                  </a:lnTo>
                  <a:lnTo>
                    <a:pt x="18" y="112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2" y="95"/>
                  </a:lnTo>
                  <a:lnTo>
                    <a:pt x="10" y="89"/>
                  </a:lnTo>
                  <a:lnTo>
                    <a:pt x="9" y="82"/>
                  </a:lnTo>
                  <a:lnTo>
                    <a:pt x="9" y="76"/>
                  </a:lnTo>
                  <a:lnTo>
                    <a:pt x="9" y="69"/>
                  </a:lnTo>
                  <a:lnTo>
                    <a:pt x="10" y="63"/>
                  </a:lnTo>
                  <a:lnTo>
                    <a:pt x="12" y="57"/>
                  </a:lnTo>
                  <a:lnTo>
                    <a:pt x="13" y="51"/>
                  </a:lnTo>
                  <a:lnTo>
                    <a:pt x="18" y="40"/>
                  </a:lnTo>
                  <a:lnTo>
                    <a:pt x="25" y="30"/>
                  </a:lnTo>
                  <a:lnTo>
                    <a:pt x="33" y="22"/>
                  </a:lnTo>
                  <a:lnTo>
                    <a:pt x="43" y="16"/>
                  </a:lnTo>
                  <a:lnTo>
                    <a:pt x="48" y="13"/>
                  </a:lnTo>
                  <a:lnTo>
                    <a:pt x="53" y="12"/>
                  </a:lnTo>
                  <a:lnTo>
                    <a:pt x="59" y="11"/>
                  </a:lnTo>
                  <a:lnTo>
                    <a:pt x="64" y="11"/>
                  </a:lnTo>
                  <a:lnTo>
                    <a:pt x="70" y="11"/>
                  </a:lnTo>
                  <a:lnTo>
                    <a:pt x="75" y="12"/>
                  </a:lnTo>
                  <a:lnTo>
                    <a:pt x="80" y="13"/>
                  </a:lnTo>
                  <a:lnTo>
                    <a:pt x="85" y="16"/>
                  </a:lnTo>
                  <a:lnTo>
                    <a:pt x="94" y="22"/>
                  </a:lnTo>
                  <a:lnTo>
                    <a:pt x="102" y="30"/>
                  </a:lnTo>
                  <a:lnTo>
                    <a:pt x="109" y="40"/>
                  </a:lnTo>
                  <a:lnTo>
                    <a:pt x="114" y="51"/>
                  </a:lnTo>
                  <a:lnTo>
                    <a:pt x="116" y="57"/>
                  </a:lnTo>
                  <a:lnTo>
                    <a:pt x="117" y="63"/>
                  </a:lnTo>
                  <a:lnTo>
                    <a:pt x="118" y="69"/>
                  </a:lnTo>
                  <a:lnTo>
                    <a:pt x="118" y="76"/>
                  </a:lnTo>
                  <a:close/>
                </a:path>
              </a:pathLst>
            </a:custGeom>
            <a:solidFill>
              <a:srgbClr val="F9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0" name="Freeform 35"/>
            <p:cNvSpPr>
              <a:spLocks noEditPoints="1"/>
            </p:cNvSpPr>
            <p:nvPr/>
          </p:nvSpPr>
          <p:spPr bwMode="auto">
            <a:xfrm>
              <a:off x="1150" y="2648"/>
              <a:ext cx="23" cy="23"/>
            </a:xfrm>
            <a:custGeom>
              <a:avLst/>
              <a:gdLst>
                <a:gd name="T0" fmla="*/ 0 w 118"/>
                <a:gd name="T1" fmla="*/ 0 h 140"/>
                <a:gd name="T2" fmla="*/ 0 w 118"/>
                <a:gd name="T3" fmla="*/ 0 h 140"/>
                <a:gd name="T4" fmla="*/ 0 w 118"/>
                <a:gd name="T5" fmla="*/ 0 h 140"/>
                <a:gd name="T6" fmla="*/ 0 w 118"/>
                <a:gd name="T7" fmla="*/ 0 h 140"/>
                <a:gd name="T8" fmla="*/ 0 w 118"/>
                <a:gd name="T9" fmla="*/ 0 h 140"/>
                <a:gd name="T10" fmla="*/ 0 w 118"/>
                <a:gd name="T11" fmla="*/ 0 h 140"/>
                <a:gd name="T12" fmla="*/ 0 w 118"/>
                <a:gd name="T13" fmla="*/ 0 h 140"/>
                <a:gd name="T14" fmla="*/ 0 w 118"/>
                <a:gd name="T15" fmla="*/ 0 h 140"/>
                <a:gd name="T16" fmla="*/ 0 w 118"/>
                <a:gd name="T17" fmla="*/ 0 h 140"/>
                <a:gd name="T18" fmla="*/ 0 w 118"/>
                <a:gd name="T19" fmla="*/ 0 h 140"/>
                <a:gd name="T20" fmla="*/ 0 w 118"/>
                <a:gd name="T21" fmla="*/ 0 h 140"/>
                <a:gd name="T22" fmla="*/ 0 w 118"/>
                <a:gd name="T23" fmla="*/ 0 h 140"/>
                <a:gd name="T24" fmla="*/ 0 w 118"/>
                <a:gd name="T25" fmla="*/ 0 h 140"/>
                <a:gd name="T26" fmla="*/ 0 w 118"/>
                <a:gd name="T27" fmla="*/ 0 h 140"/>
                <a:gd name="T28" fmla="*/ 0 w 118"/>
                <a:gd name="T29" fmla="*/ 0 h 140"/>
                <a:gd name="T30" fmla="*/ 0 w 118"/>
                <a:gd name="T31" fmla="*/ 0 h 140"/>
                <a:gd name="T32" fmla="*/ 0 w 118"/>
                <a:gd name="T33" fmla="*/ 0 h 140"/>
                <a:gd name="T34" fmla="*/ 0 w 118"/>
                <a:gd name="T35" fmla="*/ 0 h 140"/>
                <a:gd name="T36" fmla="*/ 0 w 118"/>
                <a:gd name="T37" fmla="*/ 0 h 140"/>
                <a:gd name="T38" fmla="*/ 0 w 118"/>
                <a:gd name="T39" fmla="*/ 0 h 140"/>
                <a:gd name="T40" fmla="*/ 0 w 118"/>
                <a:gd name="T41" fmla="*/ 0 h 140"/>
                <a:gd name="T42" fmla="*/ 0 w 118"/>
                <a:gd name="T43" fmla="*/ 0 h 140"/>
                <a:gd name="T44" fmla="*/ 0 w 118"/>
                <a:gd name="T45" fmla="*/ 0 h 140"/>
                <a:gd name="T46" fmla="*/ 0 w 118"/>
                <a:gd name="T47" fmla="*/ 0 h 140"/>
                <a:gd name="T48" fmla="*/ 0 w 118"/>
                <a:gd name="T49" fmla="*/ 0 h 140"/>
                <a:gd name="T50" fmla="*/ 0 w 118"/>
                <a:gd name="T51" fmla="*/ 0 h 140"/>
                <a:gd name="T52" fmla="*/ 0 w 118"/>
                <a:gd name="T53" fmla="*/ 0 h 140"/>
                <a:gd name="T54" fmla="*/ 0 w 118"/>
                <a:gd name="T55" fmla="*/ 0 h 140"/>
                <a:gd name="T56" fmla="*/ 0 w 118"/>
                <a:gd name="T57" fmla="*/ 0 h 140"/>
                <a:gd name="T58" fmla="*/ 0 w 118"/>
                <a:gd name="T59" fmla="*/ 0 h 140"/>
                <a:gd name="T60" fmla="*/ 0 w 118"/>
                <a:gd name="T61" fmla="*/ 0 h 140"/>
                <a:gd name="T62" fmla="*/ 0 w 118"/>
                <a:gd name="T63" fmla="*/ 0 h 140"/>
                <a:gd name="T64" fmla="*/ 0 w 118"/>
                <a:gd name="T65" fmla="*/ 0 h 140"/>
                <a:gd name="T66" fmla="*/ 0 w 118"/>
                <a:gd name="T67" fmla="*/ 0 h 140"/>
                <a:gd name="T68" fmla="*/ 0 w 118"/>
                <a:gd name="T69" fmla="*/ 0 h 140"/>
                <a:gd name="T70" fmla="*/ 0 w 118"/>
                <a:gd name="T71" fmla="*/ 0 h 140"/>
                <a:gd name="T72" fmla="*/ 0 w 118"/>
                <a:gd name="T73" fmla="*/ 0 h 140"/>
                <a:gd name="T74" fmla="*/ 0 w 118"/>
                <a:gd name="T75" fmla="*/ 0 h 140"/>
                <a:gd name="T76" fmla="*/ 0 w 118"/>
                <a:gd name="T77" fmla="*/ 0 h 140"/>
                <a:gd name="T78" fmla="*/ 0 w 118"/>
                <a:gd name="T79" fmla="*/ 0 h 140"/>
                <a:gd name="T80" fmla="*/ 0 w 118"/>
                <a:gd name="T81" fmla="*/ 0 h 140"/>
                <a:gd name="T82" fmla="*/ 0 w 118"/>
                <a:gd name="T83" fmla="*/ 0 h 140"/>
                <a:gd name="T84" fmla="*/ 0 w 118"/>
                <a:gd name="T85" fmla="*/ 0 h 140"/>
                <a:gd name="T86" fmla="*/ 0 w 118"/>
                <a:gd name="T87" fmla="*/ 0 h 140"/>
                <a:gd name="T88" fmla="*/ 0 w 118"/>
                <a:gd name="T89" fmla="*/ 0 h 140"/>
                <a:gd name="T90" fmla="*/ 0 w 118"/>
                <a:gd name="T91" fmla="*/ 0 h 140"/>
                <a:gd name="T92" fmla="*/ 0 w 118"/>
                <a:gd name="T93" fmla="*/ 0 h 140"/>
                <a:gd name="T94" fmla="*/ 0 w 118"/>
                <a:gd name="T95" fmla="*/ 0 h 140"/>
                <a:gd name="T96" fmla="*/ 0 w 118"/>
                <a:gd name="T97" fmla="*/ 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140"/>
                <a:gd name="T149" fmla="*/ 118 w 118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140">
                  <a:moveTo>
                    <a:pt x="118" y="71"/>
                  </a:moveTo>
                  <a:lnTo>
                    <a:pt x="117" y="64"/>
                  </a:lnTo>
                  <a:lnTo>
                    <a:pt x="116" y="56"/>
                  </a:lnTo>
                  <a:lnTo>
                    <a:pt x="115" y="50"/>
                  </a:lnTo>
                  <a:lnTo>
                    <a:pt x="113" y="43"/>
                  </a:lnTo>
                  <a:lnTo>
                    <a:pt x="110" y="37"/>
                  </a:lnTo>
                  <a:lnTo>
                    <a:pt x="108" y="31"/>
                  </a:lnTo>
                  <a:lnTo>
                    <a:pt x="104" y="26"/>
                  </a:lnTo>
                  <a:lnTo>
                    <a:pt x="100" y="22"/>
                  </a:lnTo>
                  <a:lnTo>
                    <a:pt x="96" y="17"/>
                  </a:lnTo>
                  <a:lnTo>
                    <a:pt x="92" y="12"/>
                  </a:lnTo>
                  <a:lnTo>
                    <a:pt x="87" y="10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1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5" y="12"/>
                  </a:lnTo>
                  <a:lnTo>
                    <a:pt x="21" y="17"/>
                  </a:lnTo>
                  <a:lnTo>
                    <a:pt x="17" y="22"/>
                  </a:lnTo>
                  <a:lnTo>
                    <a:pt x="13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2" y="50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8"/>
                  </a:lnTo>
                  <a:lnTo>
                    <a:pt x="1" y="85"/>
                  </a:lnTo>
                  <a:lnTo>
                    <a:pt x="2" y="91"/>
                  </a:lnTo>
                  <a:lnTo>
                    <a:pt x="4" y="98"/>
                  </a:lnTo>
                  <a:lnTo>
                    <a:pt x="7" y="104"/>
                  </a:lnTo>
                  <a:lnTo>
                    <a:pt x="10" y="110"/>
                  </a:lnTo>
                  <a:lnTo>
                    <a:pt x="13" y="115"/>
                  </a:lnTo>
                  <a:lnTo>
                    <a:pt x="17" y="120"/>
                  </a:lnTo>
                  <a:lnTo>
                    <a:pt x="21" y="125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6" y="136"/>
                  </a:lnTo>
                  <a:lnTo>
                    <a:pt x="42" y="138"/>
                  </a:lnTo>
                  <a:lnTo>
                    <a:pt x="47" y="139"/>
                  </a:lnTo>
                  <a:lnTo>
                    <a:pt x="53" y="140"/>
                  </a:lnTo>
                  <a:lnTo>
                    <a:pt x="59" y="140"/>
                  </a:lnTo>
                  <a:lnTo>
                    <a:pt x="65" y="140"/>
                  </a:lnTo>
                  <a:lnTo>
                    <a:pt x="71" y="139"/>
                  </a:lnTo>
                  <a:lnTo>
                    <a:pt x="76" y="138"/>
                  </a:lnTo>
                  <a:lnTo>
                    <a:pt x="82" y="136"/>
                  </a:lnTo>
                  <a:lnTo>
                    <a:pt x="87" y="132"/>
                  </a:lnTo>
                  <a:lnTo>
                    <a:pt x="92" y="128"/>
                  </a:lnTo>
                  <a:lnTo>
                    <a:pt x="96" y="125"/>
                  </a:lnTo>
                  <a:lnTo>
                    <a:pt x="100" y="120"/>
                  </a:lnTo>
                  <a:lnTo>
                    <a:pt x="104" y="115"/>
                  </a:lnTo>
                  <a:lnTo>
                    <a:pt x="108" y="110"/>
                  </a:lnTo>
                  <a:lnTo>
                    <a:pt x="110" y="104"/>
                  </a:lnTo>
                  <a:lnTo>
                    <a:pt x="113" y="98"/>
                  </a:lnTo>
                  <a:lnTo>
                    <a:pt x="115" y="91"/>
                  </a:lnTo>
                  <a:lnTo>
                    <a:pt x="116" y="85"/>
                  </a:lnTo>
                  <a:lnTo>
                    <a:pt x="117" y="78"/>
                  </a:lnTo>
                  <a:lnTo>
                    <a:pt x="118" y="71"/>
                  </a:lnTo>
                  <a:close/>
                  <a:moveTo>
                    <a:pt x="109" y="71"/>
                  </a:moveTo>
                  <a:lnTo>
                    <a:pt x="108" y="83"/>
                  </a:lnTo>
                  <a:lnTo>
                    <a:pt x="105" y="94"/>
                  </a:lnTo>
                  <a:lnTo>
                    <a:pt x="100" y="104"/>
                  </a:lnTo>
                  <a:lnTo>
                    <a:pt x="94" y="113"/>
                  </a:lnTo>
                  <a:lnTo>
                    <a:pt x="87" y="120"/>
                  </a:lnTo>
                  <a:lnTo>
                    <a:pt x="78" y="126"/>
                  </a:lnTo>
                  <a:lnTo>
                    <a:pt x="69" y="128"/>
                  </a:lnTo>
                  <a:lnTo>
                    <a:pt x="59" y="130"/>
                  </a:lnTo>
                  <a:lnTo>
                    <a:pt x="49" y="128"/>
                  </a:lnTo>
                  <a:lnTo>
                    <a:pt x="40" y="126"/>
                  </a:lnTo>
                  <a:lnTo>
                    <a:pt x="31" y="120"/>
                  </a:lnTo>
                  <a:lnTo>
                    <a:pt x="23" y="113"/>
                  </a:lnTo>
                  <a:lnTo>
                    <a:pt x="17" y="104"/>
                  </a:lnTo>
                  <a:lnTo>
                    <a:pt x="13" y="94"/>
                  </a:lnTo>
                  <a:lnTo>
                    <a:pt x="10" y="83"/>
                  </a:lnTo>
                  <a:lnTo>
                    <a:pt x="9" y="71"/>
                  </a:lnTo>
                  <a:lnTo>
                    <a:pt x="10" y="59"/>
                  </a:lnTo>
                  <a:lnTo>
                    <a:pt x="13" y="48"/>
                  </a:lnTo>
                  <a:lnTo>
                    <a:pt x="17" y="37"/>
                  </a:lnTo>
                  <a:lnTo>
                    <a:pt x="23" y="29"/>
                  </a:lnTo>
                  <a:lnTo>
                    <a:pt x="31" y="22"/>
                  </a:lnTo>
                  <a:lnTo>
                    <a:pt x="40" y="16"/>
                  </a:lnTo>
                  <a:lnTo>
                    <a:pt x="49" y="12"/>
                  </a:lnTo>
                  <a:lnTo>
                    <a:pt x="59" y="11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87" y="22"/>
                  </a:lnTo>
                  <a:lnTo>
                    <a:pt x="94" y="29"/>
                  </a:lnTo>
                  <a:lnTo>
                    <a:pt x="100" y="37"/>
                  </a:lnTo>
                  <a:lnTo>
                    <a:pt x="105" y="48"/>
                  </a:lnTo>
                  <a:lnTo>
                    <a:pt x="108" y="59"/>
                  </a:lnTo>
                  <a:lnTo>
                    <a:pt x="109" y="71"/>
                  </a:lnTo>
                  <a:close/>
                </a:path>
              </a:pathLst>
            </a:custGeom>
            <a:solidFill>
              <a:srgbClr val="F9E0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1" name="Freeform 36"/>
            <p:cNvSpPr>
              <a:spLocks noEditPoints="1"/>
            </p:cNvSpPr>
            <p:nvPr/>
          </p:nvSpPr>
          <p:spPr bwMode="auto">
            <a:xfrm>
              <a:off x="1151" y="2649"/>
              <a:ext cx="21" cy="21"/>
            </a:xfrm>
            <a:custGeom>
              <a:avLst/>
              <a:gdLst>
                <a:gd name="T0" fmla="*/ 0 w 109"/>
                <a:gd name="T1" fmla="*/ 0 h 130"/>
                <a:gd name="T2" fmla="*/ 0 w 109"/>
                <a:gd name="T3" fmla="*/ 0 h 130"/>
                <a:gd name="T4" fmla="*/ 0 w 109"/>
                <a:gd name="T5" fmla="*/ 0 h 130"/>
                <a:gd name="T6" fmla="*/ 0 w 109"/>
                <a:gd name="T7" fmla="*/ 0 h 130"/>
                <a:gd name="T8" fmla="*/ 0 w 109"/>
                <a:gd name="T9" fmla="*/ 0 h 130"/>
                <a:gd name="T10" fmla="*/ 0 w 109"/>
                <a:gd name="T11" fmla="*/ 0 h 130"/>
                <a:gd name="T12" fmla="*/ 0 w 109"/>
                <a:gd name="T13" fmla="*/ 0 h 130"/>
                <a:gd name="T14" fmla="*/ 0 w 109"/>
                <a:gd name="T15" fmla="*/ 0 h 130"/>
                <a:gd name="T16" fmla="*/ 0 w 109"/>
                <a:gd name="T17" fmla="*/ 0 h 130"/>
                <a:gd name="T18" fmla="*/ 0 w 109"/>
                <a:gd name="T19" fmla="*/ 0 h 130"/>
                <a:gd name="T20" fmla="*/ 0 w 109"/>
                <a:gd name="T21" fmla="*/ 0 h 130"/>
                <a:gd name="T22" fmla="*/ 0 w 109"/>
                <a:gd name="T23" fmla="*/ 0 h 130"/>
                <a:gd name="T24" fmla="*/ 0 w 109"/>
                <a:gd name="T25" fmla="*/ 0 h 130"/>
                <a:gd name="T26" fmla="*/ 0 w 109"/>
                <a:gd name="T27" fmla="*/ 0 h 130"/>
                <a:gd name="T28" fmla="*/ 0 w 109"/>
                <a:gd name="T29" fmla="*/ 0 h 130"/>
                <a:gd name="T30" fmla="*/ 0 w 109"/>
                <a:gd name="T31" fmla="*/ 0 h 130"/>
                <a:gd name="T32" fmla="*/ 0 w 109"/>
                <a:gd name="T33" fmla="*/ 0 h 130"/>
                <a:gd name="T34" fmla="*/ 0 w 109"/>
                <a:gd name="T35" fmla="*/ 0 h 130"/>
                <a:gd name="T36" fmla="*/ 0 w 109"/>
                <a:gd name="T37" fmla="*/ 0 h 130"/>
                <a:gd name="T38" fmla="*/ 0 w 109"/>
                <a:gd name="T39" fmla="*/ 0 h 130"/>
                <a:gd name="T40" fmla="*/ 0 w 109"/>
                <a:gd name="T41" fmla="*/ 0 h 130"/>
                <a:gd name="T42" fmla="*/ 0 w 109"/>
                <a:gd name="T43" fmla="*/ 0 h 130"/>
                <a:gd name="T44" fmla="*/ 0 w 109"/>
                <a:gd name="T45" fmla="*/ 0 h 130"/>
                <a:gd name="T46" fmla="*/ 0 w 109"/>
                <a:gd name="T47" fmla="*/ 0 h 130"/>
                <a:gd name="T48" fmla="*/ 0 w 109"/>
                <a:gd name="T49" fmla="*/ 0 h 130"/>
                <a:gd name="T50" fmla="*/ 0 w 109"/>
                <a:gd name="T51" fmla="*/ 0 h 130"/>
                <a:gd name="T52" fmla="*/ 0 w 109"/>
                <a:gd name="T53" fmla="*/ 0 h 130"/>
                <a:gd name="T54" fmla="*/ 0 w 109"/>
                <a:gd name="T55" fmla="*/ 0 h 130"/>
                <a:gd name="T56" fmla="*/ 0 w 109"/>
                <a:gd name="T57" fmla="*/ 0 h 130"/>
                <a:gd name="T58" fmla="*/ 0 w 109"/>
                <a:gd name="T59" fmla="*/ 0 h 130"/>
                <a:gd name="T60" fmla="*/ 0 w 109"/>
                <a:gd name="T61" fmla="*/ 0 h 130"/>
                <a:gd name="T62" fmla="*/ 0 w 109"/>
                <a:gd name="T63" fmla="*/ 0 h 130"/>
                <a:gd name="T64" fmla="*/ 0 w 109"/>
                <a:gd name="T65" fmla="*/ 0 h 130"/>
                <a:gd name="T66" fmla="*/ 0 w 109"/>
                <a:gd name="T67" fmla="*/ 0 h 130"/>
                <a:gd name="T68" fmla="*/ 0 w 109"/>
                <a:gd name="T69" fmla="*/ 0 h 130"/>
                <a:gd name="T70" fmla="*/ 0 w 109"/>
                <a:gd name="T71" fmla="*/ 0 h 130"/>
                <a:gd name="T72" fmla="*/ 0 w 109"/>
                <a:gd name="T73" fmla="*/ 0 h 130"/>
                <a:gd name="T74" fmla="*/ 0 w 109"/>
                <a:gd name="T75" fmla="*/ 0 h 130"/>
                <a:gd name="T76" fmla="*/ 0 w 109"/>
                <a:gd name="T77" fmla="*/ 0 h 130"/>
                <a:gd name="T78" fmla="*/ 0 w 109"/>
                <a:gd name="T79" fmla="*/ 0 h 130"/>
                <a:gd name="T80" fmla="*/ 0 w 109"/>
                <a:gd name="T81" fmla="*/ 0 h 130"/>
                <a:gd name="T82" fmla="*/ 0 w 109"/>
                <a:gd name="T83" fmla="*/ 0 h 130"/>
                <a:gd name="T84" fmla="*/ 0 w 109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30"/>
                <a:gd name="T131" fmla="*/ 109 w 109"/>
                <a:gd name="T132" fmla="*/ 130 h 1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30">
                  <a:moveTo>
                    <a:pt x="109" y="65"/>
                  </a:moveTo>
                  <a:lnTo>
                    <a:pt x="109" y="58"/>
                  </a:lnTo>
                  <a:lnTo>
                    <a:pt x="108" y="52"/>
                  </a:lnTo>
                  <a:lnTo>
                    <a:pt x="107" y="46"/>
                  </a:lnTo>
                  <a:lnTo>
                    <a:pt x="105" y="40"/>
                  </a:lnTo>
                  <a:lnTo>
                    <a:pt x="100" y="29"/>
                  </a:lnTo>
                  <a:lnTo>
                    <a:pt x="93" y="19"/>
                  </a:lnTo>
                  <a:lnTo>
                    <a:pt x="85" y="11"/>
                  </a:lnTo>
                  <a:lnTo>
                    <a:pt x="76" y="5"/>
                  </a:lnTo>
                  <a:lnTo>
                    <a:pt x="71" y="2"/>
                  </a:lnTo>
                  <a:lnTo>
                    <a:pt x="66" y="1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9" y="2"/>
                  </a:lnTo>
                  <a:lnTo>
                    <a:pt x="34" y="5"/>
                  </a:lnTo>
                  <a:lnTo>
                    <a:pt x="24" y="11"/>
                  </a:lnTo>
                  <a:lnTo>
                    <a:pt x="16" y="19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4" y="90"/>
                  </a:lnTo>
                  <a:lnTo>
                    <a:pt x="7" y="96"/>
                  </a:lnTo>
                  <a:lnTo>
                    <a:pt x="9" y="101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5"/>
                  </a:lnTo>
                  <a:lnTo>
                    <a:pt x="24" y="119"/>
                  </a:lnTo>
                  <a:lnTo>
                    <a:pt x="29" y="121"/>
                  </a:lnTo>
                  <a:lnTo>
                    <a:pt x="34" y="125"/>
                  </a:lnTo>
                  <a:lnTo>
                    <a:pt x="39" y="127"/>
                  </a:lnTo>
                  <a:lnTo>
                    <a:pt x="44" y="128"/>
                  </a:lnTo>
                  <a:lnTo>
                    <a:pt x="50" y="130"/>
                  </a:lnTo>
                  <a:lnTo>
                    <a:pt x="55" y="130"/>
                  </a:lnTo>
                  <a:lnTo>
                    <a:pt x="61" y="130"/>
                  </a:lnTo>
                  <a:lnTo>
                    <a:pt x="66" y="128"/>
                  </a:lnTo>
                  <a:lnTo>
                    <a:pt x="71" y="127"/>
                  </a:lnTo>
                  <a:lnTo>
                    <a:pt x="76" y="125"/>
                  </a:lnTo>
                  <a:lnTo>
                    <a:pt x="85" y="119"/>
                  </a:lnTo>
                  <a:lnTo>
                    <a:pt x="93" y="110"/>
                  </a:lnTo>
                  <a:lnTo>
                    <a:pt x="100" y="101"/>
                  </a:lnTo>
                  <a:lnTo>
                    <a:pt x="105" y="90"/>
                  </a:lnTo>
                  <a:lnTo>
                    <a:pt x="107" y="84"/>
                  </a:lnTo>
                  <a:lnTo>
                    <a:pt x="108" y="78"/>
                  </a:lnTo>
                  <a:lnTo>
                    <a:pt x="109" y="71"/>
                  </a:lnTo>
                  <a:lnTo>
                    <a:pt x="109" y="65"/>
                  </a:lnTo>
                  <a:close/>
                  <a:moveTo>
                    <a:pt x="100" y="65"/>
                  </a:moveTo>
                  <a:lnTo>
                    <a:pt x="99" y="76"/>
                  </a:lnTo>
                  <a:lnTo>
                    <a:pt x="97" y="85"/>
                  </a:lnTo>
                  <a:lnTo>
                    <a:pt x="92" y="95"/>
                  </a:lnTo>
                  <a:lnTo>
                    <a:pt x="87" y="103"/>
                  </a:lnTo>
                  <a:lnTo>
                    <a:pt x="80" y="109"/>
                  </a:lnTo>
                  <a:lnTo>
                    <a:pt x="73" y="114"/>
                  </a:lnTo>
                  <a:lnTo>
                    <a:pt x="64" y="118"/>
                  </a:lnTo>
                  <a:lnTo>
                    <a:pt x="55" y="119"/>
                  </a:lnTo>
                  <a:lnTo>
                    <a:pt x="46" y="118"/>
                  </a:lnTo>
                  <a:lnTo>
                    <a:pt x="38" y="114"/>
                  </a:lnTo>
                  <a:lnTo>
                    <a:pt x="30" y="109"/>
                  </a:lnTo>
                  <a:lnTo>
                    <a:pt x="22" y="103"/>
                  </a:lnTo>
                  <a:lnTo>
                    <a:pt x="17" y="95"/>
                  </a:lnTo>
                  <a:lnTo>
                    <a:pt x="13" y="85"/>
                  </a:lnTo>
                  <a:lnTo>
                    <a:pt x="10" y="76"/>
                  </a:lnTo>
                  <a:lnTo>
                    <a:pt x="9" y="65"/>
                  </a:lnTo>
                  <a:lnTo>
                    <a:pt x="10" y="54"/>
                  </a:lnTo>
                  <a:lnTo>
                    <a:pt x="13" y="43"/>
                  </a:lnTo>
                  <a:lnTo>
                    <a:pt x="17" y="35"/>
                  </a:lnTo>
                  <a:lnTo>
                    <a:pt x="22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6" y="12"/>
                  </a:lnTo>
                  <a:lnTo>
                    <a:pt x="55" y="11"/>
                  </a:lnTo>
                  <a:lnTo>
                    <a:pt x="64" y="12"/>
                  </a:lnTo>
                  <a:lnTo>
                    <a:pt x="73" y="16"/>
                  </a:lnTo>
                  <a:lnTo>
                    <a:pt x="80" y="20"/>
                  </a:lnTo>
                  <a:lnTo>
                    <a:pt x="87" y="26"/>
                  </a:lnTo>
                  <a:lnTo>
                    <a:pt x="92" y="35"/>
                  </a:lnTo>
                  <a:lnTo>
                    <a:pt x="97" y="43"/>
                  </a:lnTo>
                  <a:lnTo>
                    <a:pt x="99" y="54"/>
                  </a:lnTo>
                  <a:lnTo>
                    <a:pt x="100" y="65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2" name="Freeform 37"/>
            <p:cNvSpPr>
              <a:spLocks noEditPoints="1"/>
            </p:cNvSpPr>
            <p:nvPr/>
          </p:nvSpPr>
          <p:spPr bwMode="auto">
            <a:xfrm>
              <a:off x="1152" y="2649"/>
              <a:ext cx="20" cy="20"/>
            </a:xfrm>
            <a:custGeom>
              <a:avLst/>
              <a:gdLst>
                <a:gd name="T0" fmla="*/ 0 w 100"/>
                <a:gd name="T1" fmla="*/ 0 h 119"/>
                <a:gd name="T2" fmla="*/ 0 w 100"/>
                <a:gd name="T3" fmla="*/ 0 h 119"/>
                <a:gd name="T4" fmla="*/ 0 w 100"/>
                <a:gd name="T5" fmla="*/ 0 h 119"/>
                <a:gd name="T6" fmla="*/ 0 w 100"/>
                <a:gd name="T7" fmla="*/ 0 h 119"/>
                <a:gd name="T8" fmla="*/ 0 w 100"/>
                <a:gd name="T9" fmla="*/ 0 h 119"/>
                <a:gd name="T10" fmla="*/ 0 w 100"/>
                <a:gd name="T11" fmla="*/ 0 h 119"/>
                <a:gd name="T12" fmla="*/ 0 w 100"/>
                <a:gd name="T13" fmla="*/ 0 h 119"/>
                <a:gd name="T14" fmla="*/ 0 w 100"/>
                <a:gd name="T15" fmla="*/ 0 h 119"/>
                <a:gd name="T16" fmla="*/ 0 w 100"/>
                <a:gd name="T17" fmla="*/ 0 h 119"/>
                <a:gd name="T18" fmla="*/ 0 w 100"/>
                <a:gd name="T19" fmla="*/ 0 h 119"/>
                <a:gd name="T20" fmla="*/ 0 w 100"/>
                <a:gd name="T21" fmla="*/ 0 h 119"/>
                <a:gd name="T22" fmla="*/ 0 w 100"/>
                <a:gd name="T23" fmla="*/ 0 h 119"/>
                <a:gd name="T24" fmla="*/ 0 w 100"/>
                <a:gd name="T25" fmla="*/ 0 h 119"/>
                <a:gd name="T26" fmla="*/ 0 w 100"/>
                <a:gd name="T27" fmla="*/ 0 h 119"/>
                <a:gd name="T28" fmla="*/ 0 w 100"/>
                <a:gd name="T29" fmla="*/ 0 h 119"/>
                <a:gd name="T30" fmla="*/ 0 w 100"/>
                <a:gd name="T31" fmla="*/ 0 h 119"/>
                <a:gd name="T32" fmla="*/ 0 w 100"/>
                <a:gd name="T33" fmla="*/ 0 h 119"/>
                <a:gd name="T34" fmla="*/ 0 w 100"/>
                <a:gd name="T35" fmla="*/ 0 h 119"/>
                <a:gd name="T36" fmla="*/ 0 w 100"/>
                <a:gd name="T37" fmla="*/ 0 h 119"/>
                <a:gd name="T38" fmla="*/ 0 w 100"/>
                <a:gd name="T39" fmla="*/ 0 h 119"/>
                <a:gd name="T40" fmla="*/ 0 w 100"/>
                <a:gd name="T41" fmla="*/ 0 h 119"/>
                <a:gd name="T42" fmla="*/ 0 w 100"/>
                <a:gd name="T43" fmla="*/ 0 h 119"/>
                <a:gd name="T44" fmla="*/ 0 w 100"/>
                <a:gd name="T45" fmla="*/ 0 h 119"/>
                <a:gd name="T46" fmla="*/ 0 w 100"/>
                <a:gd name="T47" fmla="*/ 0 h 119"/>
                <a:gd name="T48" fmla="*/ 0 w 100"/>
                <a:gd name="T49" fmla="*/ 0 h 119"/>
                <a:gd name="T50" fmla="*/ 0 w 100"/>
                <a:gd name="T51" fmla="*/ 0 h 119"/>
                <a:gd name="T52" fmla="*/ 0 w 100"/>
                <a:gd name="T53" fmla="*/ 0 h 119"/>
                <a:gd name="T54" fmla="*/ 0 w 100"/>
                <a:gd name="T55" fmla="*/ 0 h 119"/>
                <a:gd name="T56" fmla="*/ 0 w 100"/>
                <a:gd name="T57" fmla="*/ 0 h 119"/>
                <a:gd name="T58" fmla="*/ 0 w 100"/>
                <a:gd name="T59" fmla="*/ 0 h 119"/>
                <a:gd name="T60" fmla="*/ 0 w 100"/>
                <a:gd name="T61" fmla="*/ 0 h 119"/>
                <a:gd name="T62" fmla="*/ 0 w 100"/>
                <a:gd name="T63" fmla="*/ 0 h 119"/>
                <a:gd name="T64" fmla="*/ 0 w 100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19"/>
                <a:gd name="T101" fmla="*/ 100 w 100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19">
                  <a:moveTo>
                    <a:pt x="100" y="60"/>
                  </a:moveTo>
                  <a:lnTo>
                    <a:pt x="99" y="48"/>
                  </a:lnTo>
                  <a:lnTo>
                    <a:pt x="96" y="37"/>
                  </a:lnTo>
                  <a:lnTo>
                    <a:pt x="91" y="26"/>
                  </a:lnTo>
                  <a:lnTo>
                    <a:pt x="85" y="18"/>
                  </a:lnTo>
                  <a:lnTo>
                    <a:pt x="78" y="11"/>
                  </a:lnTo>
                  <a:lnTo>
                    <a:pt x="69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5"/>
                  </a:lnTo>
                  <a:lnTo>
                    <a:pt x="22" y="11"/>
                  </a:lnTo>
                  <a:lnTo>
                    <a:pt x="14" y="18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4" y="83"/>
                  </a:lnTo>
                  <a:lnTo>
                    <a:pt x="8" y="93"/>
                  </a:lnTo>
                  <a:lnTo>
                    <a:pt x="14" y="102"/>
                  </a:lnTo>
                  <a:lnTo>
                    <a:pt x="22" y="109"/>
                  </a:lnTo>
                  <a:lnTo>
                    <a:pt x="31" y="115"/>
                  </a:lnTo>
                  <a:lnTo>
                    <a:pt x="40" y="117"/>
                  </a:lnTo>
                  <a:lnTo>
                    <a:pt x="50" y="119"/>
                  </a:lnTo>
                  <a:lnTo>
                    <a:pt x="60" y="117"/>
                  </a:lnTo>
                  <a:lnTo>
                    <a:pt x="69" y="115"/>
                  </a:lnTo>
                  <a:lnTo>
                    <a:pt x="78" y="109"/>
                  </a:lnTo>
                  <a:lnTo>
                    <a:pt x="85" y="102"/>
                  </a:lnTo>
                  <a:lnTo>
                    <a:pt x="91" y="93"/>
                  </a:lnTo>
                  <a:lnTo>
                    <a:pt x="96" y="83"/>
                  </a:lnTo>
                  <a:lnTo>
                    <a:pt x="99" y="72"/>
                  </a:lnTo>
                  <a:lnTo>
                    <a:pt x="100" y="60"/>
                  </a:lnTo>
                  <a:close/>
                  <a:moveTo>
                    <a:pt x="91" y="60"/>
                  </a:moveTo>
                  <a:lnTo>
                    <a:pt x="90" y="69"/>
                  </a:lnTo>
                  <a:lnTo>
                    <a:pt x="87" y="79"/>
                  </a:lnTo>
                  <a:lnTo>
                    <a:pt x="84" y="87"/>
                  </a:lnTo>
                  <a:lnTo>
                    <a:pt x="79" y="95"/>
                  </a:lnTo>
                  <a:lnTo>
                    <a:pt x="73" y="101"/>
                  </a:lnTo>
                  <a:lnTo>
                    <a:pt x="66" y="104"/>
                  </a:lnTo>
                  <a:lnTo>
                    <a:pt x="58" y="108"/>
                  </a:lnTo>
                  <a:lnTo>
                    <a:pt x="50" y="108"/>
                  </a:lnTo>
                  <a:lnTo>
                    <a:pt x="42" y="108"/>
                  </a:lnTo>
                  <a:lnTo>
                    <a:pt x="34" y="104"/>
                  </a:lnTo>
                  <a:lnTo>
                    <a:pt x="27" y="101"/>
                  </a:lnTo>
                  <a:lnTo>
                    <a:pt x="20" y="95"/>
                  </a:lnTo>
                  <a:lnTo>
                    <a:pt x="16" y="87"/>
                  </a:lnTo>
                  <a:lnTo>
                    <a:pt x="12" y="79"/>
                  </a:lnTo>
                  <a:lnTo>
                    <a:pt x="9" y="69"/>
                  </a:lnTo>
                  <a:lnTo>
                    <a:pt x="9" y="60"/>
                  </a:lnTo>
                  <a:lnTo>
                    <a:pt x="9" y="50"/>
                  </a:lnTo>
                  <a:lnTo>
                    <a:pt x="12" y="41"/>
                  </a:lnTo>
                  <a:lnTo>
                    <a:pt x="16" y="32"/>
                  </a:lnTo>
                  <a:lnTo>
                    <a:pt x="20" y="25"/>
                  </a:lnTo>
                  <a:lnTo>
                    <a:pt x="27" y="19"/>
                  </a:lnTo>
                  <a:lnTo>
                    <a:pt x="34" y="15"/>
                  </a:lnTo>
                  <a:lnTo>
                    <a:pt x="42" y="12"/>
                  </a:lnTo>
                  <a:lnTo>
                    <a:pt x="50" y="11"/>
                  </a:lnTo>
                  <a:lnTo>
                    <a:pt x="58" y="12"/>
                  </a:lnTo>
                  <a:lnTo>
                    <a:pt x="66" y="15"/>
                  </a:lnTo>
                  <a:lnTo>
                    <a:pt x="73" y="19"/>
                  </a:lnTo>
                  <a:lnTo>
                    <a:pt x="79" y="25"/>
                  </a:lnTo>
                  <a:lnTo>
                    <a:pt x="84" y="32"/>
                  </a:lnTo>
                  <a:lnTo>
                    <a:pt x="87" y="41"/>
                  </a:lnTo>
                  <a:lnTo>
                    <a:pt x="90" y="50"/>
                  </a:lnTo>
                  <a:lnTo>
                    <a:pt x="91" y="60"/>
                  </a:lnTo>
                  <a:close/>
                </a:path>
              </a:pathLst>
            </a:custGeom>
            <a:solidFill>
              <a:srgbClr val="FAE3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3" name="Freeform 38"/>
            <p:cNvSpPr>
              <a:spLocks noEditPoints="1"/>
            </p:cNvSpPr>
            <p:nvPr/>
          </p:nvSpPr>
          <p:spPr bwMode="auto">
            <a:xfrm>
              <a:off x="1152" y="2650"/>
              <a:ext cx="19" cy="18"/>
            </a:xfrm>
            <a:custGeom>
              <a:avLst/>
              <a:gdLst>
                <a:gd name="T0" fmla="*/ 0 w 91"/>
                <a:gd name="T1" fmla="*/ 0 h 108"/>
                <a:gd name="T2" fmla="*/ 0 w 91"/>
                <a:gd name="T3" fmla="*/ 0 h 108"/>
                <a:gd name="T4" fmla="*/ 0 w 91"/>
                <a:gd name="T5" fmla="*/ 0 h 108"/>
                <a:gd name="T6" fmla="*/ 0 w 91"/>
                <a:gd name="T7" fmla="*/ 0 h 108"/>
                <a:gd name="T8" fmla="*/ 0 w 91"/>
                <a:gd name="T9" fmla="*/ 0 h 108"/>
                <a:gd name="T10" fmla="*/ 0 w 91"/>
                <a:gd name="T11" fmla="*/ 0 h 108"/>
                <a:gd name="T12" fmla="*/ 0 w 91"/>
                <a:gd name="T13" fmla="*/ 0 h 108"/>
                <a:gd name="T14" fmla="*/ 0 w 91"/>
                <a:gd name="T15" fmla="*/ 0 h 108"/>
                <a:gd name="T16" fmla="*/ 0 w 91"/>
                <a:gd name="T17" fmla="*/ 0 h 108"/>
                <a:gd name="T18" fmla="*/ 0 w 91"/>
                <a:gd name="T19" fmla="*/ 0 h 108"/>
                <a:gd name="T20" fmla="*/ 0 w 91"/>
                <a:gd name="T21" fmla="*/ 0 h 108"/>
                <a:gd name="T22" fmla="*/ 0 w 91"/>
                <a:gd name="T23" fmla="*/ 0 h 108"/>
                <a:gd name="T24" fmla="*/ 0 w 91"/>
                <a:gd name="T25" fmla="*/ 0 h 108"/>
                <a:gd name="T26" fmla="*/ 0 w 91"/>
                <a:gd name="T27" fmla="*/ 0 h 108"/>
                <a:gd name="T28" fmla="*/ 0 w 91"/>
                <a:gd name="T29" fmla="*/ 0 h 108"/>
                <a:gd name="T30" fmla="*/ 0 w 91"/>
                <a:gd name="T31" fmla="*/ 0 h 108"/>
                <a:gd name="T32" fmla="*/ 0 w 91"/>
                <a:gd name="T33" fmla="*/ 0 h 108"/>
                <a:gd name="T34" fmla="*/ 0 w 91"/>
                <a:gd name="T35" fmla="*/ 0 h 108"/>
                <a:gd name="T36" fmla="*/ 0 w 91"/>
                <a:gd name="T37" fmla="*/ 0 h 108"/>
                <a:gd name="T38" fmla="*/ 0 w 91"/>
                <a:gd name="T39" fmla="*/ 0 h 108"/>
                <a:gd name="T40" fmla="*/ 0 w 91"/>
                <a:gd name="T41" fmla="*/ 0 h 108"/>
                <a:gd name="T42" fmla="*/ 0 w 91"/>
                <a:gd name="T43" fmla="*/ 0 h 108"/>
                <a:gd name="T44" fmla="*/ 0 w 91"/>
                <a:gd name="T45" fmla="*/ 0 h 108"/>
                <a:gd name="T46" fmla="*/ 0 w 91"/>
                <a:gd name="T47" fmla="*/ 0 h 108"/>
                <a:gd name="T48" fmla="*/ 0 w 91"/>
                <a:gd name="T49" fmla="*/ 0 h 108"/>
                <a:gd name="T50" fmla="*/ 0 w 91"/>
                <a:gd name="T51" fmla="*/ 0 h 108"/>
                <a:gd name="T52" fmla="*/ 0 w 91"/>
                <a:gd name="T53" fmla="*/ 0 h 108"/>
                <a:gd name="T54" fmla="*/ 0 w 91"/>
                <a:gd name="T55" fmla="*/ 0 h 108"/>
                <a:gd name="T56" fmla="*/ 0 w 91"/>
                <a:gd name="T57" fmla="*/ 0 h 108"/>
                <a:gd name="T58" fmla="*/ 0 w 91"/>
                <a:gd name="T59" fmla="*/ 0 h 108"/>
                <a:gd name="T60" fmla="*/ 0 w 91"/>
                <a:gd name="T61" fmla="*/ 0 h 108"/>
                <a:gd name="T62" fmla="*/ 0 w 91"/>
                <a:gd name="T63" fmla="*/ 0 h 108"/>
                <a:gd name="T64" fmla="*/ 0 w 91"/>
                <a:gd name="T65" fmla="*/ 0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108"/>
                <a:gd name="T101" fmla="*/ 91 w 91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108">
                  <a:moveTo>
                    <a:pt x="91" y="54"/>
                  </a:moveTo>
                  <a:lnTo>
                    <a:pt x="90" y="43"/>
                  </a:lnTo>
                  <a:lnTo>
                    <a:pt x="88" y="32"/>
                  </a:lnTo>
                  <a:lnTo>
                    <a:pt x="83" y="24"/>
                  </a:lnTo>
                  <a:lnTo>
                    <a:pt x="78" y="15"/>
                  </a:lnTo>
                  <a:lnTo>
                    <a:pt x="71" y="9"/>
                  </a:lnTo>
                  <a:lnTo>
                    <a:pt x="64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3" y="15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3" y="92"/>
                  </a:lnTo>
                  <a:lnTo>
                    <a:pt x="21" y="98"/>
                  </a:lnTo>
                  <a:lnTo>
                    <a:pt x="29" y="103"/>
                  </a:lnTo>
                  <a:lnTo>
                    <a:pt x="37" y="107"/>
                  </a:lnTo>
                  <a:lnTo>
                    <a:pt x="46" y="108"/>
                  </a:lnTo>
                  <a:lnTo>
                    <a:pt x="55" y="107"/>
                  </a:lnTo>
                  <a:lnTo>
                    <a:pt x="64" y="103"/>
                  </a:lnTo>
                  <a:lnTo>
                    <a:pt x="71" y="98"/>
                  </a:lnTo>
                  <a:lnTo>
                    <a:pt x="78" y="92"/>
                  </a:lnTo>
                  <a:lnTo>
                    <a:pt x="83" y="84"/>
                  </a:lnTo>
                  <a:lnTo>
                    <a:pt x="88" y="74"/>
                  </a:lnTo>
                  <a:lnTo>
                    <a:pt x="90" y="65"/>
                  </a:lnTo>
                  <a:lnTo>
                    <a:pt x="91" y="54"/>
                  </a:lnTo>
                  <a:close/>
                  <a:moveTo>
                    <a:pt x="82" y="54"/>
                  </a:moveTo>
                  <a:lnTo>
                    <a:pt x="81" y="62"/>
                  </a:lnTo>
                  <a:lnTo>
                    <a:pt x="79" y="71"/>
                  </a:lnTo>
                  <a:lnTo>
                    <a:pt x="76" y="78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0" y="93"/>
                  </a:lnTo>
                  <a:lnTo>
                    <a:pt x="53" y="96"/>
                  </a:lnTo>
                  <a:lnTo>
                    <a:pt x="46" y="97"/>
                  </a:lnTo>
                  <a:lnTo>
                    <a:pt x="39" y="96"/>
                  </a:lnTo>
                  <a:lnTo>
                    <a:pt x="32" y="93"/>
                  </a:lnTo>
                  <a:lnTo>
                    <a:pt x="2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12" y="71"/>
                  </a:lnTo>
                  <a:lnTo>
                    <a:pt x="10" y="62"/>
                  </a:lnTo>
                  <a:lnTo>
                    <a:pt x="9" y="54"/>
                  </a:lnTo>
                  <a:lnTo>
                    <a:pt x="10" y="45"/>
                  </a:lnTo>
                  <a:lnTo>
                    <a:pt x="12" y="37"/>
                  </a:lnTo>
                  <a:lnTo>
                    <a:pt x="15" y="30"/>
                  </a:lnTo>
                  <a:lnTo>
                    <a:pt x="21" y="24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9" y="12"/>
                  </a:lnTo>
                  <a:lnTo>
                    <a:pt x="46" y="11"/>
                  </a:lnTo>
                  <a:lnTo>
                    <a:pt x="53" y="12"/>
                  </a:lnTo>
                  <a:lnTo>
                    <a:pt x="60" y="14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6" y="30"/>
                  </a:lnTo>
                  <a:lnTo>
                    <a:pt x="79" y="37"/>
                  </a:lnTo>
                  <a:lnTo>
                    <a:pt x="81" y="45"/>
                  </a:lnTo>
                  <a:lnTo>
                    <a:pt x="82" y="54"/>
                  </a:lnTo>
                  <a:close/>
                </a:path>
              </a:pathLst>
            </a:custGeom>
            <a:solidFill>
              <a:srgbClr val="FAE6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4" name="Freeform 39"/>
            <p:cNvSpPr>
              <a:spLocks noEditPoints="1"/>
            </p:cNvSpPr>
            <p:nvPr/>
          </p:nvSpPr>
          <p:spPr bwMode="auto">
            <a:xfrm>
              <a:off x="1153" y="2651"/>
              <a:ext cx="17" cy="16"/>
            </a:xfrm>
            <a:custGeom>
              <a:avLst/>
              <a:gdLst>
                <a:gd name="T0" fmla="*/ 0 w 82"/>
                <a:gd name="T1" fmla="*/ 0 h 97"/>
                <a:gd name="T2" fmla="*/ 0 w 82"/>
                <a:gd name="T3" fmla="*/ 0 h 97"/>
                <a:gd name="T4" fmla="*/ 0 w 82"/>
                <a:gd name="T5" fmla="*/ 0 h 97"/>
                <a:gd name="T6" fmla="*/ 0 w 82"/>
                <a:gd name="T7" fmla="*/ 0 h 97"/>
                <a:gd name="T8" fmla="*/ 0 w 82"/>
                <a:gd name="T9" fmla="*/ 0 h 97"/>
                <a:gd name="T10" fmla="*/ 0 w 82"/>
                <a:gd name="T11" fmla="*/ 0 h 97"/>
                <a:gd name="T12" fmla="*/ 0 w 82"/>
                <a:gd name="T13" fmla="*/ 0 h 97"/>
                <a:gd name="T14" fmla="*/ 0 w 82"/>
                <a:gd name="T15" fmla="*/ 0 h 97"/>
                <a:gd name="T16" fmla="*/ 0 w 82"/>
                <a:gd name="T17" fmla="*/ 0 h 97"/>
                <a:gd name="T18" fmla="*/ 0 w 82"/>
                <a:gd name="T19" fmla="*/ 0 h 97"/>
                <a:gd name="T20" fmla="*/ 0 w 82"/>
                <a:gd name="T21" fmla="*/ 0 h 97"/>
                <a:gd name="T22" fmla="*/ 0 w 82"/>
                <a:gd name="T23" fmla="*/ 0 h 97"/>
                <a:gd name="T24" fmla="*/ 0 w 82"/>
                <a:gd name="T25" fmla="*/ 0 h 97"/>
                <a:gd name="T26" fmla="*/ 0 w 82"/>
                <a:gd name="T27" fmla="*/ 0 h 97"/>
                <a:gd name="T28" fmla="*/ 0 w 82"/>
                <a:gd name="T29" fmla="*/ 0 h 97"/>
                <a:gd name="T30" fmla="*/ 0 w 82"/>
                <a:gd name="T31" fmla="*/ 0 h 97"/>
                <a:gd name="T32" fmla="*/ 0 w 82"/>
                <a:gd name="T33" fmla="*/ 0 h 97"/>
                <a:gd name="T34" fmla="*/ 0 w 82"/>
                <a:gd name="T35" fmla="*/ 0 h 97"/>
                <a:gd name="T36" fmla="*/ 0 w 82"/>
                <a:gd name="T37" fmla="*/ 0 h 97"/>
                <a:gd name="T38" fmla="*/ 0 w 82"/>
                <a:gd name="T39" fmla="*/ 0 h 97"/>
                <a:gd name="T40" fmla="*/ 0 w 82"/>
                <a:gd name="T41" fmla="*/ 0 h 97"/>
                <a:gd name="T42" fmla="*/ 0 w 82"/>
                <a:gd name="T43" fmla="*/ 0 h 97"/>
                <a:gd name="T44" fmla="*/ 0 w 82"/>
                <a:gd name="T45" fmla="*/ 0 h 97"/>
                <a:gd name="T46" fmla="*/ 0 w 82"/>
                <a:gd name="T47" fmla="*/ 0 h 97"/>
                <a:gd name="T48" fmla="*/ 0 w 82"/>
                <a:gd name="T49" fmla="*/ 0 h 97"/>
                <a:gd name="T50" fmla="*/ 0 w 82"/>
                <a:gd name="T51" fmla="*/ 0 h 97"/>
                <a:gd name="T52" fmla="*/ 0 w 82"/>
                <a:gd name="T53" fmla="*/ 0 h 97"/>
                <a:gd name="T54" fmla="*/ 0 w 82"/>
                <a:gd name="T55" fmla="*/ 0 h 97"/>
                <a:gd name="T56" fmla="*/ 0 w 82"/>
                <a:gd name="T57" fmla="*/ 0 h 97"/>
                <a:gd name="T58" fmla="*/ 0 w 82"/>
                <a:gd name="T59" fmla="*/ 0 h 97"/>
                <a:gd name="T60" fmla="*/ 0 w 82"/>
                <a:gd name="T61" fmla="*/ 0 h 97"/>
                <a:gd name="T62" fmla="*/ 0 w 82"/>
                <a:gd name="T63" fmla="*/ 0 h 97"/>
                <a:gd name="T64" fmla="*/ 0 w 82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97"/>
                <a:gd name="T101" fmla="*/ 82 w 82"/>
                <a:gd name="T102" fmla="*/ 97 h 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97">
                  <a:moveTo>
                    <a:pt x="82" y="49"/>
                  </a:moveTo>
                  <a:lnTo>
                    <a:pt x="81" y="39"/>
                  </a:lnTo>
                  <a:lnTo>
                    <a:pt x="78" y="30"/>
                  </a:lnTo>
                  <a:lnTo>
                    <a:pt x="75" y="21"/>
                  </a:lnTo>
                  <a:lnTo>
                    <a:pt x="70" y="14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5" y="4"/>
                  </a:lnTo>
                  <a:lnTo>
                    <a:pt x="18" y="8"/>
                  </a:lnTo>
                  <a:lnTo>
                    <a:pt x="11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8" y="90"/>
                  </a:lnTo>
                  <a:lnTo>
                    <a:pt x="25" y="93"/>
                  </a:lnTo>
                  <a:lnTo>
                    <a:pt x="33" y="97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57" y="93"/>
                  </a:lnTo>
                  <a:lnTo>
                    <a:pt x="64" y="90"/>
                  </a:lnTo>
                  <a:lnTo>
                    <a:pt x="70" y="84"/>
                  </a:lnTo>
                  <a:lnTo>
                    <a:pt x="75" y="76"/>
                  </a:lnTo>
                  <a:lnTo>
                    <a:pt x="78" y="68"/>
                  </a:lnTo>
                  <a:lnTo>
                    <a:pt x="81" y="58"/>
                  </a:lnTo>
                  <a:lnTo>
                    <a:pt x="82" y="49"/>
                  </a:lnTo>
                  <a:close/>
                  <a:moveTo>
                    <a:pt x="73" y="49"/>
                  </a:moveTo>
                  <a:lnTo>
                    <a:pt x="72" y="56"/>
                  </a:lnTo>
                  <a:lnTo>
                    <a:pt x="70" y="63"/>
                  </a:lnTo>
                  <a:lnTo>
                    <a:pt x="67" y="70"/>
                  </a:lnTo>
                  <a:lnTo>
                    <a:pt x="63" y="75"/>
                  </a:lnTo>
                  <a:lnTo>
                    <a:pt x="59" y="80"/>
                  </a:lnTo>
                  <a:lnTo>
                    <a:pt x="53" y="84"/>
                  </a:lnTo>
                  <a:lnTo>
                    <a:pt x="47" y="86"/>
                  </a:lnTo>
                  <a:lnTo>
                    <a:pt x="41" y="86"/>
                  </a:lnTo>
                  <a:lnTo>
                    <a:pt x="35" y="86"/>
                  </a:lnTo>
                  <a:lnTo>
                    <a:pt x="29" y="84"/>
                  </a:lnTo>
                  <a:lnTo>
                    <a:pt x="24" y="80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11" y="63"/>
                  </a:lnTo>
                  <a:lnTo>
                    <a:pt x="9" y="56"/>
                  </a:lnTo>
                  <a:lnTo>
                    <a:pt x="9" y="49"/>
                  </a:lnTo>
                  <a:lnTo>
                    <a:pt x="9" y="42"/>
                  </a:lnTo>
                  <a:lnTo>
                    <a:pt x="11" y="34"/>
                  </a:lnTo>
                  <a:lnTo>
                    <a:pt x="15" y="27"/>
                  </a:lnTo>
                  <a:lnTo>
                    <a:pt x="19" y="22"/>
                  </a:lnTo>
                  <a:lnTo>
                    <a:pt x="24" y="18"/>
                  </a:lnTo>
                  <a:lnTo>
                    <a:pt x="29" y="14"/>
                  </a:lnTo>
                  <a:lnTo>
                    <a:pt x="35" y="12"/>
                  </a:lnTo>
                  <a:lnTo>
                    <a:pt x="41" y="10"/>
                  </a:lnTo>
                  <a:lnTo>
                    <a:pt x="47" y="12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3" y="22"/>
                  </a:lnTo>
                  <a:lnTo>
                    <a:pt x="67" y="27"/>
                  </a:lnTo>
                  <a:lnTo>
                    <a:pt x="70" y="34"/>
                  </a:lnTo>
                  <a:lnTo>
                    <a:pt x="72" y="42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FBE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5" name="Freeform 40"/>
            <p:cNvSpPr>
              <a:spLocks noEditPoints="1"/>
            </p:cNvSpPr>
            <p:nvPr/>
          </p:nvSpPr>
          <p:spPr bwMode="auto">
            <a:xfrm>
              <a:off x="1154" y="2652"/>
              <a:ext cx="15" cy="14"/>
            </a:xfrm>
            <a:custGeom>
              <a:avLst/>
              <a:gdLst>
                <a:gd name="T0" fmla="*/ 0 w 73"/>
                <a:gd name="T1" fmla="*/ 0 h 86"/>
                <a:gd name="T2" fmla="*/ 0 w 73"/>
                <a:gd name="T3" fmla="*/ 0 h 86"/>
                <a:gd name="T4" fmla="*/ 0 w 73"/>
                <a:gd name="T5" fmla="*/ 0 h 86"/>
                <a:gd name="T6" fmla="*/ 0 w 73"/>
                <a:gd name="T7" fmla="*/ 0 h 86"/>
                <a:gd name="T8" fmla="*/ 0 w 73"/>
                <a:gd name="T9" fmla="*/ 0 h 86"/>
                <a:gd name="T10" fmla="*/ 0 w 73"/>
                <a:gd name="T11" fmla="*/ 0 h 86"/>
                <a:gd name="T12" fmla="*/ 0 w 73"/>
                <a:gd name="T13" fmla="*/ 0 h 86"/>
                <a:gd name="T14" fmla="*/ 0 w 73"/>
                <a:gd name="T15" fmla="*/ 0 h 86"/>
                <a:gd name="T16" fmla="*/ 0 w 73"/>
                <a:gd name="T17" fmla="*/ 0 h 86"/>
                <a:gd name="T18" fmla="*/ 0 w 73"/>
                <a:gd name="T19" fmla="*/ 0 h 86"/>
                <a:gd name="T20" fmla="*/ 0 w 73"/>
                <a:gd name="T21" fmla="*/ 0 h 86"/>
                <a:gd name="T22" fmla="*/ 0 w 73"/>
                <a:gd name="T23" fmla="*/ 0 h 86"/>
                <a:gd name="T24" fmla="*/ 0 w 73"/>
                <a:gd name="T25" fmla="*/ 0 h 86"/>
                <a:gd name="T26" fmla="*/ 0 w 73"/>
                <a:gd name="T27" fmla="*/ 0 h 86"/>
                <a:gd name="T28" fmla="*/ 0 w 73"/>
                <a:gd name="T29" fmla="*/ 0 h 86"/>
                <a:gd name="T30" fmla="*/ 0 w 73"/>
                <a:gd name="T31" fmla="*/ 0 h 86"/>
                <a:gd name="T32" fmla="*/ 0 w 73"/>
                <a:gd name="T33" fmla="*/ 0 h 86"/>
                <a:gd name="T34" fmla="*/ 0 w 73"/>
                <a:gd name="T35" fmla="*/ 0 h 86"/>
                <a:gd name="T36" fmla="*/ 0 w 73"/>
                <a:gd name="T37" fmla="*/ 0 h 86"/>
                <a:gd name="T38" fmla="*/ 0 w 73"/>
                <a:gd name="T39" fmla="*/ 0 h 86"/>
                <a:gd name="T40" fmla="*/ 0 w 73"/>
                <a:gd name="T41" fmla="*/ 0 h 86"/>
                <a:gd name="T42" fmla="*/ 0 w 73"/>
                <a:gd name="T43" fmla="*/ 0 h 86"/>
                <a:gd name="T44" fmla="*/ 0 w 73"/>
                <a:gd name="T45" fmla="*/ 0 h 86"/>
                <a:gd name="T46" fmla="*/ 0 w 73"/>
                <a:gd name="T47" fmla="*/ 0 h 86"/>
                <a:gd name="T48" fmla="*/ 0 w 73"/>
                <a:gd name="T49" fmla="*/ 0 h 86"/>
                <a:gd name="T50" fmla="*/ 0 w 73"/>
                <a:gd name="T51" fmla="*/ 0 h 86"/>
                <a:gd name="T52" fmla="*/ 0 w 73"/>
                <a:gd name="T53" fmla="*/ 0 h 86"/>
                <a:gd name="T54" fmla="*/ 0 w 73"/>
                <a:gd name="T55" fmla="*/ 0 h 86"/>
                <a:gd name="T56" fmla="*/ 0 w 73"/>
                <a:gd name="T57" fmla="*/ 0 h 86"/>
                <a:gd name="T58" fmla="*/ 0 w 73"/>
                <a:gd name="T59" fmla="*/ 0 h 86"/>
                <a:gd name="T60" fmla="*/ 0 w 73"/>
                <a:gd name="T61" fmla="*/ 0 h 86"/>
                <a:gd name="T62" fmla="*/ 0 w 73"/>
                <a:gd name="T63" fmla="*/ 0 h 86"/>
                <a:gd name="T64" fmla="*/ 0 w 73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86"/>
                <a:gd name="T101" fmla="*/ 73 w 7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86">
                  <a:moveTo>
                    <a:pt x="73" y="43"/>
                  </a:moveTo>
                  <a:lnTo>
                    <a:pt x="72" y="34"/>
                  </a:lnTo>
                  <a:lnTo>
                    <a:pt x="70" y="26"/>
                  </a:lnTo>
                  <a:lnTo>
                    <a:pt x="67" y="19"/>
                  </a:lnTo>
                  <a:lnTo>
                    <a:pt x="63" y="13"/>
                  </a:lnTo>
                  <a:lnTo>
                    <a:pt x="57" y="7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7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3" y="26"/>
                  </a:lnTo>
                  <a:lnTo>
                    <a:pt x="1" y="34"/>
                  </a:lnTo>
                  <a:lnTo>
                    <a:pt x="0" y="43"/>
                  </a:lnTo>
                  <a:lnTo>
                    <a:pt x="1" y="51"/>
                  </a:lnTo>
                  <a:lnTo>
                    <a:pt x="3" y="60"/>
                  </a:lnTo>
                  <a:lnTo>
                    <a:pt x="6" y="67"/>
                  </a:lnTo>
                  <a:lnTo>
                    <a:pt x="12" y="73"/>
                  </a:lnTo>
                  <a:lnTo>
                    <a:pt x="17" y="79"/>
                  </a:lnTo>
                  <a:lnTo>
                    <a:pt x="23" y="82"/>
                  </a:lnTo>
                  <a:lnTo>
                    <a:pt x="30" y="85"/>
                  </a:lnTo>
                  <a:lnTo>
                    <a:pt x="37" y="86"/>
                  </a:lnTo>
                  <a:lnTo>
                    <a:pt x="44" y="85"/>
                  </a:lnTo>
                  <a:lnTo>
                    <a:pt x="51" y="82"/>
                  </a:lnTo>
                  <a:lnTo>
                    <a:pt x="57" y="79"/>
                  </a:lnTo>
                  <a:lnTo>
                    <a:pt x="63" y="73"/>
                  </a:lnTo>
                  <a:lnTo>
                    <a:pt x="67" y="67"/>
                  </a:lnTo>
                  <a:lnTo>
                    <a:pt x="70" y="60"/>
                  </a:lnTo>
                  <a:lnTo>
                    <a:pt x="72" y="51"/>
                  </a:lnTo>
                  <a:lnTo>
                    <a:pt x="73" y="43"/>
                  </a:lnTo>
                  <a:close/>
                  <a:moveTo>
                    <a:pt x="64" y="43"/>
                  </a:moveTo>
                  <a:lnTo>
                    <a:pt x="64" y="49"/>
                  </a:lnTo>
                  <a:lnTo>
                    <a:pt x="62" y="55"/>
                  </a:lnTo>
                  <a:lnTo>
                    <a:pt x="59" y="61"/>
                  </a:lnTo>
                  <a:lnTo>
                    <a:pt x="56" y="66"/>
                  </a:lnTo>
                  <a:lnTo>
                    <a:pt x="52" y="69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37" y="75"/>
                  </a:lnTo>
                  <a:lnTo>
                    <a:pt x="32" y="74"/>
                  </a:lnTo>
                  <a:lnTo>
                    <a:pt x="27" y="73"/>
                  </a:lnTo>
                  <a:lnTo>
                    <a:pt x="22" y="69"/>
                  </a:lnTo>
                  <a:lnTo>
                    <a:pt x="18" y="66"/>
                  </a:lnTo>
                  <a:lnTo>
                    <a:pt x="15" y="61"/>
                  </a:lnTo>
                  <a:lnTo>
                    <a:pt x="12" y="55"/>
                  </a:lnTo>
                  <a:lnTo>
                    <a:pt x="11" y="49"/>
                  </a:lnTo>
                  <a:lnTo>
                    <a:pt x="10" y="43"/>
                  </a:lnTo>
                  <a:lnTo>
                    <a:pt x="11" y="37"/>
                  </a:lnTo>
                  <a:lnTo>
                    <a:pt x="12" y="30"/>
                  </a:lnTo>
                  <a:lnTo>
                    <a:pt x="15" y="25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7" y="13"/>
                  </a:lnTo>
                  <a:lnTo>
                    <a:pt x="32" y="12"/>
                  </a:lnTo>
                  <a:lnTo>
                    <a:pt x="37" y="10"/>
                  </a:lnTo>
                  <a:lnTo>
                    <a:pt x="43" y="12"/>
                  </a:lnTo>
                  <a:lnTo>
                    <a:pt x="48" y="13"/>
                  </a:lnTo>
                  <a:lnTo>
                    <a:pt x="52" y="16"/>
                  </a:lnTo>
                  <a:lnTo>
                    <a:pt x="56" y="20"/>
                  </a:lnTo>
                  <a:lnTo>
                    <a:pt x="59" y="25"/>
                  </a:lnTo>
                  <a:lnTo>
                    <a:pt x="62" y="30"/>
                  </a:lnTo>
                  <a:lnTo>
                    <a:pt x="64" y="37"/>
                  </a:lnTo>
                  <a:lnTo>
                    <a:pt x="64" y="43"/>
                  </a:lnTo>
                  <a:close/>
                </a:path>
              </a:pathLst>
            </a:custGeom>
            <a:solidFill>
              <a:srgbClr val="FB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" name="Freeform 41"/>
            <p:cNvSpPr>
              <a:spLocks noEditPoints="1"/>
            </p:cNvSpPr>
            <p:nvPr/>
          </p:nvSpPr>
          <p:spPr bwMode="auto">
            <a:xfrm>
              <a:off x="1155" y="2653"/>
              <a:ext cx="13" cy="12"/>
            </a:xfrm>
            <a:custGeom>
              <a:avLst/>
              <a:gdLst>
                <a:gd name="T0" fmla="*/ 0 w 64"/>
                <a:gd name="T1" fmla="*/ 0 h 76"/>
                <a:gd name="T2" fmla="*/ 0 w 64"/>
                <a:gd name="T3" fmla="*/ 0 h 76"/>
                <a:gd name="T4" fmla="*/ 0 w 64"/>
                <a:gd name="T5" fmla="*/ 0 h 76"/>
                <a:gd name="T6" fmla="*/ 0 w 64"/>
                <a:gd name="T7" fmla="*/ 0 h 76"/>
                <a:gd name="T8" fmla="*/ 0 w 64"/>
                <a:gd name="T9" fmla="*/ 0 h 76"/>
                <a:gd name="T10" fmla="*/ 0 w 64"/>
                <a:gd name="T11" fmla="*/ 0 h 76"/>
                <a:gd name="T12" fmla="*/ 0 w 64"/>
                <a:gd name="T13" fmla="*/ 0 h 76"/>
                <a:gd name="T14" fmla="*/ 0 w 64"/>
                <a:gd name="T15" fmla="*/ 0 h 76"/>
                <a:gd name="T16" fmla="*/ 0 w 64"/>
                <a:gd name="T17" fmla="*/ 0 h 76"/>
                <a:gd name="T18" fmla="*/ 0 w 64"/>
                <a:gd name="T19" fmla="*/ 0 h 76"/>
                <a:gd name="T20" fmla="*/ 0 w 64"/>
                <a:gd name="T21" fmla="*/ 0 h 76"/>
                <a:gd name="T22" fmla="*/ 0 w 64"/>
                <a:gd name="T23" fmla="*/ 0 h 76"/>
                <a:gd name="T24" fmla="*/ 0 w 64"/>
                <a:gd name="T25" fmla="*/ 0 h 76"/>
                <a:gd name="T26" fmla="*/ 0 w 64"/>
                <a:gd name="T27" fmla="*/ 0 h 76"/>
                <a:gd name="T28" fmla="*/ 0 w 64"/>
                <a:gd name="T29" fmla="*/ 0 h 76"/>
                <a:gd name="T30" fmla="*/ 0 w 64"/>
                <a:gd name="T31" fmla="*/ 0 h 76"/>
                <a:gd name="T32" fmla="*/ 0 w 64"/>
                <a:gd name="T33" fmla="*/ 0 h 76"/>
                <a:gd name="T34" fmla="*/ 0 w 64"/>
                <a:gd name="T35" fmla="*/ 0 h 76"/>
                <a:gd name="T36" fmla="*/ 0 w 64"/>
                <a:gd name="T37" fmla="*/ 0 h 76"/>
                <a:gd name="T38" fmla="*/ 0 w 64"/>
                <a:gd name="T39" fmla="*/ 0 h 76"/>
                <a:gd name="T40" fmla="*/ 0 w 64"/>
                <a:gd name="T41" fmla="*/ 0 h 76"/>
                <a:gd name="T42" fmla="*/ 0 w 64"/>
                <a:gd name="T43" fmla="*/ 0 h 76"/>
                <a:gd name="T44" fmla="*/ 0 w 64"/>
                <a:gd name="T45" fmla="*/ 0 h 76"/>
                <a:gd name="T46" fmla="*/ 0 w 64"/>
                <a:gd name="T47" fmla="*/ 0 h 76"/>
                <a:gd name="T48" fmla="*/ 0 w 64"/>
                <a:gd name="T49" fmla="*/ 0 h 76"/>
                <a:gd name="T50" fmla="*/ 0 w 64"/>
                <a:gd name="T51" fmla="*/ 0 h 76"/>
                <a:gd name="T52" fmla="*/ 0 w 64"/>
                <a:gd name="T53" fmla="*/ 0 h 76"/>
                <a:gd name="T54" fmla="*/ 0 w 64"/>
                <a:gd name="T55" fmla="*/ 0 h 76"/>
                <a:gd name="T56" fmla="*/ 0 w 64"/>
                <a:gd name="T57" fmla="*/ 0 h 76"/>
                <a:gd name="T58" fmla="*/ 0 w 64"/>
                <a:gd name="T59" fmla="*/ 0 h 76"/>
                <a:gd name="T60" fmla="*/ 0 w 64"/>
                <a:gd name="T61" fmla="*/ 0 h 76"/>
                <a:gd name="T62" fmla="*/ 0 w 64"/>
                <a:gd name="T63" fmla="*/ 0 h 76"/>
                <a:gd name="T64" fmla="*/ 0 w 64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6"/>
                <a:gd name="T101" fmla="*/ 64 w 64"/>
                <a:gd name="T102" fmla="*/ 76 h 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6">
                  <a:moveTo>
                    <a:pt x="64" y="39"/>
                  </a:moveTo>
                  <a:lnTo>
                    <a:pt x="63" y="32"/>
                  </a:lnTo>
                  <a:lnTo>
                    <a:pt x="61" y="24"/>
                  </a:lnTo>
                  <a:lnTo>
                    <a:pt x="58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0" y="12"/>
                  </a:lnTo>
                  <a:lnTo>
                    <a:pt x="6" y="17"/>
                  </a:lnTo>
                  <a:lnTo>
                    <a:pt x="2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6" y="60"/>
                  </a:lnTo>
                  <a:lnTo>
                    <a:pt x="10" y="65"/>
                  </a:lnTo>
                  <a:lnTo>
                    <a:pt x="15" y="70"/>
                  </a:lnTo>
                  <a:lnTo>
                    <a:pt x="20" y="74"/>
                  </a:lnTo>
                  <a:lnTo>
                    <a:pt x="26" y="76"/>
                  </a:lnTo>
                  <a:lnTo>
                    <a:pt x="32" y="76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50" y="70"/>
                  </a:lnTo>
                  <a:lnTo>
                    <a:pt x="54" y="65"/>
                  </a:lnTo>
                  <a:lnTo>
                    <a:pt x="58" y="60"/>
                  </a:lnTo>
                  <a:lnTo>
                    <a:pt x="61" y="53"/>
                  </a:lnTo>
                  <a:lnTo>
                    <a:pt x="63" y="46"/>
                  </a:lnTo>
                  <a:lnTo>
                    <a:pt x="64" y="39"/>
                  </a:lnTo>
                  <a:close/>
                  <a:moveTo>
                    <a:pt x="55" y="39"/>
                  </a:moveTo>
                  <a:lnTo>
                    <a:pt x="54" y="45"/>
                  </a:lnTo>
                  <a:lnTo>
                    <a:pt x="53" y="50"/>
                  </a:lnTo>
                  <a:lnTo>
                    <a:pt x="51" y="54"/>
                  </a:lnTo>
                  <a:lnTo>
                    <a:pt x="48" y="58"/>
                  </a:lnTo>
                  <a:lnTo>
                    <a:pt x="45" y="62"/>
                  </a:lnTo>
                  <a:lnTo>
                    <a:pt x="41" y="64"/>
                  </a:lnTo>
                  <a:lnTo>
                    <a:pt x="37" y="65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3" y="64"/>
                  </a:lnTo>
                  <a:lnTo>
                    <a:pt x="20" y="62"/>
                  </a:lnTo>
                  <a:lnTo>
                    <a:pt x="16" y="58"/>
                  </a:lnTo>
                  <a:lnTo>
                    <a:pt x="13" y="54"/>
                  </a:lnTo>
                  <a:lnTo>
                    <a:pt x="11" y="50"/>
                  </a:lnTo>
                  <a:lnTo>
                    <a:pt x="10" y="45"/>
                  </a:lnTo>
                  <a:lnTo>
                    <a:pt x="10" y="39"/>
                  </a:lnTo>
                  <a:lnTo>
                    <a:pt x="10" y="33"/>
                  </a:lnTo>
                  <a:lnTo>
                    <a:pt x="11" y="28"/>
                  </a:lnTo>
                  <a:lnTo>
                    <a:pt x="13" y="23"/>
                  </a:lnTo>
                  <a:lnTo>
                    <a:pt x="16" y="20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8" y="12"/>
                  </a:lnTo>
                  <a:lnTo>
                    <a:pt x="32" y="11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5" y="16"/>
                  </a:lnTo>
                  <a:lnTo>
                    <a:pt x="48" y="20"/>
                  </a:lnTo>
                  <a:lnTo>
                    <a:pt x="51" y="23"/>
                  </a:lnTo>
                  <a:lnTo>
                    <a:pt x="53" y="28"/>
                  </a:lnTo>
                  <a:lnTo>
                    <a:pt x="54" y="33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7" name="Freeform 42"/>
            <p:cNvSpPr>
              <a:spLocks noEditPoints="1"/>
            </p:cNvSpPr>
            <p:nvPr/>
          </p:nvSpPr>
          <p:spPr bwMode="auto">
            <a:xfrm>
              <a:off x="1156" y="2654"/>
              <a:ext cx="11" cy="11"/>
            </a:xfrm>
            <a:custGeom>
              <a:avLst/>
              <a:gdLst>
                <a:gd name="T0" fmla="*/ 0 w 54"/>
                <a:gd name="T1" fmla="*/ 0 h 65"/>
                <a:gd name="T2" fmla="*/ 0 w 54"/>
                <a:gd name="T3" fmla="*/ 0 h 65"/>
                <a:gd name="T4" fmla="*/ 0 w 54"/>
                <a:gd name="T5" fmla="*/ 0 h 65"/>
                <a:gd name="T6" fmla="*/ 0 w 54"/>
                <a:gd name="T7" fmla="*/ 0 h 65"/>
                <a:gd name="T8" fmla="*/ 0 w 54"/>
                <a:gd name="T9" fmla="*/ 0 h 65"/>
                <a:gd name="T10" fmla="*/ 0 w 54"/>
                <a:gd name="T11" fmla="*/ 0 h 65"/>
                <a:gd name="T12" fmla="*/ 0 w 54"/>
                <a:gd name="T13" fmla="*/ 0 h 65"/>
                <a:gd name="T14" fmla="*/ 0 w 54"/>
                <a:gd name="T15" fmla="*/ 0 h 65"/>
                <a:gd name="T16" fmla="*/ 0 w 54"/>
                <a:gd name="T17" fmla="*/ 0 h 65"/>
                <a:gd name="T18" fmla="*/ 0 w 54"/>
                <a:gd name="T19" fmla="*/ 0 h 65"/>
                <a:gd name="T20" fmla="*/ 0 w 54"/>
                <a:gd name="T21" fmla="*/ 0 h 65"/>
                <a:gd name="T22" fmla="*/ 0 w 54"/>
                <a:gd name="T23" fmla="*/ 0 h 65"/>
                <a:gd name="T24" fmla="*/ 0 w 54"/>
                <a:gd name="T25" fmla="*/ 0 h 65"/>
                <a:gd name="T26" fmla="*/ 0 w 54"/>
                <a:gd name="T27" fmla="*/ 0 h 65"/>
                <a:gd name="T28" fmla="*/ 0 w 54"/>
                <a:gd name="T29" fmla="*/ 0 h 65"/>
                <a:gd name="T30" fmla="*/ 0 w 54"/>
                <a:gd name="T31" fmla="*/ 0 h 65"/>
                <a:gd name="T32" fmla="*/ 0 w 54"/>
                <a:gd name="T33" fmla="*/ 0 h 65"/>
                <a:gd name="T34" fmla="*/ 0 w 54"/>
                <a:gd name="T35" fmla="*/ 0 h 65"/>
                <a:gd name="T36" fmla="*/ 0 w 54"/>
                <a:gd name="T37" fmla="*/ 0 h 65"/>
                <a:gd name="T38" fmla="*/ 0 w 54"/>
                <a:gd name="T39" fmla="*/ 0 h 65"/>
                <a:gd name="T40" fmla="*/ 0 w 54"/>
                <a:gd name="T41" fmla="*/ 0 h 65"/>
                <a:gd name="T42" fmla="*/ 0 w 54"/>
                <a:gd name="T43" fmla="*/ 0 h 65"/>
                <a:gd name="T44" fmla="*/ 0 w 54"/>
                <a:gd name="T45" fmla="*/ 0 h 65"/>
                <a:gd name="T46" fmla="*/ 0 w 54"/>
                <a:gd name="T47" fmla="*/ 0 h 65"/>
                <a:gd name="T48" fmla="*/ 0 w 54"/>
                <a:gd name="T49" fmla="*/ 0 h 65"/>
                <a:gd name="T50" fmla="*/ 0 w 54"/>
                <a:gd name="T51" fmla="*/ 0 h 65"/>
                <a:gd name="T52" fmla="*/ 0 w 54"/>
                <a:gd name="T53" fmla="*/ 0 h 65"/>
                <a:gd name="T54" fmla="*/ 0 w 54"/>
                <a:gd name="T55" fmla="*/ 0 h 65"/>
                <a:gd name="T56" fmla="*/ 0 w 54"/>
                <a:gd name="T57" fmla="*/ 0 h 65"/>
                <a:gd name="T58" fmla="*/ 0 w 54"/>
                <a:gd name="T59" fmla="*/ 0 h 65"/>
                <a:gd name="T60" fmla="*/ 0 w 54"/>
                <a:gd name="T61" fmla="*/ 0 h 65"/>
                <a:gd name="T62" fmla="*/ 0 w 54"/>
                <a:gd name="T63" fmla="*/ 0 h 65"/>
                <a:gd name="T64" fmla="*/ 0 w 54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"/>
                <a:gd name="T100" fmla="*/ 0 h 65"/>
                <a:gd name="T101" fmla="*/ 54 w 54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" h="65">
                  <a:moveTo>
                    <a:pt x="54" y="33"/>
                  </a:move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6" y="10"/>
                  </a:lnTo>
                  <a:lnTo>
                    <a:pt x="42" y="6"/>
                  </a:lnTo>
                  <a:lnTo>
                    <a:pt x="38" y="3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8" y="56"/>
                  </a:lnTo>
                  <a:lnTo>
                    <a:pt x="12" y="59"/>
                  </a:lnTo>
                  <a:lnTo>
                    <a:pt x="17" y="63"/>
                  </a:lnTo>
                  <a:lnTo>
                    <a:pt x="22" y="64"/>
                  </a:lnTo>
                  <a:lnTo>
                    <a:pt x="27" y="65"/>
                  </a:lnTo>
                  <a:lnTo>
                    <a:pt x="33" y="64"/>
                  </a:lnTo>
                  <a:lnTo>
                    <a:pt x="38" y="63"/>
                  </a:lnTo>
                  <a:lnTo>
                    <a:pt x="42" y="59"/>
                  </a:lnTo>
                  <a:lnTo>
                    <a:pt x="46" y="56"/>
                  </a:lnTo>
                  <a:lnTo>
                    <a:pt x="49" y="51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4" y="33"/>
                  </a:lnTo>
                  <a:close/>
                  <a:moveTo>
                    <a:pt x="45" y="33"/>
                  </a:moveTo>
                  <a:lnTo>
                    <a:pt x="45" y="38"/>
                  </a:lnTo>
                  <a:lnTo>
                    <a:pt x="44" y="41"/>
                  </a:lnTo>
                  <a:lnTo>
                    <a:pt x="42" y="45"/>
                  </a:lnTo>
                  <a:lnTo>
                    <a:pt x="40" y="48"/>
                  </a:lnTo>
                  <a:lnTo>
                    <a:pt x="37" y="51"/>
                  </a:lnTo>
                  <a:lnTo>
                    <a:pt x="34" y="53"/>
                  </a:lnTo>
                  <a:lnTo>
                    <a:pt x="31" y="54"/>
                  </a:lnTo>
                  <a:lnTo>
                    <a:pt x="27" y="54"/>
                  </a:lnTo>
                  <a:lnTo>
                    <a:pt x="23" y="54"/>
                  </a:lnTo>
                  <a:lnTo>
                    <a:pt x="20" y="53"/>
                  </a:lnTo>
                  <a:lnTo>
                    <a:pt x="17" y="51"/>
                  </a:lnTo>
                  <a:lnTo>
                    <a:pt x="14" y="48"/>
                  </a:lnTo>
                  <a:lnTo>
                    <a:pt x="12" y="45"/>
                  </a:lnTo>
                  <a:lnTo>
                    <a:pt x="11" y="41"/>
                  </a:lnTo>
                  <a:lnTo>
                    <a:pt x="9" y="38"/>
                  </a:lnTo>
                  <a:lnTo>
                    <a:pt x="9" y="33"/>
                  </a:lnTo>
                  <a:lnTo>
                    <a:pt x="9" y="28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5"/>
                  </a:lnTo>
                  <a:lnTo>
                    <a:pt x="40" y="17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5" y="28"/>
                  </a:lnTo>
                  <a:lnTo>
                    <a:pt x="45" y="33"/>
                  </a:lnTo>
                  <a:close/>
                </a:path>
              </a:pathLst>
            </a:custGeom>
            <a:solidFill>
              <a:srgbClr val="FCEF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8" name="Freeform 43"/>
            <p:cNvSpPr>
              <a:spLocks noEditPoints="1"/>
            </p:cNvSpPr>
            <p:nvPr/>
          </p:nvSpPr>
          <p:spPr bwMode="auto">
            <a:xfrm>
              <a:off x="1157" y="2655"/>
              <a:ext cx="9" cy="9"/>
            </a:xfrm>
            <a:custGeom>
              <a:avLst/>
              <a:gdLst>
                <a:gd name="T0" fmla="*/ 0 w 45"/>
                <a:gd name="T1" fmla="*/ 0 h 54"/>
                <a:gd name="T2" fmla="*/ 0 w 45"/>
                <a:gd name="T3" fmla="*/ 0 h 54"/>
                <a:gd name="T4" fmla="*/ 0 w 45"/>
                <a:gd name="T5" fmla="*/ 0 h 54"/>
                <a:gd name="T6" fmla="*/ 0 w 45"/>
                <a:gd name="T7" fmla="*/ 0 h 54"/>
                <a:gd name="T8" fmla="*/ 0 w 45"/>
                <a:gd name="T9" fmla="*/ 0 h 54"/>
                <a:gd name="T10" fmla="*/ 0 w 45"/>
                <a:gd name="T11" fmla="*/ 0 h 54"/>
                <a:gd name="T12" fmla="*/ 0 w 45"/>
                <a:gd name="T13" fmla="*/ 0 h 54"/>
                <a:gd name="T14" fmla="*/ 0 w 45"/>
                <a:gd name="T15" fmla="*/ 0 h 54"/>
                <a:gd name="T16" fmla="*/ 0 w 45"/>
                <a:gd name="T17" fmla="*/ 0 h 54"/>
                <a:gd name="T18" fmla="*/ 0 w 45"/>
                <a:gd name="T19" fmla="*/ 0 h 54"/>
                <a:gd name="T20" fmla="*/ 0 w 45"/>
                <a:gd name="T21" fmla="*/ 0 h 54"/>
                <a:gd name="T22" fmla="*/ 0 w 45"/>
                <a:gd name="T23" fmla="*/ 0 h 54"/>
                <a:gd name="T24" fmla="*/ 0 w 45"/>
                <a:gd name="T25" fmla="*/ 0 h 54"/>
                <a:gd name="T26" fmla="*/ 0 w 45"/>
                <a:gd name="T27" fmla="*/ 0 h 54"/>
                <a:gd name="T28" fmla="*/ 0 w 45"/>
                <a:gd name="T29" fmla="*/ 0 h 54"/>
                <a:gd name="T30" fmla="*/ 0 w 45"/>
                <a:gd name="T31" fmla="*/ 0 h 54"/>
                <a:gd name="T32" fmla="*/ 0 w 45"/>
                <a:gd name="T33" fmla="*/ 0 h 54"/>
                <a:gd name="T34" fmla="*/ 0 w 45"/>
                <a:gd name="T35" fmla="*/ 0 h 54"/>
                <a:gd name="T36" fmla="*/ 0 w 45"/>
                <a:gd name="T37" fmla="*/ 0 h 54"/>
                <a:gd name="T38" fmla="*/ 0 w 45"/>
                <a:gd name="T39" fmla="*/ 0 h 54"/>
                <a:gd name="T40" fmla="*/ 0 w 45"/>
                <a:gd name="T41" fmla="*/ 0 h 54"/>
                <a:gd name="T42" fmla="*/ 0 w 45"/>
                <a:gd name="T43" fmla="*/ 0 h 54"/>
                <a:gd name="T44" fmla="*/ 0 w 45"/>
                <a:gd name="T45" fmla="*/ 0 h 54"/>
                <a:gd name="T46" fmla="*/ 0 w 45"/>
                <a:gd name="T47" fmla="*/ 0 h 54"/>
                <a:gd name="T48" fmla="*/ 0 w 45"/>
                <a:gd name="T49" fmla="*/ 0 h 54"/>
                <a:gd name="T50" fmla="*/ 0 w 45"/>
                <a:gd name="T51" fmla="*/ 0 h 54"/>
                <a:gd name="T52" fmla="*/ 0 w 45"/>
                <a:gd name="T53" fmla="*/ 0 h 54"/>
                <a:gd name="T54" fmla="*/ 0 w 45"/>
                <a:gd name="T55" fmla="*/ 0 h 54"/>
                <a:gd name="T56" fmla="*/ 0 w 45"/>
                <a:gd name="T57" fmla="*/ 0 h 54"/>
                <a:gd name="T58" fmla="*/ 0 w 45"/>
                <a:gd name="T59" fmla="*/ 0 h 54"/>
                <a:gd name="T60" fmla="*/ 0 w 45"/>
                <a:gd name="T61" fmla="*/ 0 h 54"/>
                <a:gd name="T62" fmla="*/ 0 w 45"/>
                <a:gd name="T63" fmla="*/ 0 h 54"/>
                <a:gd name="T64" fmla="*/ 0 w 45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"/>
                <a:gd name="T100" fmla="*/ 0 h 54"/>
                <a:gd name="T101" fmla="*/ 45 w 45"/>
                <a:gd name="T102" fmla="*/ 54 h 5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" h="54">
                  <a:moveTo>
                    <a:pt x="45" y="28"/>
                  </a:moveTo>
                  <a:lnTo>
                    <a:pt x="44" y="22"/>
                  </a:lnTo>
                  <a:lnTo>
                    <a:pt x="43" y="17"/>
                  </a:lnTo>
                  <a:lnTo>
                    <a:pt x="41" y="12"/>
                  </a:lnTo>
                  <a:lnTo>
                    <a:pt x="38" y="9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3" y="53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7" y="54"/>
                  </a:lnTo>
                  <a:lnTo>
                    <a:pt x="31" y="53"/>
                  </a:lnTo>
                  <a:lnTo>
                    <a:pt x="35" y="51"/>
                  </a:lnTo>
                  <a:lnTo>
                    <a:pt x="38" y="47"/>
                  </a:lnTo>
                  <a:lnTo>
                    <a:pt x="41" y="43"/>
                  </a:lnTo>
                  <a:lnTo>
                    <a:pt x="43" y="39"/>
                  </a:lnTo>
                  <a:lnTo>
                    <a:pt x="44" y="34"/>
                  </a:lnTo>
                  <a:lnTo>
                    <a:pt x="45" y="28"/>
                  </a:lnTo>
                  <a:close/>
                  <a:moveTo>
                    <a:pt x="36" y="28"/>
                  </a:moveTo>
                  <a:lnTo>
                    <a:pt x="35" y="31"/>
                  </a:lnTo>
                  <a:lnTo>
                    <a:pt x="35" y="34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2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5" y="41"/>
                  </a:lnTo>
                  <a:lnTo>
                    <a:pt x="13" y="40"/>
                  </a:lnTo>
                  <a:lnTo>
                    <a:pt x="11" y="37"/>
                  </a:lnTo>
                  <a:lnTo>
                    <a:pt x="10" y="34"/>
                  </a:lnTo>
                  <a:lnTo>
                    <a:pt x="9" y="31"/>
                  </a:lnTo>
                  <a:lnTo>
                    <a:pt x="9" y="28"/>
                  </a:lnTo>
                  <a:lnTo>
                    <a:pt x="9" y="24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2"/>
                  </a:lnTo>
                  <a:lnTo>
                    <a:pt x="27" y="13"/>
                  </a:lnTo>
                  <a:lnTo>
                    <a:pt x="30" y="15"/>
                  </a:lnTo>
                  <a:lnTo>
                    <a:pt x="32" y="16"/>
                  </a:lnTo>
                  <a:lnTo>
                    <a:pt x="33" y="18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6" y="28"/>
                  </a:lnTo>
                  <a:close/>
                </a:path>
              </a:pathLst>
            </a:custGeom>
            <a:solidFill>
              <a:srgbClr val="FCF2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9" name="Freeform 44"/>
            <p:cNvSpPr>
              <a:spLocks noEditPoints="1"/>
            </p:cNvSpPr>
            <p:nvPr/>
          </p:nvSpPr>
          <p:spPr bwMode="auto">
            <a:xfrm>
              <a:off x="1158" y="2656"/>
              <a:ext cx="7" cy="7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w 36"/>
                <a:gd name="T31" fmla="*/ 0 h 43"/>
                <a:gd name="T32" fmla="*/ 0 w 36"/>
                <a:gd name="T33" fmla="*/ 0 h 43"/>
                <a:gd name="T34" fmla="*/ 0 w 36"/>
                <a:gd name="T35" fmla="*/ 0 h 43"/>
                <a:gd name="T36" fmla="*/ 0 w 36"/>
                <a:gd name="T37" fmla="*/ 0 h 43"/>
                <a:gd name="T38" fmla="*/ 0 w 36"/>
                <a:gd name="T39" fmla="*/ 0 h 43"/>
                <a:gd name="T40" fmla="*/ 0 w 36"/>
                <a:gd name="T41" fmla="*/ 0 h 43"/>
                <a:gd name="T42" fmla="*/ 0 w 36"/>
                <a:gd name="T43" fmla="*/ 0 h 43"/>
                <a:gd name="T44" fmla="*/ 0 w 36"/>
                <a:gd name="T45" fmla="*/ 0 h 43"/>
                <a:gd name="T46" fmla="*/ 0 w 36"/>
                <a:gd name="T47" fmla="*/ 0 h 43"/>
                <a:gd name="T48" fmla="*/ 0 w 36"/>
                <a:gd name="T49" fmla="*/ 0 h 43"/>
                <a:gd name="T50" fmla="*/ 0 w 36"/>
                <a:gd name="T51" fmla="*/ 0 h 43"/>
                <a:gd name="T52" fmla="*/ 0 w 36"/>
                <a:gd name="T53" fmla="*/ 0 h 43"/>
                <a:gd name="T54" fmla="*/ 0 w 36"/>
                <a:gd name="T55" fmla="*/ 0 h 43"/>
                <a:gd name="T56" fmla="*/ 0 w 36"/>
                <a:gd name="T57" fmla="*/ 0 h 43"/>
                <a:gd name="T58" fmla="*/ 0 w 36"/>
                <a:gd name="T59" fmla="*/ 0 h 43"/>
                <a:gd name="T60" fmla="*/ 0 w 36"/>
                <a:gd name="T61" fmla="*/ 0 h 43"/>
                <a:gd name="T62" fmla="*/ 0 w 36"/>
                <a:gd name="T63" fmla="*/ 0 h 43"/>
                <a:gd name="T64" fmla="*/ 0 w 36"/>
                <a:gd name="T65" fmla="*/ 0 h 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43"/>
                <a:gd name="T101" fmla="*/ 36 w 36"/>
                <a:gd name="T102" fmla="*/ 43 h 4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43">
                  <a:moveTo>
                    <a:pt x="36" y="22"/>
                  </a:moveTo>
                  <a:lnTo>
                    <a:pt x="36" y="17"/>
                  </a:lnTo>
                  <a:lnTo>
                    <a:pt x="35" y="13"/>
                  </a:lnTo>
                  <a:lnTo>
                    <a:pt x="33" y="10"/>
                  </a:lnTo>
                  <a:lnTo>
                    <a:pt x="31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4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40"/>
                  </a:lnTo>
                  <a:lnTo>
                    <a:pt x="11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8" y="40"/>
                  </a:lnTo>
                  <a:lnTo>
                    <a:pt x="31" y="37"/>
                  </a:lnTo>
                  <a:lnTo>
                    <a:pt x="33" y="34"/>
                  </a:lnTo>
                  <a:lnTo>
                    <a:pt x="35" y="30"/>
                  </a:lnTo>
                  <a:lnTo>
                    <a:pt x="36" y="27"/>
                  </a:lnTo>
                  <a:lnTo>
                    <a:pt x="36" y="22"/>
                  </a:lnTo>
                  <a:close/>
                  <a:moveTo>
                    <a:pt x="27" y="22"/>
                  </a:moveTo>
                  <a:lnTo>
                    <a:pt x="27" y="24"/>
                  </a:lnTo>
                  <a:lnTo>
                    <a:pt x="26" y="25"/>
                  </a:lnTo>
                  <a:lnTo>
                    <a:pt x="26" y="28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0" y="33"/>
                  </a:lnTo>
                  <a:lnTo>
                    <a:pt x="18" y="33"/>
                  </a:lnTo>
                  <a:lnTo>
                    <a:pt x="16" y="33"/>
                  </a:lnTo>
                  <a:lnTo>
                    <a:pt x="15" y="31"/>
                  </a:lnTo>
                  <a:lnTo>
                    <a:pt x="13" y="30"/>
                  </a:lnTo>
                  <a:lnTo>
                    <a:pt x="12" y="29"/>
                  </a:lnTo>
                  <a:lnTo>
                    <a:pt x="11" y="28"/>
                  </a:lnTo>
                  <a:lnTo>
                    <a:pt x="10" y="25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9" y="19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0" y="11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7" y="19"/>
                  </a:lnTo>
                  <a:lnTo>
                    <a:pt x="27" y="22"/>
                  </a:lnTo>
                  <a:close/>
                </a:path>
              </a:pathLst>
            </a:custGeom>
            <a:solidFill>
              <a:srgbClr val="FDF4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0" name="Freeform 45"/>
            <p:cNvSpPr>
              <a:spLocks/>
            </p:cNvSpPr>
            <p:nvPr/>
          </p:nvSpPr>
          <p:spPr bwMode="auto">
            <a:xfrm>
              <a:off x="1159" y="2657"/>
              <a:ext cx="5" cy="5"/>
            </a:xfrm>
            <a:custGeom>
              <a:avLst/>
              <a:gdLst>
                <a:gd name="T0" fmla="*/ 0 w 27"/>
                <a:gd name="T1" fmla="*/ 0 h 32"/>
                <a:gd name="T2" fmla="*/ 0 w 27"/>
                <a:gd name="T3" fmla="*/ 0 h 32"/>
                <a:gd name="T4" fmla="*/ 0 w 27"/>
                <a:gd name="T5" fmla="*/ 0 h 32"/>
                <a:gd name="T6" fmla="*/ 0 w 27"/>
                <a:gd name="T7" fmla="*/ 0 h 32"/>
                <a:gd name="T8" fmla="*/ 0 w 27"/>
                <a:gd name="T9" fmla="*/ 0 h 32"/>
                <a:gd name="T10" fmla="*/ 0 w 27"/>
                <a:gd name="T11" fmla="*/ 0 h 32"/>
                <a:gd name="T12" fmla="*/ 0 w 27"/>
                <a:gd name="T13" fmla="*/ 0 h 32"/>
                <a:gd name="T14" fmla="*/ 0 w 27"/>
                <a:gd name="T15" fmla="*/ 0 h 32"/>
                <a:gd name="T16" fmla="*/ 0 w 27"/>
                <a:gd name="T17" fmla="*/ 0 h 32"/>
                <a:gd name="T18" fmla="*/ 0 w 27"/>
                <a:gd name="T19" fmla="*/ 0 h 32"/>
                <a:gd name="T20" fmla="*/ 0 w 27"/>
                <a:gd name="T21" fmla="*/ 0 h 32"/>
                <a:gd name="T22" fmla="*/ 0 w 27"/>
                <a:gd name="T23" fmla="*/ 0 h 32"/>
                <a:gd name="T24" fmla="*/ 0 w 27"/>
                <a:gd name="T25" fmla="*/ 0 h 32"/>
                <a:gd name="T26" fmla="*/ 0 w 27"/>
                <a:gd name="T27" fmla="*/ 0 h 32"/>
                <a:gd name="T28" fmla="*/ 0 w 27"/>
                <a:gd name="T29" fmla="*/ 0 h 32"/>
                <a:gd name="T30" fmla="*/ 0 w 27"/>
                <a:gd name="T31" fmla="*/ 0 h 32"/>
                <a:gd name="T32" fmla="*/ 0 w 27"/>
                <a:gd name="T33" fmla="*/ 0 h 32"/>
                <a:gd name="T34" fmla="*/ 0 w 27"/>
                <a:gd name="T35" fmla="*/ 0 h 32"/>
                <a:gd name="T36" fmla="*/ 0 w 27"/>
                <a:gd name="T37" fmla="*/ 0 h 32"/>
                <a:gd name="T38" fmla="*/ 0 w 27"/>
                <a:gd name="T39" fmla="*/ 0 h 32"/>
                <a:gd name="T40" fmla="*/ 0 w 27"/>
                <a:gd name="T41" fmla="*/ 0 h 32"/>
                <a:gd name="T42" fmla="*/ 0 w 27"/>
                <a:gd name="T43" fmla="*/ 0 h 32"/>
                <a:gd name="T44" fmla="*/ 0 w 27"/>
                <a:gd name="T45" fmla="*/ 0 h 32"/>
                <a:gd name="T46" fmla="*/ 0 w 27"/>
                <a:gd name="T47" fmla="*/ 0 h 32"/>
                <a:gd name="T48" fmla="*/ 0 w 27"/>
                <a:gd name="T49" fmla="*/ 0 h 32"/>
                <a:gd name="T50" fmla="*/ 0 w 27"/>
                <a:gd name="T51" fmla="*/ 0 h 32"/>
                <a:gd name="T52" fmla="*/ 0 w 27"/>
                <a:gd name="T53" fmla="*/ 0 h 32"/>
                <a:gd name="T54" fmla="*/ 0 w 27"/>
                <a:gd name="T55" fmla="*/ 0 h 32"/>
                <a:gd name="T56" fmla="*/ 0 w 27"/>
                <a:gd name="T57" fmla="*/ 0 h 32"/>
                <a:gd name="T58" fmla="*/ 0 w 27"/>
                <a:gd name="T59" fmla="*/ 0 h 32"/>
                <a:gd name="T60" fmla="*/ 0 w 27"/>
                <a:gd name="T61" fmla="*/ 0 h 32"/>
                <a:gd name="T62" fmla="*/ 0 w 27"/>
                <a:gd name="T63" fmla="*/ 0 h 32"/>
                <a:gd name="T64" fmla="*/ 0 w 27"/>
                <a:gd name="T65" fmla="*/ 0 h 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32"/>
                <a:gd name="T101" fmla="*/ 27 w 27"/>
                <a:gd name="T102" fmla="*/ 32 h 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32">
                  <a:moveTo>
                    <a:pt x="27" y="17"/>
                  </a:moveTo>
                  <a:lnTo>
                    <a:pt x="26" y="13"/>
                  </a:lnTo>
                  <a:lnTo>
                    <a:pt x="26" y="11"/>
                  </a:lnTo>
                  <a:lnTo>
                    <a:pt x="24" y="7"/>
                  </a:lnTo>
                  <a:lnTo>
                    <a:pt x="23" y="5"/>
                  </a:lnTo>
                  <a:lnTo>
                    <a:pt x="21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FDF8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1" name="Freeform 46"/>
            <p:cNvSpPr>
              <a:spLocks/>
            </p:cNvSpPr>
            <p:nvPr/>
          </p:nvSpPr>
          <p:spPr bwMode="auto">
            <a:xfrm>
              <a:off x="1160" y="2658"/>
              <a:ext cx="3" cy="3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w 18"/>
                <a:gd name="T23" fmla="*/ 0 h 22"/>
                <a:gd name="T24" fmla="*/ 0 w 18"/>
                <a:gd name="T25" fmla="*/ 0 h 22"/>
                <a:gd name="T26" fmla="*/ 0 w 18"/>
                <a:gd name="T27" fmla="*/ 0 h 22"/>
                <a:gd name="T28" fmla="*/ 0 w 18"/>
                <a:gd name="T29" fmla="*/ 0 h 22"/>
                <a:gd name="T30" fmla="*/ 0 w 18"/>
                <a:gd name="T31" fmla="*/ 0 h 22"/>
                <a:gd name="T32" fmla="*/ 0 w 18"/>
                <a:gd name="T33" fmla="*/ 0 h 22"/>
                <a:gd name="T34" fmla="*/ 0 w 18"/>
                <a:gd name="T35" fmla="*/ 0 h 22"/>
                <a:gd name="T36" fmla="*/ 0 w 18"/>
                <a:gd name="T37" fmla="*/ 0 h 22"/>
                <a:gd name="T38" fmla="*/ 0 w 18"/>
                <a:gd name="T39" fmla="*/ 0 h 22"/>
                <a:gd name="T40" fmla="*/ 0 w 18"/>
                <a:gd name="T41" fmla="*/ 0 h 22"/>
                <a:gd name="T42" fmla="*/ 0 w 18"/>
                <a:gd name="T43" fmla="*/ 0 h 22"/>
                <a:gd name="T44" fmla="*/ 0 w 18"/>
                <a:gd name="T45" fmla="*/ 0 h 22"/>
                <a:gd name="T46" fmla="*/ 0 w 18"/>
                <a:gd name="T47" fmla="*/ 0 h 22"/>
                <a:gd name="T48" fmla="*/ 0 w 18"/>
                <a:gd name="T49" fmla="*/ 0 h 22"/>
                <a:gd name="T50" fmla="*/ 0 w 18"/>
                <a:gd name="T51" fmla="*/ 0 h 22"/>
                <a:gd name="T52" fmla="*/ 0 w 18"/>
                <a:gd name="T53" fmla="*/ 0 h 22"/>
                <a:gd name="T54" fmla="*/ 0 w 18"/>
                <a:gd name="T55" fmla="*/ 0 h 22"/>
                <a:gd name="T56" fmla="*/ 0 w 18"/>
                <a:gd name="T57" fmla="*/ 0 h 22"/>
                <a:gd name="T58" fmla="*/ 0 w 18"/>
                <a:gd name="T59" fmla="*/ 0 h 22"/>
                <a:gd name="T60" fmla="*/ 0 w 18"/>
                <a:gd name="T61" fmla="*/ 0 h 22"/>
                <a:gd name="T62" fmla="*/ 0 w 18"/>
                <a:gd name="T63" fmla="*/ 0 h 22"/>
                <a:gd name="T64" fmla="*/ 0 w 18"/>
                <a:gd name="T65" fmla="*/ 0 h 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"/>
                <a:gd name="T100" fmla="*/ 0 h 22"/>
                <a:gd name="T101" fmla="*/ 18 w 18"/>
                <a:gd name="T102" fmla="*/ 22 h 2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" h="22">
                  <a:moveTo>
                    <a:pt x="18" y="11"/>
                  </a:moveTo>
                  <a:lnTo>
                    <a:pt x="18" y="8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3" y="18"/>
                  </a:lnTo>
                  <a:lnTo>
                    <a:pt x="4" y="19"/>
                  </a:lnTo>
                  <a:lnTo>
                    <a:pt x="6" y="20"/>
                  </a:lnTo>
                  <a:lnTo>
                    <a:pt x="7" y="22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FDFA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2" name="Freeform 47"/>
            <p:cNvSpPr>
              <a:spLocks/>
            </p:cNvSpPr>
            <p:nvPr/>
          </p:nvSpPr>
          <p:spPr bwMode="auto">
            <a:xfrm>
              <a:off x="1161" y="2658"/>
              <a:ext cx="2" cy="2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w 9"/>
                <a:gd name="T13" fmla="*/ 0 h 11"/>
                <a:gd name="T14" fmla="*/ 0 w 9"/>
                <a:gd name="T15" fmla="*/ 0 h 11"/>
                <a:gd name="T16" fmla="*/ 0 w 9"/>
                <a:gd name="T17" fmla="*/ 0 h 11"/>
                <a:gd name="T18" fmla="*/ 0 w 9"/>
                <a:gd name="T19" fmla="*/ 0 h 11"/>
                <a:gd name="T20" fmla="*/ 0 w 9"/>
                <a:gd name="T21" fmla="*/ 0 h 11"/>
                <a:gd name="T22" fmla="*/ 0 w 9"/>
                <a:gd name="T23" fmla="*/ 0 h 11"/>
                <a:gd name="T24" fmla="*/ 0 w 9"/>
                <a:gd name="T25" fmla="*/ 0 h 11"/>
                <a:gd name="T26" fmla="*/ 0 w 9"/>
                <a:gd name="T27" fmla="*/ 0 h 11"/>
                <a:gd name="T28" fmla="*/ 0 w 9"/>
                <a:gd name="T29" fmla="*/ 0 h 11"/>
                <a:gd name="T30" fmla="*/ 0 w 9"/>
                <a:gd name="T31" fmla="*/ 0 h 11"/>
                <a:gd name="T32" fmla="*/ 0 w 9"/>
                <a:gd name="T33" fmla="*/ 0 h 11"/>
                <a:gd name="T34" fmla="*/ 0 w 9"/>
                <a:gd name="T35" fmla="*/ 0 h 11"/>
                <a:gd name="T36" fmla="*/ 0 w 9"/>
                <a:gd name="T37" fmla="*/ 0 h 11"/>
                <a:gd name="T38" fmla="*/ 0 w 9"/>
                <a:gd name="T39" fmla="*/ 0 h 11"/>
                <a:gd name="T40" fmla="*/ 0 w 9"/>
                <a:gd name="T41" fmla="*/ 0 h 11"/>
                <a:gd name="T42" fmla="*/ 0 w 9"/>
                <a:gd name="T43" fmla="*/ 0 h 11"/>
                <a:gd name="T44" fmla="*/ 0 w 9"/>
                <a:gd name="T45" fmla="*/ 0 h 11"/>
                <a:gd name="T46" fmla="*/ 0 w 9"/>
                <a:gd name="T47" fmla="*/ 0 h 11"/>
                <a:gd name="T48" fmla="*/ 0 w 9"/>
                <a:gd name="T49" fmla="*/ 0 h 11"/>
                <a:gd name="T50" fmla="*/ 0 w 9"/>
                <a:gd name="T51" fmla="*/ 0 h 11"/>
                <a:gd name="T52" fmla="*/ 0 w 9"/>
                <a:gd name="T53" fmla="*/ 0 h 11"/>
                <a:gd name="T54" fmla="*/ 0 w 9"/>
                <a:gd name="T55" fmla="*/ 0 h 11"/>
                <a:gd name="T56" fmla="*/ 0 w 9"/>
                <a:gd name="T57" fmla="*/ 0 h 11"/>
                <a:gd name="T58" fmla="*/ 0 w 9"/>
                <a:gd name="T59" fmla="*/ 0 h 11"/>
                <a:gd name="T60" fmla="*/ 0 w 9"/>
                <a:gd name="T61" fmla="*/ 0 h 11"/>
                <a:gd name="T62" fmla="*/ 0 w 9"/>
                <a:gd name="T63" fmla="*/ 0 h 11"/>
                <a:gd name="T64" fmla="*/ 0 w 9"/>
                <a:gd name="T65" fmla="*/ 0 h 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"/>
                <a:gd name="T100" fmla="*/ 0 h 11"/>
                <a:gd name="T101" fmla="*/ 9 w 9"/>
                <a:gd name="T102" fmla="*/ 11 h 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" h="11">
                  <a:moveTo>
                    <a:pt x="9" y="6"/>
                  </a:moveTo>
                  <a:lnTo>
                    <a:pt x="9" y="5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9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3" name="Freeform 48"/>
            <p:cNvSpPr>
              <a:spLocks/>
            </p:cNvSpPr>
            <p:nvPr/>
          </p:nvSpPr>
          <p:spPr bwMode="auto">
            <a:xfrm>
              <a:off x="1043" y="2596"/>
              <a:ext cx="44" cy="47"/>
            </a:xfrm>
            <a:custGeom>
              <a:avLst/>
              <a:gdLst>
                <a:gd name="T0" fmla="*/ 0 w 220"/>
                <a:gd name="T1" fmla="*/ 0 h 284"/>
                <a:gd name="T2" fmla="*/ 0 w 220"/>
                <a:gd name="T3" fmla="*/ 0 h 284"/>
                <a:gd name="T4" fmla="*/ 0 w 220"/>
                <a:gd name="T5" fmla="*/ 0 h 284"/>
                <a:gd name="T6" fmla="*/ 0 w 220"/>
                <a:gd name="T7" fmla="*/ 0 h 284"/>
                <a:gd name="T8" fmla="*/ 0 w 220"/>
                <a:gd name="T9" fmla="*/ 0 h 284"/>
                <a:gd name="T10" fmla="*/ 0 w 220"/>
                <a:gd name="T11" fmla="*/ 0 h 2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"/>
                <a:gd name="T19" fmla="*/ 0 h 284"/>
                <a:gd name="T20" fmla="*/ 220 w 220"/>
                <a:gd name="T21" fmla="*/ 284 h 2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" h="284">
                  <a:moveTo>
                    <a:pt x="185" y="0"/>
                  </a:moveTo>
                  <a:lnTo>
                    <a:pt x="0" y="48"/>
                  </a:lnTo>
                  <a:lnTo>
                    <a:pt x="58" y="260"/>
                  </a:lnTo>
                  <a:lnTo>
                    <a:pt x="94" y="284"/>
                  </a:lnTo>
                  <a:lnTo>
                    <a:pt x="220" y="23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4" name="Freeform 49"/>
            <p:cNvSpPr>
              <a:spLocks/>
            </p:cNvSpPr>
            <p:nvPr/>
          </p:nvSpPr>
          <p:spPr bwMode="auto">
            <a:xfrm>
              <a:off x="1043" y="2596"/>
              <a:ext cx="44" cy="26"/>
            </a:xfrm>
            <a:custGeom>
              <a:avLst/>
              <a:gdLst>
                <a:gd name="T0" fmla="*/ 0 w 222"/>
                <a:gd name="T1" fmla="*/ 0 h 157"/>
                <a:gd name="T2" fmla="*/ 0 w 222"/>
                <a:gd name="T3" fmla="*/ 0 h 157"/>
                <a:gd name="T4" fmla="*/ 0 w 222"/>
                <a:gd name="T5" fmla="*/ 0 h 157"/>
                <a:gd name="T6" fmla="*/ 0 w 222"/>
                <a:gd name="T7" fmla="*/ 0 h 157"/>
                <a:gd name="T8" fmla="*/ 0 w 222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"/>
                <a:gd name="T16" fmla="*/ 0 h 157"/>
                <a:gd name="T17" fmla="*/ 222 w 222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" h="157">
                  <a:moveTo>
                    <a:pt x="186" y="0"/>
                  </a:moveTo>
                  <a:lnTo>
                    <a:pt x="0" y="48"/>
                  </a:lnTo>
                  <a:lnTo>
                    <a:pt x="157" y="157"/>
                  </a:lnTo>
                  <a:lnTo>
                    <a:pt x="222" y="2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EBEC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5" name="Freeform 50"/>
            <p:cNvSpPr>
              <a:spLocks/>
            </p:cNvSpPr>
            <p:nvPr/>
          </p:nvSpPr>
          <p:spPr bwMode="auto">
            <a:xfrm>
              <a:off x="1043" y="2601"/>
              <a:ext cx="13" cy="15"/>
            </a:xfrm>
            <a:custGeom>
              <a:avLst/>
              <a:gdLst>
                <a:gd name="T0" fmla="*/ 0 w 63"/>
                <a:gd name="T1" fmla="*/ 0 h 89"/>
                <a:gd name="T2" fmla="*/ 0 w 63"/>
                <a:gd name="T3" fmla="*/ 0 h 89"/>
                <a:gd name="T4" fmla="*/ 0 w 63"/>
                <a:gd name="T5" fmla="*/ 0 h 89"/>
                <a:gd name="T6" fmla="*/ 0 w 63"/>
                <a:gd name="T7" fmla="*/ 0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9"/>
                <a:gd name="T14" fmla="*/ 63 w 63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9">
                  <a:moveTo>
                    <a:pt x="63" y="0"/>
                  </a:moveTo>
                  <a:lnTo>
                    <a:pt x="0" y="16"/>
                  </a:lnTo>
                  <a:lnTo>
                    <a:pt x="20" y="8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A9A9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" name="Freeform 51"/>
            <p:cNvSpPr>
              <a:spLocks/>
            </p:cNvSpPr>
            <p:nvPr/>
          </p:nvSpPr>
          <p:spPr bwMode="auto">
            <a:xfrm>
              <a:off x="1043" y="2601"/>
              <a:ext cx="13" cy="8"/>
            </a:xfrm>
            <a:custGeom>
              <a:avLst/>
              <a:gdLst>
                <a:gd name="T0" fmla="*/ 0 w 63"/>
                <a:gd name="T1" fmla="*/ 0 h 46"/>
                <a:gd name="T2" fmla="*/ 0 w 63"/>
                <a:gd name="T3" fmla="*/ 0 h 46"/>
                <a:gd name="T4" fmla="*/ 0 w 63"/>
                <a:gd name="T5" fmla="*/ 0 h 46"/>
                <a:gd name="T6" fmla="*/ 0 w 63"/>
                <a:gd name="T7" fmla="*/ 0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46"/>
                <a:gd name="T14" fmla="*/ 63 w 63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46">
                  <a:moveTo>
                    <a:pt x="63" y="0"/>
                  </a:moveTo>
                  <a:lnTo>
                    <a:pt x="0" y="16"/>
                  </a:lnTo>
                  <a:lnTo>
                    <a:pt x="41" y="4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7" name="Freeform 52"/>
            <p:cNvSpPr>
              <a:spLocks/>
            </p:cNvSpPr>
            <p:nvPr/>
          </p:nvSpPr>
          <p:spPr bwMode="auto">
            <a:xfrm>
              <a:off x="1078" y="2596"/>
              <a:ext cx="93" cy="63"/>
            </a:xfrm>
            <a:custGeom>
              <a:avLst/>
              <a:gdLst>
                <a:gd name="T0" fmla="*/ 0 w 463"/>
                <a:gd name="T1" fmla="*/ 0 h 376"/>
                <a:gd name="T2" fmla="*/ 0 w 463"/>
                <a:gd name="T3" fmla="*/ 0 h 376"/>
                <a:gd name="T4" fmla="*/ 0 w 463"/>
                <a:gd name="T5" fmla="*/ 0 h 376"/>
                <a:gd name="T6" fmla="*/ 0 w 463"/>
                <a:gd name="T7" fmla="*/ 0 h 376"/>
                <a:gd name="T8" fmla="*/ 0 w 463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376"/>
                <a:gd name="T17" fmla="*/ 463 w 463"/>
                <a:gd name="T18" fmla="*/ 376 h 3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376">
                  <a:moveTo>
                    <a:pt x="8" y="0"/>
                  </a:moveTo>
                  <a:lnTo>
                    <a:pt x="0" y="79"/>
                  </a:lnTo>
                  <a:lnTo>
                    <a:pt x="432" y="376"/>
                  </a:lnTo>
                  <a:lnTo>
                    <a:pt x="463" y="3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5D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8" name="Freeform 53"/>
            <p:cNvSpPr>
              <a:spLocks/>
            </p:cNvSpPr>
            <p:nvPr/>
          </p:nvSpPr>
          <p:spPr bwMode="auto">
            <a:xfrm>
              <a:off x="1065" y="2609"/>
              <a:ext cx="100" cy="72"/>
            </a:xfrm>
            <a:custGeom>
              <a:avLst/>
              <a:gdLst>
                <a:gd name="T0" fmla="*/ 0 w 501"/>
                <a:gd name="T1" fmla="*/ 0 h 430"/>
                <a:gd name="T2" fmla="*/ 0 w 501"/>
                <a:gd name="T3" fmla="*/ 0 h 430"/>
                <a:gd name="T4" fmla="*/ 0 w 501"/>
                <a:gd name="T5" fmla="*/ 0 h 430"/>
                <a:gd name="T6" fmla="*/ 0 w 501"/>
                <a:gd name="T7" fmla="*/ 0 h 430"/>
                <a:gd name="T8" fmla="*/ 0 w 501"/>
                <a:gd name="T9" fmla="*/ 0 h 430"/>
                <a:gd name="T10" fmla="*/ 0 w 501"/>
                <a:gd name="T11" fmla="*/ 0 h 4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1"/>
                <a:gd name="T19" fmla="*/ 0 h 430"/>
                <a:gd name="T20" fmla="*/ 501 w 501"/>
                <a:gd name="T21" fmla="*/ 430 h 4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1" h="430">
                  <a:moveTo>
                    <a:pt x="69" y="0"/>
                  </a:moveTo>
                  <a:lnTo>
                    <a:pt x="14" y="52"/>
                  </a:lnTo>
                  <a:lnTo>
                    <a:pt x="0" y="131"/>
                  </a:lnTo>
                  <a:lnTo>
                    <a:pt x="436" y="430"/>
                  </a:lnTo>
                  <a:lnTo>
                    <a:pt x="501" y="29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DC63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9" name="Freeform 54"/>
            <p:cNvSpPr>
              <a:spLocks/>
            </p:cNvSpPr>
            <p:nvPr/>
          </p:nvSpPr>
          <p:spPr bwMode="auto">
            <a:xfrm>
              <a:off x="1055" y="2630"/>
              <a:ext cx="97" cy="61"/>
            </a:xfrm>
            <a:custGeom>
              <a:avLst/>
              <a:gdLst>
                <a:gd name="T0" fmla="*/ 0 w 487"/>
                <a:gd name="T1" fmla="*/ 0 h 367"/>
                <a:gd name="T2" fmla="*/ 0 w 487"/>
                <a:gd name="T3" fmla="*/ 0 h 367"/>
                <a:gd name="T4" fmla="*/ 0 w 487"/>
                <a:gd name="T5" fmla="*/ 0 h 367"/>
                <a:gd name="T6" fmla="*/ 0 w 487"/>
                <a:gd name="T7" fmla="*/ 0 h 367"/>
                <a:gd name="T8" fmla="*/ 0 w 487"/>
                <a:gd name="T9" fmla="*/ 0 h 3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7"/>
                <a:gd name="T16" fmla="*/ 0 h 367"/>
                <a:gd name="T17" fmla="*/ 487 w 487"/>
                <a:gd name="T18" fmla="*/ 367 h 3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7" h="367">
                  <a:moveTo>
                    <a:pt x="51" y="0"/>
                  </a:moveTo>
                  <a:lnTo>
                    <a:pt x="0" y="55"/>
                  </a:lnTo>
                  <a:lnTo>
                    <a:pt x="455" y="367"/>
                  </a:lnTo>
                  <a:lnTo>
                    <a:pt x="487" y="30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6EAE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0" name="Freeform 55"/>
            <p:cNvSpPr>
              <a:spLocks/>
            </p:cNvSpPr>
            <p:nvPr/>
          </p:nvSpPr>
          <p:spPr bwMode="auto">
            <a:xfrm>
              <a:off x="1143" y="2647"/>
              <a:ext cx="30" cy="45"/>
            </a:xfrm>
            <a:custGeom>
              <a:avLst/>
              <a:gdLst>
                <a:gd name="T0" fmla="*/ 0 w 147"/>
                <a:gd name="T1" fmla="*/ 0 h 276"/>
                <a:gd name="T2" fmla="*/ 0 w 147"/>
                <a:gd name="T3" fmla="*/ 0 h 276"/>
                <a:gd name="T4" fmla="*/ 0 w 147"/>
                <a:gd name="T5" fmla="*/ 0 h 276"/>
                <a:gd name="T6" fmla="*/ 0 w 147"/>
                <a:gd name="T7" fmla="*/ 0 h 276"/>
                <a:gd name="T8" fmla="*/ 0 w 147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276"/>
                <a:gd name="T17" fmla="*/ 147 w 147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276">
                  <a:moveTo>
                    <a:pt x="127" y="0"/>
                  </a:moveTo>
                  <a:lnTo>
                    <a:pt x="147" y="14"/>
                  </a:lnTo>
                  <a:lnTo>
                    <a:pt x="20" y="276"/>
                  </a:lnTo>
                  <a:lnTo>
                    <a:pt x="0" y="2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C2C16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1" name="Freeform 56"/>
            <p:cNvSpPr>
              <a:spLocks/>
            </p:cNvSpPr>
            <p:nvPr/>
          </p:nvSpPr>
          <p:spPr bwMode="auto">
            <a:xfrm>
              <a:off x="1150" y="2647"/>
              <a:ext cx="23" cy="34"/>
            </a:xfrm>
            <a:custGeom>
              <a:avLst/>
              <a:gdLst>
                <a:gd name="T0" fmla="*/ 0 w 114"/>
                <a:gd name="T1" fmla="*/ 0 h 209"/>
                <a:gd name="T2" fmla="*/ 0 w 114"/>
                <a:gd name="T3" fmla="*/ 0 h 209"/>
                <a:gd name="T4" fmla="*/ 0 w 114"/>
                <a:gd name="T5" fmla="*/ 0 h 209"/>
                <a:gd name="T6" fmla="*/ 0 w 114"/>
                <a:gd name="T7" fmla="*/ 0 h 209"/>
                <a:gd name="T8" fmla="*/ 0 w 114"/>
                <a:gd name="T9" fmla="*/ 0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94" y="0"/>
                  </a:moveTo>
                  <a:lnTo>
                    <a:pt x="114" y="14"/>
                  </a:lnTo>
                  <a:lnTo>
                    <a:pt x="20" y="209"/>
                  </a:lnTo>
                  <a:lnTo>
                    <a:pt x="0" y="19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DF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2" name="Freeform 57"/>
            <p:cNvSpPr>
              <a:spLocks/>
            </p:cNvSpPr>
            <p:nvPr/>
          </p:nvSpPr>
          <p:spPr bwMode="auto">
            <a:xfrm>
              <a:off x="1162" y="2647"/>
              <a:ext cx="11" cy="13"/>
            </a:xfrm>
            <a:custGeom>
              <a:avLst/>
              <a:gdLst>
                <a:gd name="T0" fmla="*/ 0 w 51"/>
                <a:gd name="T1" fmla="*/ 0 h 78"/>
                <a:gd name="T2" fmla="*/ 0 w 51"/>
                <a:gd name="T3" fmla="*/ 0 h 78"/>
                <a:gd name="T4" fmla="*/ 0 w 51"/>
                <a:gd name="T5" fmla="*/ 0 h 78"/>
                <a:gd name="T6" fmla="*/ 0 w 51"/>
                <a:gd name="T7" fmla="*/ 0 h 78"/>
                <a:gd name="T8" fmla="*/ 0 w 51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8"/>
                <a:gd name="T17" fmla="*/ 51 w 51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8">
                  <a:moveTo>
                    <a:pt x="31" y="0"/>
                  </a:moveTo>
                  <a:lnTo>
                    <a:pt x="51" y="14"/>
                  </a:lnTo>
                  <a:lnTo>
                    <a:pt x="21" y="78"/>
                  </a:lnTo>
                  <a:lnTo>
                    <a:pt x="0" y="6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E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83" name="Rectangle 3"/>
          <p:cNvSpPr>
            <a:spLocks noChangeArrowheads="1"/>
          </p:cNvSpPr>
          <p:nvPr/>
        </p:nvSpPr>
        <p:spPr bwMode="auto">
          <a:xfrm>
            <a:off x="3635896" y="4581128"/>
            <a:ext cx="5286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latin typeface="Calibri" pitchFamily="34" charset="0"/>
                <a:cs typeface="Times New Roman" pitchFamily="18" charset="0"/>
              </a:rPr>
              <a:t>контроль </a:t>
            </a:r>
            <a:r>
              <a:rPr lang="ru-RU" sz="2000" b="1" dirty="0" err="1" smtClean="0">
                <a:latin typeface="Calibri" pitchFamily="34" charset="0"/>
                <a:cs typeface="Times New Roman" pitchFamily="18" charset="0"/>
              </a:rPr>
              <a:t>санэпидрежима</a:t>
            </a:r>
            <a:r>
              <a:rPr lang="ru-RU" sz="2000" b="1" dirty="0" smtClean="0">
                <a:latin typeface="Calibri" pitchFamily="34" charset="0"/>
                <a:cs typeface="Times New Roman" pitchFamily="18" charset="0"/>
              </a:rPr>
              <a:t> в палатах; </a:t>
            </a:r>
            <a:endParaRPr lang="ru-RU" sz="2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84" name="Rectangle 3"/>
          <p:cNvSpPr>
            <a:spLocks noChangeArrowheads="1"/>
          </p:cNvSpPr>
          <p:nvPr/>
        </p:nvSpPr>
        <p:spPr bwMode="auto">
          <a:xfrm>
            <a:off x="3635896" y="5013176"/>
            <a:ext cx="52863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000" b="1" dirty="0" smtClean="0">
                <a:latin typeface="Calibri" pitchFamily="34" charset="0"/>
                <a:cs typeface="Times New Roman" pitchFamily="18" charset="0"/>
              </a:rPr>
              <a:t>проведение с пациентами </a:t>
            </a:r>
          </a:p>
          <a:p>
            <a:pPr algn="just"/>
            <a:r>
              <a:rPr lang="ru-RU" sz="2000" b="1" dirty="0" smtClean="0">
                <a:latin typeface="Calibri" pitchFamily="34" charset="0"/>
                <a:cs typeface="Times New Roman" pitchFamily="18" charset="0"/>
              </a:rPr>
              <a:t>санпросвет работы .</a:t>
            </a:r>
            <a:endParaRPr lang="ru-RU" sz="2000" b="1" dirty="0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1643063" y="2990850"/>
            <a:ext cx="1643062" cy="15621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3205163"/>
            <a:ext cx="9461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707904" y="2705100"/>
            <a:ext cx="493603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endParaRPr lang="ru-RU" sz="28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Calibri" pitchFamily="34" charset="0"/>
              <a:buChar char="—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 старшая медсестра;</a:t>
            </a:r>
          </a:p>
          <a:p>
            <a:pPr>
              <a:lnSpc>
                <a:spcPct val="150000"/>
              </a:lnSpc>
              <a:buFont typeface="Calibri" pitchFamily="34" charset="0"/>
              <a:buChar char="—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</a:t>
            </a: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медсестры клинических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; </a:t>
            </a:r>
          </a:p>
          <a:p>
            <a:pPr>
              <a:lnSpc>
                <a:spcPct val="150000"/>
              </a:lnSpc>
              <a:buFont typeface="Calibri" pitchFamily="34" charset="0"/>
              <a:buChar char="—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 медсестра-координатор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. </a:t>
            </a:r>
            <a:endParaRPr 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16200000" flipH="1">
            <a:off x="1655763" y="4906962"/>
            <a:ext cx="3867150" cy="3492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5813" y="919163"/>
            <a:ext cx="8358187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Организационная структура отделения после оптимизации работы сестринского персонала: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84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375" y="142875"/>
            <a:ext cx="8215313" cy="3478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3" name="Рисунок 2" descr="IMG_268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3375"/>
            <a:ext cx="42862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Прямоугольник 3"/>
          <p:cNvSpPr>
            <a:spLocks noChangeArrowheads="1"/>
          </p:cNvSpPr>
          <p:nvPr/>
        </p:nvSpPr>
        <p:spPr bwMode="auto">
          <a:xfrm>
            <a:off x="4714875" y="2143125"/>
            <a:ext cx="38576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 </a:t>
            </a:r>
            <a:r>
              <a:rPr lang="ru-RU" sz="2800" b="1" i="1">
                <a:solidFill>
                  <a:srgbClr val="F1A138"/>
                </a:solidFill>
                <a:latin typeface="Calibri" pitchFamily="34" charset="0"/>
                <a:cs typeface="Times New Roman" pitchFamily="18" charset="0"/>
              </a:rPr>
              <a:t>Пациент поступает </a:t>
            </a:r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из приемного отделения </a:t>
            </a:r>
            <a:r>
              <a:rPr lang="ru-RU" sz="2800" b="1" i="1">
                <a:solidFill>
                  <a:srgbClr val="F1A138"/>
                </a:solidFill>
                <a:latin typeface="Calibri" pitchFamily="34" charset="0"/>
                <a:cs typeface="Times New Roman" pitchFamily="18" charset="0"/>
              </a:rPr>
              <a:t>в сопровождении санитара</a:t>
            </a:r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с медицинской картой в круглосуточном режиме. </a:t>
            </a:r>
          </a:p>
        </p:txBody>
      </p:sp>
      <p:sp>
        <p:nvSpPr>
          <p:cNvPr id="25605" name="Прямоугольник 4"/>
          <p:cNvSpPr>
            <a:spLocks noChangeArrowheads="1"/>
          </p:cNvSpPr>
          <p:nvPr/>
        </p:nvSpPr>
        <p:spPr bwMode="auto">
          <a:xfrm>
            <a:off x="1143000" y="785813"/>
            <a:ext cx="8001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1A138"/>
                </a:solidFill>
                <a:latin typeface="Calibri" pitchFamily="34" charset="0"/>
                <a:cs typeface="Times New Roman" pitchFamily="18" charset="0"/>
              </a:rPr>
              <a:t>Распределение</a:t>
            </a:r>
            <a:r>
              <a:rPr lang="ru-RU" sz="2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пациентов осуществляет </a:t>
            </a:r>
          </a:p>
          <a:p>
            <a:pPr algn="ctr"/>
            <a:r>
              <a:rPr lang="ru-RU" sz="2400" b="1" i="1">
                <a:solidFill>
                  <a:srgbClr val="F1A138"/>
                </a:solidFill>
                <a:latin typeface="Calibri" pitchFamily="34" charset="0"/>
                <a:cs typeface="Times New Roman" pitchFamily="18" charset="0"/>
              </a:rPr>
              <a:t>медсестра – координатор.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7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" name="Таблица 223"/>
          <p:cNvGraphicFramePr>
            <a:graphicFrameLocks noGrp="1"/>
          </p:cNvGraphicFramePr>
          <p:nvPr/>
        </p:nvGraphicFramePr>
        <p:xfrm>
          <a:off x="1285875" y="1357313"/>
          <a:ext cx="7500938" cy="5214938"/>
        </p:xfrm>
        <a:graphic>
          <a:graphicData uri="http://schemas.openxmlformats.org/drawingml/2006/table">
            <a:tbl>
              <a:tblPr/>
              <a:tblGrid>
                <a:gridCol w="1216025"/>
                <a:gridCol w="2833688"/>
                <a:gridCol w="2254250"/>
                <a:gridCol w="1196975"/>
              </a:tblGrid>
              <a:tr h="2095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ВРЕМЯ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452438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ВЫПОЛНЯЕМЫЕ ДОЛЖНОСТНЫЕ ОБЯЗАННОСТИ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ВРЕМЯ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КЛИНИЧЕСКАЯ МЕДСЕСТРА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СЕСТРА - КООРДИНАТОР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7.30 –8.00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ПРИЕМ СМЕНЫ</a:t>
                      </a: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4524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7.30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8.00 - 8.10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УТРЕННЕЕ СОВЕЩАНИЕ ПЕРСОНАЛА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8.00 - 8.10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573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8.10 – 9.00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ПОЛУЧЕНИЕ У СТАРШЕЙ М/С  МЕДИКАМЕНТОВ, РАСХОДНЫХ МАТЕРИАЛОВ</a:t>
                      </a: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ОБХОД ПАЦИЕНТОВ СОВМЕСТНО С ВРАЧОМ</a:t>
                      </a: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8.10 - 9.00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9.00 - 9.15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ПЕРЕДАЧА ВРАЧЕБНЫХ ПОКАЗАНИЙ СЕСТРОЙ – КООРДИНАТОРОМ КЛИНИЧЕСКОЙ МЕДСЕСТРЕ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9.00 - 9.15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  <a:tr h="358775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9.15 – 15.00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ВЫПОЛНЕНИЕ ВРАЧЕБНЫХ НАЗНАЧЕНИЙ;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НАБЛЮДЕНИЕ ЗА СОСТОЯНИЕМ ПОСЛЕОПЕРАЦИОННЫХ ПАЦИЕНТОВ;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КОНТРОЛЬ НАД КОРМЛЕНИЕМ ТЯЖЕЛОБОЛЬНЫХ ПАЦИЕНТОВ;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КОНТРОЛЬ НАД РАБОТОЙ САНИТАРОК – УБОРЩИЦ И САНИТАРОК – БУФЕТЧИЦ;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СБОР ОТХОДОВ КЛАССА Б ДЛЯ УТИЛИЗАЦИИ.</a:t>
                      </a: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ВЫВЕРКА ЛИСТОВ НАЗНАЧЕНИЙ</a:t>
                      </a: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9.15 - 9.30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5271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ОРГАНИЗАЦИЯ КОНСУЛЬТАЦИЙ, ОБСЛЕДОВАНИЙ, ЛФК И ДР.;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ОФОРМЛЯЕТ ПРИЕМ И ВЫПИСКУ ПАЦИЕНТОВ ОТДЕЛЕНИЯ;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КООРДИНИРУЕТ ТРАНСПОРТИРОВКУ ПАЦИЕНТОВ.</a:t>
                      </a: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9.30 - 12.30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58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ОБЕД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12.30 - 13.00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825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САНИТАРНО – ПРОСВЕТИТЕЛЬСКАЯ РАБОТА</a:t>
                      </a: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13.00 - 13.30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6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РАБОТА С ДОКУМЕНТАЦИЕЙ;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ПОМОЩЬ В РАБОТЕ СТАРШЕЙ М/С.</a:t>
                      </a: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13.30 - 16.18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15.00 - 15.30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ОБЕД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15.30 - 16.00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ПЕРЕДАЧА СМЕНЫ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16.18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452438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35817" marR="3581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5" name="Прямоугольник 224"/>
          <p:cNvSpPr/>
          <p:nvPr/>
        </p:nvSpPr>
        <p:spPr>
          <a:xfrm>
            <a:off x="785813" y="785813"/>
            <a:ext cx="8072437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Таблица 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- Регламент работы клинической медсестры и медсестры – координатора в дневную смену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88" name="Рисунок 8" descr="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5875" y="714375"/>
            <a:ext cx="7358063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Таблица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- Регламент работы клинической медсестры в ночную смену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214438" y="1081088"/>
          <a:ext cx="7715250" cy="5776913"/>
        </p:xfrm>
        <a:graphic>
          <a:graphicData uri="http://schemas.openxmlformats.org/drawingml/2006/table">
            <a:tbl>
              <a:tblPr/>
              <a:tblGrid>
                <a:gridCol w="1585912"/>
                <a:gridCol w="6129338"/>
              </a:tblGrid>
              <a:tr h="192806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ВРЕМЯ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ВЫПОЛНЯЕМЫЕ ДОЛЖНОСТНЫЕ ОБЯЗАННОСТИ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89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15.30 – 16.00</a:t>
                      </a: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452438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ПРИЕМ СМЕНЫ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606214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16.00 – 17.00</a:t>
                      </a:r>
                    </a:p>
                  </a:txBody>
                  <a:tcPr marL="45697" marR="456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ОБХОД ОТДЕЛЕНИЯ – КОНТРОЛЬ СОБЛЮДЕНИЯ РЕЖИМА ОТДЕЛЕНИЯ.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ОФОРМЛЕНИЕ ДОКУМЕНТАЦИИ;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ПОДГОТОВКА К ВЫПОЛНЕНИЮ НАЗНАЧЕНИЙ.</a:t>
                      </a: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1223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17.00 – 20.00</a:t>
                      </a:r>
                    </a:p>
                  </a:txBody>
                  <a:tcPr marL="45697" marR="456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ИЗМЕРЕНИЕ T  ТЕЛА, РЕГИСТРАЦИЯ РЕЗУЛЬТАТОВ В ТЕМПЕРАТУРНОМ ЛИСТЕ КСБ;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ВЫПОЛНЕНИЕ НАЗНАЧЕНИЙ ВРАЧА;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НАБЛЮДЕНИЕ ЗА СОСТОЯНИЕМ  ПОСЛЕОПЕРАЦИОННЫХ ПАЦИЕНТОВ.</a:t>
                      </a: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89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20.00 – 20.30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2438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ОБХОД ПАЦИЕНТОВ СОВМЕСТНО С ВРАЧОМ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578417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20.30 – 22.00</a:t>
                      </a:r>
                    </a:p>
                  </a:txBody>
                  <a:tcPr marL="45697" marR="456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ВЫПОЛНЕНИЕ ВРАЧЕБНЫХ НАЗНАЧЕНИЙ;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РАБОТА С ДОКУМЕНТАЦИЕЙ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ПОДГОТОВКА ПАЦИЕНТОВ К ОПЕРАЦИИ.</a:t>
                      </a: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1223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22.00 – 5.30</a:t>
                      </a:r>
                    </a:p>
                  </a:txBody>
                  <a:tcPr marL="45697" marR="456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КОНТРОЛЬ ЗА СОБЛЮДЕНИЕМ РЕЖИМА ОТДЕЛЕНИЯ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ОБХОД ОТДЕЛЕНИЯ;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НАБЛЮДЕНИЕ ЗА СОСТОЯНИЕМ  ПОСЛЕОПЕРАЦИОННЫХ ПАЦИЕНТОВ;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ОФОРМЛЕНИЕ ДОКУМЕНТАЦИИ.</a:t>
                      </a: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252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5.30 – 7.00</a:t>
                      </a:r>
                    </a:p>
                  </a:txBody>
                  <a:tcPr marL="45697" marR="456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ИЗМЕРЕНИЕ T  ТЕЛА, РЕГИСТРАЦИЯ РЕЗУЛЬТАТОВ В ТЕМПЕРАТУРНОМ ЛИСТЕ КСБ;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ВЫПОЛНЕНИЕ ВРАЧЕБНЫХ НАЗНАЧЕНИЙ;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ПОДГОТОВКА ПАЦИЕНТОВ К ОПЕРАЦИИ;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НАБЛЮДЕНИЕ ЗА СОСТОЯНИЕМ  ПАЦИЕНТОВ;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САНИТАРНО-ГИГИЕНИЧЕСКИЕ МЕРОПРИЯТИЯ ТЯЖЕЛОБОЛЬНЫМ ПАЦИЕНТАМ;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СМЕНА ПОСТЕЛЬНОГО БЕЛЬЯ ТЯЖЕЛОБОЛЬНЫХ ПАЦИЕНТОВ С ОТМЕТКОЙ В КСБ.</a:t>
                      </a: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611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7.00 – 7.30</a:t>
                      </a:r>
                    </a:p>
                  </a:txBody>
                  <a:tcPr marL="45697" marR="456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ЗАБОР КРОВИ У ПАЦИЕНТОВ ДЛЯ ИССЛЕДОВАНИЯ;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"/>
                        <a:tabLst>
                          <a:tab pos="4924425" algn="l"/>
                        </a:tabLst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ПОДГОТОВКА К СДАЧЕ СМЕНЫ.</a:t>
                      </a: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89">
                <a:tc>
                  <a:txBody>
                    <a:bodyPr/>
                    <a:lstStyle/>
                    <a:p>
                      <a:pPr marL="0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7.30 – 8.00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452438" marR="0" lvl="0" indent="-225425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924425" algn="l"/>
                        </a:tabLst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ПЕРЕДАЧА СМЕНЫ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45697" marR="456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87" name="Рисунок 8" descr="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375" y="825500"/>
            <a:ext cx="8215313" cy="57245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АВТОМАТИЗИРОВАННОЕ РАБОЧЕЕ </a:t>
            </a:r>
            <a:r>
              <a:rPr lang="ru-RU" sz="2400" b="1" u="sng" dirty="0" smtClean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МЕСТО СЕСТРКООРДИНАТОРА</a:t>
            </a:r>
            <a:endParaRPr lang="ru-RU" sz="2400" b="1" u="sng" dirty="0">
              <a:solidFill>
                <a:srgbClr val="F1A1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«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РусБИТех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Икар»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м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ониторинг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данных по пациентам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отделения;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правление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движением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пациентов;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азмещение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пациентов внутри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отделения;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правление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перечнем палат и мест в отделении.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8675" name="Рисунок 6" descr="IMG_4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1285875"/>
            <a:ext cx="4071937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7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4" descr="main_ok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785938"/>
            <a:ext cx="1333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5750" y="642938"/>
            <a:ext cx="88582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Преимущества организации труда в современной модели медицинской сестры</a:t>
            </a:r>
          </a:p>
        </p:txBody>
      </p:sp>
      <p:sp>
        <p:nvSpPr>
          <p:cNvPr id="29700" name="Rectangle 1"/>
          <p:cNvSpPr>
            <a:spLocks noChangeArrowheads="1"/>
          </p:cNvSpPr>
          <p:nvPr/>
        </p:nvSpPr>
        <p:spPr bwMode="auto">
          <a:xfrm>
            <a:off x="2071688" y="2214563"/>
            <a:ext cx="6786562" cy="45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Calibri" pitchFamily="34" charset="0"/>
              <a:buChar char="―"/>
            </a:pPr>
            <a:r>
              <a:rPr lang="ru-RU" b="1">
                <a:latin typeface="Calibri" pitchFamily="34" charset="0"/>
                <a:cs typeface="Times New Roman" pitchFamily="18" charset="0"/>
              </a:rPr>
              <a:t>клиническая </a:t>
            </a:r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медицинская сестра решает проблемы конкретного пациента физического и психологического характера: доверие пациента при выполнении санитарно-гигиенических мероприятий;</a:t>
            </a:r>
          </a:p>
          <a:p>
            <a:pPr algn="just">
              <a:buFont typeface="Calibri" pitchFamily="34" charset="0"/>
              <a:buChar char="―"/>
            </a:pPr>
            <a:endParaRPr lang="ru-RU" b="1">
              <a:latin typeface="Calibri" pitchFamily="34" charset="0"/>
            </a:endParaRPr>
          </a:p>
          <a:p>
            <a:pPr algn="just" eaLnBrk="0" hangingPunct="0">
              <a:buFont typeface="Calibri" pitchFamily="34" charset="0"/>
              <a:buChar char="―"/>
            </a:pPr>
            <a:r>
              <a:rPr lang="ru-RU" b="1">
                <a:solidFill>
                  <a:schemeClr val="bg1"/>
                </a:solidFill>
                <a:latin typeface="Calibri" pitchFamily="34" charset="0"/>
              </a:rPr>
              <a:t>несет персональную ответственность за полноту выполнения врачебных назначений, выполняя весь объем  сестринской помощи от момента поступления до выписки из стационара;</a:t>
            </a:r>
          </a:p>
          <a:p>
            <a:pPr algn="just" eaLnBrk="0" hangingPunct="0">
              <a:buFont typeface="Calibri" pitchFamily="34" charset="0"/>
              <a:buChar char="―"/>
            </a:pPr>
            <a:endParaRPr lang="ru-RU" b="1">
              <a:latin typeface="Calibri" pitchFamily="34" charset="0"/>
            </a:endParaRPr>
          </a:p>
          <a:p>
            <a:pPr algn="just" eaLnBrk="0" hangingPunct="0">
              <a:buFont typeface="Calibri" pitchFamily="34" charset="0"/>
              <a:buChar char="―"/>
            </a:pPr>
            <a:r>
              <a:rPr lang="ru-RU" b="1">
                <a:latin typeface="Calibri" pitchFamily="34" charset="0"/>
              </a:rPr>
              <a:t>клиническая медицинская сестра будет заниматься профилактикой осложнений в послеоперационном периоде на фоне гиподинамии у пациента;</a:t>
            </a:r>
          </a:p>
          <a:p>
            <a:pPr algn="just" eaLnBrk="0" hangingPunct="0">
              <a:buFont typeface="Calibri" pitchFamily="34" charset="0"/>
              <a:buChar char="―"/>
            </a:pPr>
            <a:endParaRPr lang="ru-RU" b="1">
              <a:latin typeface="Calibri" pitchFamily="34" charset="0"/>
            </a:endParaRPr>
          </a:p>
          <a:p>
            <a:pPr algn="just" eaLnBrk="0" hangingPunct="0">
              <a:buFont typeface="Calibri" pitchFamily="34" charset="0"/>
              <a:buChar char="―"/>
            </a:pPr>
            <a:r>
              <a:rPr lang="ru-RU" b="1">
                <a:solidFill>
                  <a:schemeClr val="bg1"/>
                </a:solidFill>
                <a:latin typeface="Calibri" pitchFamily="34" charset="0"/>
              </a:rPr>
              <a:t>обеспечивает психофизиологическую помощь, как пациенту, так и его родственникам.</a:t>
            </a:r>
          </a:p>
          <a:p>
            <a:pPr algn="just" eaLnBrk="0" hangingPunct="0">
              <a:buFont typeface="Calibri" pitchFamily="34" charset="0"/>
              <a:buChar char="―"/>
            </a:pPr>
            <a:endParaRPr lang="ru-RU" b="1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702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5" descr="thinker-clos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125" y="4500563"/>
            <a:ext cx="28098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28750" y="642938"/>
            <a:ext cx="7715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Проблемы при внедрении проекта</a:t>
            </a:r>
          </a:p>
        </p:txBody>
      </p:sp>
      <p:sp>
        <p:nvSpPr>
          <p:cNvPr id="28676" name="Rectangle 1"/>
          <p:cNvSpPr>
            <a:spLocks noChangeArrowheads="1"/>
          </p:cNvSpPr>
          <p:nvPr/>
        </p:nvSpPr>
        <p:spPr bwMode="auto">
          <a:xfrm>
            <a:off x="1714500" y="1000125"/>
            <a:ext cx="7429500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514350" lvl="1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arenR"/>
              <a:defRPr/>
            </a:pPr>
            <a:r>
              <a:rPr lang="ru-RU" sz="2800" b="1" dirty="0">
                <a:latin typeface="+mn-lt"/>
                <a:ea typeface="Calibri" pitchFamily="34" charset="0"/>
                <a:cs typeface="Times New Roman" pitchFamily="18" charset="0"/>
              </a:rPr>
              <a:t>отсутствие правовой основы деятельности специалистов сестринского дела;</a:t>
            </a:r>
          </a:p>
          <a:p>
            <a:pPr marL="514350" lvl="1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arenR"/>
              <a:defRPr/>
            </a:pPr>
            <a:r>
              <a:rPr lang="ru-RU" sz="2800" b="1" dirty="0">
                <a:latin typeface="+mn-lt"/>
                <a:ea typeface="Calibri" pitchFamily="34" charset="0"/>
                <a:cs typeface="Times New Roman" pitchFamily="18" charset="0"/>
              </a:rPr>
              <a:t>соблюдение санитарно-эпидемиологического режима;</a:t>
            </a:r>
          </a:p>
          <a:p>
            <a:pPr marL="514350" lvl="1" indent="-514350">
              <a:lnSpc>
                <a:spcPct val="150000"/>
              </a:lnSpc>
              <a:spcAft>
                <a:spcPts val="600"/>
              </a:spcAft>
              <a:buFont typeface="+mj-lt"/>
              <a:buAutoNum type="arabicParenR"/>
              <a:defRPr/>
            </a:pPr>
            <a:r>
              <a:rPr lang="ru-RU" sz="2800" b="1" dirty="0">
                <a:latin typeface="+mn-lt"/>
                <a:ea typeface="Calibri" pitchFamily="34" charset="0"/>
                <a:cs typeface="Times New Roman" pitchFamily="18" charset="0"/>
              </a:rPr>
              <a:t>более высокая психологическая нагрузка на персонал.</a:t>
            </a:r>
          </a:p>
          <a:p>
            <a:pPr marL="0" lvl="1" algn="just">
              <a:buFontTx/>
              <a:buAutoNum type="arabicPeriod"/>
              <a:defRPr/>
            </a:pPr>
            <a:endParaRPr lang="ru-RU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6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7" descr="IMG_1324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14313" y="5786438"/>
            <a:ext cx="87153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Государственное бюджетное учреждение здравоохранения Самарской области «Тольяттинская городская клиническая больница №5»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0250" y="142875"/>
            <a:ext cx="5818188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</a:rPr>
              <a:t>/ главный врач – к.м.н., заслуженный врач РФ Ренц Н.А. /</a:t>
            </a:r>
          </a:p>
        </p:txBody>
      </p:sp>
      <p:pic>
        <p:nvPicPr>
          <p:cNvPr id="11269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42875"/>
            <a:ext cx="67310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Прямоугольник 2"/>
          <p:cNvSpPr>
            <a:spLocks noChangeArrowheads="1"/>
          </p:cNvSpPr>
          <p:nvPr/>
        </p:nvSpPr>
        <p:spPr bwMode="auto">
          <a:xfrm>
            <a:off x="1835696" y="1268760"/>
            <a:ext cx="702141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F1A138"/>
                </a:solidFill>
                <a:latin typeface="Calibri" pitchFamily="34" charset="0"/>
                <a:cs typeface="Times New Roman" pitchFamily="18" charset="0"/>
              </a:rPr>
              <a:t>Главным плюсом  </a:t>
            </a:r>
            <a:r>
              <a:rPr lang="ru-RU" sz="36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сестринского ухода, ориентированного на пациента, является то, что в конечном итоге все медицинские сестры отделения могут выполнить перевязку, инъекцию, инфузию и осуществлять мероприятия по уходу.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3" name="Рисунок 8" descr="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928938" y="1000125"/>
            <a:ext cx="5643562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5400" b="1" i="1" dirty="0">
                <a:solidFill>
                  <a:srgbClr val="F1A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Благодарю </a:t>
            </a:r>
          </a:p>
          <a:p>
            <a:pPr algn="ctr">
              <a:defRPr/>
            </a:pPr>
            <a:r>
              <a:rPr lang="ru-RU" sz="5400" b="1" i="1" dirty="0">
                <a:solidFill>
                  <a:srgbClr val="F1A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за </a:t>
            </a:r>
          </a:p>
          <a:p>
            <a:pPr algn="ctr">
              <a:defRPr/>
            </a:pPr>
            <a:r>
              <a:rPr lang="ru-RU" sz="5400" b="1" i="1" dirty="0">
                <a:solidFill>
                  <a:srgbClr val="F1A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внимание!</a:t>
            </a:r>
            <a:endParaRPr lang="ru-RU" sz="4800" b="1" i="1" dirty="0">
              <a:solidFill>
                <a:srgbClr val="F1A13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3795" name="Рисунок 4" descr="accueil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188" y="696913"/>
            <a:ext cx="4929188" cy="616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7786688" y="1143000"/>
            <a:ext cx="1071562" cy="10715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571625" y="1168400"/>
            <a:ext cx="1071563" cy="10715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1357313"/>
            <a:ext cx="642937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1357313"/>
            <a:ext cx="601663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2571750" y="2286000"/>
            <a:ext cx="6357938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ru-RU" sz="3200" b="1">
                <a:latin typeface="Calibri" pitchFamily="34" charset="0"/>
              </a:rPr>
              <a:t>Изменение модели деятельности медицинской сестры.</a:t>
            </a:r>
          </a:p>
          <a:p>
            <a:pPr marL="457200" indent="-457200">
              <a:buFontTx/>
              <a:buAutoNum type="arabicPeriod"/>
            </a:pPr>
            <a:r>
              <a:rPr lang="ru-RU" sz="3200" b="1">
                <a:latin typeface="Calibri" pitchFamily="34" charset="0"/>
              </a:rPr>
              <a:t>Пациентоориентированность.</a:t>
            </a:r>
          </a:p>
          <a:p>
            <a:pPr marL="457200" indent="-457200">
              <a:buFontTx/>
              <a:buAutoNum type="arabicPeriod"/>
            </a:pPr>
            <a:r>
              <a:rPr lang="ru-RU" sz="3200" b="1">
                <a:latin typeface="Calibri" pitchFamily="34" charset="0"/>
              </a:rPr>
              <a:t>Возрастает роль медицинской сестры, сестринского ухода.</a:t>
            </a:r>
          </a:p>
          <a:p>
            <a:pPr marL="457200" indent="-457200">
              <a:buFontTx/>
              <a:buAutoNum type="arabicPeriod"/>
            </a:pPr>
            <a:r>
              <a:rPr lang="ru-RU" sz="3200" b="1">
                <a:latin typeface="Calibri" pitchFamily="34" charset="0"/>
              </a:rPr>
              <a:t>Рациональное использование медицинских кадров.</a:t>
            </a:r>
          </a:p>
          <a:p>
            <a:pPr marL="457200" indent="-457200"/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14625" y="928688"/>
            <a:ext cx="500062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u="sng" dirty="0">
                <a:solidFill>
                  <a:srgbClr val="EE85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Актуальность темы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7" name="Рисунок 8" descr="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34990">
            <a:off x="7231063" y="5289550"/>
            <a:ext cx="1481137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928813" y="1785938"/>
            <a:ext cx="7215187" cy="48942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Представление сестринских услуг на качественно новом уровне.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Пациентоориентированная модель работы сестринского персонала.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Введение новых должностей: «универсальной» (клинической) медицинской сестры и медицинской сестры-координатора. 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Повышение престижа сестринской деятельности, расширение полномочий медицинской сестры.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43063" y="785813"/>
            <a:ext cx="7500937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Практическая значимость оптимизации работы сестринского персонала в стационаре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8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285875" y="1071563"/>
            <a:ext cx="72866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Цель: 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повышение удовлетворенности пациентов качеством сестринского ухода.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42938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Цели и задачи оптимизации работы сестринского персонала в стационаре</a:t>
            </a:r>
          </a:p>
        </p:txBody>
      </p:sp>
      <p:pic>
        <p:nvPicPr>
          <p:cNvPr id="14340" name="Picture 5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613" y="3048000"/>
            <a:ext cx="2381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5" y="3048000"/>
            <a:ext cx="2381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13" y="3048000"/>
            <a:ext cx="2381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Rectangle 19"/>
          <p:cNvSpPr>
            <a:spLocks noChangeArrowheads="1"/>
          </p:cNvSpPr>
          <p:nvPr/>
        </p:nvSpPr>
        <p:spPr bwMode="auto">
          <a:xfrm>
            <a:off x="1293813" y="3987800"/>
            <a:ext cx="2057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482600" algn="l"/>
              </a:tabLst>
            </a:pPr>
            <a:r>
              <a:rPr lang="ru-RU" sz="1600" b="1">
                <a:latin typeface="Calibri" pitchFamily="34" charset="0"/>
              </a:rPr>
              <a:t>введение новых форм организации сестринского труда</a:t>
            </a:r>
            <a:endParaRPr lang="en-US" altLang="ko-KR" sz="1600" b="1">
              <a:latin typeface="Calibri" pitchFamily="34" charset="0"/>
              <a:ea typeface="돋움" pitchFamily="34" charset="-127"/>
            </a:endParaRPr>
          </a:p>
        </p:txBody>
      </p:sp>
      <p:sp>
        <p:nvSpPr>
          <p:cNvPr id="14344" name="Rectangle 17"/>
          <p:cNvSpPr>
            <a:spLocks noChangeArrowheads="1"/>
          </p:cNvSpPr>
          <p:nvPr/>
        </p:nvSpPr>
        <p:spPr bwMode="auto">
          <a:xfrm>
            <a:off x="3960813" y="3992563"/>
            <a:ext cx="20574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482600" algn="l"/>
              </a:tabLst>
            </a:pPr>
            <a:r>
              <a:rPr lang="ru-RU" sz="1600" b="1">
                <a:latin typeface="Calibri" pitchFamily="34" charset="0"/>
              </a:rPr>
              <a:t>определение функциональных обязанностей клинической медсестры, медсестры – координатора</a:t>
            </a:r>
            <a:endParaRPr lang="en-US" altLang="ko-KR" sz="1600" b="1">
              <a:latin typeface="Calibri" pitchFamily="34" charset="0"/>
              <a:ea typeface="돋움" pitchFamily="34" charset="-127"/>
            </a:endParaRPr>
          </a:p>
        </p:txBody>
      </p:sp>
      <p:pic>
        <p:nvPicPr>
          <p:cNvPr id="14345" name="Picture 8" descr="C:\Users\pmarkasian\Desktop\Other\Шаблоны\заготовки1\9\5.png"/>
          <p:cNvPicPr>
            <a:picLocks noChangeAspect="1" noChangeArrowheads="1"/>
          </p:cNvPicPr>
          <p:nvPr/>
        </p:nvPicPr>
        <p:blipFill>
          <a:blip r:embed="rId3" cstate="print"/>
          <a:srcRect b="67039"/>
          <a:stretch>
            <a:fillRect/>
          </a:stretch>
        </p:blipFill>
        <p:spPr bwMode="auto">
          <a:xfrm>
            <a:off x="1357313" y="2101850"/>
            <a:ext cx="2014537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8" descr="C:\Users\pmarkasian\Desktop\Other\Шаблоны\заготовки1\9\5.png"/>
          <p:cNvPicPr>
            <a:picLocks noChangeAspect="1" noChangeArrowheads="1"/>
          </p:cNvPicPr>
          <p:nvPr/>
        </p:nvPicPr>
        <p:blipFill>
          <a:blip r:embed="rId3" cstate="print"/>
          <a:srcRect t="31102" b="35938"/>
          <a:stretch>
            <a:fillRect/>
          </a:stretch>
        </p:blipFill>
        <p:spPr bwMode="auto">
          <a:xfrm>
            <a:off x="3929063" y="2070100"/>
            <a:ext cx="20510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C:\Users\pmarkasian\Desktop\Other\Шаблоны\заготовки1\9\5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rcRect l="-504" t="65792" r="504" b="1248"/>
          <a:stretch/>
        </p:blipFill>
        <p:spPr bwMode="auto">
          <a:xfrm>
            <a:off x="6755453" y="2143116"/>
            <a:ext cx="1998340" cy="1317306"/>
          </a:xfrm>
          <a:prstGeom prst="rect">
            <a:avLst/>
          </a:prstGeom>
          <a:noFill/>
          <a:extLst/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71500" y="1928813"/>
            <a:ext cx="1928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Задачи:</a:t>
            </a:r>
          </a:p>
        </p:txBody>
      </p:sp>
      <p:sp>
        <p:nvSpPr>
          <p:cNvPr id="14349" name="Прямоугольник 14"/>
          <p:cNvSpPr>
            <a:spLocks noChangeArrowheads="1"/>
          </p:cNvSpPr>
          <p:nvPr/>
        </p:nvSpPr>
        <p:spPr bwMode="auto">
          <a:xfrm>
            <a:off x="6643688" y="4000500"/>
            <a:ext cx="18573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создание современной модели деятельности медицинской сестры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51" name="Рисунок 8" descr="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1785938" y="2919413"/>
            <a:ext cx="1643062" cy="15621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43063" y="704850"/>
            <a:ext cx="714375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Анализ должностей сестринского персонала до оптимизации работы сестринского персонала в стационаре </a:t>
            </a:r>
            <a:r>
              <a:rPr lang="ru-RU" sz="24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(в дневную смену)</a:t>
            </a:r>
            <a:endParaRPr lang="ru-RU" sz="3200" b="1" u="sng" dirty="0">
              <a:solidFill>
                <a:srgbClr val="F1A1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3205163"/>
            <a:ext cx="9461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000500" y="2705100"/>
            <a:ext cx="51435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endParaRPr lang="ru-RU" sz="2400" b="1" dirty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Calibri" pitchFamily="34" charset="0"/>
              <a:buChar char="—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 старшая медсестра; </a:t>
            </a:r>
          </a:p>
          <a:p>
            <a:pPr>
              <a:lnSpc>
                <a:spcPct val="150000"/>
              </a:lnSpc>
              <a:buFont typeface="Calibri" pitchFamily="34" charset="0"/>
              <a:buChar char="—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3 медсестры  палатные; </a:t>
            </a:r>
          </a:p>
          <a:p>
            <a:pPr>
              <a:lnSpc>
                <a:spcPct val="150000"/>
              </a:lnSpc>
              <a:buFont typeface="Calibri" pitchFamily="34" charset="0"/>
              <a:buChar char="—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 процедурная медсестра;</a:t>
            </a:r>
          </a:p>
          <a:p>
            <a:pPr>
              <a:lnSpc>
                <a:spcPct val="150000"/>
              </a:lnSpc>
              <a:buFont typeface="Calibri" pitchFamily="34" charset="0"/>
              <a:buChar char="—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 перевязочные медсестры. </a:t>
            </a:r>
            <a:endParaRPr lang="ru-RU" sz="28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1798638" y="4906962"/>
            <a:ext cx="3867150" cy="3492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92" name="Рисунок 8" descr="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63" y="1030288"/>
            <a:ext cx="5827712" cy="5827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786188" y="1428750"/>
            <a:ext cx="4141787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введение мероприятий, освобождающих время медицинских сестер для работы с пациентами;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53644" y="1471901"/>
            <a:ext cx="1160641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01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53644" y="2821820"/>
            <a:ext cx="1160641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02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38551" y="4194119"/>
            <a:ext cx="1160641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03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928688" y="500063"/>
            <a:ext cx="82153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36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Этапы внедрения оптимизации работы</a:t>
            </a:r>
          </a:p>
          <a:p>
            <a:pPr algn="ctr">
              <a:defRPr/>
            </a:pPr>
            <a:endParaRPr lang="ru-RU" sz="36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57625" y="2714625"/>
            <a:ext cx="4141788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освобождение медицинской сестры перевязочной, медицинской сестры процедурной от неквалифицированного труда;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29063" y="4286250"/>
            <a:ext cx="3786187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расширение функций медицинских сестер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9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57250" y="357188"/>
            <a:ext cx="7858125" cy="1477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u="sng" dirty="0">
                <a:solidFill>
                  <a:srgbClr val="F1A1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Оптимизация работы медицинских сестер</a:t>
            </a:r>
          </a:p>
        </p:txBody>
      </p:sp>
      <p:pic>
        <p:nvPicPr>
          <p:cNvPr id="19459" name="Рисунок 7"/>
          <p:cNvPicPr>
            <a:picLocks noChangeAspect="1"/>
          </p:cNvPicPr>
          <p:nvPr/>
        </p:nvPicPr>
        <p:blipFill>
          <a:blip r:embed="rId2" cstate="print"/>
          <a:srcRect b="4903"/>
          <a:stretch>
            <a:fillRect/>
          </a:stretch>
        </p:blipFill>
        <p:spPr bwMode="auto">
          <a:xfrm>
            <a:off x="142875" y="1214438"/>
            <a:ext cx="8786813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786063" y="2714625"/>
            <a:ext cx="67627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№</a:t>
            </a:r>
            <a:r>
              <a:rPr lang="en-US" sz="2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1</a:t>
            </a:r>
            <a:endParaRPr lang="ru-RU" sz="2400" b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00688" y="2786063"/>
            <a:ext cx="71437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№</a:t>
            </a:r>
            <a:r>
              <a:rPr lang="en-US" sz="2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2</a:t>
            </a:r>
            <a:endParaRPr lang="ru-RU" sz="4000" b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86063" y="4786313"/>
            <a:ext cx="71437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№</a:t>
            </a:r>
            <a:r>
              <a:rPr lang="en-US" sz="2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3</a:t>
            </a:r>
            <a:endParaRPr lang="ru-RU" sz="2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72125" y="4786313"/>
            <a:ext cx="71437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№</a:t>
            </a:r>
            <a:r>
              <a:rPr lang="en-US" sz="2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  <a:cs typeface="+mn-cs"/>
              </a:rPr>
              <a:t>4</a:t>
            </a:r>
            <a:endParaRPr lang="ru-RU" sz="2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86500" y="4714875"/>
            <a:ext cx="257175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Доставка биоматериала в лабораторию для планового исследования – курьерская служба (ОДС)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4313" y="2143125"/>
            <a:ext cx="2571750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Проведение обезболивания наркотическими анальгетиками -  пост наркотических инъекций (ПНИ)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15063" y="2286000"/>
            <a:ext cx="25717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Два этапа обработки инструментов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инструментов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– ЦСО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643438"/>
            <a:ext cx="2857500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Доставка биоматериала в лабораторию  для экстренного исследования  - пневмопочта из ПДО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69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1563" y="714375"/>
            <a:ext cx="8072437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Создана </a:t>
            </a:r>
          </a:p>
          <a:p>
            <a:pPr algn="ctr">
              <a:defRPr/>
            </a:pPr>
            <a:r>
              <a:rPr lang="ru-RU" sz="3600" b="1" i="1" dirty="0">
                <a:solidFill>
                  <a:srgbClr val="F1A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центральная диспетчерская служба</a:t>
            </a:r>
            <a:r>
              <a:rPr lang="ru-RU" sz="2800" b="1" dirty="0">
                <a:solidFill>
                  <a:srgbClr val="F1A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 штатном расписании данной службы </a:t>
            </a:r>
            <a:r>
              <a:rPr lang="ru-RU" sz="2800" b="1" dirty="0">
                <a:solidFill>
                  <a:srgbClr val="F1A13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27 единиц  </a:t>
            </a:r>
            <a:endParaRPr lang="ru-RU" sz="3600" dirty="0">
              <a:solidFill>
                <a:srgbClr val="F1A13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483" name="Рисунок 4" descr="IMG_4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86000"/>
            <a:ext cx="3643313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00250" y="0"/>
            <a:ext cx="5818188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Государственное бюджетное учреждение здравоохранения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«Тольяттинская городская клиническая больница №5»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5" name="Рисунок 8" descr="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0"/>
            <a:ext cx="5397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45378</TotalTime>
  <Words>1201</Words>
  <Application>Microsoft Office PowerPoint</Application>
  <PresentationFormat>Экран (4:3)</PresentationFormat>
  <Paragraphs>249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Blank</vt:lpstr>
      <vt:lpstr>Custom Design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- Medical</dc:title>
  <dc:creator>showeet.com</dc:creator>
  <dc:description>© Copyright Showeet.com</dc:description>
  <cp:lastModifiedBy>user</cp:lastModifiedBy>
  <cp:revision>210</cp:revision>
  <dcterms:created xsi:type="dcterms:W3CDTF">2011-05-09T14:18:21Z</dcterms:created>
  <dcterms:modified xsi:type="dcterms:W3CDTF">2017-10-12T13:40:06Z</dcterms:modified>
  <cp:category>Templates</cp:category>
</cp:coreProperties>
</file>