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85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79" r:id="rId19"/>
    <p:sldId id="287" r:id="rId20"/>
    <p:sldId id="288" r:id="rId21"/>
    <p:sldId id="286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93"/>
    <a:srgbClr val="0A5687"/>
    <a:srgbClr val="0D76B7"/>
    <a:srgbClr val="2626E2"/>
    <a:srgbClr val="003374"/>
    <a:srgbClr val="3A5896"/>
    <a:srgbClr val="3855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3" autoAdjust="0"/>
    <p:restoredTop sz="94660"/>
  </p:normalViewPr>
  <p:slideViewPr>
    <p:cSldViewPr snapToGrid="0">
      <p:cViewPr>
        <p:scale>
          <a:sx n="98" d="100"/>
          <a:sy n="98" d="100"/>
        </p:scale>
        <p:origin x="-720" y="-4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11412F-750E-44F5-A989-083DB39FF9A4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0694CC7-9637-4608-9F98-B56121D36F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98819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8E21-715B-4097-AF80-7869A901F440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50635-10B7-4FC3-98A8-8B64C4BB42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147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BD53-BB4D-4E3B-8A34-F16719A05ECA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5780D-B17B-48A5-BC09-07E3CE44A39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4206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1872-8E2A-44D4-B551-AD1ABF9776F7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36D12-8E77-44B3-9F7A-9E0735ED6B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48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0ADF-AC34-4294-AABB-309963715EEB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BB64D-72F4-4661-8E79-247C35BD45A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96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14C5D-7209-41FD-85F5-0846F0CC261E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0DE22-4EB4-407E-B04C-5BE3A6098B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955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ADB5-075D-4DE2-ACAF-A748E8601672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10BE-112C-409F-91B3-5F88D5E3A0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9112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F726D-FBD8-4474-96B5-1BAD194CF7E7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18D7E-700C-4362-90B7-D6538868E5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8495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CFA12-0DEC-4495-ACEA-78281E1D3955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51C05-7029-43C9-9A3F-5D9EA30BA2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086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68B8-4084-47FA-A34E-72FDD721E5FA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3450D-EDDB-4C91-9345-746076D8B40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898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B1A1-4221-486A-863A-8E08C45165E7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A79D5-48BF-4082-9169-3345DFC528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052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FB33C-19AE-4A9E-A72D-721FFDEC9ADD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12362-CB05-4BDC-97E7-B37ECF7489E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8927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7" t="22383"/>
          <a:stretch>
            <a:fillRect/>
          </a:stretch>
        </p:blipFill>
        <p:spPr bwMode="auto">
          <a:xfrm>
            <a:off x="0" y="0"/>
            <a:ext cx="26431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287463"/>
            <a:ext cx="7869237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2BF6C5-2284-45C9-9C72-C61C47BD8FBB}" type="datetimeFigureOut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512ED3F-081B-49B2-AAB1-222BCBD7A29F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2532063" y="144463"/>
            <a:ext cx="59658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Microsoft_Excel_Chart6.xls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Excel_Chart4.xls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oleObject" Target="../embeddings/Microsoft_Excel_Chart5.xls"/><Relationship Id="rId4" Type="http://schemas.openxmlformats.org/officeDocument/2006/relationships/oleObject" Target="../embeddings/Microsoft_Excel_Chart3.xls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Chart7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Chart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-9409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" b="31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6700" y="1508125"/>
            <a:ext cx="7023100" cy="788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сестринской деятельностью, как механизм повышения доступности и качества медицинской помощи</a:t>
            </a:r>
            <a:endParaRPr lang="en-US" sz="36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700" y="2416175"/>
            <a:ext cx="457200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А.З.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ГБУЗ РБ ГБ г.Нефтекамск</a:t>
            </a:r>
            <a:endParaRPr lang="en-US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781675"/>
            <a:ext cx="457200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Нефтекамск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  <a:endParaRPr lang="en-US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256"/>
            <a:ext cx="8280400" cy="998742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err="1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Инсорсинг</a:t>
            </a: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 прочего персонала: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Объект 2"/>
          <p:cNvSpPr>
            <a:spLocks noGrp="1"/>
          </p:cNvSpPr>
          <p:nvPr>
            <p:ph idx="1"/>
          </p:nvPr>
        </p:nvSpPr>
        <p:spPr>
          <a:xfrm>
            <a:off x="646113" y="1714500"/>
            <a:ext cx="7869237" cy="4818063"/>
          </a:xfrm>
          <a:solidFill>
            <a:schemeClr val="bg1"/>
          </a:solidFill>
        </p:spPr>
        <p:txBody>
          <a:bodyPr/>
          <a:lstStyle/>
          <a:p>
            <a:r>
              <a:rPr lang="ru-RU" altLang="ru-RU" smtClean="0">
                <a:solidFill>
                  <a:srgbClr val="0B5F93"/>
                </a:solidFill>
                <a:latin typeface="Cambria" pitchFamily="18" charset="0"/>
              </a:rPr>
              <a:t>Выведение младшего медицинского персонала всей больницы в структуру АХЧ</a:t>
            </a:r>
          </a:p>
          <a:p>
            <a:r>
              <a:rPr lang="ru-RU" altLang="ru-RU" smtClean="0">
                <a:solidFill>
                  <a:srgbClr val="0B5F93"/>
                </a:solidFill>
                <a:latin typeface="Cambria" pitchFamily="18" charset="0"/>
              </a:rPr>
              <a:t>Организация профильных групп прочего персонала</a:t>
            </a:r>
          </a:p>
          <a:p>
            <a:pPr lvl="1"/>
            <a:r>
              <a:rPr lang="ru-RU" altLang="ru-RU" sz="2800" smtClean="0">
                <a:solidFill>
                  <a:srgbClr val="0B5F93"/>
                </a:solidFill>
                <a:latin typeface="Cambria" pitchFamily="18" charset="0"/>
              </a:rPr>
              <a:t>Клининговые группы</a:t>
            </a:r>
          </a:p>
          <a:p>
            <a:pPr lvl="1"/>
            <a:r>
              <a:rPr lang="ru-RU" altLang="ru-RU" sz="2800" smtClean="0">
                <a:solidFill>
                  <a:srgbClr val="0B5F93"/>
                </a:solidFill>
                <a:latin typeface="Cambria" pitchFamily="18" charset="0"/>
              </a:rPr>
              <a:t>Транспортная группа</a:t>
            </a:r>
          </a:p>
          <a:p>
            <a:pPr lvl="1"/>
            <a:r>
              <a:rPr lang="ru-RU" altLang="ru-RU" sz="2800" smtClean="0">
                <a:solidFill>
                  <a:srgbClr val="0B5F93"/>
                </a:solidFill>
                <a:latin typeface="Cambria" pitchFamily="18" charset="0"/>
              </a:rPr>
              <a:t>Группа дезинфекторов</a:t>
            </a:r>
          </a:p>
          <a:p>
            <a:pPr lvl="1"/>
            <a:r>
              <a:rPr lang="ru-RU" altLang="ru-RU" sz="2800" smtClean="0">
                <a:solidFill>
                  <a:srgbClr val="0B5F93"/>
                </a:solidFill>
                <a:latin typeface="Cambria" pitchFamily="18" charset="0"/>
              </a:rPr>
              <a:t>Группа по сбору и обеззараживанию медицинских отходов</a:t>
            </a:r>
          </a:p>
          <a:p>
            <a:endParaRPr lang="ru-RU" altLang="ru-RU" smtClean="0">
              <a:solidFill>
                <a:srgbClr val="0B5F93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63" y="984250"/>
            <a:ext cx="8118475" cy="48895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Дефицит медицинских кадров – ещё одна причина поиска управленческих решений для оптимальной организации лечебного процесса.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В поликлиниках города Нефтекамск до последнего времени складывался дисбаланс обеспеченности кадрами. При острой нехватке врачей, обеспеченность средним медицинским персоналом была почти 100%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В 2015 году был разработан и внедрен проект «Повышение доступности амбулаторной медицинской помощи жителям города Нефтекамск путем реорганизации работы клиник</a:t>
            </a:r>
            <a:endParaRPr lang="ru-RU" dirty="0">
              <a:solidFill>
                <a:srgbClr val="0B5F93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509"/>
            <a:ext cx="8242300" cy="1099128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 пациентов в поликлиниках до</a:t>
            </a:r>
            <a:r>
              <a:rPr lang="en-US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</a:t>
            </a:r>
            <a:r>
              <a:rPr lang="en-US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b="1" i="1" dirty="0" err="1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en-US" sz="2800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2092325"/>
            <a:ext cx="73898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3"/>
          <p:cNvSpPr>
            <a:spLocks noChangeArrowheads="1"/>
          </p:cNvSpPr>
          <p:nvPr/>
        </p:nvSpPr>
        <p:spPr bwMode="auto">
          <a:xfrm>
            <a:off x="1598613" y="1712913"/>
            <a:ext cx="185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До проекта</a:t>
            </a:r>
            <a:endParaRPr lang="ru-RU" altLang="ru-RU"/>
          </a:p>
        </p:txBody>
      </p:sp>
      <p:sp>
        <p:nvSpPr>
          <p:cNvPr id="14343" name="Прямоугольник 4"/>
          <p:cNvSpPr>
            <a:spLocks noChangeArrowheads="1"/>
          </p:cNvSpPr>
          <p:nvPr/>
        </p:nvSpPr>
        <p:spPr bwMode="auto">
          <a:xfrm>
            <a:off x="5462588" y="1712913"/>
            <a:ext cx="2824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После внедрения проекта</a:t>
            </a:r>
            <a:endParaRPr lang="ru-RU" altLang="ru-RU"/>
          </a:p>
        </p:txBody>
      </p:sp>
      <p:pic>
        <p:nvPicPr>
          <p:cNvPr id="14344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498725"/>
            <a:ext cx="345281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2092325"/>
            <a:ext cx="7386637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" y="355600"/>
            <a:ext cx="8204200" cy="525145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Ключевым элементом проекта является организация в поликлиниках сестринских постов.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Сестринский пост-рабочее место участковой медицинской сестры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Организован в непосредственной близости к кабинетам участковых терапевтов.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Оснащение сестринского поста: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АРМ (автоматизированное рабочее место)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Принтер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Телефон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Skype </a:t>
            </a:r>
            <a:r>
              <a:rPr lang="ru-RU" sz="18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связь с врачом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rgbClr val="0B5F9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3313" y="4106863"/>
            <a:ext cx="3775075" cy="24320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469900" y="4106863"/>
            <a:ext cx="3751263" cy="25273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368300"/>
            <a:ext cx="8255000" cy="1079500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медицинской сестры сестринского поста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" y="1778000"/>
            <a:ext cx="8255000" cy="46863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До приёма врача: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Оформление информационного согласия на медицинское вмешательство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Заполнение анкеты </a:t>
            </a:r>
            <a:r>
              <a:rPr lang="ru-RU" sz="2000" dirty="0" err="1" smtClean="0">
                <a:solidFill>
                  <a:srgbClr val="0B5F93"/>
                </a:solidFill>
                <a:latin typeface="Cambria" panose="02040503050406030204" pitchFamily="18" charset="0"/>
              </a:rPr>
              <a:t>онкоконтроля</a:t>
            </a:r>
            <a:endParaRPr lang="ru-RU" sz="2000" dirty="0" smtClean="0">
              <a:solidFill>
                <a:srgbClr val="0B5F93"/>
              </a:solidFill>
              <a:latin typeface="Cambria" panose="02040503050406030204" pitchFamily="18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Измерение артериального давления, температуры, пульса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Вклеивание имеющихся результатов и обследований в амбулаторную карту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После приёма врача: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- оформление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электронного направления на госпитализацию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, направлений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на обследования и 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консультации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- оформление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санаторно-курортных 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карт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- записи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к врачу по итогам амбулаторного приёма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06400" y="2597150"/>
            <a:ext cx="8331200" cy="32385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 Кабинеты по выписке льготных рецептов позволили значительно сократить время ожидания этой услуги пациентами.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55600" y="1370013"/>
            <a:ext cx="8432800" cy="5554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/>
          <a:lstStyle>
            <a:lvl1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1587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Условия выписки льготных рецептов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осмотр </a:t>
            </a: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профильного узкого специалиста один раз в год с назначением специфического лечения;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наличие записи участкового терапевта с рекомендацией необходимых лекарственных препаратов (по МНН), с указанием суточной дозы, кратности и длительности приема;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отметка участкового терапевта о возможности выписки льготных рецептов и даты следующего осмотра.</a:t>
            </a:r>
          </a:p>
          <a:p>
            <a:pPr indent="-4540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Алгоритм действий медицинской сестры: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проверка наличия записи врача о возможности выписки рецептов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анализ последнего осмотра участковым терапевтом  и данных диагностических исследований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осмотр участковым терапевтом не реже одного раза в три месяца, с проведением необходимых обследований в соответствии со стандартами оказания медицинской помощи;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smtClean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заполнения </a:t>
            </a: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необходимого согласия на медицинскую услугу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измерение температуры тела, АД, ЧСС, ЧД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 err="1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глюкометрия</a:t>
            </a: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при сахарном диабете или ЭКГ при стенокардии и артериальной гипертензии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краткая запись в амбулаторной карте о выписанных рецептах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назначение даты осмотра врачом или даты следующей явки.</a:t>
            </a:r>
          </a:p>
          <a:p>
            <a:pPr indent="-454025" algn="ctr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altLang="ru-RU" sz="1600" dirty="0">
              <a:solidFill>
                <a:srgbClr val="0B5F93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indent="-454025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altLang="ru-RU" sz="1600" dirty="0">
              <a:solidFill>
                <a:srgbClr val="0B5F93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000375" y="698500"/>
            <a:ext cx="49768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2200" b="1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18436" name="Freeform 3"/>
          <p:cNvSpPr>
            <a:spLocks noChangeArrowheads="1"/>
          </p:cNvSpPr>
          <p:nvPr/>
        </p:nvSpPr>
        <p:spPr bwMode="auto">
          <a:xfrm>
            <a:off x="490538" y="692150"/>
            <a:ext cx="11210925" cy="47625"/>
          </a:xfrm>
          <a:custGeom>
            <a:avLst/>
            <a:gdLst>
              <a:gd name="T0" fmla="*/ 2147483646 w 21600"/>
              <a:gd name="T1" fmla="*/ 2735895 h 21600"/>
              <a:gd name="T2" fmla="*/ 2147483646 w 21600"/>
              <a:gd name="T3" fmla="*/ 547173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2542320" y="10800"/>
                </a:moveTo>
                <a:lnTo>
                  <a:pt x="5084640" y="21600"/>
                </a:lnTo>
              </a:path>
            </a:pathLst>
          </a:custGeom>
          <a:noFill/>
          <a:ln w="6480" cap="flat">
            <a:solidFill>
              <a:srgbClr val="41AE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0538" y="329938"/>
            <a:ext cx="8191550" cy="904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Кабинет по выписке льготных рецептов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38" y="-574675"/>
            <a:ext cx="3346450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7814" y="254000"/>
            <a:ext cx="8351838" cy="10048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Кабинет оказания неотложной медицинской помощи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9725" y="1622425"/>
            <a:ext cx="8289925" cy="518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/>
          <a:lstStyle>
            <a:lvl1pPr marL="914400" indent="-911225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3175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I. </a:t>
            </a: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В поликлинике</a:t>
            </a:r>
          </a:p>
          <a:p>
            <a:pPr marL="458787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Работа кабинета неотложного приема пациентов в каждом поликлиническом отделении с 8:00 до 20:00;</a:t>
            </a:r>
          </a:p>
          <a:p>
            <a:pPr marL="458787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Прием пациентов, обратившихся в поликлинику с признаками острого заболевания в день обращения;</a:t>
            </a:r>
          </a:p>
          <a:p>
            <a:pPr marL="458787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Оказание неотложной помощи в условиях поликлиники.</a:t>
            </a:r>
          </a:p>
          <a:p>
            <a:pPr marL="3175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II. </a:t>
            </a: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На дому</a:t>
            </a:r>
          </a:p>
          <a:p>
            <a:pPr marL="458787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По скользящему графику участковый терапевт совместно с участковой медицинской сестрой оказывает неотложную помощь на дому;</a:t>
            </a:r>
          </a:p>
          <a:p>
            <a:pPr marL="458787" indent="-4572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2100" dirty="0">
                <a:solidFill>
                  <a:srgbClr val="0B5F93"/>
                </a:solidFill>
                <a:latin typeface="Cambria" panose="02040503050406030204" pitchFamily="18" charset="0"/>
                <a:ea typeface="Microsoft YaHei" panose="020B0503020204020204" pitchFamily="34" charset="-122"/>
              </a:rPr>
              <a:t>Обслуживание вызовов по неотложной помощи в течении 1-2 часов со времени поступления вызова.</a:t>
            </a:r>
          </a:p>
        </p:txBody>
      </p:sp>
      <p:sp>
        <p:nvSpPr>
          <p:cNvPr id="19463" name="Freeform 4"/>
          <p:cNvSpPr>
            <a:spLocks noChangeArrowheads="1"/>
          </p:cNvSpPr>
          <p:nvPr/>
        </p:nvSpPr>
        <p:spPr bwMode="auto">
          <a:xfrm>
            <a:off x="490538" y="1147763"/>
            <a:ext cx="11210925" cy="47625"/>
          </a:xfrm>
          <a:custGeom>
            <a:avLst/>
            <a:gdLst>
              <a:gd name="T0" fmla="*/ 2147483646 w 21600"/>
              <a:gd name="T1" fmla="*/ 2735895 h 21600"/>
              <a:gd name="T2" fmla="*/ 2147483646 w 21600"/>
              <a:gd name="T3" fmla="*/ 547173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2542320" y="10800"/>
                </a:moveTo>
                <a:lnTo>
                  <a:pt x="5084640" y="21600"/>
                </a:lnTo>
              </a:path>
            </a:pathLst>
          </a:custGeom>
          <a:noFill/>
          <a:ln w="6480" cap="flat">
            <a:solidFill>
              <a:srgbClr val="41AE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90538" y="270669"/>
            <a:ext cx="8247062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Патронажная служба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7813" y="1484313"/>
            <a:ext cx="8459787" cy="4897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/>
          <a:lstStyle>
            <a:lvl1pPr marL="228600"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1484313" indent="-568325"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2286000" indent="-455613"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484313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  <a:tab pos="9569450" algn="l"/>
                <a:tab pos="10018713" algn="l"/>
                <a:tab pos="10467975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marL="5715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Посещения пациентов на дому:</a:t>
            </a:r>
          </a:p>
          <a:p>
            <a:pPr marL="5143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выписанных из стационара с БСК, язвенной болезнью, онкологической патологией;</a:t>
            </a:r>
          </a:p>
          <a:p>
            <a:pPr marL="5143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маломобильных пациентов (одиноких, пожилых, не ходячих);</a:t>
            </a:r>
          </a:p>
          <a:p>
            <a:pPr marL="5143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находящихся на больничном листе;</a:t>
            </a:r>
          </a:p>
          <a:p>
            <a:pPr marL="5143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часто вызывающих скорую медицинскую помощь.</a:t>
            </a:r>
          </a:p>
          <a:p>
            <a:pPr marL="5715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Разработаны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унифицированные листы опроса и осмотра на дому средними медицинскими 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работниками;</a:t>
            </a:r>
            <a:endParaRPr lang="en-US" sz="2000" dirty="0" smtClean="0">
              <a:solidFill>
                <a:srgbClr val="0B5F93"/>
              </a:solidFill>
              <a:latin typeface="Cambria" panose="02040503050406030204" pitchFamily="18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Опросный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лист подклеивается в амбулаторную карту, передается участковому 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терапевту;</a:t>
            </a:r>
            <a:endParaRPr lang="en-US" sz="2000" dirty="0" smtClean="0">
              <a:solidFill>
                <a:srgbClr val="0B5F93"/>
              </a:solidFill>
              <a:latin typeface="Cambria" panose="02040503050406030204" pitchFamily="18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При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необходимости назначается активное посещение участкового </a:t>
            </a: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терапевта;</a:t>
            </a:r>
            <a:endParaRPr lang="en-US" sz="2000" dirty="0" smtClean="0">
              <a:solidFill>
                <a:srgbClr val="0B5F93"/>
              </a:solidFill>
              <a:latin typeface="Cambria" panose="02040503050406030204" pitchFamily="18" charset="0"/>
            </a:endParaRPr>
          </a:p>
          <a:p>
            <a:pPr marL="5715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sz="2000" dirty="0" smtClean="0">
                <a:solidFill>
                  <a:srgbClr val="0B5F93"/>
                </a:solidFill>
                <a:latin typeface="Cambria" panose="02040503050406030204" pitchFamily="18" charset="0"/>
              </a:rPr>
              <a:t>Создание </a:t>
            </a:r>
            <a:r>
              <a:rPr lang="ru-RU" sz="2000" dirty="0">
                <a:solidFill>
                  <a:srgbClr val="0B5F93"/>
                </a:solidFill>
                <a:latin typeface="Cambria" panose="02040503050406030204" pitchFamily="18" charset="0"/>
              </a:rPr>
              <a:t>скользящего графика работы сестринского поста с 8:00 до 20:00 и патронажной группы медсестер, организованного в виде пересекающихся смен.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 </a:t>
            </a:r>
          </a:p>
        </p:txBody>
      </p:sp>
      <p:sp>
        <p:nvSpPr>
          <p:cNvPr id="20486" name="Freeform 3"/>
          <p:cNvSpPr>
            <a:spLocks noChangeArrowheads="1"/>
          </p:cNvSpPr>
          <p:nvPr/>
        </p:nvSpPr>
        <p:spPr bwMode="auto">
          <a:xfrm>
            <a:off x="490538" y="1333500"/>
            <a:ext cx="11210925" cy="47625"/>
          </a:xfrm>
          <a:custGeom>
            <a:avLst/>
            <a:gdLst>
              <a:gd name="T0" fmla="*/ 2147483646 w 21600"/>
              <a:gd name="T1" fmla="*/ 2735895 h 21600"/>
              <a:gd name="T2" fmla="*/ 2147483646 w 21600"/>
              <a:gd name="T3" fmla="*/ 547173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2542320" y="10800"/>
                </a:moveTo>
                <a:lnTo>
                  <a:pt x="5084640" y="21600"/>
                </a:lnTo>
              </a:path>
            </a:pathLst>
          </a:custGeom>
          <a:noFill/>
          <a:ln w="6480" cap="flat">
            <a:solidFill>
              <a:srgbClr val="41AE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90538" y="330200"/>
            <a:ext cx="8234362" cy="809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600" b="1" i="1" dirty="0" smtClean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Результаты патронажной службы</a:t>
            </a:r>
            <a:endParaRPr lang="ru-RU" altLang="ru-RU" sz="3600" b="1" i="1" dirty="0">
              <a:solidFill>
                <a:srgbClr val="0B5F93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47663" y="1547813"/>
            <a:ext cx="8447087" cy="5149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457200" indent="-455613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высвобождение времени на врачебном приеме до 30%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получение медицинской услуги без записи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увеличение приема пациентов с признаками острого заболевания в день обращения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своевременное оказание неотложной помощи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сокращение количества вызовов на дом на 40%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активное посещение маломобильных пациентов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динамическое наблюдение за пациентами с БСК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повышение доступности медицинских услуг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ea typeface="Microsoft YaHei" pitchFamily="34" charset="-122"/>
                <a:cs typeface="Lucida Sans Unicode" pitchFamily="34" charset="0"/>
              </a:rPr>
              <a:t>повышение удовлетворенности оказанием медицинской помощи</a:t>
            </a:r>
          </a:p>
        </p:txBody>
      </p:sp>
      <p:sp>
        <p:nvSpPr>
          <p:cNvPr id="21510" name="Freeform 3"/>
          <p:cNvSpPr>
            <a:spLocks noChangeArrowheads="1"/>
          </p:cNvSpPr>
          <p:nvPr/>
        </p:nvSpPr>
        <p:spPr bwMode="auto">
          <a:xfrm>
            <a:off x="490538" y="1139825"/>
            <a:ext cx="11210925" cy="47625"/>
          </a:xfrm>
          <a:custGeom>
            <a:avLst/>
            <a:gdLst>
              <a:gd name="T0" fmla="*/ 2147483646 w 21600"/>
              <a:gd name="T1" fmla="*/ 2735895 h 21600"/>
              <a:gd name="T2" fmla="*/ 2147483646 w 21600"/>
              <a:gd name="T3" fmla="*/ 547173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2542320" y="10800"/>
                </a:moveTo>
                <a:lnTo>
                  <a:pt x="5084640" y="21600"/>
                </a:lnTo>
              </a:path>
            </a:pathLst>
          </a:custGeom>
          <a:noFill/>
          <a:ln w="6480" cap="flat">
            <a:solidFill>
              <a:srgbClr val="41AE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1818" y="330201"/>
            <a:ext cx="8275782" cy="1187450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 качество медицинской помощи</a:t>
            </a:r>
            <a:endParaRPr lang="en-US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827088" y="1943100"/>
            <a:ext cx="748982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B5F93"/>
                </a:solidFill>
                <a:latin typeface="Cambria" pitchFamily="18" charset="0"/>
              </a:rPr>
              <a:t>Качественная медицинская помощь </a:t>
            </a:r>
            <a:r>
              <a:rPr lang="ru-RU" altLang="ru-RU" sz="2400" i="1">
                <a:solidFill>
                  <a:srgbClr val="0B5F93"/>
                </a:solidFill>
                <a:latin typeface="Cambria" pitchFamily="18" charset="0"/>
              </a:rPr>
              <a:t>– это своевременная медицинская помощь, оказанная квалифицированными медицинскими работниками и соответствующая требованиям нормативных правовых актов, стандартов оказания медицинской помощи (протоколов ведения больных) </a:t>
            </a:r>
            <a:endParaRPr lang="ru-RU" altLang="ru-RU" sz="2400">
              <a:solidFill>
                <a:srgbClr val="0B5F93"/>
              </a:solidFill>
              <a:latin typeface="Cambria" pitchFamily="18" charset="0"/>
            </a:endParaRPr>
          </a:p>
          <a:p>
            <a:pPr eaLnBrk="1" hangingPunct="1"/>
            <a:r>
              <a:rPr lang="ru-RU" altLang="ru-RU" sz="2400" b="1" i="1">
                <a:solidFill>
                  <a:srgbClr val="0B5F93"/>
                </a:solidFill>
                <a:latin typeface="Cambria" pitchFamily="18" charset="0"/>
              </a:rPr>
              <a:t>Доступность медицинской помощи</a:t>
            </a:r>
            <a:r>
              <a:rPr lang="ru-RU" altLang="ru-RU" sz="2400" b="1">
                <a:solidFill>
                  <a:srgbClr val="0B5F93"/>
                </a:solidFill>
                <a:latin typeface="Cambria" pitchFamily="18" charset="0"/>
              </a:rPr>
              <a:t> </a:t>
            </a:r>
            <a:r>
              <a:rPr lang="ru-RU" altLang="ru-RU" sz="2400">
                <a:solidFill>
                  <a:srgbClr val="0B5F93"/>
                </a:solidFill>
                <a:latin typeface="Cambria" pitchFamily="18" charset="0"/>
              </a:rPr>
              <a:t>— это свободный доступ к службам здравоохранения вне зависимости от географических, экономических, социальных, культурных, организационных или языковых барьеров.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8727" y="313656"/>
            <a:ext cx="8266545" cy="5909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результативности патронажной работы</a:t>
            </a:r>
            <a:br>
              <a:rPr lang="ru-RU" alt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01.07.2015г. по 01.07.2017г. по ГБУЗ РБ ГБ г. Нефтекамск</a:t>
            </a:r>
            <a:endParaRPr lang="ru-RU" altLang="ru-RU" i="1" dirty="0">
              <a:solidFill>
                <a:srgbClr val="0B5F93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28625" y="3282950"/>
            <a:ext cx="3584575" cy="2936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Динамика количества больных, состоящих на диспансерном учете в 2015-2017г.г.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2534" name="Объект 10"/>
          <p:cNvGraphicFramePr>
            <a:graphicFrameLocks noGrp="1"/>
          </p:cNvGraphicFramePr>
          <p:nvPr>
            <p:ph sz="half" idx="4294967295"/>
          </p:nvPr>
        </p:nvGraphicFramePr>
        <p:xfrm>
          <a:off x="369888" y="1412875"/>
          <a:ext cx="3671887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Диаграмма" r:id="rId4" imgW="3974936" imgH="2402032" progId="Excel.Chart.8">
                  <p:embed/>
                </p:oleObj>
              </mc:Choice>
              <mc:Fallback>
                <p:oleObj name="Диаграмма" r:id="rId4" imgW="3974936" imgH="2402032" progId="Excel.Chart.8">
                  <p:embed/>
                  <p:pic>
                    <p:nvPicPr>
                      <p:cNvPr id="0" name="Объект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412875"/>
                        <a:ext cx="3671887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Текст 2"/>
          <p:cNvSpPr txBox="1">
            <a:spLocks/>
          </p:cNvSpPr>
          <p:nvPr/>
        </p:nvSpPr>
        <p:spPr>
          <a:xfrm>
            <a:off x="4948238" y="3151188"/>
            <a:ext cx="3584575" cy="29368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Динамика количества вызовов неотложной помощи в 2015-2017г.г.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2536" name="Объект 10"/>
          <p:cNvGraphicFramePr>
            <a:graphicFrameLocks noGrp="1"/>
          </p:cNvGraphicFramePr>
          <p:nvPr>
            <p:ph sz="quarter" idx="4294967295"/>
          </p:nvPr>
        </p:nvGraphicFramePr>
        <p:xfrm>
          <a:off x="4908550" y="1320800"/>
          <a:ext cx="3671888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Диаграмма" r:id="rId7" imgW="3974936" imgH="2402032" progId="Excel.Chart.8">
                  <p:embed/>
                </p:oleObj>
              </mc:Choice>
              <mc:Fallback>
                <p:oleObj name="Диаграмма" r:id="rId7" imgW="3974936" imgH="2402032" progId="Excel.Chart.8">
                  <p:embed/>
                  <p:pic>
                    <p:nvPicPr>
                      <p:cNvPr id="0" name="Объект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1320800"/>
                        <a:ext cx="3671888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Объект 10"/>
          <p:cNvGraphicFramePr>
            <a:graphicFrameLocks noGrp="1"/>
          </p:cNvGraphicFramePr>
          <p:nvPr>
            <p:ph sz="half" idx="4294967295"/>
          </p:nvPr>
        </p:nvGraphicFramePr>
        <p:xfrm>
          <a:off x="412750" y="4114800"/>
          <a:ext cx="367665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Диаграмма" r:id="rId10" imgW="3974936" imgH="2402032" progId="Excel.Chart.8">
                  <p:embed/>
                </p:oleObj>
              </mc:Choice>
              <mc:Fallback>
                <p:oleObj name="Диаграмма" r:id="rId10" imgW="3974936" imgH="2402032" progId="Excel.Chart.8">
                  <p:embed/>
                  <p:pic>
                    <p:nvPicPr>
                      <p:cNvPr id="0" name="Объект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4114800"/>
                        <a:ext cx="3676650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2"/>
          <p:cNvSpPr txBox="1">
            <a:spLocks/>
          </p:cNvSpPr>
          <p:nvPr/>
        </p:nvSpPr>
        <p:spPr>
          <a:xfrm>
            <a:off x="438150" y="6192838"/>
            <a:ext cx="4002088" cy="38258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Динамика процента вызовов СМП к диспансерным больным от общего количества диспансерных больных в 2015-2017г.г.</a:t>
            </a:r>
          </a:p>
        </p:txBody>
      </p:sp>
      <p:graphicFrame>
        <p:nvGraphicFramePr>
          <p:cNvPr id="22539" name="Объект 10"/>
          <p:cNvGraphicFramePr>
            <a:graphicFrameLocks noGrp="1"/>
          </p:cNvGraphicFramePr>
          <p:nvPr>
            <p:ph sz="half" idx="4294967295"/>
          </p:nvPr>
        </p:nvGraphicFramePr>
        <p:xfrm>
          <a:off x="5033963" y="4143375"/>
          <a:ext cx="367665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Диаграмма" r:id="rId13" imgW="3974936" imgH="2402032" progId="Excel.Chart.8">
                  <p:embed/>
                </p:oleObj>
              </mc:Choice>
              <mc:Fallback>
                <p:oleObj name="Диаграмма" r:id="rId13" imgW="3974936" imgH="2402032" progId="Excel.Chart.8">
                  <p:embed/>
                  <p:pic>
                    <p:nvPicPr>
                      <p:cNvPr id="0" name="Объект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3" y="4143375"/>
                        <a:ext cx="3676650" cy="177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Текст 2"/>
          <p:cNvSpPr txBox="1">
            <a:spLocks/>
          </p:cNvSpPr>
          <p:nvPr/>
        </p:nvSpPr>
        <p:spPr>
          <a:xfrm>
            <a:off x="4541838" y="6192838"/>
            <a:ext cx="4168775" cy="38258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Динамика количества пациентов госпитализированных по экстренным показаниям в 2015-2017г.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60363" y="204788"/>
            <a:ext cx="8288337" cy="1103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>
                <a:solidFill>
                  <a:srgbClr val="0B5F9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Мероприятия по повышению доступности амбулаторно-поликлинической помощи</a:t>
            </a: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382588" y="1600200"/>
            <a:ext cx="8266112" cy="4686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1012825" indent="-1011238"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2286000" indent="-455613"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012825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  <a:tab pos="9547225" algn="l"/>
                <a:tab pos="9996488" algn="l"/>
                <a:tab pos="10333038" algn="l"/>
                <a:tab pos="10782300" algn="l"/>
                <a:tab pos="112315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1. </a:t>
            </a: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Выведение платных медицинских услуг всех видов: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медицинские осмотры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приемы специалистов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диагностические исследования, в том числе и по добровольному медицинскому страхованию из городских поликлиник</a:t>
            </a:r>
          </a:p>
          <a:p>
            <a:pPr eaLnBrk="1" hangingPunct="1"/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2. Централизация всех видов платных услуг в хозрасчетном поликлиническом отделении</a:t>
            </a:r>
          </a:p>
          <a:p>
            <a:pPr eaLnBrk="1" hangingPunct="1"/>
            <a:r>
              <a:rPr lang="ru-RU" altLang="ru-RU" sz="2400">
                <a:solidFill>
                  <a:srgbClr val="0B5F93"/>
                </a:solidFill>
                <a:latin typeface="Cambria" pitchFamily="18" charset="0"/>
                <a:cs typeface="Lucida Sans Unicode" pitchFamily="34" charset="0"/>
              </a:rPr>
              <a:t>3. Обзвон пациентов по телефону накануне приема, позволяет освободить по 3-5 талонов к каждому специалисту ежедневно. На эти талоны производится запись экстренных больных.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rPr>
              <a:t> </a:t>
            </a:r>
          </a:p>
        </p:txBody>
      </p:sp>
      <p:sp>
        <p:nvSpPr>
          <p:cNvPr id="23558" name="Freeform 3"/>
          <p:cNvSpPr>
            <a:spLocks noChangeArrowheads="1"/>
          </p:cNvSpPr>
          <p:nvPr/>
        </p:nvSpPr>
        <p:spPr bwMode="auto">
          <a:xfrm>
            <a:off x="219075" y="1260475"/>
            <a:ext cx="11210925" cy="47625"/>
          </a:xfrm>
          <a:custGeom>
            <a:avLst/>
            <a:gdLst>
              <a:gd name="T0" fmla="*/ 2147483646 w 21600"/>
              <a:gd name="T1" fmla="*/ 2735895 h 21600"/>
              <a:gd name="T2" fmla="*/ 2147483646 w 21600"/>
              <a:gd name="T3" fmla="*/ 5471733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2542320" y="10800"/>
                </a:moveTo>
                <a:lnTo>
                  <a:pt x="5084640" y="21600"/>
                </a:lnTo>
              </a:path>
            </a:pathLst>
          </a:custGeom>
          <a:noFill/>
          <a:ln w="6480" cap="flat">
            <a:solidFill>
              <a:srgbClr val="41AE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040" y="317500"/>
            <a:ext cx="8186160" cy="825498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время ожидания (мин)</a:t>
            </a:r>
            <a:endParaRPr lang="ru-RU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581" name="Объект 5"/>
          <p:cNvGraphicFramePr>
            <a:graphicFrameLocks noGrp="1"/>
          </p:cNvGraphicFramePr>
          <p:nvPr>
            <p:ph idx="1"/>
          </p:nvPr>
        </p:nvGraphicFramePr>
        <p:xfrm>
          <a:off x="474663" y="1577975"/>
          <a:ext cx="8199437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Диаграмма" r:id="rId4" imgW="8205927" imgH="4999153" progId="Excel.Chart.8">
                  <p:embed/>
                </p:oleObj>
              </mc:Choice>
              <mc:Fallback>
                <p:oleObj name="Диаграмма" r:id="rId4" imgW="8205927" imgH="4999153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577975"/>
                        <a:ext cx="8199437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873" y="159321"/>
            <a:ext cx="8275782" cy="1170716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удовлетворённости населения оказанием амбулаторной медицинской помощи способствует создание комфортных условий пребывания в поликлинике в рамках </a:t>
            </a:r>
            <a:r>
              <a:rPr lang="ru-RU" sz="20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en-US" sz="20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регистратура</a:t>
            </a:r>
            <a:r>
              <a:rPr lang="ru-RU" sz="20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55" y="1612900"/>
            <a:ext cx="3221505" cy="5106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612900"/>
            <a:ext cx="3175000" cy="510655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636588" y="1735138"/>
            <a:ext cx="7870825" cy="338772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Для объективной оценки результатов деятельности в рамках проекта проведены опросы пациентов по удовлетворённости новой организацией работы поликлиник.</a:t>
            </a:r>
            <a:r>
              <a:rPr lang="en-US" altLang="ru-RU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Более 80% опрошенных высказали абсолютную удовлетворённость условиями оказания амбулаторной помощи.</a:t>
            </a:r>
            <a:r>
              <a:rPr lang="ru-RU" altLang="ru-RU" b="1" i="1" smtClean="0"/>
              <a:t/>
            </a:r>
            <a:br>
              <a:rPr lang="ru-RU" altLang="ru-RU" b="1" i="1" smtClean="0"/>
            </a:br>
            <a:endParaRPr lang="ru-RU" altLang="ru-RU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0"/>
            <a:ext cx="5697538" cy="689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5588" y="677863"/>
            <a:ext cx="3476625" cy="5908675"/>
          </a:xfrm>
        </p:spPr>
        <p:txBody>
          <a:bodyPr rtlCol="0">
            <a:normAutofit fontScale="77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Нефтекамск -это город на северо-западе Республики Башкортостан с численностью населения 137 тысяч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 smtClean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больницы насчитывает более 2300 человек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330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врачей,</a:t>
            </a:r>
            <a:r>
              <a:rPr lang="en-US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средних медицинских работников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 smtClean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больнице </a:t>
            </a: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подразделений </a:t>
            </a: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868 круглосуточных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 и </a:t>
            </a:r>
            <a:r>
              <a:rPr lang="en-US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амбулаторно-поликлинических подразделений на 3000 посещений в смену.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9000" y="479425"/>
            <a:ext cx="154940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Нефтекамск</a:t>
            </a:r>
            <a:endParaRPr lang="ru-RU" dirty="0"/>
          </a:p>
        </p:txBody>
      </p:sp>
      <p:pic>
        <p:nvPicPr>
          <p:cNvPr id="27653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677863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5181600"/>
            <a:ext cx="14795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5080000"/>
            <a:ext cx="249078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954088" y="3065463"/>
            <a:ext cx="7235825" cy="727075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altLang="ru-RU" sz="5400" smtClean="0"/>
              <a:t> </a:t>
            </a:r>
            <a:r>
              <a:rPr lang="ru-RU" altLang="ru-RU" sz="5400" smtClean="0">
                <a:solidFill>
                  <a:srgbClr val="0B5F93"/>
                </a:solidFill>
                <a:latin typeface="Cambr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330200"/>
            <a:ext cx="8318500" cy="1512889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контракт-это трудовой договор с работником, в котором конкретизированы: 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374900"/>
            <a:ext cx="7886700" cy="4351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Должностные обязанности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Условия оплаты труда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Показатели и критерии деятельности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Меры социальной поддержки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B5F93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342900"/>
            <a:ext cx="8229600" cy="1335089"/>
          </a:xfr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оценки деятельности персонала по эффективному контракту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78025"/>
            <a:ext cx="7886700" cy="43513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Конкретные и понятные персоналу критерии оценки деятельности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Объективность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Регулярная (ежемесячная) оценка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Открытость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Одинаковые критерии на одинаковых должностях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B5F93"/>
                </a:solidFill>
                <a:latin typeface="Cambria" panose="02040503050406030204" pitchFamily="18" charset="0"/>
              </a:rPr>
              <a:t>Связь результатов оценки деятельности с выплатами стимулирующего характера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0B5F93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317500"/>
            <a:ext cx="8229600" cy="1627189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критериев по эффективному контракту участковой медсестры и процедурной медсестры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54113" y="2505075"/>
          <a:ext cx="6816725" cy="3589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364">
                  <a:extLst>
                    <a:ext uri="{9D8B030D-6E8A-4147-A177-3AD203B41FA5}">
                      <a16:colId xmlns:a16="http://schemas.microsoft.com/office/drawing/2014/main" xmlns="" val="292707673"/>
                    </a:ext>
                  </a:extLst>
                </a:gridCol>
                <a:gridCol w="4007408">
                  <a:extLst>
                    <a:ext uri="{9D8B030D-6E8A-4147-A177-3AD203B41FA5}">
                      <a16:colId xmlns:a16="http://schemas.microsoft.com/office/drawing/2014/main" xmlns="" val="1806317028"/>
                    </a:ext>
                  </a:extLst>
                </a:gridCol>
                <a:gridCol w="2409953">
                  <a:extLst>
                    <a:ext uri="{9D8B030D-6E8A-4147-A177-3AD203B41FA5}">
                      <a16:colId xmlns:a16="http://schemas.microsoft.com/office/drawing/2014/main" xmlns="" val="3866905033"/>
                    </a:ext>
                  </a:extLst>
                </a:gridCol>
              </a:tblGrid>
              <a:tr h="227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№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                 Мероприятия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  Условия выполнения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:a16="http://schemas.microsoft.com/office/drawing/2014/main" xmlns="" val="3328782032"/>
                  </a:ext>
                </a:extLst>
              </a:tr>
              <a:tr h="35831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-Выполнение в/в инъекции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не менее 30 пациентов в день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:a16="http://schemas.microsoft.com/office/drawing/2014/main" xmlns="" val="2176660233"/>
                  </a:ext>
                </a:extLst>
              </a:tr>
              <a:tr h="358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-Выполнение  в/м </a:t>
                      </a:r>
                      <a:r>
                        <a:rPr lang="ru-RU" sz="1100" kern="50" dirty="0" err="1">
                          <a:effectLst/>
                        </a:rPr>
                        <a:t>иньекции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не менее 50 пациентов в день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:a16="http://schemas.microsoft.com/office/drawing/2014/main" xmlns="" val="4141766899"/>
                  </a:ext>
                </a:extLst>
              </a:tr>
              <a:tr h="358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-Забор крови на анализы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 не менее 30 пациентов в день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:a16="http://schemas.microsoft.com/office/drawing/2014/main" xmlns="" val="72285594"/>
                  </a:ext>
                </a:extLst>
              </a:tr>
              <a:tr h="663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2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 Соблюдение норм санитарно-гигиенического  режима в кабинете, правил асептики и антисептики, условий стерилизации инструментов и материалов</a:t>
                      </a:r>
                      <a:r>
                        <a:rPr lang="ru-RU" sz="1100" kern="50" dirty="0" smtClean="0">
                          <a:effectLst/>
                        </a:rPr>
                        <a:t>.</a:t>
                      </a: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отрицательные результаты бактериологического контроля  на стерильность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:a16="http://schemas.microsoft.com/office/drawing/2014/main" xmlns="" val="4113197765"/>
                  </a:ext>
                </a:extLst>
              </a:tr>
              <a:tr h="658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3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Проведение  качественной генеральной уборки при условии отрицательного микробиологического исследования на кишечную группу.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не реже 1 раза в неделю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:a16="http://schemas.microsoft.com/office/drawing/2014/main" xmlns="" val="2543990470"/>
                  </a:ext>
                </a:extLst>
              </a:tr>
              <a:tr h="373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effectLst/>
                        </a:rPr>
                        <a:t>4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Проведение санитарно  просветительной  работы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не менее 8 бесед в месяц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:a16="http://schemas.microsoft.com/office/drawing/2014/main" xmlns="" val="2913900374"/>
                  </a:ext>
                </a:extLst>
              </a:tr>
              <a:tr h="592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5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Соблюдение морально этических норм профессионального общения с пациентами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отсутствие замечаний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9717" marR="29717" marT="29722" marB="29722"/>
                </a:tc>
                <a:extLst>
                  <a:ext uri="{0D108BD9-81ED-4DB2-BD59-A6C34878D82A}">
                    <a16:rowId xmlns:a16="http://schemas.microsoft.com/office/drawing/2014/main" xmlns="" val="3744972667"/>
                  </a:ext>
                </a:extLst>
              </a:tr>
            </a:tbl>
          </a:graphicData>
        </a:graphic>
      </p:graphicFrame>
      <p:sp>
        <p:nvSpPr>
          <p:cNvPr id="7209" name="Прямоугольник 5"/>
          <p:cNvSpPr>
            <a:spLocks noChangeArrowheads="1"/>
          </p:cNvSpPr>
          <p:nvPr/>
        </p:nvSpPr>
        <p:spPr bwMode="auto">
          <a:xfrm>
            <a:off x="2732088" y="2039938"/>
            <a:ext cx="367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Медицинская сестра процедурной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266700"/>
            <a:ext cx="8255000" cy="1677989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Хронометраж рабочего времени процедурных медсестёр в поликлинике и стационаре 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7" name="Диаграмма 2"/>
          <p:cNvGraphicFramePr>
            <a:graphicFrameLocks/>
          </p:cNvGraphicFramePr>
          <p:nvPr/>
        </p:nvGraphicFramePr>
        <p:xfrm>
          <a:off x="422275" y="2197100"/>
          <a:ext cx="5070475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Диаграмма" r:id="rId4" imgW="5072312" imgH="3993226" progId="Excel.Chart.8">
                  <p:embed/>
                </p:oleObj>
              </mc:Choice>
              <mc:Fallback>
                <p:oleObj name="Диаграмма" r:id="rId4" imgW="5072312" imgH="3993226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197100"/>
                        <a:ext cx="5070475" cy="398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Диаграмма 3"/>
          <p:cNvGraphicFramePr>
            <a:graphicFrameLocks/>
          </p:cNvGraphicFramePr>
          <p:nvPr/>
        </p:nvGraphicFramePr>
        <p:xfrm>
          <a:off x="5391150" y="2197100"/>
          <a:ext cx="348615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Диаграмма" r:id="rId7" imgW="3493311" imgH="4139543" progId="Excel.Chart.8">
                  <p:embed/>
                </p:oleObj>
              </mc:Choice>
              <mc:Fallback>
                <p:oleObj name="Диаграмма" r:id="rId7" imgW="3493311" imgH="413954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197100"/>
                        <a:ext cx="3486150" cy="41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Прямоугольник 4"/>
          <p:cNvSpPr>
            <a:spLocks noChangeArrowheads="1"/>
          </p:cNvSpPr>
          <p:nvPr/>
        </p:nvSpPr>
        <p:spPr bwMode="auto">
          <a:xfrm>
            <a:off x="112713" y="6057900"/>
            <a:ext cx="418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ПОЛИКЛИНИЧЕСКОЕ ОТДЕЛЕНИЕ №1</a:t>
            </a:r>
          </a:p>
        </p:txBody>
      </p:sp>
      <p:sp>
        <p:nvSpPr>
          <p:cNvPr id="8200" name="Прямоугольник 5"/>
          <p:cNvSpPr>
            <a:spLocks noChangeArrowheads="1"/>
          </p:cNvSpPr>
          <p:nvPr/>
        </p:nvSpPr>
        <p:spPr bwMode="auto">
          <a:xfrm>
            <a:off x="5081588" y="6057900"/>
            <a:ext cx="3562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2 ХИРУРГИЧЕСКОЕ ОТДЕЛЕНИЕ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441326"/>
            <a:ext cx="8229600" cy="1325563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принципу «Универсальная медицинская сестра»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2"/>
          <p:cNvSpPr>
            <a:spLocks noChangeArrowheads="1"/>
          </p:cNvSpPr>
          <p:nvPr/>
        </p:nvSpPr>
        <p:spPr bwMode="auto">
          <a:xfrm>
            <a:off x="431800" y="2101850"/>
            <a:ext cx="82296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Принцип   максимального оказания медицинской помощи и обслуживания пациентов непосредственно в палате.</a:t>
            </a:r>
            <a:endParaRPr lang="ru-RU" altLang="ru-RU" sz="240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Весь объем медицинского обслуживания одного пациента выполняется одной медсестрой.</a:t>
            </a:r>
            <a:endParaRPr lang="ru-RU" altLang="ru-RU" sz="240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40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На одну медсестру приходится до 10 – 15 пациентов.</a:t>
            </a:r>
            <a:endParaRPr lang="ru-RU" altLang="ru-RU" sz="24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04200" cy="1601789"/>
          </a:xfr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B5F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организации работы в стационаре по принципу «Универсальная медицинская медсестра»</a:t>
            </a:r>
            <a:endParaRPr lang="ru-RU" sz="2800" b="1" i="1" dirty="0">
              <a:solidFill>
                <a:srgbClr val="0B5F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457200" y="1728788"/>
            <a:ext cx="8204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2800">
              <a:latin typeface="Cambria" pitchFamily="18" charset="0"/>
            </a:endParaRPr>
          </a:p>
          <a:p>
            <a:pPr eaLnBrk="1" hangingPunct="1"/>
            <a:r>
              <a:rPr lang="ru-RU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Повышение качества оказания медицинской помощи пациентам, путем:</a:t>
            </a:r>
            <a:endParaRPr lang="ru-RU" altLang="ru-RU" sz="2800">
              <a:latin typeface="Cambria" pitchFamily="18" charset="0"/>
            </a:endParaRPr>
          </a:p>
          <a:p>
            <a:pPr eaLnBrk="1" hangingPunct="1"/>
            <a:r>
              <a:rPr lang="en-US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ru-RU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Расширения профессиональной компетенции и самостоятельности в принятии решений.</a:t>
            </a:r>
            <a:endParaRPr lang="ru-RU" altLang="ru-RU" sz="2800">
              <a:latin typeface="Cambria" pitchFamily="18" charset="0"/>
            </a:endParaRPr>
          </a:p>
          <a:p>
            <a:pPr eaLnBrk="1" hangingPunct="1"/>
            <a:r>
              <a:rPr lang="en-US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ru-RU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Совмещения трудовых функций палатной и процедурной медсестры путем равномерного распределения нагрузки.</a:t>
            </a:r>
            <a:endParaRPr lang="ru-RU" altLang="ru-RU" sz="2800">
              <a:latin typeface="Cambria" pitchFamily="18" charset="0"/>
            </a:endParaRPr>
          </a:p>
          <a:p>
            <a:pPr eaLnBrk="1" hangingPunct="1"/>
            <a:r>
              <a:rPr lang="en-US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- </a:t>
            </a:r>
            <a:r>
              <a:rPr lang="ru-RU" altLang="ru-RU" sz="2800">
                <a:solidFill>
                  <a:srgbClr val="06436B"/>
                </a:solidFill>
                <a:latin typeface="Cambria" pitchFamily="18" charset="0"/>
                <a:ea typeface="DejaVu Sans" pitchFamily="34" charset="0"/>
                <a:cs typeface="DejaVu Sans" pitchFamily="34" charset="0"/>
              </a:rPr>
              <a:t>Ротация и взаимозаменяемость медицинских сестер.</a:t>
            </a:r>
            <a:endParaRPr lang="ru-RU" altLang="ru-RU" sz="2800">
              <a:latin typeface="Cambria" pitchFamily="18" charset="0"/>
            </a:endParaRPr>
          </a:p>
          <a:p>
            <a:pPr eaLnBrk="1" hangingPunct="1"/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76250" y="139700"/>
            <a:ext cx="8191500" cy="12065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sz="2000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br>
              <a:rPr lang="ru-RU" altLang="ru-RU" sz="2000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  <a:t>деятельности среднего медицинского персонала способствует организация рабочего процесса младшего медицинского и прочего персонала.</a:t>
            </a:r>
            <a:br>
              <a:rPr lang="ru-RU" altLang="ru-RU" sz="2000" b="1" i="1" smtClean="0">
                <a:solidFill>
                  <a:srgbClr val="0B5F9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i="1" smtClean="0">
              <a:solidFill>
                <a:srgbClr val="0B5F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87500"/>
            <a:ext cx="39878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092575"/>
            <a:ext cx="3471863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1587500"/>
            <a:ext cx="352583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095750"/>
            <a:ext cx="40322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Rectangle 6"/>
          <p:cNvSpPr txBox="1">
            <a:spLocks noChangeArrowheads="1"/>
          </p:cNvSpPr>
          <p:nvPr/>
        </p:nvSpPr>
        <p:spPr bwMode="auto">
          <a:xfrm>
            <a:off x="1979613" y="3727450"/>
            <a:ext cx="9255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04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600">
                <a:latin typeface="Cambria" pitchFamily="18" charset="0"/>
              </a:rPr>
              <a:t>клининг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6138863" y="3735388"/>
            <a:ext cx="1265237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дезинфектор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5969000" y="6345238"/>
            <a:ext cx="2565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транспортировщик</a:t>
            </a: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1820863" y="6305550"/>
            <a:ext cx="108426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кладовщик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1134</Words>
  <Application>Microsoft Office PowerPoint</Application>
  <PresentationFormat>Экран (4:3)</PresentationFormat>
  <Paragraphs>167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42" baseType="lpstr">
      <vt:lpstr>Calibri</vt:lpstr>
      <vt:lpstr>Arial</vt:lpstr>
      <vt:lpstr>Times New Roman</vt:lpstr>
      <vt:lpstr>Cambria</vt:lpstr>
      <vt:lpstr>SimSun</vt:lpstr>
      <vt:lpstr>Mangal</vt:lpstr>
      <vt:lpstr>DejaVu Sans</vt:lpstr>
      <vt:lpstr>Arial Unicode MS</vt:lpstr>
      <vt:lpstr>Microsoft YaHei</vt:lpstr>
      <vt:lpstr>Lucida Sans Unicode</vt:lpstr>
      <vt:lpstr>Calibri Light</vt:lpstr>
      <vt:lpstr>Bookman Old Style</vt:lpstr>
      <vt:lpstr>Wingdings 3</vt:lpstr>
      <vt:lpstr>Office Theme</vt:lpstr>
      <vt:lpstr>Диаграмма Microsoft Excel</vt:lpstr>
      <vt:lpstr>Диаграмма</vt:lpstr>
      <vt:lpstr>Презентация PowerPoint</vt:lpstr>
      <vt:lpstr>Доступность и качество медицинской помощи</vt:lpstr>
      <vt:lpstr>Эффективный контракт-это трудовой договор с работником, в котором конкретизированы: </vt:lpstr>
      <vt:lpstr>Условия оценки деятельности персонала по эффективному контракту</vt:lpstr>
      <vt:lpstr>Пример критериев по эффективному контракту участковой медсестры и процедурной медсестры</vt:lpstr>
      <vt:lpstr>Хронометраж рабочего времени процедурных медсестёр в поликлинике и стационаре </vt:lpstr>
      <vt:lpstr>Организация работы по принципу «Универсальная медицинская сестра»</vt:lpstr>
      <vt:lpstr>Основные результаты организации работы в стационаре по принципу «Универсальная медицинская медсестра»</vt:lpstr>
      <vt:lpstr>Повышению эффективности  деятельности среднего медицинского персонала способствует организация рабочего процесса младшего медицинского и прочего персонала. </vt:lpstr>
      <vt:lpstr>Инсорсинг услуг прочего персонала:</vt:lpstr>
      <vt:lpstr>Презентация PowerPoint</vt:lpstr>
      <vt:lpstr>Маршрутизация пациентов в поликлиниках до и поcле реализации проекта</vt:lpstr>
      <vt:lpstr>Презентация PowerPoint</vt:lpstr>
      <vt:lpstr>Алгоритм действий медицинской сестры сестринского поста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Среднее время ожидания (мин)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154</cp:revision>
  <dcterms:created xsi:type="dcterms:W3CDTF">2016-11-18T14:12:19Z</dcterms:created>
  <dcterms:modified xsi:type="dcterms:W3CDTF">2017-10-12T15:22:26Z</dcterms:modified>
</cp:coreProperties>
</file>