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21"/>
  </p:notesMasterIdLst>
  <p:sldIdLst>
    <p:sldId id="304" r:id="rId2"/>
    <p:sldId id="434" r:id="rId3"/>
    <p:sldId id="432" r:id="rId4"/>
    <p:sldId id="426" r:id="rId5"/>
    <p:sldId id="428" r:id="rId6"/>
    <p:sldId id="429" r:id="rId7"/>
    <p:sldId id="437" r:id="rId8"/>
    <p:sldId id="438" r:id="rId9"/>
    <p:sldId id="431" r:id="rId10"/>
    <p:sldId id="430" r:id="rId11"/>
    <p:sldId id="421" r:id="rId12"/>
    <p:sldId id="439" r:id="rId13"/>
    <p:sldId id="442" r:id="rId14"/>
    <p:sldId id="440" r:id="rId15"/>
    <p:sldId id="441" r:id="rId16"/>
    <p:sldId id="433" r:id="rId17"/>
    <p:sldId id="420" r:id="rId18"/>
    <p:sldId id="423" r:id="rId19"/>
    <p:sldId id="436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FF"/>
    <a:srgbClr val="2E0000"/>
    <a:srgbClr val="A73F40"/>
    <a:srgbClr val="9BFFFF"/>
    <a:srgbClr val="00FFFF"/>
    <a:srgbClr val="00A4DE"/>
    <a:srgbClr val="9E3A38"/>
    <a:srgbClr val="FF99FF"/>
    <a:srgbClr val="AE85FF"/>
    <a:srgbClr val="6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70" d="100"/>
          <a:sy n="70" d="100"/>
        </p:scale>
        <p:origin x="-102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4B84B-CFAA-4C74-A459-C4B910D4E5F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59E99-5E01-4604-9226-A10A8D7F9630}">
      <dgm:prSet phldrT="[Текст]"/>
      <dgm:spPr/>
      <dgm:t>
        <a:bodyPr/>
        <a:lstStyle/>
        <a:p>
          <a:r>
            <a:rPr lang="ru-RU" dirty="0" smtClean="0"/>
            <a:t>2016</a:t>
          </a:r>
          <a:endParaRPr lang="ru-RU" dirty="0"/>
        </a:p>
      </dgm:t>
    </dgm:pt>
    <dgm:pt modelId="{F18B6A6D-149E-439D-8180-5E10C7508EE5}" type="parTrans" cxnId="{07DE91F7-FED2-41E0-B18B-069063D55F1F}">
      <dgm:prSet/>
      <dgm:spPr/>
      <dgm:t>
        <a:bodyPr/>
        <a:lstStyle/>
        <a:p>
          <a:endParaRPr lang="ru-RU"/>
        </a:p>
      </dgm:t>
    </dgm:pt>
    <dgm:pt modelId="{8D0BCA8B-FCD8-495D-9941-B7578AC8A131}" type="sibTrans" cxnId="{07DE91F7-FED2-41E0-B18B-069063D55F1F}">
      <dgm:prSet/>
      <dgm:spPr/>
      <dgm:t>
        <a:bodyPr/>
        <a:lstStyle/>
        <a:p>
          <a:endParaRPr lang="ru-RU"/>
        </a:p>
      </dgm:t>
    </dgm:pt>
    <dgm:pt modelId="{3D4BD60A-84B1-442A-8F2F-F8B2711B8A4B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rPr>
            <a:t>Реализация программы «Земский фельдшер» </a:t>
          </a:r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/>
          </a:r>
          <a:b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</a:br>
          <a:endParaRPr lang="ru-RU" dirty="0">
            <a:solidFill>
              <a:srgbClr val="C00000"/>
            </a:solidFill>
          </a:endParaRPr>
        </a:p>
      </dgm:t>
    </dgm:pt>
    <dgm:pt modelId="{AA632032-4ADC-458C-9337-61447F380D8F}" type="parTrans" cxnId="{277535F9-BA26-4970-84D2-49AED53B0A76}">
      <dgm:prSet/>
      <dgm:spPr/>
      <dgm:t>
        <a:bodyPr/>
        <a:lstStyle/>
        <a:p>
          <a:endParaRPr lang="ru-RU"/>
        </a:p>
      </dgm:t>
    </dgm:pt>
    <dgm:pt modelId="{0DCA90A8-3D47-4706-A6C2-AA901617688E}" type="sibTrans" cxnId="{277535F9-BA26-4970-84D2-49AED53B0A76}">
      <dgm:prSet/>
      <dgm:spPr/>
      <dgm:t>
        <a:bodyPr/>
        <a:lstStyle/>
        <a:p>
          <a:endParaRPr lang="ru-RU"/>
        </a:p>
      </dgm:t>
    </dgm:pt>
    <dgm:pt modelId="{35E0EEB4-DC68-4D5D-B708-EE0F40FABEE9}">
      <dgm:prSet phldrT="[Текст]"/>
      <dgm:spPr/>
      <dgm:t>
        <a:bodyPr/>
        <a:lstStyle/>
        <a:p>
          <a:r>
            <a:rPr lang="ru-RU" dirty="0" smtClean="0"/>
            <a:t>2017</a:t>
          </a:r>
          <a:endParaRPr lang="ru-RU" dirty="0"/>
        </a:p>
      </dgm:t>
    </dgm:pt>
    <dgm:pt modelId="{3BC8A3EB-9EAF-49A8-A3BB-1856C58BC663}" type="parTrans" cxnId="{C6CBF4BD-5AC5-445D-9E27-408F1C559C49}">
      <dgm:prSet/>
      <dgm:spPr/>
      <dgm:t>
        <a:bodyPr/>
        <a:lstStyle/>
        <a:p>
          <a:endParaRPr lang="ru-RU"/>
        </a:p>
      </dgm:t>
    </dgm:pt>
    <dgm:pt modelId="{DE66B4E8-5E10-4826-9A11-2E935DA0A044}" type="sibTrans" cxnId="{C6CBF4BD-5AC5-445D-9E27-408F1C559C49}">
      <dgm:prSet/>
      <dgm:spPr/>
      <dgm:t>
        <a:bodyPr/>
        <a:lstStyle/>
        <a:p>
          <a:endParaRPr lang="ru-RU"/>
        </a:p>
      </dgm:t>
    </dgm:pt>
    <dgm:pt modelId="{9A619902-03FF-4A13-BD24-CF8305FB941A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rPr>
            <a:t>Реализация программы «Земский фельдшер» </a:t>
          </a:r>
          <a:endParaRPr lang="ru-RU" dirty="0"/>
        </a:p>
      </dgm:t>
    </dgm:pt>
    <dgm:pt modelId="{135B5048-F096-4F7D-9A89-74C8020856E8}" type="parTrans" cxnId="{995D12CF-4461-47E6-B335-C16DB2439429}">
      <dgm:prSet/>
      <dgm:spPr/>
      <dgm:t>
        <a:bodyPr/>
        <a:lstStyle/>
        <a:p>
          <a:endParaRPr lang="ru-RU"/>
        </a:p>
      </dgm:t>
    </dgm:pt>
    <dgm:pt modelId="{D1609718-7059-4284-A9FD-E8296693FB32}" type="sibTrans" cxnId="{995D12CF-4461-47E6-B335-C16DB2439429}">
      <dgm:prSet/>
      <dgm:spPr/>
      <dgm:t>
        <a:bodyPr/>
        <a:lstStyle/>
        <a:p>
          <a:endParaRPr lang="ru-RU"/>
        </a:p>
      </dgm:t>
    </dgm:pt>
    <dgm:pt modelId="{B6A15FCE-B660-4133-AAA0-E08DF8D15541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rPr>
            <a:t>Реализация программы «Земский медицинская сестра» </a:t>
          </a:r>
          <a:endParaRPr lang="ru-RU" dirty="0"/>
        </a:p>
      </dgm:t>
    </dgm:pt>
    <dgm:pt modelId="{D825C885-C3D8-4762-BBFF-ACFB4B3413B3}" type="parTrans" cxnId="{D518D511-050E-4EFB-A878-8CA8C9B526F0}">
      <dgm:prSet/>
      <dgm:spPr/>
      <dgm:t>
        <a:bodyPr/>
        <a:lstStyle/>
        <a:p>
          <a:endParaRPr lang="ru-RU"/>
        </a:p>
      </dgm:t>
    </dgm:pt>
    <dgm:pt modelId="{4954E566-5227-4707-92FC-93C263C3FA08}" type="sibTrans" cxnId="{D518D511-050E-4EFB-A878-8CA8C9B526F0}">
      <dgm:prSet/>
      <dgm:spPr/>
      <dgm:t>
        <a:bodyPr/>
        <a:lstStyle/>
        <a:p>
          <a:endParaRPr lang="ru-RU"/>
        </a:p>
      </dgm:t>
    </dgm:pt>
    <dgm:pt modelId="{6C795687-47B3-4F4A-A0DE-D53D52BCFE10}" type="pres">
      <dgm:prSet presAssocID="{7CB4B84B-CFAA-4C74-A459-C4B910D4E5FD}" presName="linearFlow" presStyleCnt="0">
        <dgm:presLayoutVars>
          <dgm:dir/>
          <dgm:animLvl val="lvl"/>
          <dgm:resizeHandles val="exact"/>
        </dgm:presLayoutVars>
      </dgm:prSet>
      <dgm:spPr/>
    </dgm:pt>
    <dgm:pt modelId="{AA9213DA-B701-45D7-8733-51E6AB885BE8}" type="pres">
      <dgm:prSet presAssocID="{90259E99-5E01-4604-9226-A10A8D7F9630}" presName="composite" presStyleCnt="0"/>
      <dgm:spPr/>
    </dgm:pt>
    <dgm:pt modelId="{789CF2B7-A354-40A9-99BF-07BB05B1287C}" type="pres">
      <dgm:prSet presAssocID="{90259E99-5E01-4604-9226-A10A8D7F9630}" presName="parentText" presStyleLbl="alignNode1" presStyleIdx="0" presStyleCnt="2" custLinFactNeighborX="-9939" custLinFactNeighborY="-9625">
        <dgm:presLayoutVars>
          <dgm:chMax val="1"/>
          <dgm:bulletEnabled val="1"/>
        </dgm:presLayoutVars>
      </dgm:prSet>
      <dgm:spPr/>
    </dgm:pt>
    <dgm:pt modelId="{4589C471-A1DA-404F-A799-5A54EE81DEBC}" type="pres">
      <dgm:prSet presAssocID="{90259E99-5E01-4604-9226-A10A8D7F9630}" presName="descendantText" presStyleLbl="alignAcc1" presStyleIdx="0" presStyleCnt="2" custLinFactNeighborX="138" custLinFactNeighborY="-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1EC48-F9A1-4BF6-8137-C94D24F34514}" type="pres">
      <dgm:prSet presAssocID="{8D0BCA8B-FCD8-495D-9941-B7578AC8A131}" presName="sp" presStyleCnt="0"/>
      <dgm:spPr/>
    </dgm:pt>
    <dgm:pt modelId="{C17E9E29-1E81-400D-811D-83BC25A13B12}" type="pres">
      <dgm:prSet presAssocID="{35E0EEB4-DC68-4D5D-B708-EE0F40FABEE9}" presName="composite" presStyleCnt="0"/>
      <dgm:spPr/>
    </dgm:pt>
    <dgm:pt modelId="{963CC954-ECD5-4971-9712-8216240B86DD}" type="pres">
      <dgm:prSet presAssocID="{35E0EEB4-DC68-4D5D-B708-EE0F40FABEE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1121FB66-2684-4836-831B-6F5DE383D8A8}" type="pres">
      <dgm:prSet presAssocID="{35E0EEB4-DC68-4D5D-B708-EE0F40FABEE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BF4BD-5AC5-445D-9E27-408F1C559C49}" srcId="{7CB4B84B-CFAA-4C74-A459-C4B910D4E5FD}" destId="{35E0EEB4-DC68-4D5D-B708-EE0F40FABEE9}" srcOrd="1" destOrd="0" parTransId="{3BC8A3EB-9EAF-49A8-A3BB-1856C58BC663}" sibTransId="{DE66B4E8-5E10-4826-9A11-2E935DA0A044}"/>
    <dgm:cxn modelId="{20754F50-9F1D-449F-B9DA-1B33CE4D3E50}" type="presOf" srcId="{3D4BD60A-84B1-442A-8F2F-F8B2711B8A4B}" destId="{4589C471-A1DA-404F-A799-5A54EE81DEBC}" srcOrd="0" destOrd="0" presId="urn:microsoft.com/office/officeart/2005/8/layout/chevron2"/>
    <dgm:cxn modelId="{277535F9-BA26-4970-84D2-49AED53B0A76}" srcId="{90259E99-5E01-4604-9226-A10A8D7F9630}" destId="{3D4BD60A-84B1-442A-8F2F-F8B2711B8A4B}" srcOrd="0" destOrd="0" parTransId="{AA632032-4ADC-458C-9337-61447F380D8F}" sibTransId="{0DCA90A8-3D47-4706-A6C2-AA901617688E}"/>
    <dgm:cxn modelId="{C8F9746D-6776-4158-9898-01EDB61CAE37}" type="presOf" srcId="{9A619902-03FF-4A13-BD24-CF8305FB941A}" destId="{1121FB66-2684-4836-831B-6F5DE383D8A8}" srcOrd="0" destOrd="0" presId="urn:microsoft.com/office/officeart/2005/8/layout/chevron2"/>
    <dgm:cxn modelId="{D518D511-050E-4EFB-A878-8CA8C9B526F0}" srcId="{35E0EEB4-DC68-4D5D-B708-EE0F40FABEE9}" destId="{B6A15FCE-B660-4133-AAA0-E08DF8D15541}" srcOrd="1" destOrd="0" parTransId="{D825C885-C3D8-4762-BBFF-ACFB4B3413B3}" sibTransId="{4954E566-5227-4707-92FC-93C263C3FA08}"/>
    <dgm:cxn modelId="{E5DDC609-C43E-431C-A6CC-7D6DC46C5382}" type="presOf" srcId="{B6A15FCE-B660-4133-AAA0-E08DF8D15541}" destId="{1121FB66-2684-4836-831B-6F5DE383D8A8}" srcOrd="0" destOrd="1" presId="urn:microsoft.com/office/officeart/2005/8/layout/chevron2"/>
    <dgm:cxn modelId="{EA48A896-91C8-4D01-8E84-D8C48AAF70B2}" type="presOf" srcId="{7CB4B84B-CFAA-4C74-A459-C4B910D4E5FD}" destId="{6C795687-47B3-4F4A-A0DE-D53D52BCFE10}" srcOrd="0" destOrd="0" presId="urn:microsoft.com/office/officeart/2005/8/layout/chevron2"/>
    <dgm:cxn modelId="{38B09005-E168-4644-982E-035EBA6F94CA}" type="presOf" srcId="{90259E99-5E01-4604-9226-A10A8D7F9630}" destId="{789CF2B7-A354-40A9-99BF-07BB05B1287C}" srcOrd="0" destOrd="0" presId="urn:microsoft.com/office/officeart/2005/8/layout/chevron2"/>
    <dgm:cxn modelId="{995D12CF-4461-47E6-B335-C16DB2439429}" srcId="{35E0EEB4-DC68-4D5D-B708-EE0F40FABEE9}" destId="{9A619902-03FF-4A13-BD24-CF8305FB941A}" srcOrd="0" destOrd="0" parTransId="{135B5048-F096-4F7D-9A89-74C8020856E8}" sibTransId="{D1609718-7059-4284-A9FD-E8296693FB32}"/>
    <dgm:cxn modelId="{07DE91F7-FED2-41E0-B18B-069063D55F1F}" srcId="{7CB4B84B-CFAA-4C74-A459-C4B910D4E5FD}" destId="{90259E99-5E01-4604-9226-A10A8D7F9630}" srcOrd="0" destOrd="0" parTransId="{F18B6A6D-149E-439D-8180-5E10C7508EE5}" sibTransId="{8D0BCA8B-FCD8-495D-9941-B7578AC8A131}"/>
    <dgm:cxn modelId="{32C94F6B-5D91-44D4-BC85-4FEB60B0C237}" type="presOf" srcId="{35E0EEB4-DC68-4D5D-B708-EE0F40FABEE9}" destId="{963CC954-ECD5-4971-9712-8216240B86DD}" srcOrd="0" destOrd="0" presId="urn:microsoft.com/office/officeart/2005/8/layout/chevron2"/>
    <dgm:cxn modelId="{28D4BA72-297C-4D57-A9C7-F2095D0E8B0D}" type="presParOf" srcId="{6C795687-47B3-4F4A-A0DE-D53D52BCFE10}" destId="{AA9213DA-B701-45D7-8733-51E6AB885BE8}" srcOrd="0" destOrd="0" presId="urn:microsoft.com/office/officeart/2005/8/layout/chevron2"/>
    <dgm:cxn modelId="{A15E3B6F-AB00-41B6-8C32-B7F609FF0B37}" type="presParOf" srcId="{AA9213DA-B701-45D7-8733-51E6AB885BE8}" destId="{789CF2B7-A354-40A9-99BF-07BB05B1287C}" srcOrd="0" destOrd="0" presId="urn:microsoft.com/office/officeart/2005/8/layout/chevron2"/>
    <dgm:cxn modelId="{48E5DDDA-FD99-435D-BE7F-1A116E4D5C20}" type="presParOf" srcId="{AA9213DA-B701-45D7-8733-51E6AB885BE8}" destId="{4589C471-A1DA-404F-A799-5A54EE81DEBC}" srcOrd="1" destOrd="0" presId="urn:microsoft.com/office/officeart/2005/8/layout/chevron2"/>
    <dgm:cxn modelId="{F010C174-A0C3-4C82-BBCD-F84AAEFD96D0}" type="presParOf" srcId="{6C795687-47B3-4F4A-A0DE-D53D52BCFE10}" destId="{C521EC48-F9A1-4BF6-8137-C94D24F34514}" srcOrd="1" destOrd="0" presId="urn:microsoft.com/office/officeart/2005/8/layout/chevron2"/>
    <dgm:cxn modelId="{6DC5727C-90FD-4111-85B8-112AE75951AA}" type="presParOf" srcId="{6C795687-47B3-4F4A-A0DE-D53D52BCFE10}" destId="{C17E9E29-1E81-400D-811D-83BC25A13B12}" srcOrd="2" destOrd="0" presId="urn:microsoft.com/office/officeart/2005/8/layout/chevron2"/>
    <dgm:cxn modelId="{E3EAFBCE-4C2C-4E8A-92CB-91AE50C6B91F}" type="presParOf" srcId="{C17E9E29-1E81-400D-811D-83BC25A13B12}" destId="{963CC954-ECD5-4971-9712-8216240B86DD}" srcOrd="0" destOrd="0" presId="urn:microsoft.com/office/officeart/2005/8/layout/chevron2"/>
    <dgm:cxn modelId="{3E1FCBD8-63FB-4309-8BE4-36E222D2EA17}" type="presParOf" srcId="{C17E9E29-1E81-400D-811D-83BC25A13B12}" destId="{1121FB66-2684-4836-831B-6F5DE383D8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A985A5-DB24-41D9-89D0-8340BA47EA54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E301A9E-7CBF-4210-AD33-131D267FA74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2FDD2F"/>
        </a:solidFill>
      </dgm:spPr>
      <dgm:t>
        <a:bodyPr anchor="t"/>
        <a:lstStyle/>
        <a:p>
          <a:r>
            <a:rPr lang="ru-RU" sz="1700" dirty="0" smtClean="0"/>
            <a:t>Заключение предварительных договоров с выпускниками медицинских колледжей на будущее трудоустройство </a:t>
          </a:r>
          <a:endParaRPr lang="ru-RU" sz="1700" b="1" dirty="0"/>
        </a:p>
      </dgm:t>
    </dgm:pt>
    <dgm:pt modelId="{AB8A2C0B-28FC-4456-AFF4-6A77186F1055}" type="parTrans" cxnId="{242072C8-500C-40C7-9FB8-2501EB2705E8}">
      <dgm:prSet/>
      <dgm:spPr/>
      <dgm:t>
        <a:bodyPr/>
        <a:lstStyle/>
        <a:p>
          <a:endParaRPr lang="ru-RU" sz="1600"/>
        </a:p>
      </dgm:t>
    </dgm:pt>
    <dgm:pt modelId="{3C44EA43-B95C-4FBF-81BD-6FE15DFB1855}" type="sibTrans" cxnId="{242072C8-500C-40C7-9FB8-2501EB2705E8}">
      <dgm:prSet/>
      <dgm:spPr/>
      <dgm:t>
        <a:bodyPr/>
        <a:lstStyle/>
        <a:p>
          <a:endParaRPr lang="ru-RU" sz="1600"/>
        </a:p>
      </dgm:t>
    </dgm:pt>
    <dgm:pt modelId="{01FFE6B1-0802-40F5-B5C3-5E29E23376B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dirty="0" smtClean="0"/>
            <a:t>Направление на прохождение преддипломной практики на будущем месте работы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700" dirty="0" smtClean="0"/>
            <a:t>(фельдшерско-акушерский пункт)</a:t>
          </a:r>
          <a:endParaRPr lang="ru-RU" sz="1700" dirty="0"/>
        </a:p>
      </dgm:t>
    </dgm:pt>
    <dgm:pt modelId="{521CD228-9684-4918-A46D-BF9D443E39A7}" type="parTrans" cxnId="{D217B038-306C-45A6-9276-3E70833ACBDF}">
      <dgm:prSet/>
      <dgm:spPr/>
      <dgm:t>
        <a:bodyPr/>
        <a:lstStyle/>
        <a:p>
          <a:endParaRPr lang="ru-RU" sz="1600"/>
        </a:p>
      </dgm:t>
    </dgm:pt>
    <dgm:pt modelId="{DE6561B7-CDC8-45B2-9ED3-BC0EB3BEC271}" type="sibTrans" cxnId="{D217B038-306C-45A6-9276-3E70833ACBDF}">
      <dgm:prSet/>
      <dgm:spPr/>
      <dgm:t>
        <a:bodyPr/>
        <a:lstStyle/>
        <a:p>
          <a:endParaRPr lang="ru-RU" sz="1600"/>
        </a:p>
      </dgm:t>
    </dgm:pt>
    <dgm:pt modelId="{3739B994-6CFE-4F53-839C-C089E789F064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dirty="0" smtClean="0">
              <a:ea typeface="Calibri" panose="020F0502020204030204" pitchFamily="34" charset="0"/>
            </a:rPr>
            <a:t>После прохождения практики и получения диплома лечебно-профилактическое учреждение оплачивает получение сертификата специалиста по специальности «Лечебное дело»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700" dirty="0" smtClean="0">
              <a:ea typeface="Calibri" panose="020F0502020204030204" pitchFamily="34" charset="0"/>
            </a:rPr>
            <a:t>и трудоустраивает выпускника в </a:t>
          </a:r>
          <a:r>
            <a:rPr lang="ru-RU" sz="1700" dirty="0" smtClean="0"/>
            <a:t>фельдшерско-акушерский пункт</a:t>
          </a:r>
          <a:endParaRPr lang="ru-RU" sz="1700" b="0" dirty="0"/>
        </a:p>
      </dgm:t>
    </dgm:pt>
    <dgm:pt modelId="{73D9D60B-F765-4DCE-A79F-50437D95D9CF}" type="parTrans" cxnId="{DFAE1535-083B-4CC0-AE1D-00A32E50EEB6}">
      <dgm:prSet/>
      <dgm:spPr/>
      <dgm:t>
        <a:bodyPr/>
        <a:lstStyle/>
        <a:p>
          <a:endParaRPr lang="ru-RU" sz="1600"/>
        </a:p>
      </dgm:t>
    </dgm:pt>
    <dgm:pt modelId="{E6959D6D-6868-42FB-9EB9-6AD5EAA379F6}" type="sibTrans" cxnId="{DFAE1535-083B-4CC0-AE1D-00A32E50EEB6}">
      <dgm:prSet/>
      <dgm:spPr/>
      <dgm:t>
        <a:bodyPr/>
        <a:lstStyle/>
        <a:p>
          <a:endParaRPr lang="ru-RU" sz="1600"/>
        </a:p>
      </dgm:t>
    </dgm:pt>
    <dgm:pt modelId="{5A882254-2323-4A39-8C72-E0B919FE64C1}" type="pres">
      <dgm:prSet presAssocID="{EAA985A5-DB24-41D9-89D0-8340BA47EA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03274E-0368-4D20-B3D9-3491907D77A6}" type="pres">
      <dgm:prSet presAssocID="{3739B994-6CFE-4F53-839C-C089E789F064}" presName="boxAndChildren" presStyleCnt="0"/>
      <dgm:spPr/>
    </dgm:pt>
    <dgm:pt modelId="{F411927E-48B2-4755-A2A6-51619B4264FB}" type="pres">
      <dgm:prSet presAssocID="{3739B994-6CFE-4F53-839C-C089E789F064}" presName="parentTextBox" presStyleLbl="node1" presStyleIdx="0" presStyleCnt="3" custScaleY="321490" custLinFactNeighborY="-60657"/>
      <dgm:spPr/>
      <dgm:t>
        <a:bodyPr/>
        <a:lstStyle/>
        <a:p>
          <a:endParaRPr lang="ru-RU"/>
        </a:p>
      </dgm:t>
    </dgm:pt>
    <dgm:pt modelId="{B21B701F-B343-4DCB-B9FB-EEB5697BA6CB}" type="pres">
      <dgm:prSet presAssocID="{DE6561B7-CDC8-45B2-9ED3-BC0EB3BEC271}" presName="sp" presStyleCnt="0"/>
      <dgm:spPr/>
    </dgm:pt>
    <dgm:pt modelId="{2D5EC241-062D-4ECD-A1FA-96874B9F67A5}" type="pres">
      <dgm:prSet presAssocID="{01FFE6B1-0802-40F5-B5C3-5E29E23376B9}" presName="arrowAndChildren" presStyleCnt="0"/>
      <dgm:spPr/>
    </dgm:pt>
    <dgm:pt modelId="{2C9EF1E8-DB0F-48E3-A62A-D7AC0890725D}" type="pres">
      <dgm:prSet presAssocID="{01FFE6B1-0802-40F5-B5C3-5E29E23376B9}" presName="parentTextArrow" presStyleLbl="node1" presStyleIdx="1" presStyleCnt="3" custScaleY="198747" custLinFactNeighborY="-16867"/>
      <dgm:spPr/>
      <dgm:t>
        <a:bodyPr/>
        <a:lstStyle/>
        <a:p>
          <a:endParaRPr lang="ru-RU"/>
        </a:p>
      </dgm:t>
    </dgm:pt>
    <dgm:pt modelId="{8E03E02C-845F-4A02-B62E-FDDB5DAF429A}" type="pres">
      <dgm:prSet presAssocID="{3C44EA43-B95C-4FBF-81BD-6FE15DFB1855}" presName="sp" presStyleCnt="0"/>
      <dgm:spPr/>
    </dgm:pt>
    <dgm:pt modelId="{8CC16557-4B84-4D11-AEF1-8C92E5B7F9DB}" type="pres">
      <dgm:prSet presAssocID="{9E301A9E-7CBF-4210-AD33-131D267FA746}" presName="arrowAndChildren" presStyleCnt="0"/>
      <dgm:spPr/>
    </dgm:pt>
    <dgm:pt modelId="{1EF357D4-41FA-48D4-A11B-E431AC532CF7}" type="pres">
      <dgm:prSet presAssocID="{9E301A9E-7CBF-4210-AD33-131D267FA746}" presName="parentTextArrow" presStyleLbl="node1" presStyleIdx="2" presStyleCnt="3" custScaleY="137999"/>
      <dgm:spPr/>
      <dgm:t>
        <a:bodyPr/>
        <a:lstStyle/>
        <a:p>
          <a:endParaRPr lang="ru-RU"/>
        </a:p>
      </dgm:t>
    </dgm:pt>
  </dgm:ptLst>
  <dgm:cxnLst>
    <dgm:cxn modelId="{E445F481-6AD7-4B6D-B48C-230876D9CF8B}" type="presOf" srcId="{3739B994-6CFE-4F53-839C-C089E789F064}" destId="{F411927E-48B2-4755-A2A6-51619B4264FB}" srcOrd="0" destOrd="0" presId="urn:microsoft.com/office/officeart/2005/8/layout/process4"/>
    <dgm:cxn modelId="{F8E06463-D0B6-463D-9592-38C436318A42}" type="presOf" srcId="{01FFE6B1-0802-40F5-B5C3-5E29E23376B9}" destId="{2C9EF1E8-DB0F-48E3-A62A-D7AC0890725D}" srcOrd="0" destOrd="0" presId="urn:microsoft.com/office/officeart/2005/8/layout/process4"/>
    <dgm:cxn modelId="{CE887993-D6A8-43A6-B478-94AA8A9EE918}" type="presOf" srcId="{9E301A9E-7CBF-4210-AD33-131D267FA746}" destId="{1EF357D4-41FA-48D4-A11B-E431AC532CF7}" srcOrd="0" destOrd="0" presId="urn:microsoft.com/office/officeart/2005/8/layout/process4"/>
    <dgm:cxn modelId="{991A4F8F-D938-497D-980A-8D0CB77699A0}" type="presOf" srcId="{EAA985A5-DB24-41D9-89D0-8340BA47EA54}" destId="{5A882254-2323-4A39-8C72-E0B919FE64C1}" srcOrd="0" destOrd="0" presId="urn:microsoft.com/office/officeart/2005/8/layout/process4"/>
    <dgm:cxn modelId="{242072C8-500C-40C7-9FB8-2501EB2705E8}" srcId="{EAA985A5-DB24-41D9-89D0-8340BA47EA54}" destId="{9E301A9E-7CBF-4210-AD33-131D267FA746}" srcOrd="0" destOrd="0" parTransId="{AB8A2C0B-28FC-4456-AFF4-6A77186F1055}" sibTransId="{3C44EA43-B95C-4FBF-81BD-6FE15DFB1855}"/>
    <dgm:cxn modelId="{D217B038-306C-45A6-9276-3E70833ACBDF}" srcId="{EAA985A5-DB24-41D9-89D0-8340BA47EA54}" destId="{01FFE6B1-0802-40F5-B5C3-5E29E23376B9}" srcOrd="1" destOrd="0" parTransId="{521CD228-9684-4918-A46D-BF9D443E39A7}" sibTransId="{DE6561B7-CDC8-45B2-9ED3-BC0EB3BEC271}"/>
    <dgm:cxn modelId="{DFAE1535-083B-4CC0-AE1D-00A32E50EEB6}" srcId="{EAA985A5-DB24-41D9-89D0-8340BA47EA54}" destId="{3739B994-6CFE-4F53-839C-C089E789F064}" srcOrd="2" destOrd="0" parTransId="{73D9D60B-F765-4DCE-A79F-50437D95D9CF}" sibTransId="{E6959D6D-6868-42FB-9EB9-6AD5EAA379F6}"/>
    <dgm:cxn modelId="{35B2B24A-C084-4F1A-9877-88E5A88437B9}" type="presParOf" srcId="{5A882254-2323-4A39-8C72-E0B919FE64C1}" destId="{8703274E-0368-4D20-B3D9-3491907D77A6}" srcOrd="0" destOrd="0" presId="urn:microsoft.com/office/officeart/2005/8/layout/process4"/>
    <dgm:cxn modelId="{4784D64E-45C5-4D43-AC9A-50679DFD9671}" type="presParOf" srcId="{8703274E-0368-4D20-B3D9-3491907D77A6}" destId="{F411927E-48B2-4755-A2A6-51619B4264FB}" srcOrd="0" destOrd="0" presId="urn:microsoft.com/office/officeart/2005/8/layout/process4"/>
    <dgm:cxn modelId="{A19DB5E4-CFF1-486C-A73B-D94D859F4B77}" type="presParOf" srcId="{5A882254-2323-4A39-8C72-E0B919FE64C1}" destId="{B21B701F-B343-4DCB-B9FB-EEB5697BA6CB}" srcOrd="1" destOrd="0" presId="urn:microsoft.com/office/officeart/2005/8/layout/process4"/>
    <dgm:cxn modelId="{777889CC-3221-4663-AC98-E6C3FF98C81A}" type="presParOf" srcId="{5A882254-2323-4A39-8C72-E0B919FE64C1}" destId="{2D5EC241-062D-4ECD-A1FA-96874B9F67A5}" srcOrd="2" destOrd="0" presId="urn:microsoft.com/office/officeart/2005/8/layout/process4"/>
    <dgm:cxn modelId="{83351140-0271-43DB-ABB7-849C0FB42917}" type="presParOf" srcId="{2D5EC241-062D-4ECD-A1FA-96874B9F67A5}" destId="{2C9EF1E8-DB0F-48E3-A62A-D7AC0890725D}" srcOrd="0" destOrd="0" presId="urn:microsoft.com/office/officeart/2005/8/layout/process4"/>
    <dgm:cxn modelId="{EA710458-60B4-4FC3-9D36-1FC00B8A284F}" type="presParOf" srcId="{5A882254-2323-4A39-8C72-E0B919FE64C1}" destId="{8E03E02C-845F-4A02-B62E-FDDB5DAF429A}" srcOrd="3" destOrd="0" presId="urn:microsoft.com/office/officeart/2005/8/layout/process4"/>
    <dgm:cxn modelId="{E13ECA98-3E72-4DE4-8A04-10DD3A5F25CC}" type="presParOf" srcId="{5A882254-2323-4A39-8C72-E0B919FE64C1}" destId="{8CC16557-4B84-4D11-AEF1-8C92E5B7F9DB}" srcOrd="4" destOrd="0" presId="urn:microsoft.com/office/officeart/2005/8/layout/process4"/>
    <dgm:cxn modelId="{3BE234C0-4187-4A70-9AD9-9ABA52DCD78E}" type="presParOf" srcId="{8CC16557-4B84-4D11-AEF1-8C92E5B7F9DB}" destId="{1EF357D4-41FA-48D4-A11B-E431AC532C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9CF2B7-A354-40A9-99BF-07BB05B1287C}">
      <dsp:nvSpPr>
        <dsp:cNvPr id="0" name=""/>
        <dsp:cNvSpPr/>
      </dsp:nvSpPr>
      <dsp:spPr>
        <a:xfrm rot="5400000">
          <a:off x="-193071" y="193071"/>
          <a:ext cx="1287142" cy="901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2016</a:t>
          </a:r>
          <a:endParaRPr lang="ru-RU" sz="2500" kern="1200" dirty="0"/>
        </a:p>
      </dsp:txBody>
      <dsp:txXfrm rot="5400000">
        <a:off x="-193071" y="193071"/>
        <a:ext cx="1287142" cy="901000"/>
      </dsp:txXfrm>
    </dsp:sp>
    <dsp:sp modelId="{4589C471-A1DA-404F-A799-5A54EE81DEBC}">
      <dsp:nvSpPr>
        <dsp:cNvPr id="0" name=""/>
        <dsp:cNvSpPr/>
      </dsp:nvSpPr>
      <dsp:spPr>
        <a:xfrm rot="5400000">
          <a:off x="4280328" y="-3379328"/>
          <a:ext cx="836642" cy="7595299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rPr>
            <a:t>Реализация программы «Земский фельдшер» </a:t>
          </a:r>
          <a:r>
            <a:rPr lang="ru-RU" sz="2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/>
          </a:r>
          <a:br>
            <a:rPr lang="ru-RU" sz="2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</a:br>
          <a:endParaRPr lang="ru-RU" sz="2200" kern="1200" dirty="0">
            <a:solidFill>
              <a:srgbClr val="C00000"/>
            </a:solidFill>
          </a:endParaRPr>
        </a:p>
      </dsp:txBody>
      <dsp:txXfrm rot="5400000">
        <a:off x="4280328" y="-3379328"/>
        <a:ext cx="836642" cy="7595299"/>
      </dsp:txXfrm>
    </dsp:sp>
    <dsp:sp modelId="{963CC954-ECD5-4971-9712-8216240B86DD}">
      <dsp:nvSpPr>
        <dsp:cNvPr id="0" name=""/>
        <dsp:cNvSpPr/>
      </dsp:nvSpPr>
      <dsp:spPr>
        <a:xfrm rot="5400000">
          <a:off x="-193071" y="1210049"/>
          <a:ext cx="1287142" cy="901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2017</a:t>
          </a:r>
          <a:endParaRPr lang="ru-RU" sz="2500" kern="1200" dirty="0"/>
        </a:p>
      </dsp:txBody>
      <dsp:txXfrm rot="5400000">
        <a:off x="-193071" y="1210049"/>
        <a:ext cx="1287142" cy="901000"/>
      </dsp:txXfrm>
    </dsp:sp>
    <dsp:sp modelId="{1121FB66-2684-4836-831B-6F5DE383D8A8}">
      <dsp:nvSpPr>
        <dsp:cNvPr id="0" name=""/>
        <dsp:cNvSpPr/>
      </dsp:nvSpPr>
      <dsp:spPr>
        <a:xfrm rot="5400000">
          <a:off x="4280328" y="-2362350"/>
          <a:ext cx="836642" cy="7595299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rPr>
            <a:t>Реализация программы «Земский фельдшер» 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rPr>
            <a:t>Реализация программы «Земский медицинская сестра» </a:t>
          </a:r>
          <a:endParaRPr lang="ru-RU" sz="2200" kern="1200" dirty="0"/>
        </a:p>
      </dsp:txBody>
      <dsp:txXfrm rot="5400000">
        <a:off x="4280328" y="-2362350"/>
        <a:ext cx="836642" cy="75952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11927E-48B2-4755-A2A6-51619B4264FB}">
      <dsp:nvSpPr>
        <dsp:cNvPr id="0" name=""/>
        <dsp:cNvSpPr/>
      </dsp:nvSpPr>
      <dsp:spPr>
        <a:xfrm>
          <a:off x="0" y="2307298"/>
          <a:ext cx="6048671" cy="163227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kern="1200" dirty="0" smtClean="0">
              <a:ea typeface="Calibri" panose="020F0502020204030204" pitchFamily="34" charset="0"/>
            </a:rPr>
            <a:t>После прохождения практики и получения диплома лечебно-профилактическое учреждение оплачивает получение сертификата специалиста по специальности «Лечебное дело»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kern="1200" dirty="0" smtClean="0">
              <a:ea typeface="Calibri" panose="020F0502020204030204" pitchFamily="34" charset="0"/>
            </a:rPr>
            <a:t>и трудоустраивает выпускника в </a:t>
          </a:r>
          <a:r>
            <a:rPr lang="ru-RU" sz="1700" kern="1200" dirty="0" smtClean="0"/>
            <a:t>фельдшерско-акушерский пункт</a:t>
          </a:r>
          <a:endParaRPr lang="ru-RU" sz="1700" b="0" kern="1200" dirty="0"/>
        </a:p>
      </dsp:txBody>
      <dsp:txXfrm>
        <a:off x="0" y="2307298"/>
        <a:ext cx="6048671" cy="1632273"/>
      </dsp:txXfrm>
    </dsp:sp>
    <dsp:sp modelId="{2C9EF1E8-DB0F-48E3-A62A-D7AC0890725D}">
      <dsp:nvSpPr>
        <dsp:cNvPr id="0" name=""/>
        <dsp:cNvSpPr/>
      </dsp:nvSpPr>
      <dsp:spPr>
        <a:xfrm rot="10800000">
          <a:off x="0" y="939205"/>
          <a:ext cx="6048671" cy="1551966"/>
        </a:xfrm>
        <a:prstGeom prst="upArrowCallou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kern="1200" dirty="0" smtClean="0"/>
            <a:t>Направление на прохождение преддипломной практики на будущем месте работы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kern="1200" dirty="0" smtClean="0"/>
            <a:t>(фельдшерско-акушерский пункт)</a:t>
          </a:r>
          <a:endParaRPr lang="ru-RU" sz="1700" kern="1200" dirty="0"/>
        </a:p>
      </dsp:txBody>
      <dsp:txXfrm rot="10800000">
        <a:off x="0" y="939205"/>
        <a:ext cx="6048671" cy="1551966"/>
      </dsp:txXfrm>
    </dsp:sp>
    <dsp:sp modelId="{1EF357D4-41FA-48D4-A11B-E431AC532CF7}">
      <dsp:nvSpPr>
        <dsp:cNvPr id="0" name=""/>
        <dsp:cNvSpPr/>
      </dsp:nvSpPr>
      <dsp:spPr>
        <a:xfrm rot="10800000">
          <a:off x="0" y="931"/>
          <a:ext cx="6048671" cy="1077600"/>
        </a:xfrm>
        <a:prstGeom prst="upArrowCallout">
          <a:avLst/>
        </a:prstGeom>
        <a:solidFill>
          <a:srgbClr val="2FDD2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Заключение предварительных договоров с выпускниками медицинских колледжей на будущее трудоустройство </a:t>
          </a:r>
          <a:endParaRPr lang="ru-RU" sz="1700" b="1" kern="1200" dirty="0"/>
        </a:p>
      </dsp:txBody>
      <dsp:txXfrm rot="10800000">
        <a:off x="0" y="931"/>
        <a:ext cx="6048671" cy="1077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CE00FFC-EA30-4071-AA98-678F0AE6729D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5E9EA12-01E8-48AE-94CA-BF807EDA1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8979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CAD82-0A2F-4466-832E-6497B439DC2E}" type="slidenum">
              <a:rPr lang="ru-RU" smtClean="0">
                <a:ea typeface="SimSun" pitchFamily="2" charset="-122"/>
                <a:cs typeface="Arial" pitchFamily="34" charset="0"/>
              </a:rPr>
              <a:pPr/>
              <a:t>1</a:t>
            </a:fld>
            <a:endParaRPr lang="ru-RU" smtClean="0">
              <a:ea typeface="SimSun" pitchFamily="2" charset="-122"/>
              <a:cs typeface="Arial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545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8A78B0-66D4-4887-98A3-8C4B144FE663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536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1033860-DB88-427A-954C-89DF8350BA19}" type="slidenum">
              <a:rPr lang="ru-RU" sz="1200">
                <a:latin typeface="+mn-lt"/>
                <a:cs typeface="Arial" charset="0"/>
              </a:rPr>
              <a:pPr algn="r">
                <a:defRPr/>
              </a:pPr>
              <a:t>4</a:t>
            </a:fld>
            <a:endParaRPr lang="ru-RU" sz="1200">
              <a:latin typeface="+mn-lt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49E374-FA83-4A0F-B886-65728225FFF5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C16D9A-B22C-43B3-A424-722BA18C69C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A644B-3A38-4944-A13C-C570116B223E}" type="datetimeFigureOut">
              <a:rPr lang="ru-RU" smtClean="0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9D23D-8D26-4591-9EEF-47C4BD30D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641DD-3E0D-418A-B1EC-13AE32EF9652}" type="datetimeFigureOut">
              <a:rPr lang="ru-RU" smtClean="0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97CA0-1410-4E3E-A6A3-689C01DECE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3021E7-2DE7-4B73-91D6-954DFCC6AD19}" type="datetimeFigureOut">
              <a:rPr lang="ru-RU" smtClean="0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78AA6-5142-48C0-B194-A044F13C05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8508C-3A29-4F47-B514-94185C0C0310}" type="datetimeFigureOut">
              <a:rPr lang="ru-RU" smtClean="0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E69D0-5F72-4FA6-BE5C-DC3B9BB495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BA0DA-1183-4FD6-84D7-D67DB446C743}" type="datetimeFigureOut">
              <a:rPr lang="ru-RU" smtClean="0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0B1BE-3757-4B80-9593-D5BCDBA713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D2BAE-781D-487A-8175-EB35F3B22873}" type="datetimeFigureOut">
              <a:rPr lang="ru-RU" smtClean="0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47938-05F8-412E-B2F4-FC134EBBDF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39DAF8-93F9-4B41-A522-963270DBCEAB}" type="datetimeFigureOut">
              <a:rPr lang="ru-RU" smtClean="0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3877E-A6F1-46DC-88A6-D69D8B38EC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5D3F0-7511-4DD3-9907-A952BC5A28EF}" type="datetimeFigureOut">
              <a:rPr lang="ru-RU" smtClean="0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55CE1-BACF-4508-A2D8-A7EACBC20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BC373-E8C9-43AF-B881-CE8E9B40F35E}" type="datetimeFigureOut">
              <a:rPr lang="ru-RU" smtClean="0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B265E-402A-44AD-9C00-B9B2944C2C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BFBA4-D2F1-4606-9AA6-816DEEC7B9EA}" type="datetimeFigureOut">
              <a:rPr lang="ru-RU" smtClean="0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7D850-AA1D-402E-BD60-F4A7166C08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19E8F-7289-4D7C-BF2E-D8430791F623}" type="datetimeFigureOut">
              <a:rPr lang="ru-RU" smtClean="0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4F785-8C46-49DA-BFDC-7F7C8A1165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437A4F-2501-41DB-A9F5-39D3827F26A9}" type="datetimeFigureOut">
              <a:rPr lang="ru-RU" smtClean="0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B7158F-C921-45CA-B72B-0A4C75DFBB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oleObject" Target="../embeddings/_____Microsoft_Office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D:\Рабочая папка (моя)\верху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143012" cy="6741368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071688"/>
            <a:ext cx="9144000" cy="185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2132856"/>
            <a:ext cx="53285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Реализация программы 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Земский фельдшер»</a:t>
            </a:r>
          </a:p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на территории Ульяновской области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87824" y="4643446"/>
            <a:ext cx="60212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внештатный специалист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управлению сестринской деятельностью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Ульяновской области,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главная медицинская сестра ГУЗ УОКЦСВМП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заслуженного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врача России </a:t>
            </a:r>
            <a:r>
              <a:rPr lang="ru-RU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Е.М.Чучкалова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Т.В.Лебедева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692696"/>
            <a:ext cx="5429288" cy="3231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</a:rPr>
              <a:t>Министерство </a:t>
            </a:r>
            <a:r>
              <a:rPr lang="ru-RU" sz="15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</a:rPr>
              <a:t>здравоохранения </a:t>
            </a:r>
            <a:r>
              <a:rPr lang="ru-RU" sz="1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</a:rPr>
              <a:t>Ульяновской области</a:t>
            </a:r>
          </a:p>
        </p:txBody>
      </p:sp>
      <p:pic>
        <p:nvPicPr>
          <p:cNvPr id="8" name="Picture 2" descr="C:\Users\Admin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2520280" cy="3780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544" y="188640"/>
            <a:ext cx="8463884" cy="6938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Основной кадровый ресурс на селе – средние медицинские работники</a:t>
            </a:r>
            <a:endParaRPr lang="ru-RU" sz="1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6082" name="Picture 2" descr="G:\земский фельдшер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05064"/>
            <a:ext cx="3161928" cy="2106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3" name="Picture 3" descr="G:\земский фельдшер\IMG_4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3816424" cy="2677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4" name="Picture 4" descr="G:\земский фельдшер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89040"/>
            <a:ext cx="3506114" cy="2331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5" name="Picture 5" descr="C:\Users\Admin\Desktop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196752"/>
            <a:ext cx="2919983" cy="2343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a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528" y="476672"/>
          <a:ext cx="84963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2996952"/>
            <a:ext cx="3888432" cy="24482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рамках программы работникам среднего звена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возрасте до 50 лет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из областного бюджета выплачивается 500 тысяч рублей на приобретение жилья</a:t>
            </a:r>
            <a:endParaRPr lang="ru-RU" sz="2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9" name="Picture 6" descr="C:\Users\Admin\Desktop\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2564904"/>
            <a:ext cx="4657700" cy="3105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809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Единовременная выплата предоставляется: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67544" y="1628800"/>
            <a:ext cx="8229600" cy="93610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фельдшеру, прибывшему на работу в фельдшерско-акушерский пункт 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после окончания </a:t>
            </a:r>
            <a:r>
              <a:rPr lang="ru-RU" sz="1800" i="1" dirty="0" smtClean="0">
                <a:solidFill>
                  <a:schemeClr val="bg1"/>
                </a:solidFill>
              </a:rPr>
              <a:t>государственной </a:t>
            </a:r>
            <a:r>
              <a:rPr lang="ru-RU" sz="1800" i="1" dirty="0" smtClean="0">
                <a:solidFill>
                  <a:schemeClr val="bg1"/>
                </a:solidFill>
              </a:rPr>
              <a:t>образовательной 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организации среднего профессионального образования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7544" y="3140968"/>
            <a:ext cx="8229600" cy="9221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ru-RU" sz="1800" i="1" dirty="0" smtClean="0">
                <a:solidFill>
                  <a:schemeClr val="bg1"/>
                </a:solidFill>
              </a:rPr>
              <a:t>фельдшеру, переехавшему </a:t>
            </a:r>
            <a:r>
              <a:rPr lang="ru-RU" sz="1800" i="1" dirty="0" smtClean="0">
                <a:solidFill>
                  <a:schemeClr val="bg1"/>
                </a:solidFill>
              </a:rPr>
              <a:t>на </a:t>
            </a:r>
            <a:r>
              <a:rPr lang="ru-RU" sz="1800" i="1" dirty="0" smtClean="0">
                <a:solidFill>
                  <a:schemeClr val="bg1"/>
                </a:solidFill>
              </a:rPr>
              <a:t>работу в </a:t>
            </a:r>
            <a:r>
              <a:rPr lang="ru-RU" sz="1800" i="1" dirty="0" err="1" smtClean="0">
                <a:solidFill>
                  <a:schemeClr val="bg1"/>
                </a:solidFill>
              </a:rPr>
              <a:t>фельдшерско</a:t>
            </a:r>
            <a:r>
              <a:rPr lang="ru-RU" sz="1800" i="1" dirty="0" smtClean="0">
                <a:solidFill>
                  <a:schemeClr val="bg1"/>
                </a:solidFill>
              </a:rPr>
              <a:t>- акушерский пункт из населённого пункта, расположенного за пределами Ульяновской области (из другого субъекта Российской Федерации);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7544" y="4725144"/>
            <a:ext cx="8280920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фельдшеру, прибывшему </a:t>
            </a:r>
            <a:r>
              <a:rPr lang="ru-RU" sz="1800" i="1" dirty="0" smtClean="0">
                <a:solidFill>
                  <a:schemeClr val="bg1"/>
                </a:solidFill>
              </a:rPr>
              <a:t>на </a:t>
            </a:r>
            <a:r>
              <a:rPr lang="ru-RU" sz="1800" i="1" dirty="0" smtClean="0">
                <a:solidFill>
                  <a:schemeClr val="bg1"/>
                </a:solidFill>
              </a:rPr>
              <a:t>работу в </a:t>
            </a:r>
            <a:r>
              <a:rPr lang="ru-RU" sz="1800" i="1" dirty="0" err="1" smtClean="0">
                <a:solidFill>
                  <a:schemeClr val="bg1"/>
                </a:solidFill>
              </a:rPr>
              <a:t>фельдшерско</a:t>
            </a:r>
            <a:r>
              <a:rPr lang="ru-RU" sz="1800" i="1" dirty="0" smtClean="0">
                <a:solidFill>
                  <a:schemeClr val="bg1"/>
                </a:solidFill>
              </a:rPr>
              <a:t>- 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акушерский пункт и ранее не осуществлявшему трудовую деятельность 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в медицинских </a:t>
            </a:r>
            <a:r>
              <a:rPr lang="ru-RU" sz="1800" i="1" dirty="0" smtClean="0">
                <a:solidFill>
                  <a:schemeClr val="bg1"/>
                </a:solidFill>
              </a:rPr>
              <a:t>организациях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10\Documents\ОЦМП\Гарифуллова Э.Ш\Баннеры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Система работы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с выпускниками медицинских колледжей</a:t>
            </a: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xmlns="" val="3523360613"/>
              </p:ext>
            </p:extLst>
          </p:nvPr>
        </p:nvGraphicFramePr>
        <p:xfrm>
          <a:off x="251520" y="1268760"/>
          <a:ext cx="604867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3040" y="5445224"/>
            <a:ext cx="864096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Назначение наставника из числа опытных специалистов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для сопровождения молодого специалиста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486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Сопровождение 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выпускника от практики до будущего места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работы </a:t>
            </a:r>
          </a:p>
          <a:p>
            <a:pPr algn="ctr"/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 применением института наставничества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388555"/>
            <a:ext cx="2749128" cy="182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3238089"/>
            <a:ext cx="2664296" cy="1775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10\Documents\ОЦМП\Гарифуллова Э.Ш\Баннеры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Трудоустройство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специалистов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по программе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«Земский фельдшер» в 2016 году </a:t>
            </a:r>
          </a:p>
        </p:txBody>
      </p:sp>
      <p:pic>
        <p:nvPicPr>
          <p:cNvPr id="10" name="Рисунок 7" descr="Без имени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19554"/>
            <a:ext cx="3707774" cy="357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23528" y="4437112"/>
            <a:ext cx="2376264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МО «Павловский район»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2 фельдшера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195736" y="2060848"/>
            <a:ext cx="1071570" cy="3571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28596" y="3376942"/>
            <a:ext cx="2214578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Николаевский район»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1фельдшер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627784" y="3717032"/>
            <a:ext cx="928694" cy="2857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588224" y="1988840"/>
            <a:ext cx="2214578" cy="928694"/>
          </a:xfrm>
          <a:prstGeom prst="rect">
            <a:avLst/>
          </a:prstGeom>
          <a:gradFill>
            <a:gsLst>
              <a:gs pos="0">
                <a:srgbClr val="EFA3DB"/>
              </a:gs>
              <a:gs pos="35000">
                <a:srgbClr val="F3C7ED"/>
              </a:gs>
              <a:gs pos="100000">
                <a:srgbClr val="EFA3DB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МО «</a:t>
            </a:r>
            <a:r>
              <a:rPr lang="ru-RU" sz="1300" b="1" dirty="0" err="1" smtClean="0">
                <a:solidFill>
                  <a:schemeClr val="tx2">
                    <a:lumMod val="75000"/>
                  </a:schemeClr>
                </a:solidFill>
              </a:rPr>
              <a:t>Мелекесский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район»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2 фельдшера</a:t>
            </a:r>
          </a:p>
          <a:p>
            <a:pPr marL="88900" indent="-88900"/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</a:t>
            </a:r>
            <a:r>
              <a:rPr lang="ru-RU" sz="1300" dirty="0" smtClean="0"/>
              <a:t>             </a:t>
            </a:r>
            <a:endParaRPr lang="ru-RU" sz="13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516216" y="3284984"/>
            <a:ext cx="2430602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МО </a:t>
            </a:r>
            <a:r>
              <a:rPr lang="ru-RU" sz="1300" b="1" dirty="0" err="1" smtClean="0">
                <a:solidFill>
                  <a:schemeClr val="tx2">
                    <a:lumMod val="75000"/>
                  </a:schemeClr>
                </a:solidFill>
              </a:rPr>
              <a:t>Новомалыклинский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район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1фельдшер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>
            <a:off x="5436096" y="2492896"/>
            <a:ext cx="1143008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79512" y="2348880"/>
            <a:ext cx="221457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 b="1" dirty="0" smtClean="0"/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МО «</a:t>
            </a:r>
            <a:r>
              <a:rPr lang="ru-RU" sz="1300" b="1" dirty="0" err="1" smtClean="0">
                <a:solidFill>
                  <a:schemeClr val="tx2">
                    <a:lumMod val="50000"/>
                  </a:schemeClr>
                </a:solidFill>
              </a:rPr>
              <a:t>Инзенский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 район»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2 фельдшера</a:t>
            </a:r>
          </a:p>
          <a:p>
            <a:pPr algn="ctr"/>
            <a:endParaRPr lang="ru-RU" sz="1300" dirty="0" smtClean="0"/>
          </a:p>
          <a:p>
            <a:pPr marL="88900" indent="-88900">
              <a:buFont typeface="Arial" pitchFamily="34" charset="0"/>
              <a:buChar char="•"/>
            </a:pPr>
            <a:endParaRPr lang="ru-RU" sz="1300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411760" y="2996952"/>
            <a:ext cx="778978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2844" y="1162364"/>
            <a:ext cx="2714644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МО «</a:t>
            </a:r>
            <a:r>
              <a:rPr lang="ru-RU" sz="1300" b="1" dirty="0" err="1" smtClean="0">
                <a:solidFill>
                  <a:schemeClr val="tx2">
                    <a:lumMod val="50000"/>
                  </a:schemeClr>
                </a:solidFill>
              </a:rPr>
              <a:t>Карсунский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 район»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1 фельдшер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2771800" y="4869160"/>
            <a:ext cx="72806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5786446" y="2734000"/>
            <a:ext cx="729770" cy="62299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42844" y="5448644"/>
            <a:ext cx="8786874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Приоритетное направление – развитие первичной  медицинской помощи на селе</a:t>
            </a:r>
            <a:endParaRPr lang="ru-RU" sz="1500" b="1" dirty="0"/>
          </a:p>
        </p:txBody>
      </p:sp>
      <p:pic>
        <p:nvPicPr>
          <p:cNvPr id="18" name="Picture 2" descr="F:\КАРТИНКИ\Домики гомики\Без имени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76672"/>
            <a:ext cx="1296144" cy="11872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10\Documents\ОЦМП\Гарифуллова Э.Ш\Баннеры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Трудоустройство специалистов по программе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«Земский фельдшер», «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З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емская медсестра» в 2017 году </a:t>
            </a:r>
          </a:p>
        </p:txBody>
      </p:sp>
      <p:pic>
        <p:nvPicPr>
          <p:cNvPr id="10" name="Рисунок 7" descr="Без имени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620043"/>
            <a:ext cx="4019922" cy="388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516216" y="1556792"/>
            <a:ext cx="2430602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 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Чердаклинский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район»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медсестра</a:t>
            </a:r>
          </a:p>
          <a:p>
            <a:pPr algn="ctr"/>
            <a:endParaRPr lang="ru-RU" sz="1400" dirty="0"/>
          </a:p>
        </p:txBody>
      </p:sp>
      <p:cxnSp>
        <p:nvCxnSpPr>
          <p:cNvPr id="19" name="Прямая со стрелкой 18"/>
          <p:cNvCxnSpPr>
            <a:stCxn id="15" idx="1"/>
          </p:cNvCxnSpPr>
          <p:nvPr/>
        </p:nvCxnSpPr>
        <p:spPr>
          <a:xfrm flipH="1">
            <a:off x="5508104" y="1985420"/>
            <a:ext cx="1008112" cy="50747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23528" y="4509120"/>
            <a:ext cx="2214578" cy="857256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 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Барышский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район»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2 фельдшера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медсестра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2555776" y="3933056"/>
            <a:ext cx="936104" cy="7920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215074" y="4048935"/>
            <a:ext cx="2461382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 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Тереньгульский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район»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фельдшер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медсестра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5076056" y="3356992"/>
            <a:ext cx="1152128" cy="86409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372200" y="2763051"/>
            <a:ext cx="2771800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 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Новомалыклинский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район»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медсестра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H="1" flipV="1">
            <a:off x="5940152" y="3140968"/>
            <a:ext cx="432048" cy="3600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0" y="2636912"/>
            <a:ext cx="2214578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 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Инзенский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район»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медсестра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267744" y="3068960"/>
            <a:ext cx="593734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084168" y="5085184"/>
            <a:ext cx="2664296" cy="857256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 «Радищевский район»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медсестра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139952" y="5157192"/>
            <a:ext cx="0" cy="43204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51520" y="1052736"/>
            <a:ext cx="2843808" cy="857256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 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Большенагаткинский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район»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медсестра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03848" y="5517232"/>
            <a:ext cx="2790642" cy="857256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 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Старокулаткинский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район»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медсестра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 flipV="1">
            <a:off x="4644008" y="4797152"/>
            <a:ext cx="1440160" cy="57264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059832" y="1412776"/>
            <a:ext cx="1296144" cy="72008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Arial" charset="0"/>
              </a:rPr>
              <a:t>Закрепление молодых специалистов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9144000" cy="115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88" y="1914524"/>
            <a:ext cx="85725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tx2"/>
                </a:solidFill>
              </a:rPr>
              <a:t>Предоставление ежемесячной доплаты к заработной плате от 1,0 тысячи  рублей во всех государственных учреждениях здравоохранения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tx2"/>
                </a:solidFill>
              </a:rPr>
              <a:t>Возмещение расходов на оплату коммунальных услуг в размере от 170,0 до 500,0 рублей во всех районах области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tx2"/>
                </a:solidFill>
              </a:rPr>
              <a:t>Выплата подъемных при трудоустройстве на </a:t>
            </a:r>
            <a:r>
              <a:rPr lang="ru-RU" sz="1600" b="1" i="1" dirty="0">
                <a:solidFill>
                  <a:schemeClr val="tx2"/>
                </a:solidFill>
              </a:rPr>
              <a:t>работу </a:t>
            </a:r>
            <a:r>
              <a:rPr lang="ru-RU" sz="1600" b="1" i="1" dirty="0" smtClean="0">
                <a:solidFill>
                  <a:schemeClr val="tx2"/>
                </a:solidFill>
              </a:rPr>
              <a:t>(10,0 </a:t>
            </a:r>
            <a:r>
              <a:rPr lang="ru-RU" sz="1600" b="1" i="1" dirty="0">
                <a:solidFill>
                  <a:schemeClr val="tx2"/>
                </a:solidFill>
              </a:rPr>
              <a:t>тыс. рублей)</a:t>
            </a:r>
            <a:endParaRPr lang="ru-RU" sz="1600" b="1" i="1" dirty="0">
              <a:solidFill>
                <a:schemeClr val="tx2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tx2"/>
                </a:solidFill>
              </a:rPr>
              <a:t>    Единовременная </a:t>
            </a:r>
            <a:r>
              <a:rPr lang="ru-RU" sz="1600" b="1" i="1" dirty="0">
                <a:solidFill>
                  <a:schemeClr val="tx2"/>
                </a:solidFill>
              </a:rPr>
              <a:t>денежная выплата в течение первых 3-х лет непрерывной работы в медицинском </a:t>
            </a:r>
            <a:r>
              <a:rPr lang="ru-RU" sz="1600" b="1" i="1" dirty="0" smtClean="0">
                <a:solidFill>
                  <a:schemeClr val="tx2"/>
                </a:solidFill>
              </a:rPr>
              <a:t>учреждении:</a:t>
            </a:r>
          </a:p>
          <a:p>
            <a:pPr eaLnBrk="0" hangingPunct="0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за 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первый год работы – 20000 рублей;</a:t>
            </a:r>
          </a:p>
          <a:p>
            <a:pPr eaLnBrk="0" hangingPunct="0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за второй год работы – 40000 рублей;</a:t>
            </a:r>
          </a:p>
          <a:p>
            <a:pPr eaLnBrk="0" hangingPunct="0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за третий год работы – 60000 рублей;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616517"/>
            <a:ext cx="8572560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 10 муниципальных образованиях  Ульяновской области приняты свои комплексные программы по привлечению и закреплению молодых специалистов. В настоящее время в Ульяновской области действуют следующие меры поддержки молодых специалистов в сельской местности:</a:t>
            </a:r>
          </a:p>
        </p:txBody>
      </p:sp>
      <p:pic>
        <p:nvPicPr>
          <p:cNvPr id="8" name="Picture 2" descr="G:\земский фельдшер\i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89040"/>
            <a:ext cx="3816424" cy="2544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http://headlife.ru/wp-content/uploads/2013/10/healthy-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068960"/>
            <a:ext cx="2503148" cy="166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12120"/>
            <a:ext cx="9144000" cy="70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</a:rPr>
              <a:t>Результаты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</a:rPr>
              <a:t>реализации кадровых  программ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6702" y="4869161"/>
            <a:ext cx="854778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Приток медицинских работников в сельские населенные пункты, повышение доступности медицинской помощи является фактором устойчивого развития села и перспективности проживания населения в сельской местности и рабочих поселках, снижения миграционных тенденций среди населения прежде всего трудоспособного возраста.</a:t>
            </a:r>
            <a:endParaRPr lang="ru-RU" sz="1600" b="1" i="1" dirty="0" smtClean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764704"/>
            <a:ext cx="879930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Значительное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дефицита квалифицированных медицинских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кадров, повышение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обеспеченности отрасли медицинскими работниками со средним медицинским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образованием, о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моложение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состава кадров медицинских работников на селе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Повышение престижности труда земского фельдшера;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endParaRPr lang="ru-RU" sz="1400" b="1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988840"/>
            <a:ext cx="8727298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Повышение доступности первичной медицинской помощи сельскому населению;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564904"/>
            <a:ext cx="8727298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качества проводимых профилактических осмотров и диспансеризации сельского населения;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068960"/>
            <a:ext cx="61923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профилактической работы с населением, устранение факторов риска развития неинфекционных заболеваний;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3717032"/>
            <a:ext cx="6192321" cy="523220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выявляемости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заболеваний на ранних стадиях их развития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Снижение показателей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инвалидизации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 смертности населения;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4437112"/>
            <a:ext cx="6192321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Улучшение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жилищных условий специалистов;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5445224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Arial" pitchFamily="34" charset="0"/>
              </a:rPr>
              <a:t/>
            </a:r>
            <a:br>
              <a:rPr lang="ru-RU" dirty="0" smtClean="0">
                <a:latin typeface="Arial" pitchFamily="34" charset="0"/>
              </a:rPr>
            </a:br>
            <a:endParaRPr lang="ru-RU" dirty="0"/>
          </a:p>
        </p:txBody>
      </p:sp>
      <p:pic>
        <p:nvPicPr>
          <p:cNvPr id="21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92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617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Admin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5432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3528" y="4965413"/>
            <a:ext cx="864096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«Я устроилась работать в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Инзенскую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районную больницу по программе «Земская медицинская сестра», получила сертификат из рук Губернатора. Считаю, что такая поддержка для молодых специалистов нужна. Я всегда стремилась работать в медицине, у меня крестный – врач, я пошла по его стопам и не жалею об этом. В нашей профессии самое важное - уметь слышать людей, мне очень нравится помогать пациентам. За мной закреплен опытный наставник, и я с ней консультируюсь по любым вопросам», - отметила медицинская сестра фельдшерско-акушерского пункта села Троицкое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Инзенской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районной больницы Людмила Репина.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17232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188640"/>
            <a:ext cx="707236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51202" name="Picture 2" descr="http://i056.radikal.ru/1103/23/11f6e640fa07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7244878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>322</a:t>
            </a:r>
            <a:endParaRPr lang="ru-RU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5123" name="Picture 2" descr="D:\Макеты\карта для москвы.jpg"/>
          <p:cNvPicPr>
            <a:picLocks noChangeAspect="1" noChangeArrowheads="1"/>
          </p:cNvPicPr>
          <p:nvPr/>
        </p:nvPicPr>
        <p:blipFill>
          <a:blip r:embed="rId3" cstate="print"/>
          <a:srcRect l="14693" t="10648" r="5331" b="9976"/>
          <a:stretch>
            <a:fillRect/>
          </a:stretch>
        </p:blipFill>
        <p:spPr bwMode="auto">
          <a:xfrm>
            <a:off x="971550" y="0"/>
            <a:ext cx="7632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08104" y="4221088"/>
            <a:ext cx="3528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Численность населения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1 252 887 чел.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Численность сельского населения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490,3 тыс. чел.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Площадь территории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37,300 км</a:t>
            </a:r>
            <a:r>
              <a:rPr lang="ru-RU" sz="1400" b="1" baseline="30000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Плотность населени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я – </a:t>
            </a: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33,70 чел./км</a:t>
            </a:r>
            <a:r>
              <a:rPr lang="ru-RU" sz="1400" b="1" baseline="30000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 </a:t>
            </a:r>
            <a:endParaRPr lang="ru-RU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293096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cs typeface="Times New Roman" pitchFamily="18" charset="0"/>
              </a:rPr>
              <a:t>Муниципальные районы</a:t>
            </a:r>
            <a:r>
              <a:rPr lang="ru-RU" sz="1200" dirty="0" smtClean="0">
                <a:solidFill>
                  <a:schemeClr val="bg1"/>
                </a:solidFill>
                <a:cs typeface="Times New Roman" pitchFamily="18" charset="0"/>
              </a:rPr>
              <a:t> – 21</a:t>
            </a:r>
          </a:p>
          <a:p>
            <a:r>
              <a:rPr lang="ru-RU" sz="12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cs typeface="Times New Roman" pitchFamily="18" charset="0"/>
              </a:rPr>
              <a:t>Городские округа </a:t>
            </a:r>
            <a:r>
              <a:rPr lang="ru-RU" sz="1200" dirty="0" smtClean="0">
                <a:solidFill>
                  <a:schemeClr val="bg1"/>
                </a:solidFill>
                <a:cs typeface="Times New Roman" pitchFamily="18" charset="0"/>
              </a:rPr>
              <a:t>– 3</a:t>
            </a:r>
          </a:p>
          <a:p>
            <a:r>
              <a:rPr lang="ru-RU" sz="12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cs typeface="Times New Roman" pitchFamily="18" charset="0"/>
              </a:rPr>
              <a:t>Городские поселения </a:t>
            </a:r>
            <a:r>
              <a:rPr lang="ru-RU" sz="1200" dirty="0" smtClean="0">
                <a:solidFill>
                  <a:schemeClr val="bg1"/>
                </a:solidFill>
                <a:cs typeface="Times New Roman" pitchFamily="18" charset="0"/>
              </a:rPr>
              <a:t>– 33</a:t>
            </a:r>
          </a:p>
          <a:p>
            <a:r>
              <a:rPr lang="ru-RU" sz="12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cs typeface="Times New Roman" pitchFamily="18" charset="0"/>
              </a:rPr>
              <a:t>Сельские поселения </a:t>
            </a:r>
            <a:r>
              <a:rPr lang="ru-RU" sz="1200" dirty="0" smtClean="0">
                <a:solidFill>
                  <a:schemeClr val="bg1"/>
                </a:solidFill>
                <a:cs typeface="Times New Roman" pitchFamily="18" charset="0"/>
              </a:rPr>
              <a:t>-322</a:t>
            </a:r>
            <a:endParaRPr lang="ru-RU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Ульяновская область</a:t>
            </a:r>
            <a:endParaRPr lang="ru-RU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cs typeface="Arial" charset="0"/>
            </a:endParaRPr>
          </a:p>
        </p:txBody>
      </p:sp>
      <p:pic>
        <p:nvPicPr>
          <p:cNvPr id="10243" name="Picture 2" descr="D:\Макеты\карта для москвы.jpg"/>
          <p:cNvPicPr>
            <a:picLocks noChangeAspect="1" noChangeArrowheads="1"/>
          </p:cNvPicPr>
          <p:nvPr/>
        </p:nvPicPr>
        <p:blipFill>
          <a:blip r:embed="rId3" cstate="print"/>
          <a:srcRect l="14693" t="10648" r="5331" b="9976"/>
          <a:stretch>
            <a:fillRect/>
          </a:stretch>
        </p:blipFill>
        <p:spPr bwMode="auto">
          <a:xfrm>
            <a:off x="1042988" y="0"/>
            <a:ext cx="76327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6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557338"/>
            <a:ext cx="300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341438"/>
            <a:ext cx="300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2684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76517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9810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54927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6035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4128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7625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125538"/>
            <a:ext cx="300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9891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54927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125538"/>
            <a:ext cx="300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05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4927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0605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3337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6207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9810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9810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1969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4128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2684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6287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125538"/>
            <a:ext cx="300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0613" y="1422400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287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6287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6287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341438"/>
            <a:ext cx="300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2764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113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9891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9891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20605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16383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2764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214563"/>
            <a:ext cx="300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23495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2349500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23495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20605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4209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636838"/>
            <a:ext cx="301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25654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27813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28527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7813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997200"/>
            <a:ext cx="301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30686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5654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23495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565400"/>
            <a:ext cx="300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141663"/>
            <a:ext cx="300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27813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2050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4128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90805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7625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90805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7002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1125538"/>
            <a:ext cx="300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4128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6287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2860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5654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8527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2492375"/>
            <a:ext cx="3000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27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4290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1336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4209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141663"/>
            <a:ext cx="300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357563"/>
            <a:ext cx="300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4290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6449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8608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54927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90805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49275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620713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8366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1125538"/>
            <a:ext cx="300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54927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33337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6207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90805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8366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1969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2684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268413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1484313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6287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91611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7732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7732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8446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20605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9891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17732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7732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0605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27813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7082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4209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2050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8446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349500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4209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5654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7813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9972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0686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49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21336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21336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4923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256540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49237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8527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6368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70827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141663"/>
            <a:ext cx="300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32131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9972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7813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32845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4290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4290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37163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37163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40052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8608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7893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14972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40767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4290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4290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4290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371633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860800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71633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93382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0767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149725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414972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149725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2211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4365625"/>
            <a:ext cx="300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437063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437063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44370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5085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6529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501332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501332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5300663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724400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22922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02285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53006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501332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501332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501332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55165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522922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522922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53006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558958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5589588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5300663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373688"/>
            <a:ext cx="300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5516563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566102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580548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566102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94995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02138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609282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638175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6381750"/>
            <a:ext cx="300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6453188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5876925"/>
            <a:ext cx="3000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" name="Picture 3" descr="d:\Users\1\Desktop\желтый кр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5876925"/>
            <a:ext cx="3000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" name="Прямоугольник 372"/>
          <p:cNvSpPr/>
          <p:nvPr/>
        </p:nvSpPr>
        <p:spPr>
          <a:xfrm>
            <a:off x="5652120" y="4005064"/>
            <a:ext cx="3347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cs typeface="Arial" charset="0"/>
              </a:rPr>
              <a:t>487 фельдшерско-акушерских пунктов 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cs typeface="Arial" charset="0"/>
              </a:rPr>
              <a:t>45 офисов врачей общей практики</a:t>
            </a:r>
            <a:endParaRPr lang="ru-RU" sz="1400" dirty="0" smtClean="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cs typeface="Arial" charset="0"/>
              </a:rPr>
              <a:t>20 </a:t>
            </a:r>
            <a:r>
              <a:rPr lang="ru-RU" sz="1400" b="1" dirty="0" smtClean="0">
                <a:solidFill>
                  <a:schemeClr val="bg1"/>
                </a:solidFill>
                <a:cs typeface="Arial" charset="0"/>
              </a:rPr>
              <a:t>районных больниц </a:t>
            </a:r>
            <a:endParaRPr lang="ru-RU" sz="1400" b="1" dirty="0" smtClean="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cs typeface="Arial" charset="0"/>
              </a:rPr>
              <a:t>7 сельских участковых больниц</a:t>
            </a:r>
            <a:endParaRPr lang="ru-RU" sz="14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2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3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8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9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1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2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3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4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6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7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8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9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71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2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3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4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6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77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78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79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8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1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2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83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84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8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86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87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8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89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9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1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92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93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94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9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96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97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98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1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99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1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02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3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1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4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6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1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07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1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08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9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1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1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11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1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12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1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13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1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14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1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1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16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1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17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1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18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1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19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1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1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21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2200"/>
                            </p:stCondLst>
                            <p:childTnLst>
                              <p:par>
                                <p:cTn id="4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1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2300"/>
                            </p:stCondLst>
                            <p:childTnLst>
                              <p:par>
                                <p:cTn id="4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1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2400"/>
                            </p:stCondLst>
                            <p:childTnLst>
                              <p:par>
                                <p:cTn id="5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1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1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2600"/>
                            </p:stCondLst>
                            <p:childTnLst>
                              <p:par>
                                <p:cTn id="5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1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2700"/>
                            </p:stCondLst>
                            <p:childTnLst>
                              <p:par>
                                <p:cTn id="5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1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2800"/>
                            </p:stCondLst>
                            <p:childTnLst>
                              <p:par>
                                <p:cTn id="5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1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2900"/>
                            </p:stCondLst>
                            <p:childTnLst>
                              <p:par>
                                <p:cTn id="5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1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1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3100"/>
                            </p:stCondLst>
                            <p:childTnLst>
                              <p:par>
                                <p:cTn id="5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1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3200"/>
                            </p:stCondLst>
                            <p:childTnLst>
                              <p:par>
                                <p:cTn id="5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1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3300"/>
                            </p:stCondLst>
                            <p:childTnLst>
                              <p:par>
                                <p:cTn id="5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1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3400"/>
                            </p:stCondLst>
                            <p:childTnLst>
                              <p:par>
                                <p:cTn id="5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1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1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3600"/>
                            </p:stCondLst>
                            <p:childTnLst>
                              <p:par>
                                <p:cTn id="5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1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3700"/>
                            </p:stCondLst>
                            <p:childTnLst>
                              <p:par>
                                <p:cTn id="5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1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3800"/>
                            </p:stCondLst>
                            <p:childTnLst>
                              <p:par>
                                <p:cTn id="5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1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3900"/>
                            </p:stCondLst>
                            <p:childTnLst>
                              <p:par>
                                <p:cTn id="5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1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1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4100"/>
                            </p:stCondLst>
                            <p:childTnLst>
                              <p:par>
                                <p:cTn id="5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1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4200"/>
                            </p:stCondLst>
                            <p:childTnLst>
                              <p:par>
                                <p:cTn id="5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1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4300"/>
                            </p:stCondLst>
                            <p:childTnLst>
                              <p:par>
                                <p:cTn id="5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1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4400"/>
                            </p:stCondLst>
                            <p:childTnLst>
                              <p:par>
                                <p:cTn id="5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1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1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4600"/>
                            </p:stCondLst>
                            <p:childTnLst>
                              <p:par>
                                <p:cTn id="5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1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4700"/>
                            </p:stCondLst>
                            <p:childTnLst>
                              <p:par>
                                <p:cTn id="5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1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4800"/>
                            </p:stCondLst>
                            <p:childTnLst>
                              <p:par>
                                <p:cTn id="5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1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4900"/>
                            </p:stCondLst>
                            <p:childTnLst>
                              <p:par>
                                <p:cTn id="6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1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1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5100"/>
                            </p:stCondLst>
                            <p:childTnLst>
                              <p:par>
                                <p:cTn id="6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1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5200"/>
                            </p:stCondLst>
                            <p:childTnLst>
                              <p:par>
                                <p:cTn id="6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1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5300"/>
                            </p:stCondLst>
                            <p:childTnLst>
                              <p:par>
                                <p:cTn id="6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1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5400"/>
                            </p:stCondLst>
                            <p:childTnLst>
                              <p:par>
                                <p:cTn id="6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1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1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5600"/>
                            </p:stCondLst>
                            <p:childTnLst>
                              <p:par>
                                <p:cTn id="6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1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5700"/>
                            </p:stCondLst>
                            <p:childTnLst>
                              <p:par>
                                <p:cTn id="6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1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15800"/>
                            </p:stCondLst>
                            <p:childTnLst>
                              <p:par>
                                <p:cTn id="6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1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5900"/>
                            </p:stCondLst>
                            <p:childTnLst>
                              <p:par>
                                <p:cTn id="6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1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1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16100"/>
                            </p:stCondLst>
                            <p:childTnLst>
                              <p:par>
                                <p:cTn id="6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1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6200"/>
                            </p:stCondLst>
                            <p:childTnLst>
                              <p:par>
                                <p:cTn id="6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1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16300"/>
                            </p:stCondLst>
                            <p:childTnLst>
                              <p:par>
                                <p:cTn id="6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1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16400"/>
                            </p:stCondLst>
                            <p:childTnLst>
                              <p:par>
                                <p:cTn id="6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1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7" dur="1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16600"/>
                            </p:stCondLst>
                            <p:childTnLst>
                              <p:par>
                                <p:cTn id="6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1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16700"/>
                            </p:stCondLst>
                            <p:childTnLst>
                              <p:par>
                                <p:cTn id="6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1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6800"/>
                            </p:stCondLst>
                            <p:childTnLst>
                              <p:par>
                                <p:cTn id="6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9" dur="1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16900"/>
                            </p:stCondLst>
                            <p:childTnLst>
                              <p:par>
                                <p:cTn id="6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1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1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17100"/>
                            </p:stCondLst>
                            <p:childTnLst>
                              <p:par>
                                <p:cTn id="6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1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17200"/>
                            </p:stCondLst>
                            <p:childTnLst>
                              <p:par>
                                <p:cTn id="6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1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17300"/>
                            </p:stCondLst>
                            <p:childTnLst>
                              <p:par>
                                <p:cTn id="6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1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17400"/>
                            </p:stCondLst>
                            <p:childTnLst>
                              <p:par>
                                <p:cTn id="7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3" dur="1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1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17600"/>
                            </p:stCondLst>
                            <p:childTnLst>
                              <p:par>
                                <p:cTn id="7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1" dur="1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17700"/>
                            </p:stCondLst>
                            <p:childTnLst>
                              <p:par>
                                <p:cTn id="7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5" dur="1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17800"/>
                            </p:stCondLst>
                            <p:childTnLst>
                              <p:par>
                                <p:cTn id="7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1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17900"/>
                            </p:stCondLst>
                            <p:childTnLst>
                              <p:par>
                                <p:cTn id="7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3" dur="1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1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18100"/>
                            </p:stCondLst>
                            <p:childTnLst>
                              <p:par>
                                <p:cTn id="7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1" dur="1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18200"/>
                            </p:stCondLst>
                            <p:childTnLst>
                              <p:par>
                                <p:cTn id="7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5" dur="1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18300"/>
                            </p:stCondLst>
                            <p:childTnLst>
                              <p:par>
                                <p:cTn id="7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9" dur="1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18400"/>
                            </p:stCondLst>
                            <p:childTnLst>
                              <p:par>
                                <p:cTn id="7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1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3"/>
          <p:cNvGraphicFramePr>
            <a:graphicFrameLocks noGrp="1"/>
          </p:cNvGraphicFramePr>
          <p:nvPr/>
        </p:nvGraphicFramePr>
        <p:xfrm>
          <a:off x="128588" y="714375"/>
          <a:ext cx="7015162" cy="4895850"/>
        </p:xfrm>
        <a:graphic>
          <a:graphicData uri="http://schemas.openxmlformats.org/presentationml/2006/ole">
            <p:oleObj spid="_x0000_s39938" r:id="rId4" imgW="7017104" imgH="4895512" progId="Excel.Sheet.8">
              <p:embed/>
            </p:oleObj>
          </a:graphicData>
        </a:graphic>
      </p:graphicFrame>
      <p:sp>
        <p:nvSpPr>
          <p:cNvPr id="1027" name="Прямоугольник 6"/>
          <p:cNvSpPr>
            <a:spLocks noChangeArrowheads="1"/>
          </p:cNvSpPr>
          <p:nvPr/>
        </p:nvSpPr>
        <p:spPr bwMode="auto">
          <a:xfrm>
            <a:off x="0" y="444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Структура специалистов </a:t>
            </a:r>
          </a:p>
          <a:p>
            <a:pPr algn="ctr"/>
            <a:r>
              <a:rPr lang="ru-RU" sz="2000" b="1">
                <a:solidFill>
                  <a:srgbClr val="C00000"/>
                </a:solidFill>
              </a:rPr>
              <a:t>со  средним профессиональным медицинским образованием</a:t>
            </a:r>
          </a:p>
        </p:txBody>
      </p:sp>
      <p:sp>
        <p:nvSpPr>
          <p:cNvPr id="21" name="Прямоугольник 16"/>
          <p:cNvSpPr>
            <a:spLocks noChangeArrowheads="1"/>
          </p:cNvSpPr>
          <p:nvPr/>
        </p:nvSpPr>
        <p:spPr bwMode="auto">
          <a:xfrm>
            <a:off x="4932363" y="1125538"/>
            <a:ext cx="39608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настоящее время в государственных учреждениях здравоохранения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трудится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13935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чел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1600" b="1" dirty="0">
              <a:latin typeface="Calibri" pitchFamily="34" charset="0"/>
              <a:ea typeface="Arial Unicode MS" pitchFamily="34" charset="-128"/>
              <a:cs typeface="Arial" charset="0"/>
            </a:endParaRPr>
          </a:p>
          <a:p>
            <a:pPr>
              <a:defRPr/>
            </a:pPr>
            <a:endParaRPr lang="ru-RU" sz="1600" dirty="0">
              <a:latin typeface="Calibri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28596" y="142852"/>
            <a:ext cx="8463884" cy="6938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marL="446088" indent="-446088"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среднего медицинского персонала </a:t>
            </a:r>
          </a:p>
        </p:txBody>
      </p:sp>
      <p:pic>
        <p:nvPicPr>
          <p:cNvPr id="24" name="Picture 5" descr="u149119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571744"/>
            <a:ext cx="1080120" cy="1668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427984" y="5085184"/>
            <a:ext cx="4572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17,8 % среднего медицинского персонала трудятся в сфере здравоохранения более 30 лет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419475" y="1196975"/>
            <a:ext cx="4929188" cy="4464050"/>
            <a:chOff x="1104" y="1996"/>
            <a:chExt cx="2726" cy="1933"/>
          </a:xfrm>
        </p:grpSpPr>
        <p:sp>
          <p:nvSpPr>
            <p:cNvPr id="3" name="AutoShape 34"/>
            <p:cNvSpPr>
              <a:spLocks noChangeArrowheads="1"/>
            </p:cNvSpPr>
            <p:nvPr/>
          </p:nvSpPr>
          <p:spPr bwMode="gray">
            <a:xfrm>
              <a:off x="1104" y="3283"/>
              <a:ext cx="2726" cy="646"/>
            </a:xfrm>
            <a:prstGeom prst="cube">
              <a:avLst>
                <a:gd name="adj" fmla="val 33903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" name="AutoShape 35"/>
            <p:cNvSpPr>
              <a:spLocks noChangeArrowheads="1"/>
            </p:cNvSpPr>
            <p:nvPr/>
          </p:nvSpPr>
          <p:spPr bwMode="ltGray">
            <a:xfrm rot="16200000" flipV="1">
              <a:off x="1473" y="3020"/>
              <a:ext cx="244" cy="628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folHlink">
                    <a:gamma/>
                    <a:shade val="6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" name="AutoShape 36"/>
            <p:cNvSpPr>
              <a:spLocks noChangeArrowheads="1"/>
            </p:cNvSpPr>
            <p:nvPr/>
          </p:nvSpPr>
          <p:spPr bwMode="ltGray">
            <a:xfrm rot="16200000" flipV="1">
              <a:off x="2270" y="2958"/>
              <a:ext cx="369" cy="628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accent2">
                    <a:gamma/>
                    <a:shade val="6549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1383" y="3056"/>
              <a:ext cx="5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10,5%</a:t>
              </a:r>
              <a:endPara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>
              <a:off x="2259" y="2900"/>
              <a:ext cx="5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11,9%</a:t>
              </a:r>
              <a:endPara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39"/>
            <p:cNvSpPr>
              <a:spLocks noChangeArrowheads="1"/>
            </p:cNvSpPr>
            <p:nvPr/>
          </p:nvSpPr>
          <p:spPr bwMode="auto">
            <a:xfrm>
              <a:off x="1113" y="3549"/>
              <a:ext cx="87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Вторая категория</a:t>
              </a:r>
            </a:p>
          </p:txBody>
        </p:sp>
        <p:sp>
          <p:nvSpPr>
            <p:cNvPr id="9" name="AutoShape 40"/>
            <p:cNvSpPr>
              <a:spLocks noChangeArrowheads="1"/>
            </p:cNvSpPr>
            <p:nvPr/>
          </p:nvSpPr>
          <p:spPr bwMode="ltGray">
            <a:xfrm rot="16200000" flipV="1">
              <a:off x="2656" y="2511"/>
              <a:ext cx="1262" cy="629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accent1">
                    <a:gamma/>
                    <a:shade val="6549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0" name="Text Box 41"/>
            <p:cNvSpPr txBox="1">
              <a:spLocks noChangeArrowheads="1"/>
            </p:cNvSpPr>
            <p:nvPr/>
          </p:nvSpPr>
          <p:spPr bwMode="auto">
            <a:xfrm>
              <a:off x="3055" y="1996"/>
              <a:ext cx="5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77,6%</a:t>
              </a:r>
              <a:endPara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1939" y="3549"/>
              <a:ext cx="87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Первая категория</a:t>
              </a:r>
            </a:p>
          </p:txBody>
        </p:sp>
        <p:sp>
          <p:nvSpPr>
            <p:cNvPr id="12" name="Rectangle 43"/>
            <p:cNvSpPr>
              <a:spLocks noChangeArrowheads="1"/>
            </p:cNvSpPr>
            <p:nvPr/>
          </p:nvSpPr>
          <p:spPr bwMode="auto">
            <a:xfrm>
              <a:off x="2751" y="3562"/>
              <a:ext cx="87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Высшая категория</a:t>
              </a:r>
            </a:p>
          </p:txBody>
        </p:sp>
      </p:grp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28596" y="142852"/>
            <a:ext cx="8429684" cy="10001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marL="446088" indent="-446088" algn="ctr">
              <a:lnSpc>
                <a:spcPct val="80000"/>
              </a:lnSpc>
              <a:defRPr/>
            </a:pPr>
            <a:r>
              <a:rPr lang="ru-RU" sz="2400" dirty="0">
                <a:solidFill>
                  <a:schemeClr val="bg1"/>
                </a:solidFill>
              </a:rPr>
              <a:t>Квалификационный уровень специалистов</a:t>
            </a:r>
          </a:p>
          <a:p>
            <a:pPr marL="446088" indent="-446088" algn="ctr">
              <a:lnSpc>
                <a:spcPct val="80000"/>
              </a:lnSpc>
              <a:defRPr/>
            </a:pPr>
            <a:r>
              <a:rPr lang="ru-RU" sz="2400" dirty="0">
                <a:solidFill>
                  <a:schemeClr val="bg1"/>
                </a:solidFill>
              </a:rPr>
              <a:t>со средним медицинским образованием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71775" y="5732463"/>
            <a:ext cx="60007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Аттестовано </a:t>
            </a:r>
            <a:r>
              <a:rPr lang="ru-RU" sz="1600" b="1" i="1" dirty="0" smtClean="0">
                <a:solidFill>
                  <a:srgbClr val="C00000"/>
                </a:solidFill>
              </a:rPr>
              <a:t>9754 (73,2%)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специалиста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Placeholder 4" descr="pFutd7giG7M.jpg"/>
          <p:cNvPicPr>
            <a:picLocks noChangeAspect="1"/>
          </p:cNvPicPr>
          <p:nvPr/>
        </p:nvPicPr>
        <p:blipFill>
          <a:blip r:embed="rId3" cstate="print"/>
          <a:srcRect t="28953" b="28953"/>
          <a:stretch>
            <a:fillRect/>
          </a:stretch>
        </p:blipFill>
        <p:spPr bwMode="auto">
          <a:xfrm>
            <a:off x="107504" y="1916832"/>
            <a:ext cx="329238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0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000250"/>
            <a:ext cx="14652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34000" y="3657600"/>
            <a:ext cx="3581400" cy="2514600"/>
            <a:chOff x="2657" y="2553"/>
            <a:chExt cx="2272" cy="1584"/>
          </a:xfrm>
        </p:grpSpPr>
        <p:pic>
          <p:nvPicPr>
            <p:cNvPr id="3084" name="Picture 12" descr="shadow_1_m"/>
            <p:cNvPicPr>
              <a:picLocks noChangeAspect="1" noChangeArrowheads="1"/>
            </p:cNvPicPr>
            <p:nvPr/>
          </p:nvPicPr>
          <p:blipFill>
            <a:blip r:embed="rId5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3283" y="3930"/>
              <a:ext cx="164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5" name="Text Box 18"/>
            <p:cNvSpPr txBox="1">
              <a:spLocks noChangeArrowheads="1"/>
            </p:cNvSpPr>
            <p:nvPr/>
          </p:nvSpPr>
          <p:spPr bwMode="auto">
            <a:xfrm>
              <a:off x="4090" y="2553"/>
              <a:ext cx="10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600">
                <a:solidFill>
                  <a:srgbClr val="FF3300"/>
                </a:solidFill>
                <a:latin typeface="Calibri" pitchFamily="34" charset="0"/>
              </a:endParaRPr>
            </a:p>
          </p:txBody>
        </p:sp>
        <p:sp>
          <p:nvSpPr>
            <p:cNvPr id="104467" name="Text Box 19"/>
            <p:cNvSpPr txBox="1">
              <a:spLocks noChangeArrowheads="1"/>
            </p:cNvSpPr>
            <p:nvPr/>
          </p:nvSpPr>
          <p:spPr bwMode="auto">
            <a:xfrm>
              <a:off x="2657" y="2780"/>
              <a:ext cx="111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endParaRPr>
            </a:p>
            <a:p>
              <a:pPr algn="ctr">
                <a:defRPr/>
              </a:pPr>
              <a:endParaRPr lang="ru-RU" sz="1600" dirty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3077" name="Заголовок 1"/>
          <p:cNvSpPr>
            <a:spLocks/>
          </p:cNvSpPr>
          <p:nvPr/>
        </p:nvSpPr>
        <p:spPr bwMode="auto">
          <a:xfrm>
            <a:off x="971550" y="6281738"/>
            <a:ext cx="20161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ru-RU" sz="1000">
              <a:solidFill>
                <a:srgbClr val="0070C0"/>
              </a:solidFill>
              <a:latin typeface="Times"/>
            </a:endParaRP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72125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Диаграмма 14"/>
          <p:cNvGraphicFramePr>
            <a:graphicFrameLocks/>
          </p:cNvGraphicFramePr>
          <p:nvPr/>
        </p:nvGraphicFramePr>
        <p:xfrm>
          <a:off x="285750" y="2357438"/>
          <a:ext cx="8572500" cy="3071812"/>
        </p:xfrm>
        <a:graphic>
          <a:graphicData uri="http://schemas.openxmlformats.org/presentationml/2006/ole">
            <p:oleObj spid="_x0000_s41986" r:id="rId7" imgW="8571719" imgH="3072650" progId="Excel.Sheet.8">
              <p:embed/>
            </p:oleObj>
          </a:graphicData>
        </a:graphic>
      </p:graphicFrame>
      <p:pic>
        <p:nvPicPr>
          <p:cNvPr id="1045" name="Picture 21" descr="C:\Documents and Settings\Admin\Рабочий стол\i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4143380"/>
            <a:ext cx="2986110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85720" y="285728"/>
            <a:ext cx="8715436" cy="15716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altLang="ko-KR" sz="2400" dirty="0">
                <a:solidFill>
                  <a:schemeClr val="bg1"/>
                </a:solidFill>
              </a:rPr>
              <a:t>В учреждениях, расположенных в сельской местности работает </a:t>
            </a:r>
            <a:r>
              <a:rPr lang="ru-RU" sz="2400" b="1" dirty="0">
                <a:solidFill>
                  <a:schemeClr val="bg1"/>
                </a:solidFill>
              </a:rPr>
              <a:t>1447</a:t>
            </a:r>
            <a:r>
              <a:rPr lang="ru-RU" sz="2400" dirty="0">
                <a:solidFill>
                  <a:schemeClr val="bg1"/>
                </a:solidFill>
              </a:rPr>
              <a:t> (9,88 %) м</a:t>
            </a:r>
            <a:r>
              <a:rPr lang="ru-RU" altLang="ko-KR" sz="2400" dirty="0">
                <a:solidFill>
                  <a:schemeClr val="bg1"/>
                </a:solidFill>
              </a:rPr>
              <a:t>едицинских работников со средним медицинским образованием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83" name="Picture 1" descr="C:\Documents and Settings\Admin\Рабочий стол\free-vector-woman-nurse-clip-art_103839_Woman_Nurse_clip_art_high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5250" y="2214563"/>
            <a:ext cx="53498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7544" y="260648"/>
            <a:ext cx="8429684" cy="10001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Развитие сельских территорий –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приоритет </a:t>
            </a:r>
            <a:r>
              <a:rPr lang="ru-RU" sz="2400" b="1" dirty="0" smtClean="0">
                <a:solidFill>
                  <a:schemeClr val="bg1"/>
                </a:solidFill>
              </a:rPr>
              <a:t>на ближайшие пять лет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446088" indent="-446088" algn="ctr">
              <a:lnSpc>
                <a:spcPct val="80000"/>
              </a:lnSpc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55776" y="1412776"/>
            <a:ext cx="4680520" cy="1000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Единая </a:t>
            </a:r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концепция </a:t>
            </a:r>
            <a:endParaRPr lang="ru-RU" sz="14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сельского </a:t>
            </a:r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здравоохранения до </a:t>
            </a:r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2020 г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3068960"/>
            <a:ext cx="201622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 smtClean="0"/>
              <a:t>Ремонт районных больниц</a:t>
            </a:r>
          </a:p>
          <a:p>
            <a:pPr algn="ctr">
              <a:defRPr/>
            </a:pPr>
            <a:r>
              <a:rPr lang="ru-RU" sz="1200" b="1" dirty="0" smtClean="0"/>
              <a:t>ФАП</a:t>
            </a:r>
            <a:endParaRPr lang="ru-RU" sz="1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1920" y="2996952"/>
            <a:ext cx="216024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 smtClean="0"/>
              <a:t>Обновление санитарного автотранспорта, приобретение мобильных медицинских комплексов</a:t>
            </a:r>
            <a:endParaRPr lang="ru-RU" sz="1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2996952"/>
            <a:ext cx="178593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 smtClean="0"/>
              <a:t>Поэтапное </a:t>
            </a:r>
            <a:r>
              <a:rPr lang="ru-RU" sz="1200" b="1" dirty="0" smtClean="0"/>
              <a:t>устранение дефицита медицинских кадров</a:t>
            </a:r>
            <a:endParaRPr lang="ru-RU" sz="12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123728" y="2348880"/>
            <a:ext cx="648072" cy="7120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72200" y="2420888"/>
            <a:ext cx="576064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44008" y="2276872"/>
            <a:ext cx="0" cy="7120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5" name="Picture 2" descr="D:\User\Desktop\150701f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77072"/>
            <a:ext cx="1440430" cy="108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Горизонтальный свиток 25"/>
          <p:cNvSpPr/>
          <p:nvPr/>
        </p:nvSpPr>
        <p:spPr>
          <a:xfrm>
            <a:off x="0" y="5301208"/>
            <a:ext cx="1691680" cy="353770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с. Кротовка и с. </a:t>
            </a:r>
            <a:r>
              <a:rPr lang="ru-RU" sz="900" b="1" dirty="0" err="1" smtClean="0"/>
              <a:t>Арское</a:t>
            </a:r>
            <a:r>
              <a:rPr lang="ru-RU" sz="900" dirty="0" smtClean="0"/>
              <a:t> </a:t>
            </a:r>
          </a:p>
          <a:p>
            <a:pPr algn="ctr"/>
            <a:r>
              <a:rPr lang="ru-RU" sz="900" dirty="0" smtClean="0"/>
              <a:t>ГУЗ </a:t>
            </a:r>
            <a:r>
              <a:rPr lang="ru-RU" sz="900" b="1" dirty="0" smtClean="0"/>
              <a:t>ЦКМСЧ</a:t>
            </a:r>
          </a:p>
        </p:txBody>
      </p:sp>
      <p:pic>
        <p:nvPicPr>
          <p:cNvPr id="27" name="Picture 3" descr="D:\User\Desktop\381331837244029927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149080"/>
            <a:ext cx="1516525" cy="1031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Горизонтальный свиток 27"/>
          <p:cNvSpPr/>
          <p:nvPr/>
        </p:nvSpPr>
        <p:spPr>
          <a:xfrm>
            <a:off x="1763688" y="5301208"/>
            <a:ext cx="1656184" cy="360040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с. </a:t>
            </a:r>
            <a:r>
              <a:rPr lang="ru-RU" sz="900" b="1" dirty="0" err="1" smtClean="0"/>
              <a:t>Бекетовка</a:t>
            </a:r>
            <a:r>
              <a:rPr lang="ru-RU" sz="900" b="1" dirty="0" smtClean="0"/>
              <a:t> и с. Шарлово </a:t>
            </a:r>
          </a:p>
          <a:p>
            <a:pPr algn="ctr"/>
            <a:r>
              <a:rPr lang="ru-RU" sz="900" dirty="0" smtClean="0"/>
              <a:t>ГУЗ </a:t>
            </a:r>
            <a:r>
              <a:rPr lang="ru-RU" sz="900" b="1" dirty="0" smtClean="0"/>
              <a:t>«</a:t>
            </a:r>
            <a:r>
              <a:rPr lang="ru-RU" sz="900" b="1" dirty="0" err="1" smtClean="0"/>
              <a:t>Вешкаймская</a:t>
            </a:r>
            <a:r>
              <a:rPr lang="ru-RU" sz="900" b="1" dirty="0" smtClean="0"/>
              <a:t> РБ»</a:t>
            </a:r>
            <a:endParaRPr lang="ru-RU" sz="900" b="1" dirty="0"/>
          </a:p>
        </p:txBody>
      </p:sp>
      <p:pic>
        <p:nvPicPr>
          <p:cNvPr id="30" name="Picture 4" descr="http://sdelanounas.ru/i/c/2/c2RlbGFub3VuYXMucnUvdXBsb2Fkcy80LzgvNDgxMTM1NjA4MTc3Ni5qcGVnP19faWQ9MjY3MzU=.jpg"/>
          <p:cNvPicPr>
            <a:picLocks noChangeAspect="1" noChangeArrowheads="1"/>
          </p:cNvPicPr>
          <p:nvPr/>
        </p:nvPicPr>
        <p:blipFill>
          <a:blip r:embed="rId5" cstate="print"/>
          <a:srcRect b="10002"/>
          <a:stretch>
            <a:fillRect/>
          </a:stretch>
        </p:blipFill>
        <p:spPr bwMode="auto">
          <a:xfrm>
            <a:off x="3635896" y="4365104"/>
            <a:ext cx="1224136" cy="89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Горизонтальный свиток 31"/>
          <p:cNvSpPr/>
          <p:nvPr/>
        </p:nvSpPr>
        <p:spPr>
          <a:xfrm>
            <a:off x="3419872" y="5589240"/>
            <a:ext cx="1944216" cy="354340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с. Новые Алгаши и с. </a:t>
            </a:r>
            <a:r>
              <a:rPr lang="ru-RU" sz="900" b="1" dirty="0" err="1" smtClean="0"/>
              <a:t>Арбузовка</a:t>
            </a:r>
            <a:r>
              <a:rPr lang="ru-RU" sz="900" b="1" dirty="0" smtClean="0"/>
              <a:t> ГУЗ «</a:t>
            </a:r>
            <a:r>
              <a:rPr lang="ru-RU" sz="900" b="1" dirty="0" err="1" smtClean="0"/>
              <a:t>Большенагаткинская</a:t>
            </a:r>
            <a:r>
              <a:rPr lang="ru-RU" sz="900" b="1" dirty="0" smtClean="0"/>
              <a:t> РБ». </a:t>
            </a:r>
          </a:p>
        </p:txBody>
      </p:sp>
      <p:pic>
        <p:nvPicPr>
          <p:cNvPr id="33" name="Picture 3" descr="D:\User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7" y="4221088"/>
            <a:ext cx="1273417" cy="847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Горизонтальный свиток 33"/>
          <p:cNvSpPr/>
          <p:nvPr/>
        </p:nvSpPr>
        <p:spPr>
          <a:xfrm>
            <a:off x="4932040" y="5157192"/>
            <a:ext cx="1440160" cy="355480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ФАП в с. Колхозный </a:t>
            </a:r>
            <a:r>
              <a:rPr lang="ru-RU" sz="900" dirty="0" smtClean="0"/>
              <a:t>ГУЗ </a:t>
            </a:r>
            <a:r>
              <a:rPr lang="ru-RU" sz="900" b="1" dirty="0" smtClean="0"/>
              <a:t>«</a:t>
            </a:r>
            <a:r>
              <a:rPr lang="ru-RU" sz="900" b="1" dirty="0" err="1" smtClean="0"/>
              <a:t>Чердаклинская</a:t>
            </a:r>
            <a:r>
              <a:rPr lang="ru-RU" sz="900" b="1" dirty="0" smtClean="0"/>
              <a:t> РБ»</a:t>
            </a:r>
          </a:p>
        </p:txBody>
      </p:sp>
      <p:pic>
        <p:nvPicPr>
          <p:cNvPr id="38" name="Picture 6" descr="C:\Users\Admin\Desktop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221088"/>
            <a:ext cx="2304256" cy="1536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Рисунок 41" descr="домик.jpe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484784"/>
            <a:ext cx="1440160" cy="146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7892"/>
            <a:ext cx="9144000" cy="10274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836712"/>
            <a:ext cx="842493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В рамках ФЦП «Устойчивое развитие сельских территорий на 2014 - 2017 годы </a:t>
            </a:r>
            <a:endParaRPr lang="ru-RU" sz="1600" dirty="0" smtClean="0"/>
          </a:p>
          <a:p>
            <a:pPr algn="ctr"/>
            <a:r>
              <a:rPr lang="ru-RU" sz="1600" dirty="0" smtClean="0"/>
              <a:t>и </a:t>
            </a:r>
            <a:r>
              <a:rPr lang="ru-RU" sz="1600" dirty="0"/>
              <a:t>на период до 2020 года» </a:t>
            </a:r>
            <a:r>
              <a:rPr lang="ru-RU" sz="1600" dirty="0" smtClean="0"/>
              <a:t>возведение </a:t>
            </a:r>
            <a:r>
              <a:rPr lang="ru-RU" sz="1600" b="1" dirty="0"/>
              <a:t>10 модульных ФАП </a:t>
            </a:r>
            <a:r>
              <a:rPr lang="ru-RU" sz="1600" dirty="0"/>
              <a:t>и </a:t>
            </a:r>
            <a:r>
              <a:rPr lang="ru-RU" sz="1600" b="1" dirty="0"/>
              <a:t>2 ВОП</a:t>
            </a:r>
            <a:r>
              <a:rPr lang="ru-RU" sz="1600" dirty="0"/>
              <a:t>. </a:t>
            </a:r>
            <a:endParaRPr lang="ru-RU" sz="16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157192"/>
            <a:ext cx="8856984" cy="4108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/>
              <a:t>Строительство </a:t>
            </a:r>
            <a:r>
              <a:rPr lang="ru-RU" sz="1800" dirty="0"/>
              <a:t>модульного здания </a:t>
            </a:r>
            <a:r>
              <a:rPr lang="ru-RU" sz="1800" dirty="0" smtClean="0"/>
              <a:t>ФАП составляет 2,5-3 месяца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00808"/>
            <a:ext cx="5616624" cy="3262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ФАП в пос. 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Теньковка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Карсунский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ФАП в с. 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Малаевка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Чердаклинский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ФАП в с. Большие поселки,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Карсунский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ФАП в с. Александровка,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Мелекесский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ВОП в с. 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Холстовка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МО «Павловский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ФАП в п. Раздолье,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Базарносызганский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ФАП в с. 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Ховрино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Вешкаймский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ВОП в 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с.Еделеево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Кузоватовский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ФАП в с. Моисеевка,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Мелекесский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ФАП 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с. Русская 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Бектяшка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Сенгилеевский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 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ВОП 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п. 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Гимово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Майнский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ru-RU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ФАП 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с. 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Румянцево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МО «</a:t>
            </a:r>
            <a:r>
              <a:rPr lang="ru-RU" sz="15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Барышский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район».</a:t>
            </a:r>
            <a:endParaRPr lang="ru-RU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16135" t="-608" r="1219" b="4260"/>
          <a:stretch/>
        </p:blipFill>
        <p:spPr>
          <a:xfrm>
            <a:off x="6084168" y="1628800"/>
            <a:ext cx="283446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2134" t="3273" r="13775" b="6689"/>
          <a:stretch/>
        </p:blipFill>
        <p:spPr>
          <a:xfrm>
            <a:off x="5940152" y="3356992"/>
            <a:ext cx="2880320" cy="163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544" y="116632"/>
            <a:ext cx="8463884" cy="6938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Строительство </a:t>
            </a: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ФАП и офисов врачей общей практики</a:t>
            </a:r>
            <a:endParaRPr lang="ru-RU" sz="2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634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4143380"/>
            <a:ext cx="3639348" cy="1940226"/>
          </a:xfrm>
          <a:prstGeom prst="rect">
            <a:avLst/>
          </a:prstGeom>
        </p:spPr>
      </p:pic>
      <p:pic>
        <p:nvPicPr>
          <p:cNvPr id="21506" name="Picture 2" descr="D:\Эльвира Гарифуллова\низуш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2844" y="2000240"/>
            <a:ext cx="4464496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Увеличение обеспеченности врачебным персоналом в муниципальных образованиях сельской местности региона с </a:t>
            </a:r>
            <a:r>
              <a:rPr lang="ru-RU" sz="16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17,0 до 18,0 </a:t>
            </a:r>
            <a:r>
              <a:rPr lang="ru-RU" sz="16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на 10 000 населения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3357562"/>
            <a:ext cx="446449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Повышение укомплектованности  врачебными кадрами на </a:t>
            </a:r>
            <a:r>
              <a:rPr lang="ru-RU" sz="16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16%</a:t>
            </a:r>
            <a:endParaRPr lang="ru-RU" sz="16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95528" y="2143116"/>
            <a:ext cx="4105628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 2016 году участниками программы «Земский доктор» </a:t>
            </a:r>
            <a:r>
              <a:rPr lang="ru-RU" sz="16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стали </a:t>
            </a: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специалисты в возрасте до 50 лет </a:t>
            </a:r>
            <a:endParaRPr lang="ru-RU" sz="16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 2015 году – возраст специалистов </a:t>
            </a:r>
            <a:r>
              <a:rPr lang="ru-RU" sz="16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был </a:t>
            </a: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ограничен 45 годами</a:t>
            </a:r>
            <a:r>
              <a:rPr lang="ru-RU" sz="16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endParaRPr lang="ru-RU" sz="16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 учреждения здравоохранения региона с 2011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привлечено 296 врачей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различных специальностей (в том числе в 2016 году – 60 врачей)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96" y="0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Реализация программы «Земский доктор»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4643446"/>
            <a:ext cx="446449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 smtClean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ea typeface="Times New Roman" panose="02020603050405020304" pitchFamily="18" charset="0"/>
              </a:rPr>
              <a:t> 2012 </a:t>
            </a:r>
            <a:r>
              <a:rPr lang="ru-RU" sz="1600" dirty="0">
                <a:ea typeface="Times New Roman" panose="02020603050405020304" pitchFamily="18" charset="0"/>
              </a:rPr>
              <a:t>год </a:t>
            </a:r>
            <a:r>
              <a:rPr lang="ru-RU" sz="1600" dirty="0" smtClean="0">
                <a:ea typeface="Times New Roman" panose="02020603050405020304" pitchFamily="18" charset="0"/>
              </a:rPr>
              <a:t>– до </a:t>
            </a:r>
            <a:r>
              <a:rPr lang="ru-RU" sz="1600" dirty="0">
                <a:ea typeface="Times New Roman" panose="02020603050405020304" pitchFamily="18" charset="0"/>
              </a:rPr>
              <a:t>5</a:t>
            </a:r>
            <a:r>
              <a:rPr lang="ru-RU" sz="1600" dirty="0" smtClean="0">
                <a:ea typeface="Times New Roman" panose="02020603050405020304" pitchFamily="18" charset="0"/>
              </a:rPr>
              <a:t>5 </a:t>
            </a:r>
            <a:r>
              <a:rPr lang="ru-RU" sz="1600" dirty="0">
                <a:ea typeface="Times New Roman" panose="02020603050405020304" pitchFamily="18" charset="0"/>
              </a:rPr>
              <a:t>лет – 45</a:t>
            </a:r>
            <a:r>
              <a:rPr lang="ru-RU" sz="1600" dirty="0" smtClean="0">
                <a:ea typeface="Times New Roman" panose="02020603050405020304" pitchFamily="18" charset="0"/>
              </a:rPr>
              <a:t>%    старше </a:t>
            </a:r>
            <a:r>
              <a:rPr lang="ru-RU" sz="1600" dirty="0">
                <a:ea typeface="Times New Roman" panose="02020603050405020304" pitchFamily="18" charset="0"/>
              </a:rPr>
              <a:t>55 лет – 55%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ea typeface="Times New Roman" panose="02020603050405020304" pitchFamily="18" charset="0"/>
              </a:rPr>
              <a:t> 2016 </a:t>
            </a:r>
            <a:r>
              <a:rPr lang="ru-RU" sz="1600" dirty="0">
                <a:ea typeface="Times New Roman" panose="02020603050405020304" pitchFamily="18" charset="0"/>
              </a:rPr>
              <a:t>год – до </a:t>
            </a:r>
            <a:r>
              <a:rPr lang="ru-RU" sz="1600" dirty="0" smtClean="0">
                <a:ea typeface="Times New Roman" panose="02020603050405020304" pitchFamily="18" charset="0"/>
              </a:rPr>
              <a:t>55 </a:t>
            </a:r>
            <a:r>
              <a:rPr lang="ru-RU" sz="1600" dirty="0">
                <a:ea typeface="Times New Roman" panose="02020603050405020304" pitchFamily="18" charset="0"/>
              </a:rPr>
              <a:t>лет -  </a:t>
            </a:r>
            <a:r>
              <a:rPr lang="ru-RU" sz="1600" dirty="0" smtClean="0">
                <a:ea typeface="Times New Roman" panose="02020603050405020304" pitchFamily="18" charset="0"/>
              </a:rPr>
              <a:t>63%    старше </a:t>
            </a:r>
            <a:r>
              <a:rPr lang="ru-RU" sz="1600" dirty="0">
                <a:ea typeface="Times New Roman" panose="02020603050405020304" pitchFamily="18" charset="0"/>
              </a:rPr>
              <a:t>55 лет – </a:t>
            </a:r>
            <a:r>
              <a:rPr lang="ru-RU" sz="1600" dirty="0" smtClean="0">
                <a:ea typeface="Times New Roman" panose="02020603050405020304" pitchFamily="18" charset="0"/>
              </a:rPr>
              <a:t>37% 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4286256"/>
            <a:ext cx="4464496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Изменение </a:t>
            </a:r>
            <a:r>
              <a:rPr lang="ru-RU" sz="1600" b="1" dirty="0">
                <a:solidFill>
                  <a:schemeClr val="tx1"/>
                </a:solidFill>
                <a:ea typeface="Times New Roman" panose="02020603050405020304" pitchFamily="18" charset="0"/>
              </a:rPr>
              <a:t>возрастного состава специалистов:</a:t>
            </a:r>
            <a:endParaRPr lang="ru-RU" sz="16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1357298"/>
            <a:ext cx="442858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Результат</a:t>
            </a:r>
            <a:endParaRPr lang="ru-RU" sz="18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6826</TotalTime>
  <Words>1200</Words>
  <Application>Microsoft Office PowerPoint</Application>
  <PresentationFormat>Экран (4:3)</PresentationFormat>
  <Paragraphs>171</Paragraphs>
  <Slides>19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Единовременная выплата предоставляется: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ГУЗ МИАЦ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Елистратова Ирина</dc:creator>
  <cp:lastModifiedBy>Admin</cp:lastModifiedBy>
  <cp:revision>1073</cp:revision>
  <dcterms:created xsi:type="dcterms:W3CDTF">2011-01-12T05:58:42Z</dcterms:created>
  <dcterms:modified xsi:type="dcterms:W3CDTF">2017-10-12T20:15:13Z</dcterms:modified>
</cp:coreProperties>
</file>