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79" r:id="rId24"/>
    <p:sldId id="280" r:id="rId25"/>
    <p:sldId id="282" r:id="rId26"/>
    <p:sldId id="283" r:id="rId27"/>
    <p:sldId id="284" r:id="rId28"/>
    <p:sldId id="286" r:id="rId29"/>
    <p:sldId id="287" r:id="rId30"/>
    <p:sldId id="288" r:id="rId31"/>
    <p:sldId id="278" r:id="rId32"/>
    <p:sldId id="289" r:id="rId33"/>
    <p:sldId id="285" r:id="rId34"/>
    <p:sldId id="290" r:id="rId35"/>
    <p:sldId id="292" r:id="rId36"/>
    <p:sldId id="291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52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31131565091815E-2"/>
          <c:y val="9.7048740616122037E-2"/>
          <c:w val="0.63499532624800514"/>
          <c:h val="0.774173642412534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Возрастная характеристика проживающих</c:v>
                </c:pt>
              </c:strCache>
            </c:strRef>
          </c:tx>
          <c:explosion val="18"/>
          <c:dLbls>
            <c:dLbl>
              <c:idx val="0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инвалиды I группы</c:v>
                </c:pt>
                <c:pt idx="1">
                  <c:v>инвалиды II группы</c:v>
                </c:pt>
                <c:pt idx="2">
                  <c:v>инвалиды III группы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0.47000000000000008</c:v>
                </c:pt>
                <c:pt idx="1">
                  <c:v>0.4900000000000001</c:v>
                </c:pt>
                <c:pt idx="2">
                  <c:v>4.0000000000000015E-2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65255712328262"/>
          <c:y val="0.25359931517580681"/>
          <c:w val="0.31347442876717413"/>
          <c:h val="0.45525141081190396"/>
        </c:manualLayout>
      </c:layout>
      <c:overlay val="0"/>
      <c:txPr>
        <a:bodyPr/>
        <a:lstStyle/>
        <a:p>
          <a:pPr>
            <a:defRPr sz="16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9360" y="1988840"/>
            <a:ext cx="6499379" cy="433603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МЕДИКО – СОЦИАЛЬНЫЕ  УСЛУГИ</a:t>
            </a:r>
            <a:endParaRPr lang="ru-RU" sz="2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2780928"/>
            <a:ext cx="7176019" cy="329259"/>
          </a:xfrm>
        </p:spPr>
        <p:txBody>
          <a:bodyPr>
            <a:noAutofit/>
          </a:bodyPr>
          <a:lstStyle/>
          <a:p>
            <a:r>
              <a:rPr lang="ru-RU" sz="2200" cap="small" dirty="0" smtClean="0">
                <a:solidFill>
                  <a:schemeClr val="accent2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lang="ru-RU" sz="2200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Главная </a:t>
            </a:r>
            <a:r>
              <a:rPr lang="ru-RU" sz="2200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медицинская сестра   </a:t>
            </a:r>
          </a:p>
          <a:p>
            <a:pPr algn="ctr"/>
            <a:r>
              <a:rPr lang="ru-RU" sz="2200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                     </a:t>
            </a:r>
            <a:r>
              <a:rPr lang="ru-RU" sz="2200" cap="small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Прыткова</a:t>
            </a:r>
            <a:r>
              <a:rPr lang="ru-RU" sz="2200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200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Светлана Николаевна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62358" y="6381328"/>
            <a:ext cx="7358114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Сызрань, 2017 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195736" y="116632"/>
            <a:ext cx="6120680" cy="1022125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государственное бюджетное учреждение</a:t>
            </a:r>
          </a:p>
          <a:p>
            <a:pPr algn="ctr">
              <a:spcBef>
                <a:spcPts val="0"/>
              </a:spcBef>
            </a:pP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Самарской области </a:t>
            </a:r>
          </a:p>
          <a:p>
            <a:pPr algn="ctr">
              <a:spcBef>
                <a:spcPts val="0"/>
              </a:spcBef>
            </a:pP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2000" cap="none" spc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r>
              <a:rPr lang="ru-RU" sz="2000" cap="none" spc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ызранский</a:t>
            </a: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пансионат для ветеранов труда</a:t>
            </a:r>
          </a:p>
          <a:p>
            <a:pPr algn="ctr">
              <a:spcBef>
                <a:spcPts val="0"/>
              </a:spcBef>
            </a:pP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(дом-интернат для престарелых и инвалидов)»</a:t>
            </a:r>
            <a:endParaRPr lang="ru-RU" sz="2000" cap="none" spc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53332"/>
            <a:ext cx="3503995" cy="262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567136" y="404664"/>
            <a:ext cx="6336704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органами дыхания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99592" y="983611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возникают у проживающих, находящихся в горизонтальном положении, из-за отсутствия движений и уменьшения объема легочной вентиляции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08920"/>
            <a:ext cx="4492232" cy="33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3608" y="188640"/>
            <a:ext cx="7128792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нарушением функции органов желудочно-кишечного тракта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1127627"/>
            <a:ext cx="7416824" cy="12119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возникают в результате снижения тонуса желудочно-кишечного-тракта, что приводит к трудной дефекации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08920"/>
            <a:ext cx="6413152" cy="30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87624" y="188640"/>
            <a:ext cx="6984776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мышечной активностью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99592" y="1127627"/>
            <a:ext cx="7416824" cy="8426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возникают в результате отсутствия движений и ведет к потере мышечной массы (атрофии мышц)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3326811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суставами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27584" y="992903"/>
            <a:ext cx="7416824" cy="12119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возникает контрактура - ограничение подвижности суставов и как следствие приводит к тяжелым функциональным расстройствам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3083024" cy="30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костями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27584" y="902311"/>
            <a:ext cx="7416824" cy="2319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снижается содержание кальция, кости становятся хрупкими, развивается остеопороз. В трубчатых костях (красном костном мозге) снижается выработка тромбоцитов, в результате чего возникают спонтанные кровотечения (из носа, десен и др. слизистых оболочек)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2211356" cy="24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181337"/>
            <a:ext cx="7056784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нарушением функции почек и мочевыводящих путей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19572" y="1052736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горизонтальном положении возникает инфекционный процесс и может повлечь за собой образование камней в почках либо недержание мочи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"/>
          <a:stretch/>
        </p:blipFill>
        <p:spPr>
          <a:xfrm>
            <a:off x="905339" y="3145323"/>
            <a:ext cx="3162546" cy="2264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20" y="3131057"/>
            <a:ext cx="3234922" cy="25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7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5576" y="188640"/>
            <a:ext cx="7920879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нервной системой и психикой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19572" y="1052736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бессонница по ночам;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социальная «одичалость» - потеря навыков поведения в обществе (ей страдают длительно лежачие больные)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45" y="2852936"/>
            <a:ext cx="5590902" cy="351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со слухом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908720"/>
            <a:ext cx="7416824" cy="2689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Причины снижения слуха: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общение с лежачим пациентом происходит на разных «уровнях»: пациент лежит, а тот кто с ним общается либо сидит, либо стоит, что заставляет слух напрягаться;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лежачий пациент всего видеть не может и поэтому прислушивается, напрягает слух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80" y="3717032"/>
            <a:ext cx="59436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1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памятью 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1560" y="692696"/>
            <a:ext cx="7992888" cy="3797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собенности старческой памяти: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общее снижение способности запоминать;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нарушение памяти на недавно прошедшие события, а также намерения и действия, связанные с текущей жизнью;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пожилые с трудом запоминают даты, имена, номера телефонов, назначенные встречи;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они забывают увиденное по телевизору или прочитанное, не могут вспомнить куда положили ту или иную вещь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193519"/>
            <a:ext cx="5184576" cy="254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560" y="692697"/>
            <a:ext cx="4608512" cy="2873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   Каждое отделение оснащено процедурным кабинетом.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   Медицинская сестра процедурного кабинета четко выполняет назначения врача, оказывает экстренную доврачебную помощь, проводит мероприятия по профилактике инфекционных заболеваний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социально-медицинские услуги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974752"/>
            <a:ext cx="3351042" cy="2234027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860032" y="3998655"/>
            <a:ext cx="3456384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каждом отделении есть круглосуточный пост медицинской сестры. Дежурная медсестра выполняет назначенные врачом процедуры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Documents and Settings\COMP\Рабочий стол\Новая папка\IMG_7838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36097" y="869775"/>
            <a:ext cx="3240360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536" y="214290"/>
            <a:ext cx="72152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        </a:t>
            </a:r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государственное бюджетное учреждение Самарской области «Сызранский пансионат для ветеранов  труда (дом-интернат для престарелых и инвалидов)»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692" y="1844824"/>
            <a:ext cx="309547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6974" y="1844824"/>
            <a:ext cx="43577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является унитарной некоммерческой организацией, созданной собственником для осуществления функций некоммерческого характера в сфере социальной защиты (социального обслуживания)</a:t>
            </a:r>
          </a:p>
        </p:txBody>
      </p:sp>
      <p:pic>
        <p:nvPicPr>
          <p:cNvPr id="5" name="Picture 2" descr="C:\Documents and Settings\COMP\Рабочий стол\Свет\Фотографии\до 2014\отобранные\DSC_6802.JPG"/>
          <p:cNvPicPr>
            <a:picLocks noChangeAspect="1" noChangeArrowheads="1"/>
          </p:cNvPicPr>
          <p:nvPr/>
        </p:nvPicPr>
        <p:blipFill>
          <a:blip r:embed="rId3" cstate="print"/>
          <a:srcRect t="964" r="27174" b="22729"/>
          <a:stretch>
            <a:fillRect/>
          </a:stretch>
        </p:blipFill>
        <p:spPr bwMode="auto">
          <a:xfrm>
            <a:off x="4783654" y="4221088"/>
            <a:ext cx="325878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3798" y="4485019"/>
            <a:ext cx="4192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1967 г. – начало </a:t>
            </a:r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строительства</a:t>
            </a:r>
          </a:p>
          <a:p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1968 г. – дом-интернат принял первых </a:t>
            </a:r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проживающих 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Социально-медицинские услуги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0674" y="836712"/>
            <a:ext cx="2531166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Отделения милосердия оснащены палатной медицинской сигнализацией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76056" y="3926647"/>
            <a:ext cx="3312368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Для удобства ухода за лежачими больными, отделения оснащены современными функциональными кроватями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COMP\Рабочий стол\Свет\Фотографии\2016\в министерство 27,28,29.09.2016\организация безбарьерной среды\4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996952"/>
            <a:ext cx="406845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8" y="768794"/>
            <a:ext cx="4211960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70" y="836713"/>
            <a:ext cx="3926593" cy="262854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54027" y="4221088"/>
            <a:ext cx="3539278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функционирует кабинет лечебной физкультуры, оснащенный спортивным инвентарем и тренажерами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43608" y="188640"/>
            <a:ext cx="7443355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Физиотерапевтический кабинет и кабинет ЛФК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00674" y="836713"/>
            <a:ext cx="3539278" cy="1335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имеется два физиотерапевтических кабинета, оснащенных современной аппаратурой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COMP\Рабочий стол\Новая папка\ЛФК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20888"/>
            <a:ext cx="2880320" cy="406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468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148064" y="4077072"/>
            <a:ext cx="3539278" cy="1335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работает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фитобар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. Проживающие проходят курс фитотерапии по назначению врача. 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Массаж и </a:t>
            </a:r>
            <a:r>
              <a:rPr lang="ru-RU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итобар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93034" y="980728"/>
            <a:ext cx="3539278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комплексной терапии больных с различными  заболеваниями используется медицинский массаж  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Documents and Settings\COMP\Рабочий стол\Новая папка\Массаж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977346"/>
            <a:ext cx="3888432" cy="259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COMP\Рабочий стол\Новая папка\Фитобар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22" y="3284984"/>
            <a:ext cx="405829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62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1538" y="4071942"/>
            <a:ext cx="4643470" cy="225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Для повышения иммунитета, нормализации работы желудочно-кишечного тракта, улучшения состояния людей, страдающих функциональными нарушениями ЦНС используются </a:t>
            </a:r>
            <a:r>
              <a:rPr lang="ru-RU" sz="2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кислородные коктейли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14942" y="857232"/>
            <a:ext cx="3571900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комплексной терапии получателей социальных услуг пансионата  используются передвижные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аромастанции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143380"/>
            <a:ext cx="2771421" cy="218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COMP\Рабочий стол\Свет\Фотографии\2016\Услуги\аромотерапия 15.03.2016\Копия IMG_8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778805"/>
            <a:ext cx="2592858" cy="313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19673" y="188640"/>
            <a:ext cx="5832648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Ароматерапия и кислородные коктейли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382176" y="689168"/>
            <a:ext cx="4510304" cy="2873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эффективно дополняет медикаментозное лечение -  применяются различные виды ванн и душей (местные вихревые ванны  - ручные и ножные, восходящий душ, жемчужные ванны, подводный гидромассаж). Для каждого вида ванн есть свои показания и противопоказания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009" t="2703" r="11711"/>
          <a:stretch>
            <a:fillRect/>
          </a:stretch>
        </p:blipFill>
        <p:spPr bwMode="auto">
          <a:xfrm>
            <a:off x="5292080" y="3501008"/>
            <a:ext cx="3230586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468859"/>
            <a:ext cx="4152680" cy="276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Documents and Settings\COMP\Рабочий стол\Свет\Фотографии\2016\Услуги\водолечебница 15.03.2016\IMG_8146.JPG"/>
          <p:cNvPicPr>
            <a:picLocks noChangeAspect="1" noChangeArrowheads="1"/>
          </p:cNvPicPr>
          <p:nvPr/>
        </p:nvPicPr>
        <p:blipFill>
          <a:blip r:embed="rId4" cstate="print"/>
          <a:srcRect l="7619"/>
          <a:stretch>
            <a:fillRect/>
          </a:stretch>
        </p:blipFill>
        <p:spPr bwMode="auto">
          <a:xfrm>
            <a:off x="1214413" y="714356"/>
            <a:ext cx="3167763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14414" y="6140255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Процедуры проводятся ежедневно по назначению заведующего отделением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Водолечение</a:t>
            </a:r>
          </a:p>
        </p:txBody>
      </p:sp>
    </p:spTree>
    <p:extLst>
      <p:ext uri="{BB962C8B-B14F-4D97-AF65-F5344CB8AC3E}">
        <p14:creationId xmlns:p14="http://schemas.microsoft.com/office/powerpoint/2010/main" val="17327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Социально-бытовые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689167"/>
            <a:ext cx="3744416" cy="10272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Создание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безбарьерной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среды для людей с ограниченными возможностями здоровья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2598" y="4725144"/>
            <a:ext cx="3744416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 всех отделениях пансионата уютные, просторные холлы, в которых воссоздана домашняя обстановка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Documents and Settings\COMP\Рабочий стол\Свет\Фотографии\2016\в министерство 27,28,29.09.2016\организация безбарьерной среды\IMG_0614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55976" y="834948"/>
            <a:ext cx="3888432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COMP\Рабочий стол\Свет\Фотографии\2016\в министерство 27,28,29.09.2016\территория пансионата (здание, дополнит. сооружения) из ГУСЗН\DSCN45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644" y="1844824"/>
            <a:ext cx="3978324" cy="27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16" y="3861048"/>
            <a:ext cx="3881331" cy="29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Питание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689167"/>
            <a:ext cx="3744416" cy="348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действует Совет по питанию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Для проживающих организовано 5-разовое сбалансированное питание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Кормление ослабленных осуществляется в бытовых комнатах отделений и на дому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Documents and Settings\COMP\Рабочий стол\Новая папка\IMG_76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861048"/>
            <a:ext cx="4428257" cy="281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77237"/>
            <a:ext cx="3816424" cy="2544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36712"/>
            <a:ext cx="355239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Социально-бытовые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9552" y="689167"/>
            <a:ext cx="3744416" cy="225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период проживания в пансионате клиенты обеспечиваются нательным и постельным бельем, сезонной одеждой и обувью, средствами индивидуальной гигиены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08376" y="3356992"/>
            <a:ext cx="3744416" cy="719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Работает парикмахерская и банно-прачечный комбинат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Documents and Settings\COMP\Рабочий стол\Новая папка\IMG_8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17819"/>
            <a:ext cx="2659429" cy="374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COMP\Рабочий стол\Новая папка\DSCF11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4139682"/>
            <a:ext cx="3785643" cy="251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COMP\Рабочий стол\Новая папка\Парикмахерская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819325"/>
            <a:ext cx="35283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47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72" y="4245429"/>
            <a:ext cx="3419872" cy="2279915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Социально-бытовые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04048" y="3093301"/>
            <a:ext cx="3744416" cy="10272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созданы условия для проживания семейных пар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576" y="706032"/>
            <a:ext cx="3744416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открыты и функционируют бытовые комнаты, оснащенные современной безопасной бытовой техникой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4" y="2701616"/>
            <a:ext cx="4256940" cy="2837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60" y="711465"/>
            <a:ext cx="3364384" cy="224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Социально-правовые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575" y="706032"/>
            <a:ext cx="7674075" cy="225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организована работа по юридическому консультированию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Специалисты оказывают помощь в оформлении документов, в вопросах, связанных с пенсионным обеспечением, юридическую помощь и содействие в получении установленных законодательством льгот и социальных выплат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Documents and Settings\COMP\Рабочий стол\Свет\Фотографии\до 2014\отобранные\IMGP38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830" y="3140968"/>
            <a:ext cx="4698404" cy="320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47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518" y="51470"/>
            <a:ext cx="764386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Возрастная характеристика проживающих</a:t>
            </a:r>
          </a:p>
          <a:p>
            <a:pPr algn="ctr"/>
            <a:endParaRPr lang="ru-RU" sz="5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Всего проживает - 420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человек</a:t>
            </a: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Из них инвалидов – 334 человека:</a:t>
            </a: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	инвалиды 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группы: 158 чел. (47%)</a:t>
            </a: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	инвалиды 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группы: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164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чел.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(49%)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	инвалиды 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III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чел.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(4%)</a:t>
            </a:r>
          </a:p>
          <a:p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Инвалиды-колясочники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– 74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человека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4580291"/>
              </p:ext>
            </p:extLst>
          </p:nvPr>
        </p:nvGraphicFramePr>
        <p:xfrm>
          <a:off x="683568" y="3140968"/>
          <a:ext cx="756084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86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COMP\Рабочий стол\IMG_37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224" y="1476563"/>
            <a:ext cx="3989784" cy="267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77723"/>
            <a:ext cx="72152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Социально-психологические услуги: психологическая коррекция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4224" y="1057931"/>
            <a:ext cx="3960440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Арт-терапия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51500" y="2060848"/>
            <a:ext cx="3960440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Пескотерапия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00" y="2564904"/>
            <a:ext cx="3815915" cy="25439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4365" y="5313402"/>
            <a:ext cx="8003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Основная цель - гармонизация развития личности через развитие способности самовыражения и самопознания</a:t>
            </a:r>
          </a:p>
        </p:txBody>
      </p:sp>
    </p:spTree>
    <p:extLst>
      <p:ext uri="{BB962C8B-B14F-4D97-AF65-F5344CB8AC3E}">
        <p14:creationId xmlns:p14="http://schemas.microsoft.com/office/powerpoint/2010/main" val="29606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3568" y="882110"/>
            <a:ext cx="3960440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Для расширения круга общения, нормализации эмоционального состояния и 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улучшения настроения работает </a:t>
            </a: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клуб общения «Гармония»</a:t>
            </a:r>
          </a:p>
        </p:txBody>
      </p:sp>
      <p:pic>
        <p:nvPicPr>
          <p:cNvPr id="3" name="Picture 2" descr="C:\Documents and Settings\COMP\Рабочий стол\Свет\Фотографии\психолог\Клуб общения\IMG_5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032" y="764704"/>
            <a:ext cx="3761140" cy="250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Социально-психологические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Documents and Settings\COMP\Рабочий стол\Свет\новый сайт\2015\фото\Детально на сайт\Услуги\Социально-психологические\Комната эмоциональной разгрузк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93834"/>
            <a:ext cx="4426496" cy="294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822032" y="3501008"/>
            <a:ext cx="3960440" cy="225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функционирует комната эмоциональной разгрузки. Основная цель – снятие психоэмоционального напряжения,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редаксация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и активизация психической деятельности клиентов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6" y="1027121"/>
            <a:ext cx="3168352" cy="211223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08520" y="598735"/>
            <a:ext cx="3960440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Кружок «Позитив»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08104" y="620688"/>
            <a:ext cx="338437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Кружок «Рукодельница»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724128" y="4005064"/>
            <a:ext cx="3960440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Кружок «Орхидея»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56" y="4446656"/>
            <a:ext cx="3226044" cy="2150696"/>
          </a:xfrm>
          <a:prstGeom prst="rect">
            <a:avLst/>
          </a:prstGeom>
        </p:spPr>
      </p:pic>
      <p:pic>
        <p:nvPicPr>
          <p:cNvPr id="1026" name="Picture 2" descr="D:\Светлана\Фотографии\2017\Кружки\Рукодельница\IMG_28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46656"/>
            <a:ext cx="3346376" cy="223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540568" y="3645304"/>
            <a:ext cx="3960440" cy="719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Кружок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«Волшебная бумага»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56" y="1052736"/>
            <a:ext cx="3014008" cy="2009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21" y="2469569"/>
            <a:ext cx="3599387" cy="2399591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699792" y="1772816"/>
            <a:ext cx="3960440" cy="719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Клуб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«Преодоление»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COMP\Рабочий стол\Свет\СМИ\Заметки\2016\Концерт хорошего настроения 11.10.2016\IMG_09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99" y="1268760"/>
            <a:ext cx="383430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4224" y="69269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Вокальный ансамбль «Ладушка»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04644" y="1340768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Студия эстрадного вокала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COMP\Рабочий стол\Свет\СМИ\Заметки\2016\Концерт хорошего настроения 11.10.2016\IMG_1009.jpg"/>
          <p:cNvPicPr/>
          <p:nvPr/>
        </p:nvPicPr>
        <p:blipFill rotWithShape="1">
          <a:blip r:embed="rId3" cstate="print"/>
          <a:srcRect l="9830" t="6454" r="13194" b="8573"/>
          <a:stretch/>
        </p:blipFill>
        <p:spPr bwMode="auto">
          <a:xfrm>
            <a:off x="5436096" y="1883950"/>
            <a:ext cx="3024336" cy="46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8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COMP\Рабочий стол\Свет\Фотографии\2016\Мероприятия\осенний бал 22.09.2016\IMG_05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4244" y="1124743"/>
            <a:ext cx="3742928" cy="239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832028" y="3521314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Осенний бал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73771" y="508408"/>
            <a:ext cx="7974693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Организация мероприятий для проживающих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r="9892" b="24059"/>
          <a:stretch/>
        </p:blipFill>
        <p:spPr>
          <a:xfrm>
            <a:off x="584349" y="1098973"/>
            <a:ext cx="4059660" cy="2425398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66428" y="3501008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День именинника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00" y="3893030"/>
            <a:ext cx="3393272" cy="2448273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932040" y="6257618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Масленица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Светлана\Фотографии\2016\Мероприятия\голубой огонек _ 29.12.2016\IMG_18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37" y="3904141"/>
            <a:ext cx="3740480" cy="24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74801" y="6394788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Новый год 2017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1828"/>
          <a:stretch/>
        </p:blipFill>
        <p:spPr>
          <a:xfrm>
            <a:off x="5220072" y="1704029"/>
            <a:ext cx="2692276" cy="18851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99992" y="353676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Колледж искусств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9" y="3949004"/>
            <a:ext cx="3752178" cy="250145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1520" y="6401634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Самарская духовная семинария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3528" y="351913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Политехнический колледж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13718" y="508408"/>
            <a:ext cx="7974693" cy="10272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Частые гости в пансионате -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воспитаники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детских садов, учащиеся школ, студенты, коллективы художественной самодеятельности города и области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58680" y="6401634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ГБОУ ООШ №27</a:t>
            </a:r>
            <a:endParaRPr lang="ru-RU" sz="20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7537" r="7048" b="14941"/>
          <a:stretch/>
        </p:blipFill>
        <p:spPr>
          <a:xfrm>
            <a:off x="683568" y="1591482"/>
            <a:ext cx="3614936" cy="1962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68" y="3950077"/>
            <a:ext cx="3750568" cy="25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52936"/>
            <a:ext cx="4428492" cy="29523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1" y="1602358"/>
            <a:ext cx="4247391" cy="283475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4224" y="69269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Турниры по шашкам и шахматам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32040" y="213285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Молельная комната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653768"/>
            <a:ext cx="4277816" cy="1335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Особое внимание уделяется работе с ветеранами и инвалидами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Великой Отечественной войны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27984" y="2852936"/>
            <a:ext cx="4277816" cy="719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На территории пансионата располагаются  альпийская горка, 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Светлана\Фотографии\2016\в министерство 27,28,29.09.2016\Организация культурно-досуговой деят с проживающими\IMG_0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7" y="2149288"/>
            <a:ext cx="2917370" cy="43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ветлана\Фотографии\2016\в министерство 27,28,29.09.2016\благоустройство территории\pansion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83" y="3738314"/>
            <a:ext cx="3716040" cy="278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08720"/>
            <a:ext cx="2787403" cy="18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Благодарственные письма проживающих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9945">
            <a:off x="4177392" y="2427802"/>
            <a:ext cx="4794009" cy="31960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1402">
            <a:off x="157170" y="1912106"/>
            <a:ext cx="4571071" cy="30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6144" y="2309971"/>
            <a:ext cx="831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892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85698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Возрастная характеристика сотрудников</a:t>
            </a:r>
          </a:p>
          <a:p>
            <a:pPr algn="ctr"/>
            <a:endParaRPr lang="ru-RU" sz="5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Всего сотрудников -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388 человек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Средний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возраст сотрудников -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42 года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 descr="D:\Светлана\Фотографии\2015\психолог\9 мая 2015 профлеш\IMG_84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22335" r="8752"/>
          <a:stretch/>
        </p:blipFill>
        <p:spPr bwMode="auto">
          <a:xfrm>
            <a:off x="526630" y="1700808"/>
            <a:ext cx="3914275" cy="26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91448"/>
            <a:ext cx="3321864" cy="221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2671023"/>
            <a:ext cx="3815916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1496" r="3095" b="2971"/>
          <a:stretch/>
        </p:blipFill>
        <p:spPr>
          <a:xfrm>
            <a:off x="97970" y="206829"/>
            <a:ext cx="8763001" cy="63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5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51721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Социально-медицинские услуги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7544" y="4005064"/>
            <a:ext cx="5184576" cy="2319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Медицинские осмотры проводят  с привлечением врачей-специалистов (стоматолога, хирурга, психиатра, окулиста,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ЛОР, 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невролога),            а также с лабораторными исследованиями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85983" y="836712"/>
            <a:ext cx="3846457" cy="194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Заведующие отделениями (врачи-терапевты) ежедневно проводят медицинский обход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отделения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3" descr="C:\Documents and Settings\COMP\Рабочий стол\Свет\Фотографии\2 на стенд\IMG_7622.jpg"/>
          <p:cNvPicPr>
            <a:picLocks noChangeAspect="1" noChangeArrowheads="1"/>
          </p:cNvPicPr>
          <p:nvPr/>
        </p:nvPicPr>
        <p:blipFill>
          <a:blip r:embed="rId2" cstate="print"/>
          <a:srcRect l="3000" t="14000"/>
          <a:stretch>
            <a:fillRect/>
          </a:stretch>
        </p:blipFill>
        <p:spPr bwMode="auto">
          <a:xfrm>
            <a:off x="5796136" y="3000372"/>
            <a:ext cx="2787222" cy="370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COMP\Рабочий стол\Свет\Фотографии\2014\обход врача 2014\Копия IMG_4574.JPG"/>
          <p:cNvPicPr>
            <a:picLocks noChangeAspect="1" noChangeArrowheads="1"/>
          </p:cNvPicPr>
          <p:nvPr/>
        </p:nvPicPr>
        <p:blipFill>
          <a:blip r:embed="rId3"/>
          <a:srcRect t="9138" b="15151"/>
          <a:stretch>
            <a:fillRect/>
          </a:stretch>
        </p:blipFill>
        <p:spPr bwMode="auto">
          <a:xfrm>
            <a:off x="827584" y="652595"/>
            <a:ext cx="3384376" cy="327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42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51721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Преобладающие нозологии: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836712"/>
            <a:ext cx="7416824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хроническая ишемия головного мозга,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последствия инсультов,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гипертоническая болезнь,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ишемическая болезнь сердца,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заболевания опорно-двигательного аппарата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6786" y="3212976"/>
            <a:ext cx="7704856" cy="122413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Для решения всех проблем пациента используется </a:t>
            </a: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целостный междисциплинарный подход </a:t>
            </a:r>
            <a:endParaRPr lang="ru-RU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24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паллиативной </a:t>
            </a:r>
            <a:r>
              <a:rPr lang="ru-RU" sz="2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помощи</a:t>
            </a:r>
            <a:endParaRPr lang="ru-RU" sz="24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0984" y="51571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врач, медсестры и другие медицинские и не медицинские специалисты координируют все аспекты помощи пациенту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3851920" y="4509120"/>
            <a:ext cx="82809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6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кожей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836712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опрелости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пролежни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расчесы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чрезмерная сухость/влажность кожи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23929" y="2708920"/>
            <a:ext cx="5256583" cy="273630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Пути решения: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принятие гигиенических ванн;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использование губок, заполненных специальным гелем;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использование шапочки и экспресс-шампуня</a:t>
            </a:r>
          </a:p>
          <a:p>
            <a:endParaRPr lang="ru-RU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/>
          <a:stretch/>
        </p:blipFill>
        <p:spPr>
          <a:xfrm>
            <a:off x="323528" y="3749268"/>
            <a:ext cx="3456384" cy="1788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4992638"/>
            <a:ext cx="1296144" cy="8126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сосудами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836712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возникают в результате отсутствия активных движений и мышечных сокращений, либо в результате параличей и парезов, ведущих к образованию тромба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/>
          <a:stretch/>
        </p:blipFill>
        <p:spPr>
          <a:xfrm>
            <a:off x="424941" y="2743200"/>
            <a:ext cx="7675451" cy="27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1193</TotalTime>
  <Words>1067</Words>
  <Application>Microsoft Office PowerPoint</Application>
  <PresentationFormat>Экран (4:3)</PresentationFormat>
  <Paragraphs>153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Эркер</vt:lpstr>
      <vt:lpstr>МЕДИКО – СОЦИАЛЬНЫЕ  УСЛУГИ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Социально-медицинские услуги</dc:title>
  <dc:creator>User</dc:creator>
  <cp:lastModifiedBy>Admin</cp:lastModifiedBy>
  <cp:revision>62</cp:revision>
  <dcterms:created xsi:type="dcterms:W3CDTF">2017-04-11T05:07:17Z</dcterms:created>
  <dcterms:modified xsi:type="dcterms:W3CDTF">2017-10-16T14:48:29Z</dcterms:modified>
</cp:coreProperties>
</file>