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  <p:sldMasterId id="2147483861" r:id="rId3"/>
  </p:sldMasterIdLst>
  <p:notesMasterIdLst>
    <p:notesMasterId r:id="rId29"/>
  </p:notesMasterIdLst>
  <p:sldIdLst>
    <p:sldId id="318" r:id="rId4"/>
    <p:sldId id="424" r:id="rId5"/>
    <p:sldId id="348" r:id="rId6"/>
    <p:sldId id="387" r:id="rId7"/>
    <p:sldId id="398" r:id="rId8"/>
    <p:sldId id="399" r:id="rId9"/>
    <p:sldId id="400" r:id="rId10"/>
    <p:sldId id="425" r:id="rId11"/>
    <p:sldId id="392" r:id="rId12"/>
    <p:sldId id="401" r:id="rId13"/>
    <p:sldId id="393" r:id="rId14"/>
    <p:sldId id="413" r:id="rId15"/>
    <p:sldId id="414" r:id="rId16"/>
    <p:sldId id="405" r:id="rId17"/>
    <p:sldId id="418" r:id="rId18"/>
    <p:sldId id="419" r:id="rId19"/>
    <p:sldId id="427" r:id="rId20"/>
    <p:sldId id="406" r:id="rId21"/>
    <p:sldId id="426" r:id="rId22"/>
    <p:sldId id="428" r:id="rId23"/>
    <p:sldId id="364" r:id="rId24"/>
    <p:sldId id="408" r:id="rId25"/>
    <p:sldId id="423" r:id="rId26"/>
    <p:sldId id="409" r:id="rId27"/>
    <p:sldId id="407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66FF"/>
    <a:srgbClr val="3399FF"/>
    <a:srgbClr val="0066FF"/>
    <a:srgbClr val="008000"/>
    <a:srgbClr val="0099FF"/>
    <a:srgbClr val="0000FF"/>
    <a:srgbClr val="017BA1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992" autoAdjust="0"/>
  </p:normalViewPr>
  <p:slideViewPr>
    <p:cSldViewPr>
      <p:cViewPr>
        <p:scale>
          <a:sx n="121" d="100"/>
          <a:sy n="121" d="100"/>
        </p:scale>
        <p:origin x="-134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4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 sz="1101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Старше труд. возраста</c:v>
                </c:pt>
                <c:pt idx="1">
                  <c:v>Труд.возраста</c:v>
                </c:pt>
                <c:pt idx="2">
                  <c:v>Младше труд.возраста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28.5</c:v>
                </c:pt>
                <c:pt idx="1">
                  <c:v>54.3</c:v>
                </c:pt>
                <c:pt idx="2">
                  <c:v>17.2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4">
          <a:noFill/>
        </a:ln>
      </c:spPr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00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389027406812008E-2"/>
          <c:y val="4.3178693648250367E-2"/>
          <c:w val="0.92122194518637612"/>
          <c:h val="0.702665536445248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Лист1!$C$15</c:f>
              <c:strCache>
                <c:ptCount val="1"/>
                <c:pt idx="0">
                  <c:v>Пензенская область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Lbls>
            <c:dLbl>
              <c:idx val="0"/>
              <c:layout>
                <c:manualLayout>
                  <c:x val="-4.7222222222222318E-2"/>
                  <c:y val="-5.5555555555555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77777777777805E-2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444444444536E-2"/>
                  <c:y val="-5.092592592592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33333333333584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000000000000037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85E-2"/>
                  <c:y val="-4.16666666666666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4,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Лист1!$D$14:$I$14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Лист1!$D$15:$I$15</c:f>
              <c:numCache>
                <c:formatCode>General</c:formatCode>
                <c:ptCount val="6"/>
                <c:pt idx="0">
                  <c:v>15.2</c:v>
                </c:pt>
                <c:pt idx="1">
                  <c:v>14.9</c:v>
                </c:pt>
                <c:pt idx="2">
                  <c:v>14.7</c:v>
                </c:pt>
                <c:pt idx="3">
                  <c:v>14.8</c:v>
                </c:pt>
                <c:pt idx="4">
                  <c:v>14.8</c:v>
                </c:pt>
                <c:pt idx="5">
                  <c:v>14.2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Лист1!$C$16</c:f>
              <c:strCache>
                <c:ptCount val="1"/>
                <c:pt idx="0">
                  <c:v>РФ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Lbls>
            <c:dLbl>
              <c:idx val="0"/>
              <c:layout>
                <c:manualLayout>
                  <c:x val="-6.1111111111111144E-2"/>
                  <c:y val="-6.48148148148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77777777777805E-2"/>
                  <c:y val="-6.48148148148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11111111111206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444444444444516E-2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000000000000037E-2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85E-2"/>
                  <c:y val="-6.48148148148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Лист1!$D$14:$I$14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Лист1!$D$16:$I$16</c:f>
              <c:numCache>
                <c:formatCode>General</c:formatCode>
                <c:ptCount val="6"/>
                <c:pt idx="0">
                  <c:v>12.8</c:v>
                </c:pt>
                <c:pt idx="1">
                  <c:v>12.8</c:v>
                </c:pt>
                <c:pt idx="2">
                  <c:v>12.5</c:v>
                </c:pt>
                <c:pt idx="3">
                  <c:v>12.6</c:v>
                </c:pt>
                <c:pt idx="4">
                  <c:v>12.6</c:v>
                </c:pt>
                <c:pt idx="5">
                  <c:v>12.8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787392"/>
        <c:axId val="42487168"/>
      </c:lineChart>
      <c:catAx>
        <c:axId val="129787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487168"/>
        <c:crosses val="autoZero"/>
        <c:auto val="1"/>
        <c:lblAlgn val="ctr"/>
        <c:lblOffset val="100"/>
        <c:noMultiLvlLbl val="0"/>
      </c:catAx>
      <c:valAx>
        <c:axId val="42487168"/>
        <c:scaling>
          <c:orientation val="minMax"/>
          <c:min val="8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297873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Пензенская область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Lbls>
            <c:dLbl>
              <c:idx val="0"/>
              <c:layout>
                <c:manualLayout>
                  <c:x val="-5.555555555555549E-2"/>
                  <c:y val="6.0185185185185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77777777777792E-2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11111111111192E-2"/>
                  <c:y val="3.240740740740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444444444444502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22222222222229E-2"/>
                  <c:y val="4.16666666666667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555555555555657E-2"/>
                  <c:y val="4.62962962962963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Лист1!$C$3:$H$3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Лист1!$C$4:$H$4</c:f>
              <c:numCache>
                <c:formatCode>General</c:formatCode>
                <c:ptCount val="6"/>
                <c:pt idx="0">
                  <c:v>594.1</c:v>
                </c:pt>
                <c:pt idx="1">
                  <c:v>559.29999999999995</c:v>
                </c:pt>
                <c:pt idx="2">
                  <c:v>532.70000000000005</c:v>
                </c:pt>
                <c:pt idx="3">
                  <c:v>541.20000000000005</c:v>
                </c:pt>
                <c:pt idx="4">
                  <c:v>518.1</c:v>
                </c:pt>
                <c:pt idx="5">
                  <c:v>504.1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РФ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Lbls>
            <c:dLbl>
              <c:idx val="0"/>
              <c:layout>
                <c:manualLayout>
                  <c:x val="-2.7777777777777863E-2"/>
                  <c:y val="-5.0925925925925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77777777777792E-2"/>
                  <c:y val="-4.6296296296296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72E-2"/>
                  <c:y val="-4.6296296296296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"/>
                  <c:y val="-5.092592592592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333333333333445E-2"/>
                  <c:y val="-5.09259259259259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777777777777792E-2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Лист1!$C$3:$H$3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Лист1!$C$5:$H$5</c:f>
              <c:numCache>
                <c:formatCode>General</c:formatCode>
                <c:ptCount val="6"/>
                <c:pt idx="0">
                  <c:v>597.9</c:v>
                </c:pt>
                <c:pt idx="1">
                  <c:v>573.1</c:v>
                </c:pt>
                <c:pt idx="2">
                  <c:v>560.9</c:v>
                </c:pt>
                <c:pt idx="3">
                  <c:v>565.6</c:v>
                </c:pt>
                <c:pt idx="4">
                  <c:v>546.70000000000005</c:v>
                </c:pt>
                <c:pt idx="5" formatCode="0.0">
                  <c:v>525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787904"/>
        <c:axId val="42488896"/>
      </c:lineChart>
      <c:catAx>
        <c:axId val="129787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488896"/>
        <c:crosses val="autoZero"/>
        <c:auto val="1"/>
        <c:lblAlgn val="ctr"/>
        <c:lblOffset val="100"/>
        <c:noMultiLvlLbl val="0"/>
      </c:catAx>
      <c:valAx>
        <c:axId val="424888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29787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090019589625189E-2"/>
          <c:y val="5.8019383540935034E-2"/>
          <c:w val="0.9457699697251245"/>
          <c:h val="0.6777901633679650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dLbls>
            <c:dLbl>
              <c:idx val="0"/>
              <c:layout>
                <c:manualLayout>
                  <c:x val="-3.8417073570483407E-2"/>
                  <c:y val="-7.8540507111935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670842953643305E-2"/>
                  <c:y val="-7.293047088965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879379738884898E-2"/>
                  <c:y val="-7.293047088965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148226654684135E-2"/>
                  <c:y val="-7.293047088965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01996037844124E-2"/>
                  <c:y val="-7.293047088965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900017808750257E-2"/>
                  <c:y val="-6.3294288267874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2016*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63.84</c:v>
                </c:pt>
                <c:pt idx="1">
                  <c:v>64.900000000000006</c:v>
                </c:pt>
                <c:pt idx="2">
                  <c:v>65.47</c:v>
                </c:pt>
                <c:pt idx="3">
                  <c:v>65.669999999999987</c:v>
                </c:pt>
                <c:pt idx="4">
                  <c:v>66.47</c:v>
                </c:pt>
                <c:pt idx="5">
                  <c:v>66.319999999999993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 население</c:v>
                </c:pt>
              </c:strCache>
            </c:strRef>
          </c:tx>
          <c:dLbls>
            <c:dLbl>
              <c:idx val="0"/>
              <c:layout>
                <c:manualLayout>
                  <c:x val="-3.8417073570483407E-2"/>
                  <c:y val="-8.415054333421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909534804163713E-2"/>
                  <c:y val="-7.854050711193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386918505204716E-2"/>
                  <c:y val="-7.8540507111935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40199603784404E-2"/>
                  <c:y val="-7.2930470889654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01996037844124E-2"/>
                  <c:y val="-7.2930470889654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950008904375167E-2"/>
                  <c:y val="-6.3293872953747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2016*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70.23</c:v>
                </c:pt>
                <c:pt idx="1">
                  <c:v>70.86999999999999</c:v>
                </c:pt>
                <c:pt idx="2">
                  <c:v>71.540000000000006</c:v>
                </c:pt>
                <c:pt idx="3">
                  <c:v>71.63</c:v>
                </c:pt>
                <c:pt idx="4">
                  <c:v>72.11999999999999</c:v>
                </c:pt>
                <c:pt idx="5">
                  <c:v>72.53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женщины</c:v>
                </c:pt>
              </c:strCache>
            </c:strRef>
          </c:tx>
          <c:dLbls>
            <c:dLbl>
              <c:idx val="0"/>
              <c:layout>
                <c:manualLayout>
                  <c:x val="-3.8417073570483407E-2"/>
                  <c:y val="-7.2930470889654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924612336803058E-2"/>
                  <c:y val="-6.7320434667373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401996037844117E-2"/>
                  <c:y val="-6.171039844509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655765421003773E-2"/>
                  <c:y val="-6.171039844509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909534804163803E-2"/>
                  <c:y val="-5.6100362222811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950008904375167E-2"/>
                  <c:y val="-6.8568362366559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2016*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76.790000000000006</c:v>
                </c:pt>
                <c:pt idx="1">
                  <c:v>76.8</c:v>
                </c:pt>
                <c:pt idx="2">
                  <c:v>77.52</c:v>
                </c:pt>
                <c:pt idx="3">
                  <c:v>77.510000000000005</c:v>
                </c:pt>
                <c:pt idx="4">
                  <c:v>77.58</c:v>
                </c:pt>
                <c:pt idx="5">
                  <c:v>78.14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788416"/>
        <c:axId val="42490624"/>
      </c:lineChart>
      <c:catAx>
        <c:axId val="12978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90624"/>
        <c:crosses val="autoZero"/>
        <c:auto val="1"/>
        <c:lblAlgn val="ctr"/>
        <c:lblOffset val="100"/>
        <c:noMultiLvlLbl val="0"/>
      </c:catAx>
      <c:valAx>
        <c:axId val="424906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29788416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D6010-0257-4D46-BAB6-E97DF17050B0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FD9503D-9EE1-4FF6-BCB3-53BF8132AD96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2015 год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A195B801-3A86-443F-A483-39980342EDD5}" type="parTrans" cxnId="{0CDE03EE-7771-4240-9E76-1D35F755BFA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52DBCC5-BF53-44FA-8347-97DD9A006C48}" type="sibTrans" cxnId="{0CDE03EE-7771-4240-9E76-1D35F755BFA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977E2B9-8329-43B5-B0F0-F15721212D40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 с. Синодское, Шемышейского района, ФАП;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4507CB5-57CE-4ED0-B423-8EE25BDDA511}" type="parTrans" cxnId="{514B8396-1903-4673-A783-04227A9F4B4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9D0A25A-CD43-453E-8849-07412EC078AF}" type="sibTrans" cxnId="{514B8396-1903-4673-A783-04227A9F4B4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11E58AF-A9CA-4685-A9B2-402C0CAAA599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2016 год</a:t>
          </a:r>
        </a:p>
      </dgm:t>
    </dgm:pt>
    <dgm:pt modelId="{BC1A87B3-5547-43FC-BCE6-580086435DDA}" type="parTrans" cxnId="{61764ED5-2F7E-4151-908E-3C63EDF71A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2059C99-8024-4118-8891-A53374CCF9DF}" type="sibTrans" cxnId="{61764ED5-2F7E-4151-908E-3C63EDF71A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0E9C7F3-E549-4821-903D-675A6C9FC871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Лесной Вьяс, Лунинского района, ФАП;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CCE7104-B5A3-4AB7-B10A-F9C81A317790}" type="parTrans" cxnId="{7AB3BA7D-4D78-4FA6-9571-5785D57E8BA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FBE607B-4BC2-49C2-911F-1455D97BFE81}" type="sibTrans" cxnId="{7AB3BA7D-4D78-4FA6-9571-5785D57E8BA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B2A7805-49B1-4F0E-BAFC-7425E9A89112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2017 год 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F1941557-C514-40B1-B677-3F597C31799E}" type="parTrans" cxnId="{FF001066-FAB8-4894-85FC-4B7A092A82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892E74F-72B5-403D-A0D2-BF9E1648ECE2}" type="sibTrans" cxnId="{FF001066-FAB8-4894-85FC-4B7A092A82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404AFF-F959-4F27-A63B-930E824EBF2E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 Кривошеевка, Нижнеломовского района, врачебная амбулатория,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939489C-6756-4A3D-94A7-5FDC6BD66746}" type="parTrans" cxnId="{10E5836F-D0E8-4782-8699-DC7E154BD25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1FDFCAD-3CF0-474E-9EF3-B2E01B4DFF0D}" type="sibTrans" cxnId="{10E5836F-D0E8-4782-8699-DC7E154BD25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8107062-58EA-4842-AB73-F5C7D83CEA46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Сущевка, Колышлейского района, ФАП;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26ADBF7-A980-410B-BCE0-0D20793B96AF}" type="parTrans" cxnId="{A38E8498-3FBB-4DFA-A12F-256B54EA610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8AA7DB2-1327-45D9-BA68-762E3664D1A4}" type="sibTrans" cxnId="{A38E8498-3FBB-4DFA-A12F-256B54EA610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3557B9-3F59-43BC-A992-1631417F5D6F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Пылково, Лопатинского района, ФАП;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B8F4395-44F6-4369-A924-A59512E54D1A}" type="parTrans" cxnId="{04F2A46D-4E45-4800-B786-DC7EB30130D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FB9BC4B-EAF9-4F1D-BEC3-60662A4C7656}" type="sibTrans" cxnId="{04F2A46D-4E45-4800-B786-DC7EB30130D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A282513-1B22-43F0-881F-635531269E3A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Нижний Катмис, Сосновоборского района, ФАП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DA99783-46F9-4558-8D42-2586E464FEFB}" type="parTrans" cxnId="{6F01E5D0-D458-4D55-B5BD-237201E895DC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F7196B4-6138-4E3F-9498-ACDAADD4EEA3}" type="sibTrans" cxnId="{6F01E5D0-D458-4D55-B5BD-237201E895DC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73CCDD6A-B54A-4EFA-B5A3-3AB026A51EF9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 Никольское, Кузнецкого района, врачебная амбулатория,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592C7AE-1A24-4288-91B1-02174FFF8B97}" type="parTrans" cxnId="{C9140745-29E7-41C4-9A03-A0FC6F1BCD3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96788D-CAAC-4639-8590-2A11C85A24D8}" type="sibTrans" cxnId="{C9140745-29E7-41C4-9A03-A0FC6F1BCD3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95A489D-7DA8-4DF8-8BA1-3E71342C8BE3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Алферьевка, Пензенского района, врачебная амбулатория,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9474D64-906E-4D65-979B-3F51E0839A5B}" type="parTrans" cxnId="{187CC1D2-EB84-4208-8E22-4404135AECC6}">
      <dgm:prSet/>
      <dgm:spPr/>
      <dgm:t>
        <a:bodyPr/>
        <a:lstStyle/>
        <a:p>
          <a:endParaRPr lang="ru-RU" sz="1600"/>
        </a:p>
      </dgm:t>
    </dgm:pt>
    <dgm:pt modelId="{CFC9FE0B-12B7-4F1A-9AB5-83BFD01F9ECD}" type="sibTrans" cxnId="{187CC1D2-EB84-4208-8E22-4404135AECC6}">
      <dgm:prSet/>
      <dgm:spPr/>
      <dgm:t>
        <a:bodyPr/>
        <a:lstStyle/>
        <a:p>
          <a:endParaRPr lang="ru-RU" sz="1600"/>
        </a:p>
      </dgm:t>
    </dgm:pt>
    <dgm:pt modelId="{08D6267E-2838-4403-822B-B6D486C59F46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 с. Решетино, Пачелмского района, врачебная амбулатория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3E127C2-86B8-4824-86BA-266EEE81C39A}" type="parTrans" cxnId="{6E05EED0-C70F-43F9-AEBA-E512DD000700}">
      <dgm:prSet/>
      <dgm:spPr/>
      <dgm:t>
        <a:bodyPr/>
        <a:lstStyle/>
        <a:p>
          <a:endParaRPr lang="ru-RU" sz="1600"/>
        </a:p>
      </dgm:t>
    </dgm:pt>
    <dgm:pt modelId="{DB815D96-1786-4222-A873-AB460CB2181B}" type="sibTrans" cxnId="{6E05EED0-C70F-43F9-AEBA-E512DD000700}">
      <dgm:prSet/>
      <dgm:spPr/>
      <dgm:t>
        <a:bodyPr/>
        <a:lstStyle/>
        <a:p>
          <a:endParaRPr lang="ru-RU" sz="1600"/>
        </a:p>
      </dgm:t>
    </dgm:pt>
    <dgm:pt modelId="{436D3192-E09A-4309-A7CF-EBE76F30995E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Кравково, Никольского района, ФАП;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542ACF7-0C3A-4702-8617-613F58EEDDCC}" type="sibTrans" cxnId="{CFDE30CA-8F89-4217-8F2B-72B02CF5790B}">
      <dgm:prSet/>
      <dgm:spPr/>
      <dgm:t>
        <a:bodyPr/>
        <a:lstStyle/>
        <a:p>
          <a:endParaRPr lang="ru-RU" sz="1600"/>
        </a:p>
      </dgm:t>
    </dgm:pt>
    <dgm:pt modelId="{89D0B202-1AAE-4906-86CC-E459A6471025}" type="parTrans" cxnId="{CFDE30CA-8F89-4217-8F2B-72B02CF5790B}">
      <dgm:prSet/>
      <dgm:spPr/>
      <dgm:t>
        <a:bodyPr/>
        <a:lstStyle/>
        <a:p>
          <a:endParaRPr lang="ru-RU" sz="1600"/>
        </a:p>
      </dgm:t>
    </dgm:pt>
    <dgm:pt modelId="{27F7036D-E8BD-4AB0-997C-5677B895C4B5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д. Александровка, Бессоновского района,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ФП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9BB0443-42AE-4EA9-8305-ED79093F61B4}" type="parTrans" cxnId="{10349E41-E8FF-46E8-9C08-4800658C64D8}">
      <dgm:prSet/>
      <dgm:spPr/>
      <dgm:t>
        <a:bodyPr/>
        <a:lstStyle/>
        <a:p>
          <a:endParaRPr lang="ru-RU"/>
        </a:p>
      </dgm:t>
    </dgm:pt>
    <dgm:pt modelId="{61F11128-5944-4A20-88EC-D68BF30C5D19}" type="sibTrans" cxnId="{10349E41-E8FF-46E8-9C08-4800658C64D8}">
      <dgm:prSet/>
      <dgm:spPr/>
      <dgm:t>
        <a:bodyPr/>
        <a:lstStyle/>
        <a:p>
          <a:endParaRPr lang="ru-RU"/>
        </a:p>
      </dgm:t>
    </dgm:pt>
    <dgm:pt modelId="{55C7CC63-BD7D-4817-8BE5-00DF35FAE661}" type="pres">
      <dgm:prSet presAssocID="{3B3D6010-0257-4D46-BAB6-E97DF17050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D07B81-7432-4C7C-8852-C07ADC12289E}" type="pres">
      <dgm:prSet presAssocID="{9FD9503D-9EE1-4FF6-BCB3-53BF8132AD96}" presName="composite" presStyleCnt="0"/>
      <dgm:spPr/>
    </dgm:pt>
    <dgm:pt modelId="{AFB750C6-EDD4-4F33-A39B-D0FE4BDC6277}" type="pres">
      <dgm:prSet presAssocID="{9FD9503D-9EE1-4FF6-BCB3-53BF8132AD9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96809-3538-44CF-863E-ACFA54C39816}" type="pres">
      <dgm:prSet presAssocID="{9FD9503D-9EE1-4FF6-BCB3-53BF8132AD96}" presName="descendantText" presStyleLbl="alignAcc1" presStyleIdx="0" presStyleCnt="3" custScaleY="14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475F1-1969-40B1-A750-CCAB96F62EA9}" type="pres">
      <dgm:prSet presAssocID="{B52DBCC5-BF53-44FA-8347-97DD9A006C48}" presName="sp" presStyleCnt="0"/>
      <dgm:spPr/>
    </dgm:pt>
    <dgm:pt modelId="{C8D2E9A2-7D99-428D-A804-CAC13B644DA2}" type="pres">
      <dgm:prSet presAssocID="{211E58AF-A9CA-4685-A9B2-402C0CAAA599}" presName="composite" presStyleCnt="0"/>
      <dgm:spPr/>
    </dgm:pt>
    <dgm:pt modelId="{29C9244C-CCB9-4C64-ACD2-3AC7DD40FC22}" type="pres">
      <dgm:prSet presAssocID="{211E58AF-A9CA-4685-A9B2-402C0CAAA5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DBB63-E2ED-44FC-AF99-EB84AE4DA854}" type="pres">
      <dgm:prSet presAssocID="{211E58AF-A9CA-4685-A9B2-402C0CAAA599}" presName="descendantText" presStyleLbl="alignAcc1" presStyleIdx="1" presStyleCnt="3" custScaleY="118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8EAEA-AC94-45CA-AB41-C96452B4F13F}" type="pres">
      <dgm:prSet presAssocID="{42059C99-8024-4118-8891-A53374CCF9DF}" presName="sp" presStyleCnt="0"/>
      <dgm:spPr/>
    </dgm:pt>
    <dgm:pt modelId="{07541D20-CD64-41DC-9DD6-4FD075414993}" type="pres">
      <dgm:prSet presAssocID="{CB2A7805-49B1-4F0E-BAFC-7425E9A89112}" presName="composite" presStyleCnt="0"/>
      <dgm:spPr/>
    </dgm:pt>
    <dgm:pt modelId="{E33038CD-547F-488C-8FE6-048A48054286}" type="pres">
      <dgm:prSet presAssocID="{CB2A7805-49B1-4F0E-BAFC-7425E9A891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9F55C-D905-4996-B878-123892F2AC48}" type="pres">
      <dgm:prSet presAssocID="{CB2A7805-49B1-4F0E-BAFC-7425E9A89112}" presName="descendantText" presStyleLbl="alignAcc1" presStyleIdx="2" presStyleCnt="3" custScaleY="89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E03EE-7771-4240-9E76-1D35F755BFA1}" srcId="{3B3D6010-0257-4D46-BAB6-E97DF17050B0}" destId="{9FD9503D-9EE1-4FF6-BCB3-53BF8132AD96}" srcOrd="0" destOrd="0" parTransId="{A195B801-3A86-443F-A483-39980342EDD5}" sibTransId="{B52DBCC5-BF53-44FA-8347-97DD9A006C48}"/>
    <dgm:cxn modelId="{C4BB4A2A-07CE-4F28-8F62-F259891F8098}" type="presOf" srcId="{DE404AFF-F959-4F27-A63B-930E824EBF2E}" destId="{D9A9F55C-D905-4996-B878-123892F2AC48}" srcOrd="0" destOrd="0" presId="urn:microsoft.com/office/officeart/2005/8/layout/chevron2"/>
    <dgm:cxn modelId="{4F153F04-5B5A-489E-B258-201F094DA1B8}" type="presOf" srcId="{73CCDD6A-B54A-4EFA-B5A3-3AB026A51EF9}" destId="{D9A9F55C-D905-4996-B878-123892F2AC48}" srcOrd="0" destOrd="1" presId="urn:microsoft.com/office/officeart/2005/8/layout/chevron2"/>
    <dgm:cxn modelId="{7B847094-9384-49EA-96B4-537A8852515D}" type="presOf" srcId="{211E58AF-A9CA-4685-A9B2-402C0CAAA599}" destId="{29C9244C-CCB9-4C64-ACD2-3AC7DD40FC22}" srcOrd="0" destOrd="0" presId="urn:microsoft.com/office/officeart/2005/8/layout/chevron2"/>
    <dgm:cxn modelId="{0A624E1F-200E-4F4A-A9E4-66CCB6C4093C}" type="presOf" srcId="{D0E9C7F3-E549-4821-903D-675A6C9FC871}" destId="{E89DBB63-E2ED-44FC-AF99-EB84AE4DA854}" srcOrd="0" destOrd="0" presId="urn:microsoft.com/office/officeart/2005/8/layout/chevron2"/>
    <dgm:cxn modelId="{6E05EED0-C70F-43F9-AEBA-E512DD000700}" srcId="{9FD9503D-9EE1-4FF6-BCB3-53BF8132AD96}" destId="{08D6267E-2838-4403-822B-B6D486C59F46}" srcOrd="3" destOrd="0" parTransId="{03E127C2-86B8-4824-86BA-266EEE81C39A}" sibTransId="{DB815D96-1786-4222-A873-AB460CB2181B}"/>
    <dgm:cxn modelId="{F3386B36-549D-4C5E-BF76-183D1BA9955E}" type="presOf" srcId="{3B3D6010-0257-4D46-BAB6-E97DF17050B0}" destId="{55C7CC63-BD7D-4817-8BE5-00DF35FAE661}" srcOrd="0" destOrd="0" presId="urn:microsoft.com/office/officeart/2005/8/layout/chevron2"/>
    <dgm:cxn modelId="{C9140745-29E7-41C4-9A03-A0FC6F1BCD39}" srcId="{CB2A7805-49B1-4F0E-BAFC-7425E9A89112}" destId="{73CCDD6A-B54A-4EFA-B5A3-3AB026A51EF9}" srcOrd="1" destOrd="0" parTransId="{7592C7AE-1A24-4288-91B1-02174FFF8B97}" sibTransId="{DE96788D-CAAC-4639-8590-2A11C85A24D8}"/>
    <dgm:cxn modelId="{DF57C233-3217-4E0E-A654-93665771E568}" type="presOf" srcId="{6A282513-1B22-43F0-881F-635531269E3A}" destId="{E89DBB63-E2ED-44FC-AF99-EB84AE4DA854}" srcOrd="0" destOrd="3" presId="urn:microsoft.com/office/officeart/2005/8/layout/chevron2"/>
    <dgm:cxn modelId="{BEC89AA5-AC40-46C7-A58A-B3DAAF58B637}" type="presOf" srcId="{9FD9503D-9EE1-4FF6-BCB3-53BF8132AD96}" destId="{AFB750C6-EDD4-4F33-A39B-D0FE4BDC6277}" srcOrd="0" destOrd="0" presId="urn:microsoft.com/office/officeart/2005/8/layout/chevron2"/>
    <dgm:cxn modelId="{F65706EB-E31F-4848-84EA-2115CE5947E7}" type="presOf" srcId="{CB2A7805-49B1-4F0E-BAFC-7425E9A89112}" destId="{E33038CD-547F-488C-8FE6-048A48054286}" srcOrd="0" destOrd="0" presId="urn:microsoft.com/office/officeart/2005/8/layout/chevron2"/>
    <dgm:cxn modelId="{0F4D9CD4-03A3-4632-A0D0-6D21028C5478}" type="presOf" srcId="{68107062-58EA-4842-AB73-F5C7D83CEA46}" destId="{E89DBB63-E2ED-44FC-AF99-EB84AE4DA854}" srcOrd="0" destOrd="1" presId="urn:microsoft.com/office/officeart/2005/8/layout/chevron2"/>
    <dgm:cxn modelId="{187CC1D2-EB84-4208-8E22-4404135AECC6}" srcId="{9FD9503D-9EE1-4FF6-BCB3-53BF8132AD96}" destId="{495A489D-7DA8-4DF8-8BA1-3E71342C8BE3}" srcOrd="2" destOrd="0" parTransId="{E9474D64-906E-4D65-979B-3F51E0839A5B}" sibTransId="{CFC9FE0B-12B7-4F1A-9AB5-83BFD01F9ECD}"/>
    <dgm:cxn modelId="{21AB8009-00F6-459C-8E27-B51A4C9EEA33}" type="presOf" srcId="{436D3192-E09A-4309-A7CF-EBE76F30995E}" destId="{26C96809-3538-44CF-863E-ACFA54C39816}" srcOrd="0" destOrd="1" presId="urn:microsoft.com/office/officeart/2005/8/layout/chevron2"/>
    <dgm:cxn modelId="{61764ED5-2F7E-4151-908E-3C63EDF71AC8}" srcId="{3B3D6010-0257-4D46-BAB6-E97DF17050B0}" destId="{211E58AF-A9CA-4685-A9B2-402C0CAAA599}" srcOrd="1" destOrd="0" parTransId="{BC1A87B3-5547-43FC-BCE6-580086435DDA}" sibTransId="{42059C99-8024-4118-8891-A53374CCF9DF}"/>
    <dgm:cxn modelId="{10E5836F-D0E8-4782-8699-DC7E154BD253}" srcId="{CB2A7805-49B1-4F0E-BAFC-7425E9A89112}" destId="{DE404AFF-F959-4F27-A63B-930E824EBF2E}" srcOrd="0" destOrd="0" parTransId="{A939489C-6756-4A3D-94A7-5FDC6BD66746}" sibTransId="{B1FDFCAD-3CF0-474E-9EF3-B2E01B4DFF0D}"/>
    <dgm:cxn modelId="{7A4EBC2D-DD47-483A-BB54-25DD91273E50}" type="presOf" srcId="{495A489D-7DA8-4DF8-8BA1-3E71342C8BE3}" destId="{26C96809-3538-44CF-863E-ACFA54C39816}" srcOrd="0" destOrd="2" presId="urn:microsoft.com/office/officeart/2005/8/layout/chevron2"/>
    <dgm:cxn modelId="{6F01E5D0-D458-4D55-B5BD-237201E895DC}" srcId="{211E58AF-A9CA-4685-A9B2-402C0CAAA599}" destId="{6A282513-1B22-43F0-881F-635531269E3A}" srcOrd="3" destOrd="0" parTransId="{7DA99783-46F9-4558-8D42-2586E464FEFB}" sibTransId="{5F7196B4-6138-4E3F-9498-ACDAADD4EEA3}"/>
    <dgm:cxn modelId="{10349E41-E8FF-46E8-9C08-4800658C64D8}" srcId="{CB2A7805-49B1-4F0E-BAFC-7425E9A89112}" destId="{27F7036D-E8BD-4AB0-997C-5677B895C4B5}" srcOrd="2" destOrd="0" parTransId="{39BB0443-42AE-4EA9-8305-ED79093F61B4}" sibTransId="{61F11128-5944-4A20-88EC-D68BF30C5D19}"/>
    <dgm:cxn modelId="{5A1D823F-77DB-4955-B68B-67B064F69C05}" type="presOf" srcId="{08D6267E-2838-4403-822B-B6D486C59F46}" destId="{26C96809-3538-44CF-863E-ACFA54C39816}" srcOrd="0" destOrd="3" presId="urn:microsoft.com/office/officeart/2005/8/layout/chevron2"/>
    <dgm:cxn modelId="{7AB3BA7D-4D78-4FA6-9571-5785D57E8BAE}" srcId="{211E58AF-A9CA-4685-A9B2-402C0CAAA599}" destId="{D0E9C7F3-E549-4821-903D-675A6C9FC871}" srcOrd="0" destOrd="0" parTransId="{1CCE7104-B5A3-4AB7-B10A-F9C81A317790}" sibTransId="{1FBE607B-4BC2-49C2-911F-1455D97BFE81}"/>
    <dgm:cxn modelId="{BB54098D-4D74-4B66-AB01-9B2D58510237}" type="presOf" srcId="{DE3557B9-3F59-43BC-A992-1631417F5D6F}" destId="{E89DBB63-E2ED-44FC-AF99-EB84AE4DA854}" srcOrd="0" destOrd="2" presId="urn:microsoft.com/office/officeart/2005/8/layout/chevron2"/>
    <dgm:cxn modelId="{A38E8498-3FBB-4DFA-A12F-256B54EA6108}" srcId="{211E58AF-A9CA-4685-A9B2-402C0CAAA599}" destId="{68107062-58EA-4842-AB73-F5C7D83CEA46}" srcOrd="1" destOrd="0" parTransId="{326ADBF7-A980-410B-BCE0-0D20793B96AF}" sibTransId="{38AA7DB2-1327-45D9-BA68-762E3664D1A4}"/>
    <dgm:cxn modelId="{7B6FBCF1-EAFA-4D83-BD9C-049E657FF477}" type="presOf" srcId="{27F7036D-E8BD-4AB0-997C-5677B895C4B5}" destId="{D9A9F55C-D905-4996-B878-123892F2AC48}" srcOrd="0" destOrd="2" presId="urn:microsoft.com/office/officeart/2005/8/layout/chevron2"/>
    <dgm:cxn modelId="{514B8396-1903-4673-A783-04227A9F4B4B}" srcId="{9FD9503D-9EE1-4FF6-BCB3-53BF8132AD96}" destId="{6977E2B9-8329-43B5-B0F0-F15721212D40}" srcOrd="0" destOrd="0" parTransId="{74507CB5-57CE-4ED0-B423-8EE25BDDA511}" sibTransId="{09D0A25A-CD43-453E-8849-07412EC078AF}"/>
    <dgm:cxn modelId="{FF726C05-ED1F-4F42-8FDD-C5FCC9740656}" type="presOf" srcId="{6977E2B9-8329-43B5-B0F0-F15721212D40}" destId="{26C96809-3538-44CF-863E-ACFA54C39816}" srcOrd="0" destOrd="0" presId="urn:microsoft.com/office/officeart/2005/8/layout/chevron2"/>
    <dgm:cxn modelId="{CFDE30CA-8F89-4217-8F2B-72B02CF5790B}" srcId="{9FD9503D-9EE1-4FF6-BCB3-53BF8132AD96}" destId="{436D3192-E09A-4309-A7CF-EBE76F30995E}" srcOrd="1" destOrd="0" parTransId="{89D0B202-1AAE-4906-86CC-E459A6471025}" sibTransId="{A542ACF7-0C3A-4702-8617-613F58EEDDCC}"/>
    <dgm:cxn modelId="{FF001066-FAB8-4894-85FC-4B7A092A828E}" srcId="{3B3D6010-0257-4D46-BAB6-E97DF17050B0}" destId="{CB2A7805-49B1-4F0E-BAFC-7425E9A89112}" srcOrd="2" destOrd="0" parTransId="{F1941557-C514-40B1-B677-3F597C31799E}" sibTransId="{5892E74F-72B5-403D-A0D2-BF9E1648ECE2}"/>
    <dgm:cxn modelId="{04F2A46D-4E45-4800-B786-DC7EB30130DE}" srcId="{211E58AF-A9CA-4685-A9B2-402C0CAAA599}" destId="{DE3557B9-3F59-43BC-A992-1631417F5D6F}" srcOrd="2" destOrd="0" parTransId="{3B8F4395-44F6-4369-A924-A59512E54D1A}" sibTransId="{1FB9BC4B-EAF9-4F1D-BEC3-60662A4C7656}"/>
    <dgm:cxn modelId="{355D8EA4-FF0B-468C-83F7-DE74AA814DAF}" type="presParOf" srcId="{55C7CC63-BD7D-4817-8BE5-00DF35FAE661}" destId="{D4D07B81-7432-4C7C-8852-C07ADC12289E}" srcOrd="0" destOrd="0" presId="urn:microsoft.com/office/officeart/2005/8/layout/chevron2"/>
    <dgm:cxn modelId="{D0C20577-025B-43C4-83B0-20E5285E28F2}" type="presParOf" srcId="{D4D07B81-7432-4C7C-8852-C07ADC12289E}" destId="{AFB750C6-EDD4-4F33-A39B-D0FE4BDC6277}" srcOrd="0" destOrd="0" presId="urn:microsoft.com/office/officeart/2005/8/layout/chevron2"/>
    <dgm:cxn modelId="{C031718C-A19D-4A97-BE24-6D7C10AC4BD1}" type="presParOf" srcId="{D4D07B81-7432-4C7C-8852-C07ADC12289E}" destId="{26C96809-3538-44CF-863E-ACFA54C39816}" srcOrd="1" destOrd="0" presId="urn:microsoft.com/office/officeart/2005/8/layout/chevron2"/>
    <dgm:cxn modelId="{75B4A9AB-1912-488D-A56B-1F5B24A8C781}" type="presParOf" srcId="{55C7CC63-BD7D-4817-8BE5-00DF35FAE661}" destId="{EEB475F1-1969-40B1-A750-CCAB96F62EA9}" srcOrd="1" destOrd="0" presId="urn:microsoft.com/office/officeart/2005/8/layout/chevron2"/>
    <dgm:cxn modelId="{3CEE5A31-0940-4EB3-A23E-5804AB6347F5}" type="presParOf" srcId="{55C7CC63-BD7D-4817-8BE5-00DF35FAE661}" destId="{C8D2E9A2-7D99-428D-A804-CAC13B644DA2}" srcOrd="2" destOrd="0" presId="urn:microsoft.com/office/officeart/2005/8/layout/chevron2"/>
    <dgm:cxn modelId="{F5D429E7-DC23-4325-A8B8-91FEDAC01B15}" type="presParOf" srcId="{C8D2E9A2-7D99-428D-A804-CAC13B644DA2}" destId="{29C9244C-CCB9-4C64-ACD2-3AC7DD40FC22}" srcOrd="0" destOrd="0" presId="urn:microsoft.com/office/officeart/2005/8/layout/chevron2"/>
    <dgm:cxn modelId="{D495331D-E2ED-4999-AE64-68CA0B7D0601}" type="presParOf" srcId="{C8D2E9A2-7D99-428D-A804-CAC13B644DA2}" destId="{E89DBB63-E2ED-44FC-AF99-EB84AE4DA854}" srcOrd="1" destOrd="0" presId="urn:microsoft.com/office/officeart/2005/8/layout/chevron2"/>
    <dgm:cxn modelId="{D2CD5696-3DCF-4175-8A30-6FA6D9A78961}" type="presParOf" srcId="{55C7CC63-BD7D-4817-8BE5-00DF35FAE661}" destId="{B148EAEA-AC94-45CA-AB41-C96452B4F13F}" srcOrd="3" destOrd="0" presId="urn:microsoft.com/office/officeart/2005/8/layout/chevron2"/>
    <dgm:cxn modelId="{B2DBA488-8ED1-414B-878B-4FF83B5D962D}" type="presParOf" srcId="{55C7CC63-BD7D-4817-8BE5-00DF35FAE661}" destId="{07541D20-CD64-41DC-9DD6-4FD075414993}" srcOrd="4" destOrd="0" presId="urn:microsoft.com/office/officeart/2005/8/layout/chevron2"/>
    <dgm:cxn modelId="{A2B07AF4-292A-4D5F-9B98-4F37A2D26A9C}" type="presParOf" srcId="{07541D20-CD64-41DC-9DD6-4FD075414993}" destId="{E33038CD-547F-488C-8FE6-048A48054286}" srcOrd="0" destOrd="0" presId="urn:microsoft.com/office/officeart/2005/8/layout/chevron2"/>
    <dgm:cxn modelId="{0AAE3709-20D8-48A7-BC53-7B4554273D8B}" type="presParOf" srcId="{07541D20-CD64-41DC-9DD6-4FD075414993}" destId="{D9A9F55C-D905-4996-B878-123892F2AC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363684-C14D-415E-9217-5020DDBEAB69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33A538E-C3DA-4E68-82FE-DC2853E70DE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207,85 тыс. сельских жителей - </a:t>
          </a: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обслуживаются фельдшерами ФАП и ФЗП , из них 15% - 31,3 тыс. человек – лица старше 70 лет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4A434D-31F6-47F1-A022-F0B56DF2D4E5}" type="parTrans" cxnId="{E6142312-159D-4BCB-B021-CAC71723F3F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5241035-277D-41DD-9E68-200468C81F2C}" type="sibTrans" cxnId="{E6142312-159D-4BCB-B021-CAC71723F3F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8928DC-E87D-4051-AE73-8B4185C381D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764,5 тыс. посещений  </a:t>
          </a: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выполнено на ФАП (ФЗП) за 6 мес. 2017 года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884C17-A2FF-4804-88E2-BC179399A58D}" type="parTrans" cxnId="{6422B057-C8B3-4A4E-97ED-85D09ED784D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902A53-E9AC-4277-8F6E-FA37A0E8638F}" type="sibTrans" cxnId="{6422B057-C8B3-4A4E-97ED-85D09ED784D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ED4A94-3A8E-43FD-BAB4-C290D8296B6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Ежедневно на ФАП (ФЗП):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- 10 человек -  обращаются за оказанием первичной доврачебной медицинской помощи,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- 3 – 4 человека - посещаются фельдшерами на дому, в том числе не менее 15% -для оказания неотложной медицинской помощи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- 3 – 4 пациентам - выполняются врачебные  назначения,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- 3 человека – лабораторные обследования экспресс-методами, ЭКГ, внутриглазное давление</a:t>
          </a:r>
        </a:p>
      </dgm:t>
    </dgm:pt>
    <dgm:pt modelId="{605022AB-9AB9-4EDD-8282-1B50183E7EFD}" type="parTrans" cxnId="{65EB5DB4-25B0-4D8F-9B52-9067348EB3C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25625B-144D-4DEE-979E-DDF9D2D0AD15}" type="sibTrans" cxnId="{65EB5DB4-25B0-4D8F-9B52-9067348EB3C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AD866E-BD25-4C16-8BE6-8159EB3D88C0}" type="pres">
      <dgm:prSet presAssocID="{37363684-C14D-415E-9217-5020DDBEAB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83301-0948-4123-8002-AEDEE66E5CE5}" type="pres">
      <dgm:prSet presAssocID="{E33A538E-C3DA-4E68-82FE-DC2853E70DEC}" presName="parentLin" presStyleCnt="0"/>
      <dgm:spPr/>
    </dgm:pt>
    <dgm:pt modelId="{47A9E416-D16C-40BA-A6F9-4074DC25C85B}" type="pres">
      <dgm:prSet presAssocID="{E33A538E-C3DA-4E68-82FE-DC2853E70D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59CC38-DC7E-4E57-8CF2-0A8BAD3424A8}" type="pres">
      <dgm:prSet presAssocID="{E33A538E-C3DA-4E68-82FE-DC2853E70DEC}" presName="parentText" presStyleLbl="node1" presStyleIdx="0" presStyleCnt="3" custScaleX="129101" custScaleY="140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55D0B-D9C6-479A-8C99-80EF53FD74D1}" type="pres">
      <dgm:prSet presAssocID="{E33A538E-C3DA-4E68-82FE-DC2853E70DEC}" presName="negativeSpace" presStyleCnt="0"/>
      <dgm:spPr/>
    </dgm:pt>
    <dgm:pt modelId="{C83F4B95-6082-47C0-9AC6-C4978062F00F}" type="pres">
      <dgm:prSet presAssocID="{E33A538E-C3DA-4E68-82FE-DC2853E70DEC}" presName="childText" presStyleLbl="conFgAcc1" presStyleIdx="0" presStyleCnt="3">
        <dgm:presLayoutVars>
          <dgm:bulletEnabled val="1"/>
        </dgm:presLayoutVars>
      </dgm:prSet>
      <dgm:spPr/>
    </dgm:pt>
    <dgm:pt modelId="{34D93A79-E8A2-479D-A77D-08908A898D3E}" type="pres">
      <dgm:prSet presAssocID="{55241035-277D-41DD-9E68-200468C81F2C}" presName="spaceBetweenRectangles" presStyleCnt="0"/>
      <dgm:spPr/>
    </dgm:pt>
    <dgm:pt modelId="{DCAEE947-E2BE-4A3D-9043-837FB0C9154B}" type="pres">
      <dgm:prSet presAssocID="{538928DC-E87D-4051-AE73-8B4185C381D0}" presName="parentLin" presStyleCnt="0"/>
      <dgm:spPr/>
    </dgm:pt>
    <dgm:pt modelId="{329ADBB7-067B-4CF1-8F0A-3ED886C63A1D}" type="pres">
      <dgm:prSet presAssocID="{538928DC-E87D-4051-AE73-8B4185C381D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7320E3-BD40-4792-9841-3EBB734F70FC}" type="pres">
      <dgm:prSet presAssocID="{538928DC-E87D-4051-AE73-8B4185C381D0}" presName="parentText" presStyleLbl="node1" presStyleIdx="1" presStyleCnt="3" custScaleX="1289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10DFF-24DE-406D-AADA-CBC32015F5AC}" type="pres">
      <dgm:prSet presAssocID="{538928DC-E87D-4051-AE73-8B4185C381D0}" presName="negativeSpace" presStyleCnt="0"/>
      <dgm:spPr/>
    </dgm:pt>
    <dgm:pt modelId="{9975B44A-F958-4B91-A029-D696CBEB7451}" type="pres">
      <dgm:prSet presAssocID="{538928DC-E87D-4051-AE73-8B4185C381D0}" presName="childText" presStyleLbl="conFgAcc1" presStyleIdx="1" presStyleCnt="3">
        <dgm:presLayoutVars>
          <dgm:bulletEnabled val="1"/>
        </dgm:presLayoutVars>
      </dgm:prSet>
      <dgm:spPr/>
    </dgm:pt>
    <dgm:pt modelId="{E91E32EA-9A11-4053-B0E9-14894697DFFA}" type="pres">
      <dgm:prSet presAssocID="{46902A53-E9AC-4277-8F6E-FA37A0E8638F}" presName="spaceBetweenRectangles" presStyleCnt="0"/>
      <dgm:spPr/>
    </dgm:pt>
    <dgm:pt modelId="{D89E469E-4DAC-4D3C-9CFB-8E009862AE63}" type="pres">
      <dgm:prSet presAssocID="{AAED4A94-3A8E-43FD-BAB4-C290D8296B60}" presName="parentLin" presStyleCnt="0"/>
      <dgm:spPr/>
    </dgm:pt>
    <dgm:pt modelId="{AD963B0F-2379-49A8-B214-A4483D5E635D}" type="pres">
      <dgm:prSet presAssocID="{AAED4A94-3A8E-43FD-BAB4-C290D8296B6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88734FF-CD83-47A9-B115-2B158C2370F8}" type="pres">
      <dgm:prSet presAssocID="{AAED4A94-3A8E-43FD-BAB4-C290D8296B60}" presName="parentText" presStyleLbl="node1" presStyleIdx="2" presStyleCnt="3" custScaleX="131999" custScaleY="485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A20D-E7E6-4D8A-8D55-3259E1FB8B90}" type="pres">
      <dgm:prSet presAssocID="{AAED4A94-3A8E-43FD-BAB4-C290D8296B60}" presName="negativeSpace" presStyleCnt="0"/>
      <dgm:spPr/>
    </dgm:pt>
    <dgm:pt modelId="{6B1CE1CD-8F0B-4557-8CD1-22E0BDB2DDEB}" type="pres">
      <dgm:prSet presAssocID="{AAED4A94-3A8E-43FD-BAB4-C290D8296B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85007E-A18A-400C-BF31-9DF151158013}" type="presOf" srcId="{538928DC-E87D-4051-AE73-8B4185C381D0}" destId="{329ADBB7-067B-4CF1-8F0A-3ED886C63A1D}" srcOrd="0" destOrd="0" presId="urn:microsoft.com/office/officeart/2005/8/layout/list1"/>
    <dgm:cxn modelId="{826568FA-2D02-4331-9CA8-49FBE9A5F443}" type="presOf" srcId="{E33A538E-C3DA-4E68-82FE-DC2853E70DEC}" destId="{AA59CC38-DC7E-4E57-8CF2-0A8BAD3424A8}" srcOrd="1" destOrd="0" presId="urn:microsoft.com/office/officeart/2005/8/layout/list1"/>
    <dgm:cxn modelId="{5E4B28F1-EDE5-4A24-A9F6-C2A1B23A2BA6}" type="presOf" srcId="{E33A538E-C3DA-4E68-82FE-DC2853E70DEC}" destId="{47A9E416-D16C-40BA-A6F9-4074DC25C85B}" srcOrd="0" destOrd="0" presId="urn:microsoft.com/office/officeart/2005/8/layout/list1"/>
    <dgm:cxn modelId="{65CB57E4-32A3-4A17-A0D9-14DA0BCEC2DE}" type="presOf" srcId="{AAED4A94-3A8E-43FD-BAB4-C290D8296B60}" destId="{AD963B0F-2379-49A8-B214-A4483D5E635D}" srcOrd="0" destOrd="0" presId="urn:microsoft.com/office/officeart/2005/8/layout/list1"/>
    <dgm:cxn modelId="{6422B057-C8B3-4A4E-97ED-85D09ED784D5}" srcId="{37363684-C14D-415E-9217-5020DDBEAB69}" destId="{538928DC-E87D-4051-AE73-8B4185C381D0}" srcOrd="1" destOrd="0" parTransId="{0E884C17-A2FF-4804-88E2-BC179399A58D}" sibTransId="{46902A53-E9AC-4277-8F6E-FA37A0E8638F}"/>
    <dgm:cxn modelId="{547523D8-874F-472D-8A86-0ED692675015}" type="presOf" srcId="{37363684-C14D-415E-9217-5020DDBEAB69}" destId="{B5AD866E-BD25-4C16-8BE6-8159EB3D88C0}" srcOrd="0" destOrd="0" presId="urn:microsoft.com/office/officeart/2005/8/layout/list1"/>
    <dgm:cxn modelId="{6579CC22-A585-483E-9151-12A9DC831344}" type="presOf" srcId="{AAED4A94-3A8E-43FD-BAB4-C290D8296B60}" destId="{288734FF-CD83-47A9-B115-2B158C2370F8}" srcOrd="1" destOrd="0" presId="urn:microsoft.com/office/officeart/2005/8/layout/list1"/>
    <dgm:cxn modelId="{E6142312-159D-4BCB-B021-CAC71723F3F8}" srcId="{37363684-C14D-415E-9217-5020DDBEAB69}" destId="{E33A538E-C3DA-4E68-82FE-DC2853E70DEC}" srcOrd="0" destOrd="0" parTransId="{2D4A434D-31F6-47F1-A022-F0B56DF2D4E5}" sibTransId="{55241035-277D-41DD-9E68-200468C81F2C}"/>
    <dgm:cxn modelId="{65EB5DB4-25B0-4D8F-9B52-9067348EB3C9}" srcId="{37363684-C14D-415E-9217-5020DDBEAB69}" destId="{AAED4A94-3A8E-43FD-BAB4-C290D8296B60}" srcOrd="2" destOrd="0" parTransId="{605022AB-9AB9-4EDD-8282-1B50183E7EFD}" sibTransId="{9E25625B-144D-4DEE-979E-DDF9D2D0AD15}"/>
    <dgm:cxn modelId="{6335DB9C-E55B-416B-940D-25022B1CAFDB}" type="presOf" srcId="{538928DC-E87D-4051-AE73-8B4185C381D0}" destId="{3C7320E3-BD40-4792-9841-3EBB734F70FC}" srcOrd="1" destOrd="0" presId="urn:microsoft.com/office/officeart/2005/8/layout/list1"/>
    <dgm:cxn modelId="{63233A13-0B1C-4DCA-B710-DED33D408395}" type="presParOf" srcId="{B5AD866E-BD25-4C16-8BE6-8159EB3D88C0}" destId="{FFC83301-0948-4123-8002-AEDEE66E5CE5}" srcOrd="0" destOrd="0" presId="urn:microsoft.com/office/officeart/2005/8/layout/list1"/>
    <dgm:cxn modelId="{C3678734-202E-490E-993F-525F7165BE30}" type="presParOf" srcId="{FFC83301-0948-4123-8002-AEDEE66E5CE5}" destId="{47A9E416-D16C-40BA-A6F9-4074DC25C85B}" srcOrd="0" destOrd="0" presId="urn:microsoft.com/office/officeart/2005/8/layout/list1"/>
    <dgm:cxn modelId="{B620331A-3BA5-4F7D-A25E-5DA29107B313}" type="presParOf" srcId="{FFC83301-0948-4123-8002-AEDEE66E5CE5}" destId="{AA59CC38-DC7E-4E57-8CF2-0A8BAD3424A8}" srcOrd="1" destOrd="0" presId="urn:microsoft.com/office/officeart/2005/8/layout/list1"/>
    <dgm:cxn modelId="{A67F71DA-8F5D-422A-AF3F-C3F0ADBEC8A4}" type="presParOf" srcId="{B5AD866E-BD25-4C16-8BE6-8159EB3D88C0}" destId="{7E255D0B-D9C6-479A-8C99-80EF53FD74D1}" srcOrd="1" destOrd="0" presId="urn:microsoft.com/office/officeart/2005/8/layout/list1"/>
    <dgm:cxn modelId="{BDE1CEB3-CA94-48F3-841B-C3B14487D580}" type="presParOf" srcId="{B5AD866E-BD25-4C16-8BE6-8159EB3D88C0}" destId="{C83F4B95-6082-47C0-9AC6-C4978062F00F}" srcOrd="2" destOrd="0" presId="urn:microsoft.com/office/officeart/2005/8/layout/list1"/>
    <dgm:cxn modelId="{A9AC6C55-48EB-4DDF-87F4-D9F0A8B2EBDC}" type="presParOf" srcId="{B5AD866E-BD25-4C16-8BE6-8159EB3D88C0}" destId="{34D93A79-E8A2-479D-A77D-08908A898D3E}" srcOrd="3" destOrd="0" presId="urn:microsoft.com/office/officeart/2005/8/layout/list1"/>
    <dgm:cxn modelId="{130383DA-5E3B-40F0-9ADC-DC3557AB6D61}" type="presParOf" srcId="{B5AD866E-BD25-4C16-8BE6-8159EB3D88C0}" destId="{DCAEE947-E2BE-4A3D-9043-837FB0C9154B}" srcOrd="4" destOrd="0" presId="urn:microsoft.com/office/officeart/2005/8/layout/list1"/>
    <dgm:cxn modelId="{6401B3DF-C304-4FAB-9FA0-06B27B8281CF}" type="presParOf" srcId="{DCAEE947-E2BE-4A3D-9043-837FB0C9154B}" destId="{329ADBB7-067B-4CF1-8F0A-3ED886C63A1D}" srcOrd="0" destOrd="0" presId="urn:microsoft.com/office/officeart/2005/8/layout/list1"/>
    <dgm:cxn modelId="{0C79C3FF-1396-48FD-A3CC-CDA5F7156162}" type="presParOf" srcId="{DCAEE947-E2BE-4A3D-9043-837FB0C9154B}" destId="{3C7320E3-BD40-4792-9841-3EBB734F70FC}" srcOrd="1" destOrd="0" presId="urn:microsoft.com/office/officeart/2005/8/layout/list1"/>
    <dgm:cxn modelId="{638D2E8B-B9BE-42A7-BB66-FB474F06DC5F}" type="presParOf" srcId="{B5AD866E-BD25-4C16-8BE6-8159EB3D88C0}" destId="{8EF10DFF-24DE-406D-AADA-CBC32015F5AC}" srcOrd="5" destOrd="0" presId="urn:microsoft.com/office/officeart/2005/8/layout/list1"/>
    <dgm:cxn modelId="{A82ED7D9-8C44-4DAB-9E9E-53B4ADCD341E}" type="presParOf" srcId="{B5AD866E-BD25-4C16-8BE6-8159EB3D88C0}" destId="{9975B44A-F958-4B91-A029-D696CBEB7451}" srcOrd="6" destOrd="0" presId="urn:microsoft.com/office/officeart/2005/8/layout/list1"/>
    <dgm:cxn modelId="{9C9DDC14-D562-419A-AD4A-AA53BAC83A09}" type="presParOf" srcId="{B5AD866E-BD25-4C16-8BE6-8159EB3D88C0}" destId="{E91E32EA-9A11-4053-B0E9-14894697DFFA}" srcOrd="7" destOrd="0" presId="urn:microsoft.com/office/officeart/2005/8/layout/list1"/>
    <dgm:cxn modelId="{B7E084BB-6B5B-4F41-A9E3-00D40A14E415}" type="presParOf" srcId="{B5AD866E-BD25-4C16-8BE6-8159EB3D88C0}" destId="{D89E469E-4DAC-4D3C-9CFB-8E009862AE63}" srcOrd="8" destOrd="0" presId="urn:microsoft.com/office/officeart/2005/8/layout/list1"/>
    <dgm:cxn modelId="{648454AA-AB27-4CC1-AFF5-39477A4440CE}" type="presParOf" srcId="{D89E469E-4DAC-4D3C-9CFB-8E009862AE63}" destId="{AD963B0F-2379-49A8-B214-A4483D5E635D}" srcOrd="0" destOrd="0" presId="urn:microsoft.com/office/officeart/2005/8/layout/list1"/>
    <dgm:cxn modelId="{1D5A8E2D-E693-4E90-B758-2DDD163E4D78}" type="presParOf" srcId="{D89E469E-4DAC-4D3C-9CFB-8E009862AE63}" destId="{288734FF-CD83-47A9-B115-2B158C2370F8}" srcOrd="1" destOrd="0" presId="urn:microsoft.com/office/officeart/2005/8/layout/list1"/>
    <dgm:cxn modelId="{6053071B-5A1F-4BFB-851F-31B89AF14975}" type="presParOf" srcId="{B5AD866E-BD25-4C16-8BE6-8159EB3D88C0}" destId="{C7D9A20D-E7E6-4D8A-8D55-3259E1FB8B90}" srcOrd="9" destOrd="0" presId="urn:microsoft.com/office/officeart/2005/8/layout/list1"/>
    <dgm:cxn modelId="{1A17874E-FFF5-413C-80F0-1FA7BF838FF0}" type="presParOf" srcId="{B5AD866E-BD25-4C16-8BE6-8159EB3D88C0}" destId="{6B1CE1CD-8F0B-4557-8CD1-22E0BDB2DD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75F9E-162E-4FE3-AF8C-75B0D28BB77A}" type="doc">
      <dgm:prSet loTypeId="urn:microsoft.com/office/officeart/2005/8/layout/default#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208E593-EB4A-4007-9AF0-F77A2686D728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Обеспечение высокого охвата населения диспансерными и профилактическими осмотрами (99,9% и 99,8%)</a:t>
          </a:r>
        </a:p>
        <a:p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Выполнение установленных планов </a:t>
          </a:r>
        </a:p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ДД и проф.осмотров</a:t>
          </a:r>
          <a:endParaRPr lang="ru-RU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677E64BF-731D-411C-8C6C-AA14526D2387}" type="parTrans" cxnId="{D77D2A4A-FFC8-4D30-82E8-DC218FCEF095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E0DEC535-A304-476D-855E-E35DEB1EE558}" type="sibTrans" cxnId="{D77D2A4A-FFC8-4D30-82E8-DC218FCEF095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DC32EC1F-C5B5-43E6-8C66-C10744291E14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Выявление на ранних этапах заболеваний, приводящих к инвалидизации  и смертности</a:t>
          </a:r>
        </a:p>
        <a:p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Достижение индикативных показателей смертности населения по 598 Указу Президента России </a:t>
          </a:r>
          <a:endParaRPr lang="ru-RU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98BD22C6-F6F0-4C28-83BB-C2B0BA05C361}" type="parTrans" cxnId="{4E4151E3-D176-4871-B1C3-2171F47AD7D0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7E6CF3B4-0E2A-4B77-A5A0-5FACD6B8A7F5}" type="sibTrans" cxnId="{4E4151E3-D176-4871-B1C3-2171F47AD7D0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D6C1864F-D5B7-4193-8C45-C8BD526B5603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Улучшение состояния здоровья населения в целом и, в первую очередь, его наиболее уязвимых слоёв</a:t>
          </a:r>
        </a:p>
        <a:p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Достижение целевых значений ожидаемой продолжительности жизни населения</a:t>
          </a:r>
          <a:endParaRPr lang="ru-RU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4FE9AFA-44ED-494C-A9E6-181F3998050B}" type="parTrans" cxnId="{EFD08037-F881-495E-AF0B-F31F47A62A1E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8BB37BB0-0DA7-4F4C-82B6-F5B02E8EC595}" type="sibTrans" cxnId="{EFD08037-F881-495E-AF0B-F31F47A62A1E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84FA9502-9D33-4981-BB4E-C9000AEADC7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Выполнение жителям муниципального образования всех скрининговых обследований, предусмотренных законодательством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Соблюдение прав граждан на доступную медицинскую помощь</a:t>
          </a:r>
          <a:endParaRPr lang="ru-RU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3DC49C8D-ABD7-422A-A048-72E1A2802610}" type="parTrans" cxnId="{A0449A0A-F287-4405-B69D-F80676EB3E9F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D60EB317-A475-41D9-84D4-55B3282B2388}" type="sibTrans" cxnId="{A0449A0A-F287-4405-B69D-F80676EB3E9F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7AB0250A-BBBE-43E1-B36B-7E779F613420}">
      <dgm:prSet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Обследование населения с минимальной временной затратой и в структурном подразделении медицинской организации по месту жительства пациента</a:t>
          </a:r>
        </a:p>
        <a:p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Соблюдение прав граждан на доступную медицинскую помощь</a:t>
          </a:r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DF9C74C9-D0DF-4C15-91B7-E969DEC17E53}" type="parTrans" cxnId="{456FF086-CC30-4C0A-A0FD-F0E7334B2326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FA0F08D7-F696-43A0-B754-35661911F8A2}" type="sibTrans" cxnId="{456FF086-CC30-4C0A-A0FD-F0E7334B2326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68D251ED-5447-475A-90D5-258D22BD9A9B}" type="pres">
      <dgm:prSet presAssocID="{EE975F9E-162E-4FE3-AF8C-75B0D28BB7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EC6A1-3AAB-4B8C-AFB1-C268477E7E5B}" type="pres">
      <dgm:prSet presAssocID="{D208E593-EB4A-4007-9AF0-F77A2686D728}" presName="node" presStyleLbl="node1" presStyleIdx="0" presStyleCnt="5" custScaleX="115746" custScaleY="125676" custLinFactNeighborY="-51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D91ED-C3DA-45BA-9A93-45ACC45428C6}" type="pres">
      <dgm:prSet presAssocID="{E0DEC535-A304-476D-855E-E35DEB1EE558}" presName="sibTrans" presStyleCnt="0"/>
      <dgm:spPr/>
    </dgm:pt>
    <dgm:pt modelId="{39E31C6D-F70E-4288-9CB7-E2E9C22C5175}" type="pres">
      <dgm:prSet presAssocID="{DC32EC1F-C5B5-43E6-8C66-C10744291E14}" presName="node" presStyleLbl="node1" presStyleIdx="1" presStyleCnt="5" custScaleX="116686" custScaleY="123527" custLinFactNeighborX="-222" custLinFactNeighborY="-51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78AC-FC48-4FE5-80B9-1EF5DE8CE012}" type="pres">
      <dgm:prSet presAssocID="{7E6CF3B4-0E2A-4B77-A5A0-5FACD6B8A7F5}" presName="sibTrans" presStyleCnt="0"/>
      <dgm:spPr/>
    </dgm:pt>
    <dgm:pt modelId="{F9F8BFE8-EBBF-43F7-859C-6E8CAE16D4B3}" type="pres">
      <dgm:prSet presAssocID="{D6C1864F-D5B7-4193-8C45-C8BD526B5603}" presName="node" presStyleLbl="node1" presStyleIdx="2" presStyleCnt="5" custScaleX="134671" custScaleY="118371" custLinFactNeighborX="-809" custLinFactNeighborY="-49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CC1D5-3BC4-4234-9C8C-FB175F3A6E2A}" type="pres">
      <dgm:prSet presAssocID="{8BB37BB0-0DA7-4F4C-82B6-F5B02E8EC595}" presName="sibTrans" presStyleCnt="0"/>
      <dgm:spPr/>
    </dgm:pt>
    <dgm:pt modelId="{4524BD00-96E1-4B87-88B5-C286B1F641FE}" type="pres">
      <dgm:prSet presAssocID="{84FA9502-9D33-4981-BB4E-C9000AEADC72}" presName="node" presStyleLbl="node1" presStyleIdx="3" presStyleCnt="5" custScaleX="161561" custScaleY="152818" custLinFactNeighborX="-15717" custLinFactNeighborY="-5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4DF70-8ED5-4564-B412-58FF14320BDC}" type="pres">
      <dgm:prSet presAssocID="{D60EB317-A475-41D9-84D4-55B3282B2388}" presName="sibTrans" presStyleCnt="0"/>
      <dgm:spPr/>
    </dgm:pt>
    <dgm:pt modelId="{B2A7E244-83C6-4F60-A9D1-AEEF1ADEDA26}" type="pres">
      <dgm:prSet presAssocID="{7AB0250A-BBBE-43E1-B36B-7E779F613420}" presName="node" presStyleLbl="node1" presStyleIdx="4" presStyleCnt="5" custScaleX="158340" custScaleY="151908" custLinFactNeighborX="22425" custLinFactNeighborY="-59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43E150-F148-415E-90C7-6DD26B14B524}" type="presOf" srcId="{D6C1864F-D5B7-4193-8C45-C8BD526B5603}" destId="{F9F8BFE8-EBBF-43F7-859C-6E8CAE16D4B3}" srcOrd="0" destOrd="0" presId="urn:microsoft.com/office/officeart/2005/8/layout/default#1"/>
    <dgm:cxn modelId="{4E4151E3-D176-4871-B1C3-2171F47AD7D0}" srcId="{EE975F9E-162E-4FE3-AF8C-75B0D28BB77A}" destId="{DC32EC1F-C5B5-43E6-8C66-C10744291E14}" srcOrd="1" destOrd="0" parTransId="{98BD22C6-F6F0-4C28-83BB-C2B0BA05C361}" sibTransId="{7E6CF3B4-0E2A-4B77-A5A0-5FACD6B8A7F5}"/>
    <dgm:cxn modelId="{B485F8F7-1687-4279-B24F-64292A1C9B54}" type="presOf" srcId="{84FA9502-9D33-4981-BB4E-C9000AEADC72}" destId="{4524BD00-96E1-4B87-88B5-C286B1F641FE}" srcOrd="0" destOrd="0" presId="urn:microsoft.com/office/officeart/2005/8/layout/default#1"/>
    <dgm:cxn modelId="{EFD08037-F881-495E-AF0B-F31F47A62A1E}" srcId="{EE975F9E-162E-4FE3-AF8C-75B0D28BB77A}" destId="{D6C1864F-D5B7-4193-8C45-C8BD526B5603}" srcOrd="2" destOrd="0" parTransId="{74FE9AFA-44ED-494C-A9E6-181F3998050B}" sibTransId="{8BB37BB0-0DA7-4F4C-82B6-F5B02E8EC595}"/>
    <dgm:cxn modelId="{83B301AD-F241-4CD6-9AA9-F50E3387B7FF}" type="presOf" srcId="{7AB0250A-BBBE-43E1-B36B-7E779F613420}" destId="{B2A7E244-83C6-4F60-A9D1-AEEF1ADEDA26}" srcOrd="0" destOrd="0" presId="urn:microsoft.com/office/officeart/2005/8/layout/default#1"/>
    <dgm:cxn modelId="{2BAE96DC-768C-48B2-AB83-F3F783CE1B92}" type="presOf" srcId="{EE975F9E-162E-4FE3-AF8C-75B0D28BB77A}" destId="{68D251ED-5447-475A-90D5-258D22BD9A9B}" srcOrd="0" destOrd="0" presId="urn:microsoft.com/office/officeart/2005/8/layout/default#1"/>
    <dgm:cxn modelId="{7C3272AF-4120-4977-A4DD-7E167E750243}" type="presOf" srcId="{D208E593-EB4A-4007-9AF0-F77A2686D728}" destId="{35DEC6A1-3AAB-4B8C-AFB1-C268477E7E5B}" srcOrd="0" destOrd="0" presId="urn:microsoft.com/office/officeart/2005/8/layout/default#1"/>
    <dgm:cxn modelId="{D77D2A4A-FFC8-4D30-82E8-DC218FCEF095}" srcId="{EE975F9E-162E-4FE3-AF8C-75B0D28BB77A}" destId="{D208E593-EB4A-4007-9AF0-F77A2686D728}" srcOrd="0" destOrd="0" parTransId="{677E64BF-731D-411C-8C6C-AA14526D2387}" sibTransId="{E0DEC535-A304-476D-855E-E35DEB1EE558}"/>
    <dgm:cxn modelId="{456FF086-CC30-4C0A-A0FD-F0E7334B2326}" srcId="{EE975F9E-162E-4FE3-AF8C-75B0D28BB77A}" destId="{7AB0250A-BBBE-43E1-B36B-7E779F613420}" srcOrd="4" destOrd="0" parTransId="{DF9C74C9-D0DF-4C15-91B7-E969DEC17E53}" sibTransId="{FA0F08D7-F696-43A0-B754-35661911F8A2}"/>
    <dgm:cxn modelId="{A0449A0A-F287-4405-B69D-F80676EB3E9F}" srcId="{EE975F9E-162E-4FE3-AF8C-75B0D28BB77A}" destId="{84FA9502-9D33-4981-BB4E-C9000AEADC72}" srcOrd="3" destOrd="0" parTransId="{3DC49C8D-ABD7-422A-A048-72E1A2802610}" sibTransId="{D60EB317-A475-41D9-84D4-55B3282B2388}"/>
    <dgm:cxn modelId="{D74E6B67-245B-4ED6-AE0B-74FCFA7D1A6F}" type="presOf" srcId="{DC32EC1F-C5B5-43E6-8C66-C10744291E14}" destId="{39E31C6D-F70E-4288-9CB7-E2E9C22C5175}" srcOrd="0" destOrd="0" presId="urn:microsoft.com/office/officeart/2005/8/layout/default#1"/>
    <dgm:cxn modelId="{044557EF-A1AF-4293-914B-F50DA688AE19}" type="presParOf" srcId="{68D251ED-5447-475A-90D5-258D22BD9A9B}" destId="{35DEC6A1-3AAB-4B8C-AFB1-C268477E7E5B}" srcOrd="0" destOrd="0" presId="urn:microsoft.com/office/officeart/2005/8/layout/default#1"/>
    <dgm:cxn modelId="{EE917541-C3CD-42CF-ADC4-FA6F573E0F38}" type="presParOf" srcId="{68D251ED-5447-475A-90D5-258D22BD9A9B}" destId="{E92D91ED-C3DA-45BA-9A93-45ACC45428C6}" srcOrd="1" destOrd="0" presId="urn:microsoft.com/office/officeart/2005/8/layout/default#1"/>
    <dgm:cxn modelId="{299E3079-564B-43E8-99E1-D5A31F7C7297}" type="presParOf" srcId="{68D251ED-5447-475A-90D5-258D22BD9A9B}" destId="{39E31C6D-F70E-4288-9CB7-E2E9C22C5175}" srcOrd="2" destOrd="0" presId="urn:microsoft.com/office/officeart/2005/8/layout/default#1"/>
    <dgm:cxn modelId="{8D888B2B-7B2B-4F13-AF06-C4B855A1B014}" type="presParOf" srcId="{68D251ED-5447-475A-90D5-258D22BD9A9B}" destId="{465378AC-FC48-4FE5-80B9-1EF5DE8CE012}" srcOrd="3" destOrd="0" presId="urn:microsoft.com/office/officeart/2005/8/layout/default#1"/>
    <dgm:cxn modelId="{BB93A21F-2D45-4D4D-BBE5-0BA38C73D067}" type="presParOf" srcId="{68D251ED-5447-475A-90D5-258D22BD9A9B}" destId="{F9F8BFE8-EBBF-43F7-859C-6E8CAE16D4B3}" srcOrd="4" destOrd="0" presId="urn:microsoft.com/office/officeart/2005/8/layout/default#1"/>
    <dgm:cxn modelId="{2353A1AA-72DC-4E65-9E1E-FF32BFC9BAEE}" type="presParOf" srcId="{68D251ED-5447-475A-90D5-258D22BD9A9B}" destId="{C6BCC1D5-3BC4-4234-9C8C-FB175F3A6E2A}" srcOrd="5" destOrd="0" presId="urn:microsoft.com/office/officeart/2005/8/layout/default#1"/>
    <dgm:cxn modelId="{1D902B55-765F-4244-BE55-5368CBA43CBC}" type="presParOf" srcId="{68D251ED-5447-475A-90D5-258D22BD9A9B}" destId="{4524BD00-96E1-4B87-88B5-C286B1F641FE}" srcOrd="6" destOrd="0" presId="urn:microsoft.com/office/officeart/2005/8/layout/default#1"/>
    <dgm:cxn modelId="{88685077-7AF7-4A3D-A6EF-DA58956A93C7}" type="presParOf" srcId="{68D251ED-5447-475A-90D5-258D22BD9A9B}" destId="{D4F4DF70-8ED5-4564-B412-58FF14320BDC}" srcOrd="7" destOrd="0" presId="urn:microsoft.com/office/officeart/2005/8/layout/default#1"/>
    <dgm:cxn modelId="{A94B9C21-8CE3-4A77-BBDF-A11D93EB7546}" type="presParOf" srcId="{68D251ED-5447-475A-90D5-258D22BD9A9B}" destId="{B2A7E244-83C6-4F60-A9D1-AEEF1ADEDA2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0A97D0-491F-4625-8780-2B4CB6ED7DE1}" type="doc">
      <dgm:prSet loTypeId="urn:microsoft.com/office/officeart/2005/8/layout/list1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2E6A653-5162-4D1F-8E3D-9E36D2201318}">
      <dgm:prSet phldrT="[Текст]"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Ежемесячно, в срок с 5 по 10 число месяца, актуализировать списки прикрепленного населения по каждому врачу первичного звена.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D9496227-E30D-4AA4-B6DC-5CA07454679D}" type="parTrans" cxnId="{6B4C0034-622F-42B9-B7DE-B4B9065DC0B1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D74A3242-22B5-48D6-B8B0-E340E16F7756}" type="sibTrans" cxnId="{6B4C0034-622F-42B9-B7DE-B4B9065DC0B1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8278A28-4824-4B4E-9E37-97A188F72F67}">
      <dgm:prSet phldrT="[Текст]"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Из числа лиц, прикрепленных для медицинского обслуживания ко вверенной медицинской организации, провести выверку лиц, не обращавшихся за медицинской помощью в соответствующую медицинскую организацию более 1 года, для лиц моложе 40 лет – более 2-х лет.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8EC9C4B2-3DC8-45E6-8F2C-94D778DCF2A6}" type="parTrans" cxnId="{8916F464-AFC8-4083-B19C-CDDF024FA0BD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CDF017AE-F404-4C58-9D5F-259F623E75C1}" type="sibTrans" cxnId="{8916F464-AFC8-4083-B19C-CDDF024FA0BD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96977CC9-0428-47AB-B001-3A101BFCDB3C}">
      <dgm:prSet phldrT="[Текст]" custT="1"/>
      <dgm:spPr/>
      <dgm:t>
        <a:bodyPr/>
        <a:lstStyle/>
        <a:p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Поручить средним медицинским работникам участковой сети поликлиник, участковых больниц, амбулаторий, фельдшерско-акушерских пунктов, фельдшерских здравпунктов на соответствующих участках обслуживания провести подворные обходы лиц, не обращавшихся за медицинской помощью в соответствующую медицинскую организацию более 1 года, лиц моложе 40 лет – более 2-х лет. 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87BE3FE9-9C76-4A5A-96F4-14E561713CDF}" type="parTrans" cxnId="{4C0AA3F8-B27F-4CF0-8D7A-E5EFF8BC5C26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D5E49BDF-8862-4E36-84CA-C066E6749155}" type="sibTrans" cxnId="{4C0AA3F8-B27F-4CF0-8D7A-E5EFF8BC5C26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6DE7930E-DF08-447B-8999-B92DBC867D82}">
      <dgm:prSet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1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Провести первичный доврачебный осмотр лиц в объеме профилактического медицинского осмотра: опрос (анкетирование) в целях выявления хронических неинфекционных заболеваний, факторов риска их развития, потребления наркотических средств и психотропных веществ без назначения врача, антропометрия, расчет индекса массы тела, измерение артериального давления, выдача направлений на определение уровня общего холестерина и  глюкозы в крови, флюорографию легких,  маммографию,  клинический анализ крови, исследование кала на скрытую кровь (для граждан в возрасте 45 лет и старше).</a:t>
          </a:r>
          <a:endParaRPr lang="ru-RU" sz="1100" dirty="0"/>
        </a:p>
      </dgm:t>
    </dgm:pt>
    <dgm:pt modelId="{C2D12E81-3D4A-4F26-A7B1-EE58218B1AD7}" type="parTrans" cxnId="{EA173C41-3D9D-4FE7-A72C-B29B891CA3C3}">
      <dgm:prSet/>
      <dgm:spPr/>
      <dgm:t>
        <a:bodyPr/>
        <a:lstStyle/>
        <a:p>
          <a:endParaRPr lang="ru-RU" sz="1200"/>
        </a:p>
      </dgm:t>
    </dgm:pt>
    <dgm:pt modelId="{7C54C9AE-C1B1-44B5-A960-93AFBC213D99}" type="sibTrans" cxnId="{EA173C41-3D9D-4FE7-A72C-B29B891CA3C3}">
      <dgm:prSet/>
      <dgm:spPr/>
      <dgm:t>
        <a:bodyPr/>
        <a:lstStyle/>
        <a:p>
          <a:endParaRPr lang="ru-RU" sz="1200"/>
        </a:p>
      </dgm:t>
    </dgm:pt>
    <dgm:pt modelId="{37EE7EC9-A437-4A3C-939C-C5F73541046B}" type="pres">
      <dgm:prSet presAssocID="{F90A97D0-491F-4625-8780-2B4CB6ED7D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0027D7-2BDD-44C3-B6C5-D96C6395D43D}" type="pres">
      <dgm:prSet presAssocID="{F2E6A653-5162-4D1F-8E3D-9E36D2201318}" presName="parentLin" presStyleCnt="0"/>
      <dgm:spPr/>
    </dgm:pt>
    <dgm:pt modelId="{D89622DA-689D-4D32-9507-D37C811093C8}" type="pres">
      <dgm:prSet presAssocID="{F2E6A653-5162-4D1F-8E3D-9E36D220131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2F0C3B5-07BB-4419-B318-896350A99D6A}" type="pres">
      <dgm:prSet presAssocID="{F2E6A653-5162-4D1F-8E3D-9E36D2201318}" presName="parentText" presStyleLbl="node1" presStyleIdx="0" presStyleCnt="4" custScaleX="131429" custScaleY="98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DF87A-23FD-4793-A729-4089A9E591A6}" type="pres">
      <dgm:prSet presAssocID="{F2E6A653-5162-4D1F-8E3D-9E36D2201318}" presName="negativeSpace" presStyleCnt="0"/>
      <dgm:spPr/>
    </dgm:pt>
    <dgm:pt modelId="{BF488651-6BBD-4E16-ACE7-9BBDEA21AF0D}" type="pres">
      <dgm:prSet presAssocID="{F2E6A653-5162-4D1F-8E3D-9E36D2201318}" presName="childText" presStyleLbl="conFgAcc1" presStyleIdx="0" presStyleCnt="4" custLinFactNeighborX="8000" custLinFactNeighborY="27832">
        <dgm:presLayoutVars>
          <dgm:bulletEnabled val="1"/>
        </dgm:presLayoutVars>
      </dgm:prSet>
      <dgm:spPr/>
    </dgm:pt>
    <dgm:pt modelId="{215AE056-4730-4F75-82BC-E8A704D6AF3F}" type="pres">
      <dgm:prSet presAssocID="{D74A3242-22B5-48D6-B8B0-E340E16F7756}" presName="spaceBetweenRectangles" presStyleCnt="0"/>
      <dgm:spPr/>
    </dgm:pt>
    <dgm:pt modelId="{EDD811FF-BFC2-4507-875B-2D40640D6205}" type="pres">
      <dgm:prSet presAssocID="{A8278A28-4824-4B4E-9E37-97A188F72F67}" presName="parentLin" presStyleCnt="0"/>
      <dgm:spPr/>
    </dgm:pt>
    <dgm:pt modelId="{CD4AA49D-4254-489F-A51C-600040443393}" type="pres">
      <dgm:prSet presAssocID="{A8278A28-4824-4B4E-9E37-97A188F72F6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D887287-90E3-44BB-97C5-A661A7D8E982}" type="pres">
      <dgm:prSet presAssocID="{A8278A28-4824-4B4E-9E37-97A188F72F67}" presName="parentText" presStyleLbl="node1" presStyleIdx="1" presStyleCnt="4" custScaleX="131268" custScaleY="1552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A0912-6A15-46F8-B6E1-09AD783CDB45}" type="pres">
      <dgm:prSet presAssocID="{A8278A28-4824-4B4E-9E37-97A188F72F67}" presName="negativeSpace" presStyleCnt="0"/>
      <dgm:spPr/>
    </dgm:pt>
    <dgm:pt modelId="{815E74C1-2577-4656-B069-5C4C532A9E31}" type="pres">
      <dgm:prSet presAssocID="{A8278A28-4824-4B4E-9E37-97A188F72F67}" presName="childText" presStyleLbl="conFgAcc1" presStyleIdx="1" presStyleCnt="4">
        <dgm:presLayoutVars>
          <dgm:bulletEnabled val="1"/>
        </dgm:presLayoutVars>
      </dgm:prSet>
      <dgm:spPr/>
    </dgm:pt>
    <dgm:pt modelId="{3C017CCB-517C-45FB-876F-F4B5CB3C6D9C}" type="pres">
      <dgm:prSet presAssocID="{CDF017AE-F404-4C58-9D5F-259F623E75C1}" presName="spaceBetweenRectangles" presStyleCnt="0"/>
      <dgm:spPr/>
    </dgm:pt>
    <dgm:pt modelId="{F582DC61-EBB9-4ECA-A0BD-EF81522CCDA9}" type="pres">
      <dgm:prSet presAssocID="{96977CC9-0428-47AB-B001-3A101BFCDB3C}" presName="parentLin" presStyleCnt="0"/>
      <dgm:spPr/>
    </dgm:pt>
    <dgm:pt modelId="{95ABD4FA-F0F5-4C01-80A2-AA2DCA9E7799}" type="pres">
      <dgm:prSet presAssocID="{96977CC9-0428-47AB-B001-3A101BFCDB3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B2F362F-08ED-4D74-A587-B0C63568C149}" type="pres">
      <dgm:prSet presAssocID="{96977CC9-0428-47AB-B001-3A101BFCDB3C}" presName="parentText" presStyleLbl="node1" presStyleIdx="2" presStyleCnt="4" custScaleX="131428" custScaleY="158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1640C-49F6-4AEC-A275-2A12FEBE0296}" type="pres">
      <dgm:prSet presAssocID="{96977CC9-0428-47AB-B001-3A101BFCDB3C}" presName="negativeSpace" presStyleCnt="0"/>
      <dgm:spPr/>
    </dgm:pt>
    <dgm:pt modelId="{41A2E108-256A-4C90-92D5-58704ED540F5}" type="pres">
      <dgm:prSet presAssocID="{96977CC9-0428-47AB-B001-3A101BFCDB3C}" presName="childText" presStyleLbl="conFgAcc1" presStyleIdx="2" presStyleCnt="4">
        <dgm:presLayoutVars>
          <dgm:bulletEnabled val="1"/>
        </dgm:presLayoutVars>
      </dgm:prSet>
      <dgm:spPr/>
    </dgm:pt>
    <dgm:pt modelId="{9736EE59-C980-4E5B-999B-D846A551728A}" type="pres">
      <dgm:prSet presAssocID="{D5E49BDF-8862-4E36-84CA-C066E6749155}" presName="spaceBetweenRectangles" presStyleCnt="0"/>
      <dgm:spPr/>
    </dgm:pt>
    <dgm:pt modelId="{6E3C9F82-3D2F-46B5-854D-CDD34673249C}" type="pres">
      <dgm:prSet presAssocID="{6DE7930E-DF08-447B-8999-B92DBC867D82}" presName="parentLin" presStyleCnt="0"/>
      <dgm:spPr/>
    </dgm:pt>
    <dgm:pt modelId="{E58D2DD8-8D35-4384-9F46-50FDE797CD64}" type="pres">
      <dgm:prSet presAssocID="{6DE7930E-DF08-447B-8999-B92DBC867D8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2840AB3-96DD-49D3-9288-A13A5455E32A}" type="pres">
      <dgm:prSet presAssocID="{6DE7930E-DF08-447B-8999-B92DBC867D82}" presName="parentText" presStyleLbl="node1" presStyleIdx="3" presStyleCnt="4" custScaleX="131645" custScaleY="223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9CA9B-77FD-4FCE-9D60-0B648B05DA5E}" type="pres">
      <dgm:prSet presAssocID="{6DE7930E-DF08-447B-8999-B92DBC867D82}" presName="negativeSpace" presStyleCnt="0"/>
      <dgm:spPr/>
    </dgm:pt>
    <dgm:pt modelId="{99FF7389-C8E7-4C86-9A71-383B56AE441D}" type="pres">
      <dgm:prSet presAssocID="{6DE7930E-DF08-447B-8999-B92DBC867D8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CE7597A-B99F-4916-B18D-ED80DC7B2A98}" type="presOf" srcId="{A8278A28-4824-4B4E-9E37-97A188F72F67}" destId="{CD4AA49D-4254-489F-A51C-600040443393}" srcOrd="0" destOrd="0" presId="urn:microsoft.com/office/officeart/2005/8/layout/list1"/>
    <dgm:cxn modelId="{97F5DDDF-3FAF-4521-A44A-BBFEE3A02C21}" type="presOf" srcId="{A8278A28-4824-4B4E-9E37-97A188F72F67}" destId="{9D887287-90E3-44BB-97C5-A661A7D8E982}" srcOrd="1" destOrd="0" presId="urn:microsoft.com/office/officeart/2005/8/layout/list1"/>
    <dgm:cxn modelId="{6B4C0034-622F-42B9-B7DE-B4B9065DC0B1}" srcId="{F90A97D0-491F-4625-8780-2B4CB6ED7DE1}" destId="{F2E6A653-5162-4D1F-8E3D-9E36D2201318}" srcOrd="0" destOrd="0" parTransId="{D9496227-E30D-4AA4-B6DC-5CA07454679D}" sibTransId="{D74A3242-22B5-48D6-B8B0-E340E16F7756}"/>
    <dgm:cxn modelId="{F8784CD7-AF2B-4D23-8F0D-995549456C88}" type="presOf" srcId="{F90A97D0-491F-4625-8780-2B4CB6ED7DE1}" destId="{37EE7EC9-A437-4A3C-939C-C5F73541046B}" srcOrd="0" destOrd="0" presId="urn:microsoft.com/office/officeart/2005/8/layout/list1"/>
    <dgm:cxn modelId="{F79349F2-7CC3-47BF-BEA3-6F74C37847B2}" type="presOf" srcId="{F2E6A653-5162-4D1F-8E3D-9E36D2201318}" destId="{D89622DA-689D-4D32-9507-D37C811093C8}" srcOrd="0" destOrd="0" presId="urn:microsoft.com/office/officeart/2005/8/layout/list1"/>
    <dgm:cxn modelId="{9744F3C7-305C-4A52-8ABE-4522F85243F3}" type="presOf" srcId="{6DE7930E-DF08-447B-8999-B92DBC867D82}" destId="{E58D2DD8-8D35-4384-9F46-50FDE797CD64}" srcOrd="0" destOrd="0" presId="urn:microsoft.com/office/officeart/2005/8/layout/list1"/>
    <dgm:cxn modelId="{EA173C41-3D9D-4FE7-A72C-B29B891CA3C3}" srcId="{F90A97D0-491F-4625-8780-2B4CB6ED7DE1}" destId="{6DE7930E-DF08-447B-8999-B92DBC867D82}" srcOrd="3" destOrd="0" parTransId="{C2D12E81-3D4A-4F26-A7B1-EE58218B1AD7}" sibTransId="{7C54C9AE-C1B1-44B5-A960-93AFBC213D99}"/>
    <dgm:cxn modelId="{8F62A1D9-2A8B-4663-82CD-8078517B6566}" type="presOf" srcId="{F2E6A653-5162-4D1F-8E3D-9E36D2201318}" destId="{32F0C3B5-07BB-4419-B318-896350A99D6A}" srcOrd="1" destOrd="0" presId="urn:microsoft.com/office/officeart/2005/8/layout/list1"/>
    <dgm:cxn modelId="{87C12AC4-AEC5-4FF6-B887-05D938B9A8D4}" type="presOf" srcId="{96977CC9-0428-47AB-B001-3A101BFCDB3C}" destId="{95ABD4FA-F0F5-4C01-80A2-AA2DCA9E7799}" srcOrd="0" destOrd="0" presId="urn:microsoft.com/office/officeart/2005/8/layout/list1"/>
    <dgm:cxn modelId="{8916F464-AFC8-4083-B19C-CDDF024FA0BD}" srcId="{F90A97D0-491F-4625-8780-2B4CB6ED7DE1}" destId="{A8278A28-4824-4B4E-9E37-97A188F72F67}" srcOrd="1" destOrd="0" parTransId="{8EC9C4B2-3DC8-45E6-8F2C-94D778DCF2A6}" sibTransId="{CDF017AE-F404-4C58-9D5F-259F623E75C1}"/>
    <dgm:cxn modelId="{EAB713D4-D723-4D02-9547-7349375CD1C4}" type="presOf" srcId="{6DE7930E-DF08-447B-8999-B92DBC867D82}" destId="{32840AB3-96DD-49D3-9288-A13A5455E32A}" srcOrd="1" destOrd="0" presId="urn:microsoft.com/office/officeart/2005/8/layout/list1"/>
    <dgm:cxn modelId="{68863237-72D6-4E19-9F81-D64E5A408587}" type="presOf" srcId="{96977CC9-0428-47AB-B001-3A101BFCDB3C}" destId="{9B2F362F-08ED-4D74-A587-B0C63568C149}" srcOrd="1" destOrd="0" presId="urn:microsoft.com/office/officeart/2005/8/layout/list1"/>
    <dgm:cxn modelId="{4C0AA3F8-B27F-4CF0-8D7A-E5EFF8BC5C26}" srcId="{F90A97D0-491F-4625-8780-2B4CB6ED7DE1}" destId="{96977CC9-0428-47AB-B001-3A101BFCDB3C}" srcOrd="2" destOrd="0" parTransId="{87BE3FE9-9C76-4A5A-96F4-14E561713CDF}" sibTransId="{D5E49BDF-8862-4E36-84CA-C066E6749155}"/>
    <dgm:cxn modelId="{7EFA6B6E-34E9-48E3-9823-3B24AF175313}" type="presParOf" srcId="{37EE7EC9-A437-4A3C-939C-C5F73541046B}" destId="{0C0027D7-2BDD-44C3-B6C5-D96C6395D43D}" srcOrd="0" destOrd="0" presId="urn:microsoft.com/office/officeart/2005/8/layout/list1"/>
    <dgm:cxn modelId="{46524B73-9CCA-4FBB-B8C1-F548DD686495}" type="presParOf" srcId="{0C0027D7-2BDD-44C3-B6C5-D96C6395D43D}" destId="{D89622DA-689D-4D32-9507-D37C811093C8}" srcOrd="0" destOrd="0" presId="urn:microsoft.com/office/officeart/2005/8/layout/list1"/>
    <dgm:cxn modelId="{749E74BE-8157-4D9B-88AE-E55130B180BF}" type="presParOf" srcId="{0C0027D7-2BDD-44C3-B6C5-D96C6395D43D}" destId="{32F0C3B5-07BB-4419-B318-896350A99D6A}" srcOrd="1" destOrd="0" presId="urn:microsoft.com/office/officeart/2005/8/layout/list1"/>
    <dgm:cxn modelId="{A54DBBAD-9494-436E-9C03-26ACC7A56A94}" type="presParOf" srcId="{37EE7EC9-A437-4A3C-939C-C5F73541046B}" destId="{C44DF87A-23FD-4793-A729-4089A9E591A6}" srcOrd="1" destOrd="0" presId="urn:microsoft.com/office/officeart/2005/8/layout/list1"/>
    <dgm:cxn modelId="{015EE4D1-18A5-46BB-8ECC-6BA49229A11F}" type="presParOf" srcId="{37EE7EC9-A437-4A3C-939C-C5F73541046B}" destId="{BF488651-6BBD-4E16-ACE7-9BBDEA21AF0D}" srcOrd="2" destOrd="0" presId="urn:microsoft.com/office/officeart/2005/8/layout/list1"/>
    <dgm:cxn modelId="{7761B3A6-5E18-41D1-838B-111B74F24289}" type="presParOf" srcId="{37EE7EC9-A437-4A3C-939C-C5F73541046B}" destId="{215AE056-4730-4F75-82BC-E8A704D6AF3F}" srcOrd="3" destOrd="0" presId="urn:microsoft.com/office/officeart/2005/8/layout/list1"/>
    <dgm:cxn modelId="{ED8E42A7-8C4A-48F8-A69B-11C0CDE3EDE4}" type="presParOf" srcId="{37EE7EC9-A437-4A3C-939C-C5F73541046B}" destId="{EDD811FF-BFC2-4507-875B-2D40640D6205}" srcOrd="4" destOrd="0" presId="urn:microsoft.com/office/officeart/2005/8/layout/list1"/>
    <dgm:cxn modelId="{DDDF9FFB-414A-466D-B175-89C86D534F4D}" type="presParOf" srcId="{EDD811FF-BFC2-4507-875B-2D40640D6205}" destId="{CD4AA49D-4254-489F-A51C-600040443393}" srcOrd="0" destOrd="0" presId="urn:microsoft.com/office/officeart/2005/8/layout/list1"/>
    <dgm:cxn modelId="{2124C679-6B8A-4A62-A55B-2F8BD544AAAE}" type="presParOf" srcId="{EDD811FF-BFC2-4507-875B-2D40640D6205}" destId="{9D887287-90E3-44BB-97C5-A661A7D8E982}" srcOrd="1" destOrd="0" presId="urn:microsoft.com/office/officeart/2005/8/layout/list1"/>
    <dgm:cxn modelId="{BAF21D46-5F96-4F3A-8F63-911987198239}" type="presParOf" srcId="{37EE7EC9-A437-4A3C-939C-C5F73541046B}" destId="{453A0912-6A15-46F8-B6E1-09AD783CDB45}" srcOrd="5" destOrd="0" presId="urn:microsoft.com/office/officeart/2005/8/layout/list1"/>
    <dgm:cxn modelId="{2EBDC60A-9CB2-444D-A042-62F3AFEE5ECF}" type="presParOf" srcId="{37EE7EC9-A437-4A3C-939C-C5F73541046B}" destId="{815E74C1-2577-4656-B069-5C4C532A9E31}" srcOrd="6" destOrd="0" presId="urn:microsoft.com/office/officeart/2005/8/layout/list1"/>
    <dgm:cxn modelId="{EB666793-566A-4FC5-91DE-8AF776578F51}" type="presParOf" srcId="{37EE7EC9-A437-4A3C-939C-C5F73541046B}" destId="{3C017CCB-517C-45FB-876F-F4B5CB3C6D9C}" srcOrd="7" destOrd="0" presId="urn:microsoft.com/office/officeart/2005/8/layout/list1"/>
    <dgm:cxn modelId="{97ACE589-8410-4749-B829-D3F93631C72A}" type="presParOf" srcId="{37EE7EC9-A437-4A3C-939C-C5F73541046B}" destId="{F582DC61-EBB9-4ECA-A0BD-EF81522CCDA9}" srcOrd="8" destOrd="0" presId="urn:microsoft.com/office/officeart/2005/8/layout/list1"/>
    <dgm:cxn modelId="{40B847B8-93E6-417C-BEC3-9A2978492EA8}" type="presParOf" srcId="{F582DC61-EBB9-4ECA-A0BD-EF81522CCDA9}" destId="{95ABD4FA-F0F5-4C01-80A2-AA2DCA9E7799}" srcOrd="0" destOrd="0" presId="urn:microsoft.com/office/officeart/2005/8/layout/list1"/>
    <dgm:cxn modelId="{305FFCD7-7E0C-4668-86B5-071A60B84F90}" type="presParOf" srcId="{F582DC61-EBB9-4ECA-A0BD-EF81522CCDA9}" destId="{9B2F362F-08ED-4D74-A587-B0C63568C149}" srcOrd="1" destOrd="0" presId="urn:microsoft.com/office/officeart/2005/8/layout/list1"/>
    <dgm:cxn modelId="{E723F848-1F80-4C1C-A22F-44E0BF3720D1}" type="presParOf" srcId="{37EE7EC9-A437-4A3C-939C-C5F73541046B}" destId="{9331640C-49F6-4AEC-A275-2A12FEBE0296}" srcOrd="9" destOrd="0" presId="urn:microsoft.com/office/officeart/2005/8/layout/list1"/>
    <dgm:cxn modelId="{AD079032-A623-40AD-8354-8E4E6F4E6D45}" type="presParOf" srcId="{37EE7EC9-A437-4A3C-939C-C5F73541046B}" destId="{41A2E108-256A-4C90-92D5-58704ED540F5}" srcOrd="10" destOrd="0" presId="urn:microsoft.com/office/officeart/2005/8/layout/list1"/>
    <dgm:cxn modelId="{1040E9D7-098B-4A8A-BB93-570D3F05B8A1}" type="presParOf" srcId="{37EE7EC9-A437-4A3C-939C-C5F73541046B}" destId="{9736EE59-C980-4E5B-999B-D846A551728A}" srcOrd="11" destOrd="0" presId="urn:microsoft.com/office/officeart/2005/8/layout/list1"/>
    <dgm:cxn modelId="{6A62BABF-14F2-4DAE-888A-B1BECF2BD5AD}" type="presParOf" srcId="{37EE7EC9-A437-4A3C-939C-C5F73541046B}" destId="{6E3C9F82-3D2F-46B5-854D-CDD34673249C}" srcOrd="12" destOrd="0" presId="urn:microsoft.com/office/officeart/2005/8/layout/list1"/>
    <dgm:cxn modelId="{32F06C5E-D5D1-4E4A-8C8D-614EF44C8E48}" type="presParOf" srcId="{6E3C9F82-3D2F-46B5-854D-CDD34673249C}" destId="{E58D2DD8-8D35-4384-9F46-50FDE797CD64}" srcOrd="0" destOrd="0" presId="urn:microsoft.com/office/officeart/2005/8/layout/list1"/>
    <dgm:cxn modelId="{191110FA-7069-4F4D-9C01-911765C950FD}" type="presParOf" srcId="{6E3C9F82-3D2F-46B5-854D-CDD34673249C}" destId="{32840AB3-96DD-49D3-9288-A13A5455E32A}" srcOrd="1" destOrd="0" presId="urn:microsoft.com/office/officeart/2005/8/layout/list1"/>
    <dgm:cxn modelId="{81652A4E-4468-40E5-BCD7-58AF9905215B}" type="presParOf" srcId="{37EE7EC9-A437-4A3C-939C-C5F73541046B}" destId="{5939CA9B-77FD-4FCE-9D60-0B648B05DA5E}" srcOrd="13" destOrd="0" presId="urn:microsoft.com/office/officeart/2005/8/layout/list1"/>
    <dgm:cxn modelId="{D90C2DA9-5AB7-4C28-8D9E-641352AC07C9}" type="presParOf" srcId="{37EE7EC9-A437-4A3C-939C-C5F73541046B}" destId="{99FF7389-C8E7-4C86-9A71-383B56AE441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6C875-1FDE-416A-A925-124D543C7700}" type="doc">
      <dgm:prSet loTypeId="urn:microsoft.com/office/officeart/2005/8/layout/process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06BDF19-6F6C-48CA-B3AB-294BEEEC2BF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Фельдшера скорой медицинской помощи</a:t>
          </a:r>
          <a:endParaRPr lang="ru-RU" sz="12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225780B6-79C4-4018-AA97-FBB234FA266F}" type="parTrans" cxnId="{BE48F33B-4BB2-42BB-9E16-74886DB5E20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D07111-95D7-4B43-91EF-C889AFA7702F}" type="sibTrans" cxnId="{BE48F33B-4BB2-42BB-9E16-74886DB5E20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CF1E33F-C80B-42D6-9E12-7707956C5D08}">
      <dgm:prSet phldrT="[Текст]" custT="1"/>
      <dgm:spPr/>
      <dgm:t>
        <a:bodyPr/>
        <a:lstStyle/>
        <a:p>
          <a:pPr rtl="0"/>
          <a:r>
            <a:rPr kumimoji="0" lang="ru-RU" sz="10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2015-2016 годах 362 фельдшера стажировка на базе РСЦ ГБУЗ «Пензенская областная клиническая больница им. Н.Н. Бурденко».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E350BD-391F-4D11-9C27-C9EB607D213E}" type="parTrans" cxnId="{0EDDCD79-6E12-4E16-9AA1-ABDE1A0C68C4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237AB0-DC0F-4F4A-96D0-7D3002485AD2}" type="sibTrans" cxnId="{0EDDCD79-6E12-4E16-9AA1-ABDE1A0C68C4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EF48497-2B57-43AE-9723-EEC350476885}">
      <dgm:prSet phldrT="[Текст]" custT="1"/>
      <dgm:spPr/>
      <dgm:t>
        <a:bodyPr/>
        <a:lstStyle/>
        <a:p>
          <a:pPr rtl="0"/>
          <a:r>
            <a:rPr kumimoji="0" lang="ru-RU" sz="10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2016 году - 608 фельдшеров обучены  навыкам сердечно-легочной реанимации на базе ГБУЗ «ТЦМК Пензенской области».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248BDE8-9051-4B3C-A39E-235637FC172C}" type="parTrans" cxnId="{4EBA13F6-4A46-47F0-B9E8-87E23FB6B92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0F48A25-8F30-4772-A154-128047E0BDCA}" type="sibTrans" cxnId="{4EBA13F6-4A46-47F0-B9E8-87E23FB6B92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56D380-D829-4539-909E-7D2971740CB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2015-2016 годах для фельдшеров скорой медицинской помощи  главными внештатными специалистами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Министерства организованы семинары:</a:t>
          </a:r>
          <a:endParaRPr kumimoji="0" lang="ru-RU" sz="12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D7FB1B-A1F8-445A-A974-268C849BE8D0}" type="parTrans" cxnId="{BB947E99-0538-4879-918F-D8BA61B5C8D6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4517C2D-BB57-4F42-9458-CBE359C78605}" type="sibTrans" cxnId="{BB947E99-0538-4879-918F-D8BA61B5C8D6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5B4138-A27D-4465-9243-5960D7CB153F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Медицинские работники ФАП (ФЗП)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27635C4-8C69-4663-9EF2-9CBFC924C268}" type="parTrans" cxnId="{EF59994F-16D8-44F4-9AA1-5754E1A1E14D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4E8FB28-5EA8-45AB-8A9A-FB86AAE46059}" type="sibTrans" cxnId="{EF59994F-16D8-44F4-9AA1-5754E1A1E14D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8836FE0-1CDF-4595-84D8-AD8148CF6423}">
      <dgm:prSet phldrT="[Текст]" custT="1"/>
      <dgm:spPr/>
      <dgm:t>
        <a:bodyPr/>
        <a:lstStyle/>
        <a:p>
          <a:pPr rtl="0"/>
          <a:r>
            <a:rPr kumimoji="0" lang="ru-RU" sz="1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2015-2017 годах 205 фельдшеров ФАП прошли обучение на тему «Организация хранения, учета и отпуска лекарственных препаратов в МО». 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72AD7E9-CAEC-4D5B-9E6C-4BA40C00129D}" type="parTrans" cxnId="{3C02CF06-4C13-4EE1-8DA1-2A4DF775C10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A25037A-4BE3-4554-B1C2-60BBDBD0CE91}" type="sibTrans" cxnId="{3C02CF06-4C13-4EE1-8DA1-2A4DF775C10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A6F1DE-085A-40E6-839A-12D44A5B84CA}">
      <dgm:prSet phldrT="[Текст]" custT="1"/>
      <dgm:spPr/>
      <dgm:t>
        <a:bodyPr/>
        <a:lstStyle/>
        <a:p>
          <a:pPr rtl="0"/>
          <a:r>
            <a:rPr kumimoji="0" lang="ru-RU" sz="1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2017 году организован обучающий семинар для 106 фельдшеров ФАП на тему раннего распознавания признаков суицидального поведения.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626D2C-BF22-49CF-ADB0-14BBBC5961B0}" type="parTrans" cxnId="{75FCD379-8D6A-4BC0-83B9-005C06045B6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89282C3-87D2-462A-B9EF-FC783EB91234}" type="sibTrans" cxnId="{75FCD379-8D6A-4BC0-83B9-005C06045B6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BE06C9-9570-4C41-B911-13FEF5CFBC64}">
      <dgm:prSet custT="1"/>
      <dgm:spPr/>
      <dgm:t>
        <a:bodyPr/>
        <a:lstStyle/>
        <a:p>
          <a:pPr rtl="0"/>
          <a:r>
            <a:rPr kumimoji="0" lang="ru-RU" sz="10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2017 году 372 фельдшера обучены правильной  интерпретации ЭКГ исследований и своевременному оказанию медицинской помощи пациентам при ССЗ </a:t>
          </a:r>
          <a:endParaRPr kumimoji="0" lang="ru-RU" sz="1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F122233-D21D-423D-8CE1-1E0CC11B9446}" type="parTrans" cxnId="{FAAFB004-8584-48E2-8582-F8AC383FFC3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CCDACC5-167F-4857-A58A-571106A44DF4}" type="sibTrans" cxnId="{FAAFB004-8584-48E2-8582-F8AC383FFC3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88B4668-C0E3-45B0-A141-C81D6B68B196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Правила оформления медицинской документации, карт вызова СМП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AB9E2EC-126C-4BDB-AEE7-90EDE07371FE}" type="parTrans" cxnId="{F49C90C0-125E-4EDB-A0E8-0A2734CD0C7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97C8E1-0DA6-4B06-8986-342DFFC74435}" type="sibTrans" cxnId="{F49C90C0-125E-4EDB-A0E8-0A2734CD0C7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415C680-D31B-4CEB-8A03-99002B5A1817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Ущемленные грыжи – вопросы диагностики, тактики и лечения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D485876-C429-46F5-A890-4BD51D70D86E}" type="parTrans" cxnId="{CF633DEA-1DF3-40F0-A108-D0B51019180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754E28-59FE-404A-A722-E825970B2F5C}" type="sibTrans" cxnId="{CF633DEA-1DF3-40F0-A108-D0B51019180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DA32C2-CA37-4D85-928A-BB3E55DCDDB4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Острый коронарный синдром: клиника, диагностика, маршрутизация, лечение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4383BA7-5E1F-422E-A27F-F1802F100A81}" type="parTrans" cxnId="{6B2AA592-6A89-497C-8027-511D07F865D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33AB553-FA32-487A-A68F-6530B96C5671}" type="sibTrans" cxnId="{6B2AA592-6A89-497C-8027-511D07F865D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8ABD28C-B420-4CA1-A752-C63B9CCB84C1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Панкреонекроз – клиника, диагностика, неотложная помощь, тактика ведения пациентов; 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C3BFC41-13DC-4DEF-B0C0-F6B42E1C8A3F}" type="parTrans" cxnId="{2B9A6B43-CE7F-4471-9AEE-AAD9637A8915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196E39-8C53-4CE5-9A11-077D23949213}" type="sibTrans" cxnId="{2B9A6B43-CE7F-4471-9AEE-AAD9637A8915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3812905-E3DD-4C7A-B72C-4CA54C8A575D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Неотложные состояния при заболеваниях ЛОР – органов. Клиника, методы диагностики, лечение, тактика;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7C1E0A0-3682-42F0-B473-E4CA3C17B85C}" type="parTrans" cxnId="{5CA33BFF-AA9B-4F09-9035-6871DC19771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76D4C4-8354-4E9D-B016-C8A19DE43F64}" type="sibTrans" cxnId="{5CA33BFF-AA9B-4F09-9035-6871DC19771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D48D6C-7074-4B6E-98A3-D89C896BE48A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Оказание медицинской помощи пациентам с ОНМК на догоспитальном этапе;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E3DBF31-F446-4149-A3C6-1862C5BF0A6F}" type="parTrans" cxnId="{62F51894-2017-4293-B422-A6927061A324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1F9495-7CA5-4C60-8F1E-F3F662A32796}" type="sibTrans" cxnId="{62F51894-2017-4293-B422-A6927061A324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26EE04B-2457-4A97-96C0-BE87856816DD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Желудочно – кишечное кровотечение: диагностика, неотложная помощь, тактика ведения пациентов 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01DB372-56BC-441F-83D2-534BDFF7B50A}" type="parTrans" cxnId="{513AFE74-DD75-46E1-BA7E-BF8CF424266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91B600-6622-4340-B0AE-158EDDE6AA5D}" type="sibTrans" cxnId="{513AFE74-DD75-46E1-BA7E-BF8CF424266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4001FB-3085-4F8A-AB02-47ABFAA72315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Особенности организации службы скорой медицинской помощи.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0644CFD-64E4-42EF-A50E-5C651F3A7087}" type="parTrans" cxnId="{D3B66462-7F2D-47E8-9804-1E48A10C800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894683D-2A6D-4F3B-9EB6-ABABE2E39685}" type="sibTrans" cxnId="{D3B66462-7F2D-47E8-9804-1E48A10C800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CFE854-5D0E-46D6-B870-4C04D94F1404}">
      <dgm:prSet custT="1"/>
      <dgm:spPr/>
      <dgm:t>
        <a:bodyPr/>
        <a:lstStyle/>
        <a:p>
          <a:pPr rtl="0"/>
          <a:r>
            <a:rPr kumimoji="0" lang="ru-RU" sz="1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2015-2016 годах 338 заведующих и фельдшеров ФАП  прошли стажировку на базе ГБУЗ «Областной онкологический диспансер» на тему раннего выявления онкологических заболеваний.</a:t>
          </a:r>
          <a:endParaRPr kumimoji="0" lang="ru-RU" sz="1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CD821F4-282A-48BB-B6FD-E9E6EFC99679}" type="parTrans" cxnId="{87229F4A-6BED-4017-9BD2-F09106E313E6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1D30D2-CD10-44C6-845D-E27776348A15}" type="sibTrans" cxnId="{87229F4A-6BED-4017-9BD2-F09106E313E6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721CC1-85D4-4448-8E5A-B86A6B18EE99}" type="pres">
      <dgm:prSet presAssocID="{62B6C875-1FDE-416A-A925-124D543C77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28D1D-CC84-4884-8B52-D8D9685F9A05}" type="pres">
      <dgm:prSet presAssocID="{775B4138-A27D-4465-9243-5960D7CB153F}" presName="boxAndChildren" presStyleCnt="0"/>
      <dgm:spPr/>
    </dgm:pt>
    <dgm:pt modelId="{7B1E1EEF-CBFF-4A9E-9311-871523A0918C}" type="pres">
      <dgm:prSet presAssocID="{775B4138-A27D-4465-9243-5960D7CB153F}" presName="parentTextBox" presStyleLbl="node1" presStyleIdx="0" presStyleCnt="3"/>
      <dgm:spPr/>
      <dgm:t>
        <a:bodyPr/>
        <a:lstStyle/>
        <a:p>
          <a:endParaRPr lang="ru-RU"/>
        </a:p>
      </dgm:t>
    </dgm:pt>
    <dgm:pt modelId="{B47A9158-8BC1-4C5E-A06A-E8274DDBADF9}" type="pres">
      <dgm:prSet presAssocID="{775B4138-A27D-4465-9243-5960D7CB153F}" presName="entireBox" presStyleLbl="node1" presStyleIdx="0" presStyleCnt="3" custLinFactNeighborX="1818" custLinFactNeighborY="914"/>
      <dgm:spPr/>
      <dgm:t>
        <a:bodyPr/>
        <a:lstStyle/>
        <a:p>
          <a:endParaRPr lang="ru-RU"/>
        </a:p>
      </dgm:t>
    </dgm:pt>
    <dgm:pt modelId="{01FA5118-485A-4852-85D6-980EECD03934}" type="pres">
      <dgm:prSet presAssocID="{775B4138-A27D-4465-9243-5960D7CB153F}" presName="descendantBox" presStyleCnt="0"/>
      <dgm:spPr/>
    </dgm:pt>
    <dgm:pt modelId="{782FDA43-1D27-4823-8D10-D122EBF6464D}" type="pres">
      <dgm:prSet presAssocID="{F8836FE0-1CDF-4595-84D8-AD8148CF6423}" presName="childTextBox" presStyleLbl="fgAccFollowNode1" presStyleIdx="0" presStyleCnt="14" custScaleY="170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A0598-2F8A-4EDB-A54A-B5FF00DAC17F}" type="pres">
      <dgm:prSet presAssocID="{CACFE854-5D0E-46D6-B870-4C04D94F1404}" presName="childTextBox" presStyleLbl="fgAccFollowNode1" presStyleIdx="1" presStyleCnt="14" custScaleX="105596" custScaleY="160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522FC-C80F-46B6-B6DD-7B8BB0EFE4A2}" type="pres">
      <dgm:prSet presAssocID="{FEA6F1DE-085A-40E6-839A-12D44A5B84CA}" presName="childTextBox" presStyleLbl="fgAccFollowNode1" presStyleIdx="2" presStyleCnt="14" custScaleY="155320" custLinFactNeighborX="5558" custLinFactNeighborY="1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5D2D4-23F9-4A97-BC5D-C11045E73DF5}" type="pres">
      <dgm:prSet presAssocID="{44517C2D-BB57-4F42-9458-CBE359C78605}" presName="sp" presStyleCnt="0"/>
      <dgm:spPr/>
    </dgm:pt>
    <dgm:pt modelId="{69773EB3-28E9-4207-A69E-E0615320A67F}" type="pres">
      <dgm:prSet presAssocID="{5056D380-D829-4539-909E-7D2971740CB8}" presName="arrowAndChildren" presStyleCnt="0"/>
      <dgm:spPr/>
    </dgm:pt>
    <dgm:pt modelId="{E163446F-485A-40D9-862F-CE386A6F0418}" type="pres">
      <dgm:prSet presAssocID="{5056D380-D829-4539-909E-7D2971740CB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35B7CED-6D71-42DB-BD67-E74217E03976}" type="pres">
      <dgm:prSet presAssocID="{5056D380-D829-4539-909E-7D2971740CB8}" presName="arrow" presStyleLbl="node1" presStyleIdx="1" presStyleCnt="3"/>
      <dgm:spPr/>
      <dgm:t>
        <a:bodyPr/>
        <a:lstStyle/>
        <a:p>
          <a:endParaRPr lang="ru-RU"/>
        </a:p>
      </dgm:t>
    </dgm:pt>
    <dgm:pt modelId="{765EE52C-4E2D-42AC-8B2C-A085F062059A}" type="pres">
      <dgm:prSet presAssocID="{5056D380-D829-4539-909E-7D2971740CB8}" presName="descendantArrow" presStyleCnt="0"/>
      <dgm:spPr/>
    </dgm:pt>
    <dgm:pt modelId="{662EA650-099C-4221-9F7F-B541CAAA3201}" type="pres">
      <dgm:prSet presAssocID="{888B4668-C0E3-45B0-A141-C81D6B68B196}" presName="childTextArrow" presStyleLbl="fgAccFollowNode1" presStyleIdx="3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D9DA4-1DF1-4B91-B321-7CD77AFAF7BC}" type="pres">
      <dgm:prSet presAssocID="{4415C680-D31B-4CEB-8A03-99002B5A1817}" presName="childTextArrow" presStyleLbl="fgAccFollowNode1" presStyleIdx="4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31E46-C141-4E42-A409-CEA5385D0161}" type="pres">
      <dgm:prSet presAssocID="{78DA32C2-CA37-4D85-928A-BB3E55DCDDB4}" presName="childTextArrow" presStyleLbl="fgAccFollowNode1" presStyleIdx="5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82F85-CA9C-482F-A774-A4247F8524B8}" type="pres">
      <dgm:prSet presAssocID="{38ABD28C-B420-4CA1-A752-C63B9CCB84C1}" presName="childTextArrow" presStyleLbl="fgAccFollowNode1" presStyleIdx="6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4BC97-1D43-4185-8809-DCB0EC8C2EED}" type="pres">
      <dgm:prSet presAssocID="{93812905-E3DD-4C7A-B72C-4CA54C8A575D}" presName="childTextArrow" presStyleLbl="fgAccFollowNode1" presStyleIdx="7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ED236-6EF1-418F-A519-CA8E22FCBE2D}" type="pres">
      <dgm:prSet presAssocID="{DAD48D6C-7074-4B6E-98A3-D89C896BE48A}" presName="childTextArrow" presStyleLbl="fgAccFollowNode1" presStyleIdx="8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5A416-0724-4BDC-8271-EBB6DB49E185}" type="pres">
      <dgm:prSet presAssocID="{926EE04B-2457-4A97-96C0-BE87856816DD}" presName="childTextArrow" presStyleLbl="fgAccFollowNode1" presStyleIdx="9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ABFC7-1896-4E26-9923-5D736C3DB6C6}" type="pres">
      <dgm:prSet presAssocID="{784001FB-3085-4F8A-AB02-47ABFAA72315}" presName="childTextArrow" presStyleLbl="fgAccFollowNode1" presStyleIdx="10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98D68-3252-485D-93DE-BE2CF944D076}" type="pres">
      <dgm:prSet presAssocID="{E1D07111-95D7-4B43-91EF-C889AFA7702F}" presName="sp" presStyleCnt="0"/>
      <dgm:spPr/>
    </dgm:pt>
    <dgm:pt modelId="{4855BFA4-5046-47E1-86CD-6EC2DF3179C6}" type="pres">
      <dgm:prSet presAssocID="{F06BDF19-6F6C-48CA-B3AB-294BEEEC2BF1}" presName="arrowAndChildren" presStyleCnt="0"/>
      <dgm:spPr/>
    </dgm:pt>
    <dgm:pt modelId="{9AB3E6B1-B2EB-4F48-9B36-741D40B2A8E7}" type="pres">
      <dgm:prSet presAssocID="{F06BDF19-6F6C-48CA-B3AB-294BEEEC2BF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1E2D146-5FD5-4958-917B-6273BB72061E}" type="pres">
      <dgm:prSet presAssocID="{F06BDF19-6F6C-48CA-B3AB-294BEEEC2BF1}" presName="arrow" presStyleLbl="node1" presStyleIdx="2" presStyleCnt="3" custScaleY="92324" custLinFactNeighborX="-1818" custLinFactNeighborY="-8711"/>
      <dgm:spPr/>
      <dgm:t>
        <a:bodyPr/>
        <a:lstStyle/>
        <a:p>
          <a:endParaRPr lang="ru-RU"/>
        </a:p>
      </dgm:t>
    </dgm:pt>
    <dgm:pt modelId="{A03098F0-50F5-4F7E-A245-9103A421BD8F}" type="pres">
      <dgm:prSet presAssocID="{F06BDF19-6F6C-48CA-B3AB-294BEEEC2BF1}" presName="descendantArrow" presStyleCnt="0"/>
      <dgm:spPr/>
    </dgm:pt>
    <dgm:pt modelId="{0AF64489-E66F-4E5B-86FC-E75AA28192E2}" type="pres">
      <dgm:prSet presAssocID="{6CF1E33F-C80B-42D6-9E12-7707956C5D08}" presName="childTextArrow" presStyleLbl="fgAccFollowNode1" presStyleIdx="11" presStyleCnt="14" custScaleY="151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F4CA9-F89B-41BC-8C45-4F4E8993DE68}" type="pres">
      <dgm:prSet presAssocID="{4EF48497-2B57-43AE-9723-EEC350476885}" presName="childTextArrow" presStyleLbl="fgAccFollowNode1" presStyleIdx="12" presStyleCnt="14" custScaleY="151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C5BD-F413-45AC-98A5-BF2E28BD93BE}" type="pres">
      <dgm:prSet presAssocID="{ACBE06C9-9570-4C41-B911-13FEF5CFBC64}" presName="childTextArrow" presStyleLbl="fgAccFollowNode1" presStyleIdx="13" presStyleCnt="14" custScaleY="151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66462-7F2D-47E8-9804-1E48A10C800C}" srcId="{5056D380-D829-4539-909E-7D2971740CB8}" destId="{784001FB-3085-4F8A-AB02-47ABFAA72315}" srcOrd="7" destOrd="0" parTransId="{F0644CFD-64E4-42EF-A50E-5C651F3A7087}" sibTransId="{B894683D-2A6D-4F3B-9EB6-ABABE2E39685}"/>
    <dgm:cxn modelId="{D0B80297-696A-40A0-B549-6AF62F31E911}" type="presOf" srcId="{888B4668-C0E3-45B0-A141-C81D6B68B196}" destId="{662EA650-099C-4221-9F7F-B541CAAA3201}" srcOrd="0" destOrd="0" presId="urn:microsoft.com/office/officeart/2005/8/layout/process4"/>
    <dgm:cxn modelId="{62F51894-2017-4293-B422-A6927061A324}" srcId="{5056D380-D829-4539-909E-7D2971740CB8}" destId="{DAD48D6C-7074-4B6E-98A3-D89C896BE48A}" srcOrd="5" destOrd="0" parTransId="{3E3DBF31-F446-4149-A3C6-1862C5BF0A6F}" sibTransId="{C11F9495-7CA5-4C60-8F1E-F3F662A32796}"/>
    <dgm:cxn modelId="{87229F4A-6BED-4017-9BD2-F09106E313E6}" srcId="{775B4138-A27D-4465-9243-5960D7CB153F}" destId="{CACFE854-5D0E-46D6-B870-4C04D94F1404}" srcOrd="1" destOrd="0" parTransId="{ACD821F4-282A-48BB-B6FD-E9E6EFC99679}" sibTransId="{A61D30D2-CD10-44C6-845D-E27776348A15}"/>
    <dgm:cxn modelId="{513AFE74-DD75-46E1-BA7E-BF8CF4242668}" srcId="{5056D380-D829-4539-909E-7D2971740CB8}" destId="{926EE04B-2457-4A97-96C0-BE87856816DD}" srcOrd="6" destOrd="0" parTransId="{201DB372-56BC-441F-83D2-534BDFF7B50A}" sibTransId="{A491B600-6622-4340-B0AE-158EDDE6AA5D}"/>
    <dgm:cxn modelId="{4D6267BF-B746-4C64-ABC1-532BEE86ADC8}" type="presOf" srcId="{6CF1E33F-C80B-42D6-9E12-7707956C5D08}" destId="{0AF64489-E66F-4E5B-86FC-E75AA28192E2}" srcOrd="0" destOrd="0" presId="urn:microsoft.com/office/officeart/2005/8/layout/process4"/>
    <dgm:cxn modelId="{6B2AA592-6A89-497C-8027-511D07F865DC}" srcId="{5056D380-D829-4539-909E-7D2971740CB8}" destId="{78DA32C2-CA37-4D85-928A-BB3E55DCDDB4}" srcOrd="2" destOrd="0" parTransId="{D4383BA7-5E1F-422E-A27F-F1802F100A81}" sibTransId="{033AB553-FA32-487A-A68F-6530B96C5671}"/>
    <dgm:cxn modelId="{B40409B5-2395-48B8-AB22-65B9C817D971}" type="presOf" srcId="{CACFE854-5D0E-46D6-B870-4C04D94F1404}" destId="{7D9A0598-2F8A-4EDB-A54A-B5FF00DAC17F}" srcOrd="0" destOrd="0" presId="urn:microsoft.com/office/officeart/2005/8/layout/process4"/>
    <dgm:cxn modelId="{BE48F33B-4BB2-42BB-9E16-74886DB5E20E}" srcId="{62B6C875-1FDE-416A-A925-124D543C7700}" destId="{F06BDF19-6F6C-48CA-B3AB-294BEEEC2BF1}" srcOrd="0" destOrd="0" parTransId="{225780B6-79C4-4018-AA97-FBB234FA266F}" sibTransId="{E1D07111-95D7-4B43-91EF-C889AFA7702F}"/>
    <dgm:cxn modelId="{7DE50B39-6897-464C-88EE-C84ADD3D17DC}" type="presOf" srcId="{4EF48497-2B57-43AE-9723-EEC350476885}" destId="{F46F4CA9-F89B-41BC-8C45-4F4E8993DE68}" srcOrd="0" destOrd="0" presId="urn:microsoft.com/office/officeart/2005/8/layout/process4"/>
    <dgm:cxn modelId="{FAAFB004-8584-48E2-8582-F8AC383FFC3C}" srcId="{F06BDF19-6F6C-48CA-B3AB-294BEEEC2BF1}" destId="{ACBE06C9-9570-4C41-B911-13FEF5CFBC64}" srcOrd="2" destOrd="0" parTransId="{1F122233-D21D-423D-8CE1-1E0CC11B9446}" sibTransId="{1CCDACC5-167F-4857-A58A-571106A44DF4}"/>
    <dgm:cxn modelId="{7C0DEA33-F53F-4AE2-A0D4-E6180CAE0704}" type="presOf" srcId="{DAD48D6C-7074-4B6E-98A3-D89C896BE48A}" destId="{D3AED236-6EF1-418F-A519-CA8E22FCBE2D}" srcOrd="0" destOrd="0" presId="urn:microsoft.com/office/officeart/2005/8/layout/process4"/>
    <dgm:cxn modelId="{8B0EA9C9-94EC-4C36-A904-2C73038C2BEE}" type="presOf" srcId="{5056D380-D829-4539-909E-7D2971740CB8}" destId="{E163446F-485A-40D9-862F-CE386A6F0418}" srcOrd="0" destOrd="0" presId="urn:microsoft.com/office/officeart/2005/8/layout/process4"/>
    <dgm:cxn modelId="{5CA33BFF-AA9B-4F09-9035-6871DC19771E}" srcId="{5056D380-D829-4539-909E-7D2971740CB8}" destId="{93812905-E3DD-4C7A-B72C-4CA54C8A575D}" srcOrd="4" destOrd="0" parTransId="{27C1E0A0-3682-42F0-B473-E4CA3C17B85C}" sibTransId="{F976D4C4-8354-4E9D-B016-C8A19DE43F64}"/>
    <dgm:cxn modelId="{0586375E-1A09-401A-8C77-5EE1D2B4031D}" type="presOf" srcId="{4415C680-D31B-4CEB-8A03-99002B5A1817}" destId="{0B2D9DA4-1DF1-4B91-B321-7CD77AFAF7BC}" srcOrd="0" destOrd="0" presId="urn:microsoft.com/office/officeart/2005/8/layout/process4"/>
    <dgm:cxn modelId="{2B9A6B43-CE7F-4471-9AEE-AAD9637A8915}" srcId="{5056D380-D829-4539-909E-7D2971740CB8}" destId="{38ABD28C-B420-4CA1-A752-C63B9CCB84C1}" srcOrd="3" destOrd="0" parTransId="{9C3BFC41-13DC-4DEF-B0C0-F6B42E1C8A3F}" sibTransId="{1F196E39-8C53-4CE5-9A11-077D23949213}"/>
    <dgm:cxn modelId="{FC49013C-DE67-4DC9-873D-035B032155FF}" type="presOf" srcId="{38ABD28C-B420-4CA1-A752-C63B9CCB84C1}" destId="{4B882F85-CA9C-482F-A774-A4247F8524B8}" srcOrd="0" destOrd="0" presId="urn:microsoft.com/office/officeart/2005/8/layout/process4"/>
    <dgm:cxn modelId="{27DD2392-8597-426E-BE3F-9D8970732162}" type="presOf" srcId="{62B6C875-1FDE-416A-A925-124D543C7700}" destId="{5C721CC1-85D4-4448-8E5A-B86A6B18EE99}" srcOrd="0" destOrd="0" presId="urn:microsoft.com/office/officeart/2005/8/layout/process4"/>
    <dgm:cxn modelId="{BB947E99-0538-4879-918F-D8BA61B5C8D6}" srcId="{62B6C875-1FDE-416A-A925-124D543C7700}" destId="{5056D380-D829-4539-909E-7D2971740CB8}" srcOrd="1" destOrd="0" parTransId="{71D7FB1B-A1F8-445A-A974-268C849BE8D0}" sibTransId="{44517C2D-BB57-4F42-9458-CBE359C78605}"/>
    <dgm:cxn modelId="{CF633DEA-1DF3-40F0-A108-D0B510191803}" srcId="{5056D380-D829-4539-909E-7D2971740CB8}" destId="{4415C680-D31B-4CEB-8A03-99002B5A1817}" srcOrd="1" destOrd="0" parTransId="{4D485876-C429-46F5-A890-4BD51D70D86E}" sibTransId="{07754E28-59FE-404A-A722-E825970B2F5C}"/>
    <dgm:cxn modelId="{FC86C83F-158A-45E9-A8EA-6A64DBD42B77}" type="presOf" srcId="{93812905-E3DD-4C7A-B72C-4CA54C8A575D}" destId="{4D24BC97-1D43-4185-8809-DCB0EC8C2EED}" srcOrd="0" destOrd="0" presId="urn:microsoft.com/office/officeart/2005/8/layout/process4"/>
    <dgm:cxn modelId="{3C02CF06-4C13-4EE1-8DA1-2A4DF775C10C}" srcId="{775B4138-A27D-4465-9243-5960D7CB153F}" destId="{F8836FE0-1CDF-4595-84D8-AD8148CF6423}" srcOrd="0" destOrd="0" parTransId="{172AD7E9-CAEC-4D5B-9E6C-4BA40C00129D}" sibTransId="{EA25037A-4BE3-4554-B1C2-60BBDBD0CE91}"/>
    <dgm:cxn modelId="{4EBA13F6-4A46-47F0-B9E8-87E23FB6B92E}" srcId="{F06BDF19-6F6C-48CA-B3AB-294BEEEC2BF1}" destId="{4EF48497-2B57-43AE-9723-EEC350476885}" srcOrd="1" destOrd="0" parTransId="{7248BDE8-9051-4B3C-A39E-235637FC172C}" sibTransId="{A0F48A25-8F30-4772-A154-128047E0BDCA}"/>
    <dgm:cxn modelId="{C814CF44-08E1-4D9A-AC06-B67225DB149E}" type="presOf" srcId="{5056D380-D829-4539-909E-7D2971740CB8}" destId="{E35B7CED-6D71-42DB-BD67-E74217E03976}" srcOrd="1" destOrd="0" presId="urn:microsoft.com/office/officeart/2005/8/layout/process4"/>
    <dgm:cxn modelId="{0EDDCD79-6E12-4E16-9AA1-ABDE1A0C68C4}" srcId="{F06BDF19-6F6C-48CA-B3AB-294BEEEC2BF1}" destId="{6CF1E33F-C80B-42D6-9E12-7707956C5D08}" srcOrd="0" destOrd="0" parTransId="{1AE350BD-391F-4D11-9C27-C9EB607D213E}" sibTransId="{B9237AB0-DC0F-4F4A-96D0-7D3002485AD2}"/>
    <dgm:cxn modelId="{1749B819-CD18-4D89-BB01-21D6AC5DC0A0}" type="presOf" srcId="{78DA32C2-CA37-4D85-928A-BB3E55DCDDB4}" destId="{CA831E46-C141-4E42-A409-CEA5385D0161}" srcOrd="0" destOrd="0" presId="urn:microsoft.com/office/officeart/2005/8/layout/process4"/>
    <dgm:cxn modelId="{18DC7A3F-3A27-45DF-AD68-142E2F480008}" type="presOf" srcId="{775B4138-A27D-4465-9243-5960D7CB153F}" destId="{7B1E1EEF-CBFF-4A9E-9311-871523A0918C}" srcOrd="0" destOrd="0" presId="urn:microsoft.com/office/officeart/2005/8/layout/process4"/>
    <dgm:cxn modelId="{9E252A73-40DF-47A6-B1EC-5424ABF5272D}" type="presOf" srcId="{926EE04B-2457-4A97-96C0-BE87856816DD}" destId="{B215A416-0724-4BDC-8271-EBB6DB49E185}" srcOrd="0" destOrd="0" presId="urn:microsoft.com/office/officeart/2005/8/layout/process4"/>
    <dgm:cxn modelId="{1FF5C9EB-839A-4D90-8D57-1AB9D13E12EA}" type="presOf" srcId="{F8836FE0-1CDF-4595-84D8-AD8148CF6423}" destId="{782FDA43-1D27-4823-8D10-D122EBF6464D}" srcOrd="0" destOrd="0" presId="urn:microsoft.com/office/officeart/2005/8/layout/process4"/>
    <dgm:cxn modelId="{75FCD379-8D6A-4BC0-83B9-005C06045B63}" srcId="{775B4138-A27D-4465-9243-5960D7CB153F}" destId="{FEA6F1DE-085A-40E6-839A-12D44A5B84CA}" srcOrd="2" destOrd="0" parTransId="{B3626D2C-BF22-49CF-ADB0-14BBBC5961B0}" sibTransId="{889282C3-87D2-462A-B9EF-FC783EB91234}"/>
    <dgm:cxn modelId="{EF59994F-16D8-44F4-9AA1-5754E1A1E14D}" srcId="{62B6C875-1FDE-416A-A925-124D543C7700}" destId="{775B4138-A27D-4465-9243-5960D7CB153F}" srcOrd="2" destOrd="0" parTransId="{F27635C4-8C69-4663-9EF2-9CBFC924C268}" sibTransId="{F4E8FB28-5EA8-45AB-8A9A-FB86AAE46059}"/>
    <dgm:cxn modelId="{2D2AD74A-69E3-46B2-8F5B-4DF294B99A9A}" type="presOf" srcId="{F06BDF19-6F6C-48CA-B3AB-294BEEEC2BF1}" destId="{9AB3E6B1-B2EB-4F48-9B36-741D40B2A8E7}" srcOrd="0" destOrd="0" presId="urn:microsoft.com/office/officeart/2005/8/layout/process4"/>
    <dgm:cxn modelId="{AE990C8A-D80D-4B38-BCF3-A1255A2B365F}" type="presOf" srcId="{784001FB-3085-4F8A-AB02-47ABFAA72315}" destId="{C47ABFC7-1896-4E26-9923-5D736C3DB6C6}" srcOrd="0" destOrd="0" presId="urn:microsoft.com/office/officeart/2005/8/layout/process4"/>
    <dgm:cxn modelId="{F49C90C0-125E-4EDB-A0E8-0A2734CD0C78}" srcId="{5056D380-D829-4539-909E-7D2971740CB8}" destId="{888B4668-C0E3-45B0-A141-C81D6B68B196}" srcOrd="0" destOrd="0" parTransId="{2AB9E2EC-126C-4BDB-AEE7-90EDE07371FE}" sibTransId="{9A97C8E1-0DA6-4B06-8986-342DFFC74435}"/>
    <dgm:cxn modelId="{B38814C4-3F66-47F3-B9BB-8D8F73C25AEE}" type="presOf" srcId="{ACBE06C9-9570-4C41-B911-13FEF5CFBC64}" destId="{453FC5BD-F413-45AC-98A5-BF2E28BD93BE}" srcOrd="0" destOrd="0" presId="urn:microsoft.com/office/officeart/2005/8/layout/process4"/>
    <dgm:cxn modelId="{31A86FB7-050B-4F78-9A53-27CC2E1421B0}" type="presOf" srcId="{775B4138-A27D-4465-9243-5960D7CB153F}" destId="{B47A9158-8BC1-4C5E-A06A-E8274DDBADF9}" srcOrd="1" destOrd="0" presId="urn:microsoft.com/office/officeart/2005/8/layout/process4"/>
    <dgm:cxn modelId="{C8A00082-FF04-441A-833E-4701B6756A26}" type="presOf" srcId="{F06BDF19-6F6C-48CA-B3AB-294BEEEC2BF1}" destId="{91E2D146-5FD5-4958-917B-6273BB72061E}" srcOrd="1" destOrd="0" presId="urn:microsoft.com/office/officeart/2005/8/layout/process4"/>
    <dgm:cxn modelId="{12F1E20F-DE57-4802-8452-92E7882BA364}" type="presOf" srcId="{FEA6F1DE-085A-40E6-839A-12D44A5B84CA}" destId="{903522FC-C80F-46B6-B6DD-7B8BB0EFE4A2}" srcOrd="0" destOrd="0" presId="urn:microsoft.com/office/officeart/2005/8/layout/process4"/>
    <dgm:cxn modelId="{29CDDA8B-BE64-46C4-A1B1-3F417C4667E3}" type="presParOf" srcId="{5C721CC1-85D4-4448-8E5A-B86A6B18EE99}" destId="{16828D1D-CC84-4884-8B52-D8D9685F9A05}" srcOrd="0" destOrd="0" presId="urn:microsoft.com/office/officeart/2005/8/layout/process4"/>
    <dgm:cxn modelId="{854E5AD6-D2F9-4043-92AD-100A9A40F29D}" type="presParOf" srcId="{16828D1D-CC84-4884-8B52-D8D9685F9A05}" destId="{7B1E1EEF-CBFF-4A9E-9311-871523A0918C}" srcOrd="0" destOrd="0" presId="urn:microsoft.com/office/officeart/2005/8/layout/process4"/>
    <dgm:cxn modelId="{A80FCC6E-5EA4-41E0-B6F6-C4F3999DC4E2}" type="presParOf" srcId="{16828D1D-CC84-4884-8B52-D8D9685F9A05}" destId="{B47A9158-8BC1-4C5E-A06A-E8274DDBADF9}" srcOrd="1" destOrd="0" presId="urn:microsoft.com/office/officeart/2005/8/layout/process4"/>
    <dgm:cxn modelId="{576D0B47-7B9A-4A46-A712-A631F4909140}" type="presParOf" srcId="{16828D1D-CC84-4884-8B52-D8D9685F9A05}" destId="{01FA5118-485A-4852-85D6-980EECD03934}" srcOrd="2" destOrd="0" presId="urn:microsoft.com/office/officeart/2005/8/layout/process4"/>
    <dgm:cxn modelId="{62E3D785-979E-4D46-A26C-A17FA03FD5A7}" type="presParOf" srcId="{01FA5118-485A-4852-85D6-980EECD03934}" destId="{782FDA43-1D27-4823-8D10-D122EBF6464D}" srcOrd="0" destOrd="0" presId="urn:microsoft.com/office/officeart/2005/8/layout/process4"/>
    <dgm:cxn modelId="{10C5CC7D-6391-42E9-B8FF-081B446321A7}" type="presParOf" srcId="{01FA5118-485A-4852-85D6-980EECD03934}" destId="{7D9A0598-2F8A-4EDB-A54A-B5FF00DAC17F}" srcOrd="1" destOrd="0" presId="urn:microsoft.com/office/officeart/2005/8/layout/process4"/>
    <dgm:cxn modelId="{B2165674-26CF-4592-B72A-19C62898584D}" type="presParOf" srcId="{01FA5118-485A-4852-85D6-980EECD03934}" destId="{903522FC-C80F-46B6-B6DD-7B8BB0EFE4A2}" srcOrd="2" destOrd="0" presId="urn:microsoft.com/office/officeart/2005/8/layout/process4"/>
    <dgm:cxn modelId="{63A0AB95-556B-46A1-BDB8-F67293F4D2EC}" type="presParOf" srcId="{5C721CC1-85D4-4448-8E5A-B86A6B18EE99}" destId="{7705D2D4-23F9-4A97-BC5D-C11045E73DF5}" srcOrd="1" destOrd="0" presId="urn:microsoft.com/office/officeart/2005/8/layout/process4"/>
    <dgm:cxn modelId="{5272C91D-4268-4EA5-8D83-E04CCA2F69F5}" type="presParOf" srcId="{5C721CC1-85D4-4448-8E5A-B86A6B18EE99}" destId="{69773EB3-28E9-4207-A69E-E0615320A67F}" srcOrd="2" destOrd="0" presId="urn:microsoft.com/office/officeart/2005/8/layout/process4"/>
    <dgm:cxn modelId="{55D1FE46-077F-4650-A3CC-EB0B09CC805F}" type="presParOf" srcId="{69773EB3-28E9-4207-A69E-E0615320A67F}" destId="{E163446F-485A-40D9-862F-CE386A6F0418}" srcOrd="0" destOrd="0" presId="urn:microsoft.com/office/officeart/2005/8/layout/process4"/>
    <dgm:cxn modelId="{EF8F2F67-22CE-4F8C-88BA-6FABA03D6E49}" type="presParOf" srcId="{69773EB3-28E9-4207-A69E-E0615320A67F}" destId="{E35B7CED-6D71-42DB-BD67-E74217E03976}" srcOrd="1" destOrd="0" presId="urn:microsoft.com/office/officeart/2005/8/layout/process4"/>
    <dgm:cxn modelId="{B634B271-92C2-4058-AC31-90E97A9DA21D}" type="presParOf" srcId="{69773EB3-28E9-4207-A69E-E0615320A67F}" destId="{765EE52C-4E2D-42AC-8B2C-A085F062059A}" srcOrd="2" destOrd="0" presId="urn:microsoft.com/office/officeart/2005/8/layout/process4"/>
    <dgm:cxn modelId="{5358AF0E-A86C-435A-B86E-61B1CCD9F20E}" type="presParOf" srcId="{765EE52C-4E2D-42AC-8B2C-A085F062059A}" destId="{662EA650-099C-4221-9F7F-B541CAAA3201}" srcOrd="0" destOrd="0" presId="urn:microsoft.com/office/officeart/2005/8/layout/process4"/>
    <dgm:cxn modelId="{950B51A7-CF4C-44BF-AC38-22A6520E6F97}" type="presParOf" srcId="{765EE52C-4E2D-42AC-8B2C-A085F062059A}" destId="{0B2D9DA4-1DF1-4B91-B321-7CD77AFAF7BC}" srcOrd="1" destOrd="0" presId="urn:microsoft.com/office/officeart/2005/8/layout/process4"/>
    <dgm:cxn modelId="{6D3AFE72-258F-4C83-B4F9-99DE8CA9E7BB}" type="presParOf" srcId="{765EE52C-4E2D-42AC-8B2C-A085F062059A}" destId="{CA831E46-C141-4E42-A409-CEA5385D0161}" srcOrd="2" destOrd="0" presId="urn:microsoft.com/office/officeart/2005/8/layout/process4"/>
    <dgm:cxn modelId="{740983E1-928A-4F84-AB96-3CFE259DF887}" type="presParOf" srcId="{765EE52C-4E2D-42AC-8B2C-A085F062059A}" destId="{4B882F85-CA9C-482F-A774-A4247F8524B8}" srcOrd="3" destOrd="0" presId="urn:microsoft.com/office/officeart/2005/8/layout/process4"/>
    <dgm:cxn modelId="{CA986F6E-AE5A-4ECE-92E7-9C5CC2F03247}" type="presParOf" srcId="{765EE52C-4E2D-42AC-8B2C-A085F062059A}" destId="{4D24BC97-1D43-4185-8809-DCB0EC8C2EED}" srcOrd="4" destOrd="0" presId="urn:microsoft.com/office/officeart/2005/8/layout/process4"/>
    <dgm:cxn modelId="{567DBE46-D9DA-42D1-A3DE-A8DD4741B65F}" type="presParOf" srcId="{765EE52C-4E2D-42AC-8B2C-A085F062059A}" destId="{D3AED236-6EF1-418F-A519-CA8E22FCBE2D}" srcOrd="5" destOrd="0" presId="urn:microsoft.com/office/officeart/2005/8/layout/process4"/>
    <dgm:cxn modelId="{40EADD8E-872C-49EC-BA07-A5910BEF6D4E}" type="presParOf" srcId="{765EE52C-4E2D-42AC-8B2C-A085F062059A}" destId="{B215A416-0724-4BDC-8271-EBB6DB49E185}" srcOrd="6" destOrd="0" presId="urn:microsoft.com/office/officeart/2005/8/layout/process4"/>
    <dgm:cxn modelId="{6309EC6A-7B27-404B-BCBE-192FF492E5C6}" type="presParOf" srcId="{765EE52C-4E2D-42AC-8B2C-A085F062059A}" destId="{C47ABFC7-1896-4E26-9923-5D736C3DB6C6}" srcOrd="7" destOrd="0" presId="urn:microsoft.com/office/officeart/2005/8/layout/process4"/>
    <dgm:cxn modelId="{14419527-4BE3-456F-A745-7D14C4CF739D}" type="presParOf" srcId="{5C721CC1-85D4-4448-8E5A-B86A6B18EE99}" destId="{C3498D68-3252-485D-93DE-BE2CF944D076}" srcOrd="3" destOrd="0" presId="urn:microsoft.com/office/officeart/2005/8/layout/process4"/>
    <dgm:cxn modelId="{C611100D-90A2-4A02-AD89-FFDD2860E507}" type="presParOf" srcId="{5C721CC1-85D4-4448-8E5A-B86A6B18EE99}" destId="{4855BFA4-5046-47E1-86CD-6EC2DF3179C6}" srcOrd="4" destOrd="0" presId="urn:microsoft.com/office/officeart/2005/8/layout/process4"/>
    <dgm:cxn modelId="{07CC1D65-48B9-4755-8D6D-A9A9A32AB791}" type="presParOf" srcId="{4855BFA4-5046-47E1-86CD-6EC2DF3179C6}" destId="{9AB3E6B1-B2EB-4F48-9B36-741D40B2A8E7}" srcOrd="0" destOrd="0" presId="urn:microsoft.com/office/officeart/2005/8/layout/process4"/>
    <dgm:cxn modelId="{90962DF8-B479-4899-8ED0-734B35B45026}" type="presParOf" srcId="{4855BFA4-5046-47E1-86CD-6EC2DF3179C6}" destId="{91E2D146-5FD5-4958-917B-6273BB72061E}" srcOrd="1" destOrd="0" presId="urn:microsoft.com/office/officeart/2005/8/layout/process4"/>
    <dgm:cxn modelId="{84509230-297D-4EDA-8E06-FEEF9DB23B34}" type="presParOf" srcId="{4855BFA4-5046-47E1-86CD-6EC2DF3179C6}" destId="{A03098F0-50F5-4F7E-A245-9103A421BD8F}" srcOrd="2" destOrd="0" presId="urn:microsoft.com/office/officeart/2005/8/layout/process4"/>
    <dgm:cxn modelId="{34F7F884-4699-4720-8124-537C936DE160}" type="presParOf" srcId="{A03098F0-50F5-4F7E-A245-9103A421BD8F}" destId="{0AF64489-E66F-4E5B-86FC-E75AA28192E2}" srcOrd="0" destOrd="0" presId="urn:microsoft.com/office/officeart/2005/8/layout/process4"/>
    <dgm:cxn modelId="{61ED451F-210F-4815-AA80-28658CA94FE2}" type="presParOf" srcId="{A03098F0-50F5-4F7E-A245-9103A421BD8F}" destId="{F46F4CA9-F89B-41BC-8C45-4F4E8993DE68}" srcOrd="1" destOrd="0" presId="urn:microsoft.com/office/officeart/2005/8/layout/process4"/>
    <dgm:cxn modelId="{034A41E4-3FF6-4970-B803-A984379A95A9}" type="presParOf" srcId="{A03098F0-50F5-4F7E-A245-9103A421BD8F}" destId="{453FC5BD-F413-45AC-98A5-BF2E28BD93BE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750C6-EDD4-4F33-A39B-D0FE4BDC6277}">
      <dsp:nvSpPr>
        <dsp:cNvPr id="0" name=""/>
        <dsp:cNvSpPr/>
      </dsp:nvSpPr>
      <dsp:spPr>
        <a:xfrm rot="5400000">
          <a:off x="-212052" y="415203"/>
          <a:ext cx="1413686" cy="98958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2015 год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697940"/>
        <a:ext cx="989580" cy="424106"/>
      </dsp:txXfrm>
    </dsp:sp>
    <dsp:sp modelId="{26C96809-3538-44CF-863E-ACFA54C39816}">
      <dsp:nvSpPr>
        <dsp:cNvPr id="0" name=""/>
        <dsp:cNvSpPr/>
      </dsp:nvSpPr>
      <dsp:spPr>
        <a:xfrm rot="5400000">
          <a:off x="3883533" y="-2889292"/>
          <a:ext cx="1315877" cy="7103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 с. Синодское, Шемышейского района, ФАП;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с. Кравково, Никольского района, ФАП;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с. Алферьевка, Пензенского района, врачебная амбулатория, 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 с. Решетино, Пачелмского района, врачебная амбулатория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989580" y="68897"/>
        <a:ext cx="7039547" cy="1187405"/>
      </dsp:txXfrm>
    </dsp:sp>
    <dsp:sp modelId="{29C9244C-CCB9-4C64-ACD2-3AC7DD40FC22}">
      <dsp:nvSpPr>
        <dsp:cNvPr id="0" name=""/>
        <dsp:cNvSpPr/>
      </dsp:nvSpPr>
      <dsp:spPr>
        <a:xfrm rot="5400000">
          <a:off x="-212052" y="1731498"/>
          <a:ext cx="1413686" cy="98958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2016 год</a:t>
          </a:r>
        </a:p>
      </dsp:txBody>
      <dsp:txXfrm rot="-5400000">
        <a:off x="1" y="2014235"/>
        <a:ext cx="989580" cy="424106"/>
      </dsp:txXfrm>
    </dsp:sp>
    <dsp:sp modelId="{E89DBB63-E2ED-44FC-AF99-EB84AE4DA854}">
      <dsp:nvSpPr>
        <dsp:cNvPr id="0" name=""/>
        <dsp:cNvSpPr/>
      </dsp:nvSpPr>
      <dsp:spPr>
        <a:xfrm rot="5400000">
          <a:off x="3997807" y="-1572998"/>
          <a:ext cx="1087329" cy="7103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с. Лесной Вьяс, Лунинского района, ФАП;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с. Сущевка, Колышлейского района, ФАП; 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с. Пылково, Лопатинского района, ФАП; 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с. Нижний Катмис, Сосновоборского района, ФАП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989581" y="1488307"/>
        <a:ext cx="7050704" cy="981171"/>
      </dsp:txXfrm>
    </dsp:sp>
    <dsp:sp modelId="{E33038CD-547F-488C-8FE6-048A48054286}">
      <dsp:nvSpPr>
        <dsp:cNvPr id="0" name=""/>
        <dsp:cNvSpPr/>
      </dsp:nvSpPr>
      <dsp:spPr>
        <a:xfrm rot="5400000">
          <a:off x="-212052" y="2963576"/>
          <a:ext cx="1413686" cy="98958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2017 год 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246313"/>
        <a:ext cx="989580" cy="424106"/>
      </dsp:txXfrm>
    </dsp:sp>
    <dsp:sp modelId="{D9A9F55C-D905-4996-B878-123892F2AC48}">
      <dsp:nvSpPr>
        <dsp:cNvPr id="0" name=""/>
        <dsp:cNvSpPr/>
      </dsp:nvSpPr>
      <dsp:spPr>
        <a:xfrm rot="5400000">
          <a:off x="4131267" y="-340920"/>
          <a:ext cx="820408" cy="7103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с. Кривошеевка, Нижнеломовского района, врачебная амбулатория,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с. Никольское, Кузнецкого района, врачебная амбулатория,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д. Александровка, Бессоновского района,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ФП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989580" y="2840816"/>
        <a:ext cx="7063734" cy="740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2EDEF-E21A-464C-9204-E56CEBE4B2DB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02FF0-CD58-48B3-865F-0BFEA1A2E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1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02FF0-CD58-48B3-865F-0BFEA1A2E05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8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327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8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327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9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7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9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9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90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7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63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7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724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43837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73724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7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2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6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2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44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00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3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48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44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34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2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3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9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9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87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66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8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5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4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8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7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724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43837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73724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0.png"/><Relationship Id="rId7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0.png"/><Relationship Id="rId7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герб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0"/>
            <a:ext cx="936128" cy="115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9785" y="1443835"/>
            <a:ext cx="7635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Роль средних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медицинских работников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организации первичной медико-санитарной помощи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Пенза, 28.09.2017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7900" y="527605"/>
            <a:ext cx="7024430" cy="6108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Правительство Пензенской области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Министерство здравоохранения Пензенской области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86835" y="5872280"/>
            <a:ext cx="6260905" cy="6108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Заместитель Министра здравоохранения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Пензенской области – О.В. Чижова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66590" y="1749245"/>
          <a:ext cx="4581152" cy="7347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0305"/>
                <a:gridCol w="262146"/>
                <a:gridCol w="780941"/>
                <a:gridCol w="524787"/>
                <a:gridCol w="440495"/>
                <a:gridCol w="834549"/>
                <a:gridCol w="674064"/>
                <a:gridCol w="693865"/>
              </a:tblGrid>
              <a:tr h="152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Дата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Фамилия, инициалы пациента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Год рождения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Адрес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Цель обращения на ФАП (</a:t>
                      </a:r>
                      <a:r>
                        <a:rPr lang="ru-RU" sz="800" dirty="0" err="1">
                          <a:latin typeface="Arial" pitchFamily="34" charset="0"/>
                          <a:cs typeface="Arial" pitchFamily="34" charset="0"/>
                        </a:rPr>
                        <a:t>ФЗП</a:t>
                      </a: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 обращения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Контактный телефон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</a:tr>
              <a:tr h="184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</a:tr>
              <a:tr h="184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66590" y="3887115"/>
          <a:ext cx="4581148" cy="9970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7564"/>
                <a:gridCol w="273953"/>
                <a:gridCol w="685879"/>
                <a:gridCol w="540953"/>
                <a:gridCol w="514921"/>
                <a:gridCol w="956240"/>
                <a:gridCol w="623340"/>
                <a:gridCol w="598298"/>
              </a:tblGrid>
              <a:tr h="610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Дата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Фамилия, инициалы пациента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Год рождения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Адрес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Цель выхода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 медицинского работника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 ФАП (</a:t>
                      </a:r>
                      <a:r>
                        <a:rPr lang="ru-RU" sz="800" dirty="0" err="1">
                          <a:latin typeface="Arial" pitchFamily="34" charset="0"/>
                          <a:cs typeface="Arial" pitchFamily="34" charset="0"/>
                        </a:rPr>
                        <a:t>ФЗП</a:t>
                      </a: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) на дом**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Результат обращения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Контактный телефон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</a:tr>
              <a:tr h="193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</a:tr>
              <a:tr h="193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</a:tr>
            </a:tbl>
          </a:graphicData>
        </a:graphic>
      </p:graphicFrame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4267200" y="838200"/>
            <a:ext cx="4733855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ФОРМА    ОПЕРАТИВНОЙ     ОТЧЕТНОСТИ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«Дневник учета деятельности фельдшерско-акушерского пункта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(фельдшерского здравпункта)»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419295" y="2665475"/>
            <a:ext cx="3970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 В качестве цели обращения пациента  на ФАП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ФЗП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могут быть указаны: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-первичное (повторное) обращение по заболеванию,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выполнение процедур (назначений врача),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запись на прием к врачу, к врачу-специалисту,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проведение 1 этапа диспансеризации в объеме доврачебной медико-санитарной помощи и  т.д.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4419295" y="5108755"/>
            <a:ext cx="41230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**В качестве цели выхода медицинского работника ФАП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ФЗП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на дом могут быть указаны: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активное посещение на дом для проведения осмотров контингентов лиц, указанных в пункте 14.6. Положения;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проведение 1 этапа диспансеризации в объеме доврачебной медико-санитарной помощи,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оказание неотложной медицинской помощи и  т.д.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9989" name="Object 5"/>
          <p:cNvGraphicFramePr>
            <a:graphicFrameLocks noChangeAspect="1"/>
          </p:cNvGraphicFramePr>
          <p:nvPr/>
        </p:nvGraphicFramePr>
        <p:xfrm>
          <a:off x="449262" y="478914"/>
          <a:ext cx="3817937" cy="6004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0" name="Acrobat Document" r:id="rId3" imgW="5667300" imgH="8019870" progId="AcroExch.Document.11">
                  <p:embed/>
                </p:oleObj>
              </mc:Choice>
              <mc:Fallback>
                <p:oleObj name="Acrobat Document" r:id="rId3" imgW="5667300" imgH="8019870" progId="AcroExch.Document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" y="478914"/>
                        <a:ext cx="3817937" cy="6004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54375" y="222195"/>
            <a:ext cx="8246070" cy="30541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Нормативное правовое регулирование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836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первичной доврачебной медико-санитарной помощи на фельдшерско-акушерских пунктах  и фельдшерских здравпунктах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48965" y="228600"/>
            <a:ext cx="8317210" cy="4517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задачи проведения «целевой» диспансеризации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833015"/>
          <a:ext cx="8572560" cy="602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со стрелкой вверх 5"/>
          <p:cNvSpPr/>
          <p:nvPr/>
        </p:nvSpPr>
        <p:spPr>
          <a:xfrm>
            <a:off x="601670" y="5108755"/>
            <a:ext cx="8072437" cy="1500188"/>
          </a:xfrm>
          <a:prstGeom prst="up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мотивации  у прикрепленного населения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сохранению и укреплению своего здоровья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через приближение первичной медико-санитарной помощи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01670" y="228600"/>
            <a:ext cx="8164505" cy="4517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Объем «целевой диспансеризации»</a:t>
            </a: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296260" y="833015"/>
            <a:ext cx="427574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>
              <a:tabLst>
                <a:tab pos="2700338" algn="l"/>
              </a:tabLst>
            </a:pPr>
            <a:r>
              <a:rPr lang="ru-RU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Созданы комплексные мобильные медицинские бригады в составе </a:t>
            </a:r>
          </a:p>
          <a:p>
            <a:pPr indent="45085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врача первичного звена (врач терапевт участковый, врач общей практики), </a:t>
            </a:r>
          </a:p>
          <a:p>
            <a:pPr indent="45085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врача-акушера-гинеколога, </a:t>
            </a:r>
          </a:p>
          <a:p>
            <a:pPr indent="45085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врача-хирурга, </a:t>
            </a:r>
          </a:p>
          <a:p>
            <a:pPr indent="45085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врача ультразвуковой диагностики, </a:t>
            </a:r>
          </a:p>
          <a:p>
            <a:pPr indent="45085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лаборанта клинической лабораторной диагностике. </a:t>
            </a:r>
          </a:p>
          <a:p>
            <a:pPr indent="450850">
              <a:tabLst>
                <a:tab pos="2700338" algn="l"/>
              </a:tabLst>
            </a:pP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50850">
              <a:tabLst>
                <a:tab pos="2700338" algn="l"/>
              </a:tabLst>
            </a:pP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Составлен  график  выездов для обследования жителей  населенного пункта по программе профилактического осмотра: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антропометрия (измерение роста стоя, массы тела, окружности талии), расчет индекса массы тела;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измерение артериального давления,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проведение электрокардиографии,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buFontTx/>
              <a:buChar char="-"/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лабораторные исследования (общий анализ крови, биохимический анализ крови (холестерин, глюкоза), </a:t>
            </a:r>
          </a:p>
          <a:p>
            <a:pPr indent="450850" eaLnBrk="0" hangingPunct="0">
              <a:buFontTx/>
              <a:buChar char="-"/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определение уровня простатического специфического антигена),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флюорография легких ,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маммография,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ультразвуковое исследование органов брюшной полости, малого таза, молочных желез и щитовидной железы,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взятие мазка с шейки матки на цитологическое исследование,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buFontTx/>
              <a:buChar char="-"/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осмотр врачом-хирургом,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buFontTx/>
              <a:buChar char="-"/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осмотр врачом первичного звена </a:t>
            </a:r>
          </a:p>
          <a:p>
            <a:pPr indent="450850" eaLnBrk="0" hangingPunct="0">
              <a:buFontTx/>
              <a:buChar char="-"/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результатам всех видов исследования.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2" descr="F:\DSC_8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065" y="4956050"/>
            <a:ext cx="1859226" cy="136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F:\DSC_8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55" y="5414165"/>
            <a:ext cx="1832460" cy="121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F:\DSCI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6015" y="5261460"/>
            <a:ext cx="1808913" cy="124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35525" y="985720"/>
            <a:ext cx="3359510" cy="738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Алгоритмы действий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 выявлении у обследуемого отклонений</a:t>
            </a:r>
            <a:endParaRPr lang="ru-RU" sz="14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5488230" y="1901949"/>
          <a:ext cx="3206805" cy="442844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59076"/>
                <a:gridCol w="1747729"/>
              </a:tblGrid>
              <a:tr h="1836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Изменения в общем анализе крови: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 повышение СОЭ выше 15 мм/час,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 лейкоцитоз,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содержание</a:t>
                      </a:r>
                      <a:r>
                        <a:rPr lang="ru-RU" sz="8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 г</a:t>
                      </a: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емоглобин ниже 110 г/л или выше 160 г/л</a:t>
                      </a:r>
                    </a:p>
                    <a:p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Дополнительные функциональные обследования и консультации:- эзофагогастродуоденоскопия,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8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колоноскопия или  ректороманоскопия,</a:t>
                      </a:r>
                    </a:p>
                    <a:p>
                      <a:pPr algn="l"/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рентгенография органов грудной клетки (вместо флюорографии легких),</a:t>
                      </a:r>
                    </a:p>
                    <a:p>
                      <a:pPr algn="l"/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ультразвуковое исследование</a:t>
                      </a:r>
                    </a:p>
                    <a:p>
                      <a:pPr algn="l"/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консультация врача-гематолога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28083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Изменения в биохимическом анализе крови:</a:t>
                      </a:r>
                    </a:p>
                    <a:p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уровень глюкозы 6,5 </a:t>
                      </a:r>
                      <a:r>
                        <a:rPr lang="ru-RU" sz="800" b="0" kern="1200" dirty="0" err="1" smtClean="0">
                          <a:latin typeface="Arial" pitchFamily="34" charset="0"/>
                          <a:cs typeface="Arial" pitchFamily="34" charset="0"/>
                        </a:rPr>
                        <a:t>ммоль</a:t>
                      </a: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/л и</a:t>
                      </a:r>
                      <a:r>
                        <a:rPr lang="ru-RU" sz="8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выше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консультация врача – эндокринолога</a:t>
                      </a:r>
                    </a:p>
                    <a:p>
                      <a:pPr marL="0" algn="l" defTabSz="914400" rtl="0" eaLnBrk="1" latinLnBrk="0" hangingPunct="1"/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28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Изменения в биохимическом анализе крови:</a:t>
                      </a:r>
                    </a:p>
                    <a:p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уровень холестерина в крови 6,5 </a:t>
                      </a:r>
                      <a:r>
                        <a:rPr lang="ru-RU" sz="800" b="0" kern="1200" dirty="0" err="1" smtClean="0">
                          <a:latin typeface="Arial" pitchFamily="34" charset="0"/>
                          <a:cs typeface="Arial" pitchFamily="34" charset="0"/>
                        </a:rPr>
                        <a:t>ммоль</a:t>
                      </a: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/л и выше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Консультация врача - кардиолога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96040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Повышение САД выше 160 мм </a:t>
                      </a:r>
                      <a:r>
                        <a:rPr lang="ru-RU" sz="800" b="0" dirty="0" err="1" smtClean="0">
                          <a:latin typeface="Arial" pitchFamily="34" charset="0"/>
                          <a:cs typeface="Arial" pitchFamily="34" charset="0"/>
                        </a:rPr>
                        <a:t>рт</a:t>
                      </a:r>
                      <a:r>
                        <a:rPr lang="ru-RU" sz="800" b="0" baseline="0" dirty="0" smtClean="0">
                          <a:latin typeface="Arial" pitchFamily="34" charset="0"/>
                          <a:cs typeface="Arial" pitchFamily="34" charset="0"/>
                        </a:rPr>
                        <a:t> с</a:t>
                      </a:r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Консультация врача - кардиолога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005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Повышение ИМТ выше 30 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Консультация врача – диетолога или врача - эндокринолога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143555" y="1138425"/>
          <a:ext cx="2901395" cy="410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4" name="Acrobat Document" r:id="rId3" imgW="5667300" imgH="8019870" progId="AcroExch.Document.11">
                  <p:embed/>
                </p:oleObj>
              </mc:Choice>
              <mc:Fallback>
                <p:oleObj name="Acrobat Document" r:id="rId3" imgW="5667300" imgH="801987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55" y="1138425"/>
                        <a:ext cx="2901395" cy="410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5793640" y="1291130"/>
          <a:ext cx="2909567" cy="411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5" name="Acrobat Document" r:id="rId5" imgW="5667300" imgH="8019870" progId="AcroExch.Document.11">
                  <p:embed/>
                </p:oleObj>
              </mc:Choice>
              <mc:Fallback>
                <p:oleObj name="Acrobat Document" r:id="rId5" imgW="5667300" imgH="8019870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640" y="1291130"/>
                        <a:ext cx="2909567" cy="4117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048000" y="2057400"/>
            <a:ext cx="290139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о деятельности Центра телефонного обслуживания граждан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оказании первичной медико-санитарной помощи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Настоящее положение о деятельности Центра телефонного обслуживания граждан при оказании первичной медико-санитарной помощи устанавливает правила организации функционирования Центра телефонного обслуживания граждан при оказании первичной медико-санитарной помощи (далее – Контакт-центр).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Контакт-центр является структурным подразделением государственного бюджетного учреждения здравоохранения «Городская поликлиника» (далее – ГБУЗ «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ГП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	Деятельность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Контакт-центра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осуществляется в соответствии с нормативными правовыми актами, регламентирующими оказание первичной медико-санитарной помощи: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3.1. Федерального закона от 21.11.2011 № 323-ФЗ «Об основах охраны здоровья граждан в Российской Федерации» (с последующими изменениями);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3.2. Федерального закона от 29.11.2011 № 326-ФЗ «Об обязательном медицинском страховании в Российской Федерации» (с последующими изменениями);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3.3. Территориальной программы государственных гарантий бесплатного оказания гражданам медицинской помощи на территории Пензенской области на 2016 год, утвержденной постановлением Правительства Пензенской области от 24.12.2015 № 734-пП (с последующими изменениями);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7080" y="222195"/>
            <a:ext cx="7482545" cy="4581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Нормативное регулирование деятельности поликлиник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TextBox 2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7" name="TextBox 276"/>
          <p:cNvSpPr txBox="1"/>
          <p:nvPr/>
        </p:nvSpPr>
        <p:spPr>
          <a:xfrm>
            <a:off x="3851920" y="128826"/>
            <a:ext cx="492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Открытая регистратура и новая организация пространства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9" name="Рисунок 27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280" name="Рисунок 27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282" name="Прямоугольник 28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713593" cy="72008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9512" y="1772816"/>
            <a:ext cx="3925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Большая очередность   в регистратуре.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Отсутствие разделения потоков пациентов, обращающихся в регистратуру по различным поводам.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Отсутствие комфортных  условий для пациентов.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Недостаточная информированность граждан о медицинском обслуживании в поликлинике.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1772816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Увеличение количества окон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регистратуре до 9 , в том числе 3 для получения справок и листков временной нетрудоспособности, в том числе в электронном виде.</a:t>
            </a:r>
          </a:p>
          <a:p>
            <a:pPr marL="342900" indent="-342900">
              <a:buFontTx/>
              <a:buAutoNum type="arabicPeriod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Распределение в регистратуре потоков пациентов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зависимости от цели их обращения в поликлинику (запись, консультация, получение справки, больничного листка прием, сдача анализов, неотложная помощь и т.д.).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Приобретение  и монтаж программно-аппаратного комплекса «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Электронная система управления очередью»,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установка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инфоматов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для записи пациентов и электронных табло  с информацией  о  номере очереди  пациента.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Перепланировка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регистратуры, увеличение  площади  холла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до 124 кв.м,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комфортных условий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для пациентов в регистратуре: увеличение количества посадочных мест до 50, изменение высоты стоек регистраторов, функциональные столы и стулья для пациентов и регистраторов, приобретение кулеров с водой, тепловые завесы и т.д.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Унификация стендов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 установка 3 телевизионных    мониторов,. поэтажная навигация по поликлинике.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1268760"/>
            <a:ext cx="230425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ПРОБЛЕМЫ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5525" y="1291130"/>
            <a:ext cx="230425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ПУТИ РЕШЕНИЯ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851920" y="2276872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851920" y="3140968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851920" y="4077072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923928" y="5445224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Логотип пенз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0"/>
            <a:ext cx="648072" cy="6926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66590" y="833015"/>
            <a:ext cx="427574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ГБУЗ «Городская поликлиника»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TextBox 2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6" name="TextBox 275"/>
          <p:cNvSpPr txBox="1"/>
          <p:nvPr/>
        </p:nvSpPr>
        <p:spPr>
          <a:xfrm>
            <a:off x="4266590" y="680310"/>
            <a:ext cx="4275740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ГБУЗ «Городская поликлиника»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9" name="Рисунок 27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280" name="Рисунок 27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282" name="Прямоугольник 28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713593" cy="720081"/>
          </a:xfrm>
          <a:prstGeom prst="rect">
            <a:avLst/>
          </a:prstGeom>
          <a:noFill/>
        </p:spPr>
      </p:pic>
      <p:pic>
        <p:nvPicPr>
          <p:cNvPr id="16" name="Рисунок 15" descr="IMG_94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555" y="1596540"/>
            <a:ext cx="2595985" cy="1591088"/>
          </a:xfrm>
          <a:prstGeom prst="rect">
            <a:avLst/>
          </a:prstGeom>
        </p:spPr>
      </p:pic>
      <p:pic>
        <p:nvPicPr>
          <p:cNvPr id="18" name="Рисунок 17" descr="стой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9785" y="3123590"/>
            <a:ext cx="2457670" cy="1664873"/>
          </a:xfrm>
          <a:prstGeom prst="rect">
            <a:avLst/>
          </a:prstGeom>
        </p:spPr>
      </p:pic>
      <p:pic>
        <p:nvPicPr>
          <p:cNvPr id="19" name="Рисунок 18" descr="IMG_94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555" y="4803345"/>
            <a:ext cx="2595985" cy="1703615"/>
          </a:xfrm>
          <a:prstGeom prst="rect">
            <a:avLst/>
          </a:prstGeom>
        </p:spPr>
      </p:pic>
      <p:pic>
        <p:nvPicPr>
          <p:cNvPr id="21" name="Рисунок 20" descr="Столы стуль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9050" y="1596540"/>
            <a:ext cx="2595985" cy="16610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3555" y="1138425"/>
            <a:ext cx="198516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Было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2575" y="1138425"/>
            <a:ext cx="182880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Стало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Documents and Settings\Holodilo\Мои документы\Загрузки\Attachments_pol14@hosp3.ru_2017-08-28_16-44-51\image-0-02-05-22b0554b868d76ee0a3ff65e671f683b79221752d4311911e1f443e0e7ad5667-V.jpg"/>
          <p:cNvPicPr>
            <a:picLocks noChangeAspect="1" noChangeArrowheads="1"/>
          </p:cNvPicPr>
          <p:nvPr/>
        </p:nvPicPr>
        <p:blipFill>
          <a:blip r:embed="rId9" cstate="print">
            <a:lum bright="13000"/>
          </a:blip>
          <a:srcRect/>
          <a:stretch>
            <a:fillRect/>
          </a:stretch>
        </p:blipFill>
        <p:spPr bwMode="auto">
          <a:xfrm>
            <a:off x="6099049" y="4803345"/>
            <a:ext cx="2538613" cy="1725481"/>
          </a:xfrm>
          <a:prstGeom prst="rect">
            <a:avLst/>
          </a:prstGeom>
          <a:noFill/>
        </p:spPr>
      </p:pic>
      <p:pic>
        <p:nvPicPr>
          <p:cNvPr id="25" name="Рисунок 24" descr="Логотип пензы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0"/>
            <a:ext cx="648072" cy="692696"/>
          </a:xfrm>
          <a:prstGeom prst="rect">
            <a:avLst/>
          </a:prstGeom>
        </p:spPr>
      </p:pic>
      <p:pic>
        <p:nvPicPr>
          <p:cNvPr id="1026" name="Picture 2" descr="C:\Users\User\Desktop\БП\IMG-20170925-WA001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30116" y="3122675"/>
            <a:ext cx="2443280" cy="171818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266590" y="69490"/>
            <a:ext cx="43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Открытая регистратура и</a:t>
            </a:r>
          </a:p>
          <a:p>
            <a:pPr lvl="0"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новая организация пространства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4159604" y="1138426"/>
            <a:ext cx="106986" cy="5497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TextBox 2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6" name="TextBox 275"/>
          <p:cNvSpPr txBox="1"/>
          <p:nvPr/>
        </p:nvSpPr>
        <p:spPr>
          <a:xfrm>
            <a:off x="3657600" y="685800"/>
            <a:ext cx="519197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ГБУЗ «Городская детская поликлиника»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9" name="Рисунок 27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280" name="Рисунок 27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pic>
        <p:nvPicPr>
          <p:cNvPr id="15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713593" cy="720081"/>
          </a:xfrm>
          <a:prstGeom prst="rect">
            <a:avLst/>
          </a:prstGeom>
          <a:noFill/>
        </p:spPr>
      </p:pic>
      <p:pic>
        <p:nvPicPr>
          <p:cNvPr id="16" name="Picture 2" descr="C:\Users\Sedyashev\Desktop\31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71414"/>
            <a:ext cx="642942" cy="650076"/>
          </a:xfrm>
          <a:prstGeom prst="rect">
            <a:avLst/>
          </a:prstGeom>
          <a:noFill/>
        </p:spPr>
      </p:pic>
      <p:pic>
        <p:nvPicPr>
          <p:cNvPr id="18" name="Picture 4" descr="C:\Users\User\Desktop\Бережливая пол\фото до ремонта\Фото Гагарина до ремонта\IMG_3342-25-04-17-04-1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496"/>
            <a:ext cx="2818671" cy="2357454"/>
          </a:xfrm>
          <a:prstGeom prst="rect">
            <a:avLst/>
          </a:prstGeom>
          <a:noFill/>
        </p:spPr>
      </p:pic>
      <p:pic>
        <p:nvPicPr>
          <p:cNvPr id="19" name="Picture 3" descr="C:\Users\User\Downloads\IMG_1129.JPG"/>
          <p:cNvPicPr>
            <a:picLocks noChangeAspect="1" noChangeArrowheads="1"/>
          </p:cNvPicPr>
          <p:nvPr/>
        </p:nvPicPr>
        <p:blipFill>
          <a:blip r:embed="rId7" cstate="print"/>
          <a:srcRect b="28125"/>
          <a:stretch>
            <a:fillRect/>
          </a:stretch>
        </p:blipFill>
        <p:spPr bwMode="auto">
          <a:xfrm>
            <a:off x="5892056" y="2786059"/>
            <a:ext cx="2609033" cy="2500330"/>
          </a:xfrm>
          <a:prstGeom prst="rect">
            <a:avLst/>
          </a:prstGeom>
          <a:noFill/>
        </p:spPr>
      </p:pic>
      <p:pic>
        <p:nvPicPr>
          <p:cNvPr id="21" name="Picture 2" descr="C:\Users\User\Downloads\IMG_1131.JPG"/>
          <p:cNvPicPr>
            <a:picLocks noChangeAspect="1" noChangeArrowheads="1"/>
          </p:cNvPicPr>
          <p:nvPr/>
        </p:nvPicPr>
        <p:blipFill>
          <a:blip r:embed="rId8" cstate="print"/>
          <a:srcRect b="9091"/>
          <a:stretch>
            <a:fillRect/>
          </a:stretch>
        </p:blipFill>
        <p:spPr bwMode="auto">
          <a:xfrm>
            <a:off x="3071802" y="2786058"/>
            <a:ext cx="2744290" cy="2786081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86400" y="228600"/>
            <a:ext cx="3049525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«Открытая регистратура»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572000" y="1252823"/>
            <a:ext cx="385765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200" dirty="0" smtClean="0"/>
              <a:t>сократились очереди в регистратуру и к врачам педиатрам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200" dirty="0" smtClean="0"/>
              <a:t>снизилось время пребывания посетителей в поликлинике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200" dirty="0" smtClean="0"/>
              <a:t>ограничен контакт с другими посетителями поликлиники</a:t>
            </a:r>
          </a:p>
          <a:p>
            <a:pPr lvl="0">
              <a:spcBef>
                <a:spcPct val="0"/>
              </a:spcBef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50360" y="1901950"/>
            <a:ext cx="761245" cy="34051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Было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78805" y="1901950"/>
            <a:ext cx="787885" cy="3405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Стало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4286244" y="928670"/>
            <a:ext cx="71441" cy="171451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57158" y="1038509"/>
            <a:ext cx="400052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очереди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/>
              <a:t>загруженность сотрудников регистратуры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/>
              <a:t>«закрытый» контакт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/>
              <a:t>не эргономичные рабочие места сотрудников регистратуры 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/>
              <a:t> неполная визуализация маршрутов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2181517"/>
            <a:ext cx="3786214" cy="7150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Время, затраченное посетителями для получения информации в регистратуре составляло 1470сек.(24,5 минуты)</a:t>
            </a:r>
            <a:endParaRPr lang="ru-R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00562" y="2181517"/>
            <a:ext cx="3929090" cy="7150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Время, затраченное посетителями для получения информации в регистратуре составляет 210-240сек.</a:t>
            </a:r>
          </a:p>
          <a:p>
            <a:r>
              <a:rPr lang="ru-RU" sz="1200" b="1" dirty="0" smtClean="0"/>
              <a:t>( 3,5 - 4 минуты)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8662" y="5643578"/>
            <a:ext cx="67866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Выделение отдельного кабинета для выдачи справок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Опущены стойки регистратуры – «открытый контакт»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Выделение отдельного рабочего места для администратора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Подробная визуализация маршрутов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Установлен </a:t>
            </a:r>
            <a:r>
              <a:rPr lang="ru-RU" sz="1400" b="1" dirty="0" err="1" smtClean="0"/>
              <a:t>инфомат</a:t>
            </a:r>
            <a:r>
              <a:rPr lang="ru-RU" sz="1400" b="1" dirty="0" smtClean="0"/>
              <a:t> для регулировки очереди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164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609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Дополнительные мероприятия на участке обслуживания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2490" y="985720"/>
            <a:ext cx="6871725" cy="6108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Поручения средним медицинским работникам  по формированию пациентоориентированной системы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54374" y="1749245"/>
          <a:ext cx="7787955" cy="458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среднего медицинского персонала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актуальным вопроса организации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медицинской помощи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401" name="Rectangle 1"/>
          <p:cNvSpPr>
            <a:spLocks noChangeArrowheads="1"/>
          </p:cNvSpPr>
          <p:nvPr/>
        </p:nvSpPr>
        <p:spPr bwMode="auto">
          <a:xfrm>
            <a:off x="457200" y="1600200"/>
            <a:ext cx="838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2015-2016 годах 362 фельдшера СМП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прошли стажировку на тему на базе Регионального сосудистого центра ГБУЗ «Пензенская областная клиническая больница им. Н.Н. Бурденко».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2016 году организовано обучение 608 фельдшеров скорой медицинской помощи навыкам сердечно-легочной реанимации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базе ГБУЗ «Территориальный центр медицины катастроф Пензенской области».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2017 году 372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фельдшера скорой медицинской помощи прошли обучение правильной  интерпретации ЭКГ исследований и своевременному оказанию медицинской помощи пациентам при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сердечно-сосудистых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заболеваниях.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2015-2016 годах для фельдшеров скорой медицинской помощи  главными внештатными специалистами Министерства организованы семинары: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Правила оформления медицинской документации, карт вызова СМП;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Ущемленные грыжи – вопросы диагностики, тактики и лечения;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Острый коронарный синдром: клиника, диагностика, маршрутизация, лечение;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Панкреонекроз – клиника, диагностика, неотложная помощь, тактика ведения пациентов;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Неотложные состояния при заболеваниях ЛОР – органов. Клиника, методы диагностики, лечение, тактика;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Оказание медицинской помощи пациентам с ОНМК на догоспитальном этапе;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Желудочно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кишечное кровотечение: диагностика, неотложная помощь, тактика ведения пациентов;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Особенности организации службы скорой медицинской помощи.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2015-2016 годах 338 заведующих и фельдшеров ФАП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 прошли стажировку на базе ГБУЗ «Областной онкологический диспансер» на тему раннего выявления онкологических заболеваний.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2015-2017 годах 205 фельдшеров ФАП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прошли обучение на тему «Организация хранения, учета и отпуска лекарственных препаратов в МО».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2017 году организован обучающий семинар для 106 фельдшеров ФАП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тему раннего распознавания признаков суицидального поведения.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3" descr="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914400"/>
            <a:ext cx="54943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5791200" y="762000"/>
            <a:ext cx="3048000" cy="304800"/>
          </a:xfrm>
          <a:prstGeom prst="roundRect">
            <a:avLst>
              <a:gd name="adj" fmla="val 21113"/>
            </a:avLst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населения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05500" y="2527300"/>
            <a:ext cx="3048000" cy="381000"/>
          </a:xfrm>
          <a:prstGeom prst="roundRect">
            <a:avLst>
              <a:gd name="adj" fmla="val 21113"/>
            </a:avLst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Трудоспособность, %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6200" y="5105400"/>
            <a:ext cx="25908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200" dirty="0">
                <a:cs typeface="Times New Roman" pitchFamily="18" charset="0"/>
              </a:rPr>
              <a:t>430 муниципальных образований: </a:t>
            </a:r>
            <a:endParaRPr lang="ru-RU" sz="1100" dirty="0"/>
          </a:p>
          <a:p>
            <a:pPr eaLnBrk="0" hangingPunct="0">
              <a:defRPr/>
            </a:pPr>
            <a:r>
              <a:rPr lang="ru-RU" sz="1200" dirty="0">
                <a:cs typeface="Times New Roman" pitchFamily="18" charset="0"/>
              </a:rPr>
              <a:t>3 городских округа, </a:t>
            </a:r>
            <a:endParaRPr lang="ru-RU" sz="1100" dirty="0"/>
          </a:p>
          <a:p>
            <a:pPr eaLnBrk="0" hangingPunct="0">
              <a:defRPr/>
            </a:pPr>
            <a:r>
              <a:rPr lang="ru-RU" sz="1200" dirty="0">
                <a:cs typeface="Times New Roman" pitchFamily="18" charset="0"/>
              </a:rPr>
              <a:t>27 муниципальных районов, </a:t>
            </a:r>
          </a:p>
          <a:p>
            <a:pPr eaLnBrk="0" hangingPunct="0">
              <a:defRPr/>
            </a:pPr>
            <a:r>
              <a:rPr lang="ru-RU" sz="1200" dirty="0">
                <a:cs typeface="Times New Roman" pitchFamily="18" charset="0"/>
              </a:rPr>
              <a:t>24 городских поселений ,</a:t>
            </a:r>
          </a:p>
          <a:p>
            <a:pPr eaLnBrk="0" hangingPunct="0">
              <a:defRPr/>
            </a:pPr>
            <a:r>
              <a:rPr lang="ru-RU" sz="1200" dirty="0">
                <a:cs typeface="Times New Roman" pitchFamily="18" charset="0"/>
              </a:rPr>
              <a:t>376 сельских поселений</a:t>
            </a:r>
            <a:r>
              <a:rPr lang="ru-RU" sz="1100" dirty="0"/>
              <a:t> </a:t>
            </a:r>
            <a:endParaRPr lang="ru-RU" sz="1050" dirty="0"/>
          </a:p>
          <a:p>
            <a:pPr algn="ctr" eaLnBrk="0" hangingPunct="0">
              <a:defRPr/>
            </a:pPr>
            <a:endParaRPr lang="ru-RU" sz="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0113" y="115888"/>
            <a:ext cx="7924800" cy="6064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Социально-экономическая характеристика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Пензенской области</a:t>
            </a:r>
          </a:p>
        </p:txBody>
      </p:sp>
      <p:pic>
        <p:nvPicPr>
          <p:cNvPr id="1032" name="Picture 5" descr="герб нов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0"/>
            <a:ext cx="5286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логотип здравоохранения ги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304800"/>
            <a:ext cx="409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376238" y="3048000"/>
            <a:ext cx="89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/>
              <a:t>Тамбовская</a:t>
            </a:r>
          </a:p>
          <a:p>
            <a:r>
              <a:rPr lang="ru-RU" sz="1000" dirty="0"/>
              <a:t>область</a:t>
            </a:r>
          </a:p>
        </p:txBody>
      </p:sp>
      <p:sp>
        <p:nvSpPr>
          <p:cNvPr id="1035" name="TextBox 10"/>
          <p:cNvSpPr txBox="1">
            <a:spLocks noChangeArrowheads="1"/>
          </p:cNvSpPr>
          <p:nvPr/>
        </p:nvSpPr>
        <p:spPr bwMode="auto">
          <a:xfrm>
            <a:off x="2890838" y="4114800"/>
            <a:ext cx="1676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/>
              <a:t>Саратовская  область</a:t>
            </a:r>
          </a:p>
        </p:txBody>
      </p:sp>
      <p:sp>
        <p:nvSpPr>
          <p:cNvPr id="1036" name="TextBox 11"/>
          <p:cNvSpPr txBox="1">
            <a:spLocks noChangeArrowheads="1"/>
          </p:cNvSpPr>
          <p:nvPr/>
        </p:nvSpPr>
        <p:spPr bwMode="auto">
          <a:xfrm>
            <a:off x="2052638" y="820738"/>
            <a:ext cx="167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/>
              <a:t>Республика Мордовия</a:t>
            </a:r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4795838" y="11430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/>
              <a:t>Ульяновская область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00675" y="905470"/>
            <a:ext cx="34179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348,1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чел</a:t>
            </a: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9" name="Picture 28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752600"/>
            <a:ext cx="6826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477000" y="1916113"/>
            <a:ext cx="9810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67,7%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1905000"/>
            <a:ext cx="911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32,3%</a:t>
            </a:r>
          </a:p>
        </p:txBody>
      </p:sp>
      <p:pic>
        <p:nvPicPr>
          <p:cNvPr id="1042" name="Picture 29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1828800"/>
            <a:ext cx="6969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747838" y="2209800"/>
            <a:ext cx="1603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ПЕНЗА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211138" y="900113"/>
            <a:ext cx="5497512" cy="3344862"/>
          </a:xfrm>
          <a:custGeom>
            <a:avLst/>
            <a:gdLst>
              <a:gd name="connsiteX0" fmla="*/ 0 w 5497326"/>
              <a:gd name="connsiteY0" fmla="*/ 887105 h 3344078"/>
              <a:gd name="connsiteX1" fmla="*/ 81886 w 5497326"/>
              <a:gd name="connsiteY1" fmla="*/ 586854 h 3344078"/>
              <a:gd name="connsiteX2" fmla="*/ 0 w 5497326"/>
              <a:gd name="connsiteY2" fmla="*/ 586854 h 3344078"/>
              <a:gd name="connsiteX3" fmla="*/ 0 w 5497326"/>
              <a:gd name="connsiteY3" fmla="*/ 436729 h 3344078"/>
              <a:gd name="connsiteX4" fmla="*/ 68238 w 5497326"/>
              <a:gd name="connsiteY4" fmla="*/ 436729 h 3344078"/>
              <a:gd name="connsiteX5" fmla="*/ 122829 w 5497326"/>
              <a:gd name="connsiteY5" fmla="*/ 313899 h 3344078"/>
              <a:gd name="connsiteX6" fmla="*/ 341194 w 5497326"/>
              <a:gd name="connsiteY6" fmla="*/ 300251 h 3344078"/>
              <a:gd name="connsiteX7" fmla="*/ 313898 w 5497326"/>
              <a:gd name="connsiteY7" fmla="*/ 423081 h 3344078"/>
              <a:gd name="connsiteX8" fmla="*/ 464023 w 5497326"/>
              <a:gd name="connsiteY8" fmla="*/ 464024 h 3344078"/>
              <a:gd name="connsiteX9" fmla="*/ 532262 w 5497326"/>
              <a:gd name="connsiteY9" fmla="*/ 327547 h 3344078"/>
              <a:gd name="connsiteX10" fmla="*/ 545910 w 5497326"/>
              <a:gd name="connsiteY10" fmla="*/ 477672 h 3344078"/>
              <a:gd name="connsiteX11" fmla="*/ 627797 w 5497326"/>
              <a:gd name="connsiteY11" fmla="*/ 341194 h 3344078"/>
              <a:gd name="connsiteX12" fmla="*/ 750626 w 5497326"/>
              <a:gd name="connsiteY12" fmla="*/ 395785 h 3344078"/>
              <a:gd name="connsiteX13" fmla="*/ 982638 w 5497326"/>
              <a:gd name="connsiteY13" fmla="*/ 423081 h 3344078"/>
              <a:gd name="connsiteX14" fmla="*/ 1091820 w 5497326"/>
              <a:gd name="connsiteY14" fmla="*/ 409433 h 3344078"/>
              <a:gd name="connsiteX15" fmla="*/ 1078173 w 5497326"/>
              <a:gd name="connsiteY15" fmla="*/ 286603 h 3344078"/>
              <a:gd name="connsiteX16" fmla="*/ 1201003 w 5497326"/>
              <a:gd name="connsiteY16" fmla="*/ 368490 h 3344078"/>
              <a:gd name="connsiteX17" fmla="*/ 1201003 w 5497326"/>
              <a:gd name="connsiteY17" fmla="*/ 368490 h 3344078"/>
              <a:gd name="connsiteX18" fmla="*/ 1146411 w 5497326"/>
              <a:gd name="connsiteY18" fmla="*/ 204717 h 3344078"/>
              <a:gd name="connsiteX19" fmla="*/ 1241946 w 5497326"/>
              <a:gd name="connsiteY19" fmla="*/ 81887 h 3344078"/>
              <a:gd name="connsiteX20" fmla="*/ 1364776 w 5497326"/>
              <a:gd name="connsiteY20" fmla="*/ 0 h 3344078"/>
              <a:gd name="connsiteX21" fmla="*/ 1514901 w 5497326"/>
              <a:gd name="connsiteY21" fmla="*/ 122830 h 3344078"/>
              <a:gd name="connsiteX22" fmla="*/ 1610435 w 5497326"/>
              <a:gd name="connsiteY22" fmla="*/ 27296 h 3344078"/>
              <a:gd name="connsiteX23" fmla="*/ 1705970 w 5497326"/>
              <a:gd name="connsiteY23" fmla="*/ 122830 h 3344078"/>
              <a:gd name="connsiteX24" fmla="*/ 1856095 w 5497326"/>
              <a:gd name="connsiteY24" fmla="*/ 177421 h 3344078"/>
              <a:gd name="connsiteX25" fmla="*/ 1856095 w 5497326"/>
              <a:gd name="connsiteY25" fmla="*/ 109182 h 3344078"/>
              <a:gd name="connsiteX26" fmla="*/ 2006220 w 5497326"/>
              <a:gd name="connsiteY26" fmla="*/ 272955 h 3344078"/>
              <a:gd name="connsiteX27" fmla="*/ 2088107 w 5497326"/>
              <a:gd name="connsiteY27" fmla="*/ 327547 h 3344078"/>
              <a:gd name="connsiteX28" fmla="*/ 2006220 w 5497326"/>
              <a:gd name="connsiteY28" fmla="*/ 436729 h 3344078"/>
              <a:gd name="connsiteX29" fmla="*/ 2129050 w 5497326"/>
              <a:gd name="connsiteY29" fmla="*/ 559558 h 3344078"/>
              <a:gd name="connsiteX30" fmla="*/ 2224585 w 5497326"/>
              <a:gd name="connsiteY30" fmla="*/ 559558 h 3344078"/>
              <a:gd name="connsiteX31" fmla="*/ 2224585 w 5497326"/>
              <a:gd name="connsiteY31" fmla="*/ 559558 h 3344078"/>
              <a:gd name="connsiteX32" fmla="*/ 2279176 w 5497326"/>
              <a:gd name="connsiteY32" fmla="*/ 627797 h 3344078"/>
              <a:gd name="connsiteX33" fmla="*/ 2374710 w 5497326"/>
              <a:gd name="connsiteY33" fmla="*/ 627797 h 3344078"/>
              <a:gd name="connsiteX34" fmla="*/ 2388358 w 5497326"/>
              <a:gd name="connsiteY34" fmla="*/ 696036 h 3344078"/>
              <a:gd name="connsiteX35" fmla="*/ 2565779 w 5497326"/>
              <a:gd name="connsiteY35" fmla="*/ 586854 h 3344078"/>
              <a:gd name="connsiteX36" fmla="*/ 2661313 w 5497326"/>
              <a:gd name="connsiteY36" fmla="*/ 723332 h 3344078"/>
              <a:gd name="connsiteX37" fmla="*/ 2797791 w 5497326"/>
              <a:gd name="connsiteY37" fmla="*/ 655093 h 3344078"/>
              <a:gd name="connsiteX38" fmla="*/ 2947916 w 5497326"/>
              <a:gd name="connsiteY38" fmla="*/ 641445 h 3344078"/>
              <a:gd name="connsiteX39" fmla="*/ 2838734 w 5497326"/>
              <a:gd name="connsiteY39" fmla="*/ 518615 h 3344078"/>
              <a:gd name="connsiteX40" fmla="*/ 2852382 w 5497326"/>
              <a:gd name="connsiteY40" fmla="*/ 491320 h 3344078"/>
              <a:gd name="connsiteX41" fmla="*/ 2784143 w 5497326"/>
              <a:gd name="connsiteY41" fmla="*/ 423081 h 3344078"/>
              <a:gd name="connsiteX42" fmla="*/ 2784143 w 5497326"/>
              <a:gd name="connsiteY42" fmla="*/ 300251 h 3344078"/>
              <a:gd name="connsiteX43" fmla="*/ 2893325 w 5497326"/>
              <a:gd name="connsiteY43" fmla="*/ 245660 h 3344078"/>
              <a:gd name="connsiteX44" fmla="*/ 3029803 w 5497326"/>
              <a:gd name="connsiteY44" fmla="*/ 245660 h 3344078"/>
              <a:gd name="connsiteX45" fmla="*/ 3029803 w 5497326"/>
              <a:gd name="connsiteY45" fmla="*/ 150126 h 3344078"/>
              <a:gd name="connsiteX46" fmla="*/ 3166280 w 5497326"/>
              <a:gd name="connsiteY46" fmla="*/ 150126 h 3344078"/>
              <a:gd name="connsiteX47" fmla="*/ 3234519 w 5497326"/>
              <a:gd name="connsiteY47" fmla="*/ 109182 h 3344078"/>
              <a:gd name="connsiteX48" fmla="*/ 3398292 w 5497326"/>
              <a:gd name="connsiteY48" fmla="*/ 150126 h 3344078"/>
              <a:gd name="connsiteX49" fmla="*/ 3521122 w 5497326"/>
              <a:gd name="connsiteY49" fmla="*/ 163773 h 3344078"/>
              <a:gd name="connsiteX50" fmla="*/ 3562065 w 5497326"/>
              <a:gd name="connsiteY50" fmla="*/ 259308 h 3344078"/>
              <a:gd name="connsiteX51" fmla="*/ 3575713 w 5497326"/>
              <a:gd name="connsiteY51" fmla="*/ 313899 h 3344078"/>
              <a:gd name="connsiteX52" fmla="*/ 3643952 w 5497326"/>
              <a:gd name="connsiteY52" fmla="*/ 313899 h 3344078"/>
              <a:gd name="connsiteX53" fmla="*/ 3712191 w 5497326"/>
              <a:gd name="connsiteY53" fmla="*/ 245660 h 3344078"/>
              <a:gd name="connsiteX54" fmla="*/ 3835020 w 5497326"/>
              <a:gd name="connsiteY54" fmla="*/ 272955 h 3344078"/>
              <a:gd name="connsiteX55" fmla="*/ 3807725 w 5497326"/>
              <a:gd name="connsiteY55" fmla="*/ 204717 h 3344078"/>
              <a:gd name="connsiteX56" fmla="*/ 3875964 w 5497326"/>
              <a:gd name="connsiteY56" fmla="*/ 204717 h 3344078"/>
              <a:gd name="connsiteX57" fmla="*/ 4012441 w 5497326"/>
              <a:gd name="connsiteY57" fmla="*/ 259308 h 3344078"/>
              <a:gd name="connsiteX58" fmla="*/ 4039737 w 5497326"/>
              <a:gd name="connsiteY58" fmla="*/ 245660 h 3344078"/>
              <a:gd name="connsiteX59" fmla="*/ 4026089 w 5497326"/>
              <a:gd name="connsiteY59" fmla="*/ 163773 h 3344078"/>
              <a:gd name="connsiteX60" fmla="*/ 4217158 w 5497326"/>
              <a:gd name="connsiteY60" fmla="*/ 109182 h 3344078"/>
              <a:gd name="connsiteX61" fmla="*/ 4285397 w 5497326"/>
              <a:gd name="connsiteY61" fmla="*/ 27296 h 3344078"/>
              <a:gd name="connsiteX62" fmla="*/ 4339988 w 5497326"/>
              <a:gd name="connsiteY62" fmla="*/ 68239 h 3344078"/>
              <a:gd name="connsiteX63" fmla="*/ 4421874 w 5497326"/>
              <a:gd name="connsiteY63" fmla="*/ 150126 h 3344078"/>
              <a:gd name="connsiteX64" fmla="*/ 4599295 w 5497326"/>
              <a:gd name="connsiteY64" fmla="*/ 245660 h 3344078"/>
              <a:gd name="connsiteX65" fmla="*/ 4572000 w 5497326"/>
              <a:gd name="connsiteY65" fmla="*/ 354842 h 3344078"/>
              <a:gd name="connsiteX66" fmla="*/ 4503761 w 5497326"/>
              <a:gd name="connsiteY66" fmla="*/ 450376 h 3344078"/>
              <a:gd name="connsiteX67" fmla="*/ 4640238 w 5497326"/>
              <a:gd name="connsiteY67" fmla="*/ 450376 h 3344078"/>
              <a:gd name="connsiteX68" fmla="*/ 4681182 w 5497326"/>
              <a:gd name="connsiteY68" fmla="*/ 477672 h 3344078"/>
              <a:gd name="connsiteX69" fmla="*/ 4626591 w 5497326"/>
              <a:gd name="connsiteY69" fmla="*/ 518615 h 3344078"/>
              <a:gd name="connsiteX70" fmla="*/ 4653886 w 5497326"/>
              <a:gd name="connsiteY70" fmla="*/ 573206 h 3344078"/>
              <a:gd name="connsiteX71" fmla="*/ 4722125 w 5497326"/>
              <a:gd name="connsiteY71" fmla="*/ 504967 h 3344078"/>
              <a:gd name="connsiteX72" fmla="*/ 4749420 w 5497326"/>
              <a:gd name="connsiteY72" fmla="*/ 573206 h 3344078"/>
              <a:gd name="connsiteX73" fmla="*/ 4776716 w 5497326"/>
              <a:gd name="connsiteY73" fmla="*/ 682388 h 3344078"/>
              <a:gd name="connsiteX74" fmla="*/ 4872250 w 5497326"/>
              <a:gd name="connsiteY74" fmla="*/ 736979 h 3344078"/>
              <a:gd name="connsiteX75" fmla="*/ 4872250 w 5497326"/>
              <a:gd name="connsiteY75" fmla="*/ 832514 h 3344078"/>
              <a:gd name="connsiteX76" fmla="*/ 4831307 w 5497326"/>
              <a:gd name="connsiteY76" fmla="*/ 941696 h 3344078"/>
              <a:gd name="connsiteX77" fmla="*/ 4885898 w 5497326"/>
              <a:gd name="connsiteY77" fmla="*/ 900752 h 3344078"/>
              <a:gd name="connsiteX78" fmla="*/ 4913194 w 5497326"/>
              <a:gd name="connsiteY78" fmla="*/ 941696 h 3344078"/>
              <a:gd name="connsiteX79" fmla="*/ 4899546 w 5497326"/>
              <a:gd name="connsiteY79" fmla="*/ 996287 h 3344078"/>
              <a:gd name="connsiteX80" fmla="*/ 4954137 w 5497326"/>
              <a:gd name="connsiteY80" fmla="*/ 1037230 h 3344078"/>
              <a:gd name="connsiteX81" fmla="*/ 4954137 w 5497326"/>
              <a:gd name="connsiteY81" fmla="*/ 1037230 h 3344078"/>
              <a:gd name="connsiteX82" fmla="*/ 5022376 w 5497326"/>
              <a:gd name="connsiteY82" fmla="*/ 1078173 h 3344078"/>
              <a:gd name="connsiteX83" fmla="*/ 5104262 w 5497326"/>
              <a:gd name="connsiteY83" fmla="*/ 1037230 h 3344078"/>
              <a:gd name="connsiteX84" fmla="*/ 5131558 w 5497326"/>
              <a:gd name="connsiteY84" fmla="*/ 1132764 h 3344078"/>
              <a:gd name="connsiteX85" fmla="*/ 5227092 w 5497326"/>
              <a:gd name="connsiteY85" fmla="*/ 1173708 h 3344078"/>
              <a:gd name="connsiteX86" fmla="*/ 5349922 w 5497326"/>
              <a:gd name="connsiteY86" fmla="*/ 1269242 h 3344078"/>
              <a:gd name="connsiteX87" fmla="*/ 5377217 w 5497326"/>
              <a:gd name="connsiteY87" fmla="*/ 1405720 h 3344078"/>
              <a:gd name="connsiteX88" fmla="*/ 5418161 w 5497326"/>
              <a:gd name="connsiteY88" fmla="*/ 1405720 h 3344078"/>
              <a:gd name="connsiteX89" fmla="*/ 5418161 w 5497326"/>
              <a:gd name="connsiteY89" fmla="*/ 1501254 h 3344078"/>
              <a:gd name="connsiteX90" fmla="*/ 5349922 w 5497326"/>
              <a:gd name="connsiteY90" fmla="*/ 1501254 h 3344078"/>
              <a:gd name="connsiteX91" fmla="*/ 5349922 w 5497326"/>
              <a:gd name="connsiteY91" fmla="*/ 1569493 h 3344078"/>
              <a:gd name="connsiteX92" fmla="*/ 5445456 w 5497326"/>
              <a:gd name="connsiteY92" fmla="*/ 1624084 h 3344078"/>
              <a:gd name="connsiteX93" fmla="*/ 5431809 w 5497326"/>
              <a:gd name="connsiteY93" fmla="*/ 1719618 h 3344078"/>
              <a:gd name="connsiteX94" fmla="*/ 5377217 w 5497326"/>
              <a:gd name="connsiteY94" fmla="*/ 1787857 h 3344078"/>
              <a:gd name="connsiteX95" fmla="*/ 5431809 w 5497326"/>
              <a:gd name="connsiteY95" fmla="*/ 1815152 h 3344078"/>
              <a:gd name="connsiteX96" fmla="*/ 5404513 w 5497326"/>
              <a:gd name="connsiteY96" fmla="*/ 1937982 h 3344078"/>
              <a:gd name="connsiteX97" fmla="*/ 5404513 w 5497326"/>
              <a:gd name="connsiteY97" fmla="*/ 2088108 h 3344078"/>
              <a:gd name="connsiteX98" fmla="*/ 5390865 w 5497326"/>
              <a:gd name="connsiteY98" fmla="*/ 2156347 h 3344078"/>
              <a:gd name="connsiteX99" fmla="*/ 5459104 w 5497326"/>
              <a:gd name="connsiteY99" fmla="*/ 2251881 h 3344078"/>
              <a:gd name="connsiteX100" fmla="*/ 5486400 w 5497326"/>
              <a:gd name="connsiteY100" fmla="*/ 2306472 h 3344078"/>
              <a:gd name="connsiteX101" fmla="*/ 5445456 w 5497326"/>
              <a:gd name="connsiteY101" fmla="*/ 2415654 h 3344078"/>
              <a:gd name="connsiteX102" fmla="*/ 5418161 w 5497326"/>
              <a:gd name="connsiteY102" fmla="*/ 2483893 h 3344078"/>
              <a:gd name="connsiteX103" fmla="*/ 5308979 w 5497326"/>
              <a:gd name="connsiteY103" fmla="*/ 2511188 h 3344078"/>
              <a:gd name="connsiteX104" fmla="*/ 5281683 w 5497326"/>
              <a:gd name="connsiteY104" fmla="*/ 2593075 h 3344078"/>
              <a:gd name="connsiteX105" fmla="*/ 5268035 w 5497326"/>
              <a:gd name="connsiteY105" fmla="*/ 2661314 h 3344078"/>
              <a:gd name="connsiteX106" fmla="*/ 5158853 w 5497326"/>
              <a:gd name="connsiteY106" fmla="*/ 2661314 h 3344078"/>
              <a:gd name="connsiteX107" fmla="*/ 5104262 w 5497326"/>
              <a:gd name="connsiteY107" fmla="*/ 2524836 h 3344078"/>
              <a:gd name="connsiteX108" fmla="*/ 5049671 w 5497326"/>
              <a:gd name="connsiteY108" fmla="*/ 2565779 h 3344078"/>
              <a:gd name="connsiteX109" fmla="*/ 5049671 w 5497326"/>
              <a:gd name="connsiteY109" fmla="*/ 2483893 h 3344078"/>
              <a:gd name="connsiteX110" fmla="*/ 5008728 w 5497326"/>
              <a:gd name="connsiteY110" fmla="*/ 2552132 h 3344078"/>
              <a:gd name="connsiteX111" fmla="*/ 4940489 w 5497326"/>
              <a:gd name="connsiteY111" fmla="*/ 2524836 h 3344078"/>
              <a:gd name="connsiteX112" fmla="*/ 4858603 w 5497326"/>
              <a:gd name="connsiteY112" fmla="*/ 2593075 h 3344078"/>
              <a:gd name="connsiteX113" fmla="*/ 4763068 w 5497326"/>
              <a:gd name="connsiteY113" fmla="*/ 2524836 h 3344078"/>
              <a:gd name="connsiteX114" fmla="*/ 4667534 w 5497326"/>
              <a:gd name="connsiteY114" fmla="*/ 2593075 h 3344078"/>
              <a:gd name="connsiteX115" fmla="*/ 4708477 w 5497326"/>
              <a:gd name="connsiteY115" fmla="*/ 2674961 h 3344078"/>
              <a:gd name="connsiteX116" fmla="*/ 4653886 w 5497326"/>
              <a:gd name="connsiteY116" fmla="*/ 2702257 h 3344078"/>
              <a:gd name="connsiteX117" fmla="*/ 4558352 w 5497326"/>
              <a:gd name="connsiteY117" fmla="*/ 2702257 h 3344078"/>
              <a:gd name="connsiteX118" fmla="*/ 4558352 w 5497326"/>
              <a:gd name="connsiteY118" fmla="*/ 2838735 h 3344078"/>
              <a:gd name="connsiteX119" fmla="*/ 4558352 w 5497326"/>
              <a:gd name="connsiteY119" fmla="*/ 2838735 h 3344078"/>
              <a:gd name="connsiteX120" fmla="*/ 4462817 w 5497326"/>
              <a:gd name="connsiteY120" fmla="*/ 2838735 h 3344078"/>
              <a:gd name="connsiteX121" fmla="*/ 4367283 w 5497326"/>
              <a:gd name="connsiteY121" fmla="*/ 2934269 h 3344078"/>
              <a:gd name="connsiteX122" fmla="*/ 4408226 w 5497326"/>
              <a:gd name="connsiteY122" fmla="*/ 2975212 h 3344078"/>
              <a:gd name="connsiteX123" fmla="*/ 4339988 w 5497326"/>
              <a:gd name="connsiteY123" fmla="*/ 3084394 h 3344078"/>
              <a:gd name="connsiteX124" fmla="*/ 4244453 w 5497326"/>
              <a:gd name="connsiteY124" fmla="*/ 3057099 h 3344078"/>
              <a:gd name="connsiteX125" fmla="*/ 4203510 w 5497326"/>
              <a:gd name="connsiteY125" fmla="*/ 3029803 h 3344078"/>
              <a:gd name="connsiteX126" fmla="*/ 4135271 w 5497326"/>
              <a:gd name="connsiteY126" fmla="*/ 3057099 h 3344078"/>
              <a:gd name="connsiteX127" fmla="*/ 4107976 w 5497326"/>
              <a:gd name="connsiteY127" fmla="*/ 2947917 h 3344078"/>
              <a:gd name="connsiteX128" fmla="*/ 4039737 w 5497326"/>
              <a:gd name="connsiteY128" fmla="*/ 3016155 h 3344078"/>
              <a:gd name="connsiteX129" fmla="*/ 4012441 w 5497326"/>
              <a:gd name="connsiteY129" fmla="*/ 2920621 h 3344078"/>
              <a:gd name="connsiteX130" fmla="*/ 3957850 w 5497326"/>
              <a:gd name="connsiteY130" fmla="*/ 2961564 h 3344078"/>
              <a:gd name="connsiteX131" fmla="*/ 3835020 w 5497326"/>
              <a:gd name="connsiteY131" fmla="*/ 2975212 h 3344078"/>
              <a:gd name="connsiteX132" fmla="*/ 3835020 w 5497326"/>
              <a:gd name="connsiteY132" fmla="*/ 3029803 h 3344078"/>
              <a:gd name="connsiteX133" fmla="*/ 3725838 w 5497326"/>
              <a:gd name="connsiteY133" fmla="*/ 3125338 h 3344078"/>
              <a:gd name="connsiteX134" fmla="*/ 3698543 w 5497326"/>
              <a:gd name="connsiteY134" fmla="*/ 3057099 h 3344078"/>
              <a:gd name="connsiteX135" fmla="*/ 3630304 w 5497326"/>
              <a:gd name="connsiteY135" fmla="*/ 3098042 h 3344078"/>
              <a:gd name="connsiteX136" fmla="*/ 3589361 w 5497326"/>
              <a:gd name="connsiteY136" fmla="*/ 3138985 h 3344078"/>
              <a:gd name="connsiteX137" fmla="*/ 3480179 w 5497326"/>
              <a:gd name="connsiteY137" fmla="*/ 3111690 h 3344078"/>
              <a:gd name="connsiteX138" fmla="*/ 3411940 w 5497326"/>
              <a:gd name="connsiteY138" fmla="*/ 3029803 h 3344078"/>
              <a:gd name="connsiteX139" fmla="*/ 3357349 w 5497326"/>
              <a:gd name="connsiteY139" fmla="*/ 3111690 h 3344078"/>
              <a:gd name="connsiteX140" fmla="*/ 3357349 w 5497326"/>
              <a:gd name="connsiteY140" fmla="*/ 3261815 h 3344078"/>
              <a:gd name="connsiteX141" fmla="*/ 3316406 w 5497326"/>
              <a:gd name="connsiteY141" fmla="*/ 3275463 h 3344078"/>
              <a:gd name="connsiteX142" fmla="*/ 3220871 w 5497326"/>
              <a:gd name="connsiteY142" fmla="*/ 3179929 h 3344078"/>
              <a:gd name="connsiteX143" fmla="*/ 3125337 w 5497326"/>
              <a:gd name="connsiteY143" fmla="*/ 3193576 h 3344078"/>
              <a:gd name="connsiteX144" fmla="*/ 3125337 w 5497326"/>
              <a:gd name="connsiteY144" fmla="*/ 3098042 h 3344078"/>
              <a:gd name="connsiteX145" fmla="*/ 3084394 w 5497326"/>
              <a:gd name="connsiteY145" fmla="*/ 3002508 h 3344078"/>
              <a:gd name="connsiteX146" fmla="*/ 2975211 w 5497326"/>
              <a:gd name="connsiteY146" fmla="*/ 3016155 h 3344078"/>
              <a:gd name="connsiteX147" fmla="*/ 2906973 w 5497326"/>
              <a:gd name="connsiteY147" fmla="*/ 2975212 h 3344078"/>
              <a:gd name="connsiteX148" fmla="*/ 2797791 w 5497326"/>
              <a:gd name="connsiteY148" fmla="*/ 2975212 h 3344078"/>
              <a:gd name="connsiteX149" fmla="*/ 2784143 w 5497326"/>
              <a:gd name="connsiteY149" fmla="*/ 2934269 h 3344078"/>
              <a:gd name="connsiteX150" fmla="*/ 2715904 w 5497326"/>
              <a:gd name="connsiteY150" fmla="*/ 2825087 h 3344078"/>
              <a:gd name="connsiteX151" fmla="*/ 2674961 w 5497326"/>
              <a:gd name="connsiteY151" fmla="*/ 2879678 h 3344078"/>
              <a:gd name="connsiteX152" fmla="*/ 2702256 w 5497326"/>
              <a:gd name="connsiteY152" fmla="*/ 3043451 h 3344078"/>
              <a:gd name="connsiteX153" fmla="*/ 2661313 w 5497326"/>
              <a:gd name="connsiteY153" fmla="*/ 3084394 h 3344078"/>
              <a:gd name="connsiteX154" fmla="*/ 2620370 w 5497326"/>
              <a:gd name="connsiteY154" fmla="*/ 3084394 h 3344078"/>
              <a:gd name="connsiteX155" fmla="*/ 2538483 w 5497326"/>
              <a:gd name="connsiteY155" fmla="*/ 3070747 h 3344078"/>
              <a:gd name="connsiteX156" fmla="*/ 2538483 w 5497326"/>
              <a:gd name="connsiteY156" fmla="*/ 3152633 h 3344078"/>
              <a:gd name="connsiteX157" fmla="*/ 2497540 w 5497326"/>
              <a:gd name="connsiteY157" fmla="*/ 3220872 h 3344078"/>
              <a:gd name="connsiteX158" fmla="*/ 2552131 w 5497326"/>
              <a:gd name="connsiteY158" fmla="*/ 3302758 h 3344078"/>
              <a:gd name="connsiteX159" fmla="*/ 2402006 w 5497326"/>
              <a:gd name="connsiteY159" fmla="*/ 3234520 h 3344078"/>
              <a:gd name="connsiteX160" fmla="*/ 2320119 w 5497326"/>
              <a:gd name="connsiteY160" fmla="*/ 3207224 h 3344078"/>
              <a:gd name="connsiteX161" fmla="*/ 2320119 w 5497326"/>
              <a:gd name="connsiteY161" fmla="*/ 3207224 h 3344078"/>
              <a:gd name="connsiteX162" fmla="*/ 2169994 w 5497326"/>
              <a:gd name="connsiteY162" fmla="*/ 3179929 h 3344078"/>
              <a:gd name="connsiteX163" fmla="*/ 2115403 w 5497326"/>
              <a:gd name="connsiteY163" fmla="*/ 3193576 h 3344078"/>
              <a:gd name="connsiteX164" fmla="*/ 1978925 w 5497326"/>
              <a:gd name="connsiteY164" fmla="*/ 3084394 h 3344078"/>
              <a:gd name="connsiteX165" fmla="*/ 1951629 w 5497326"/>
              <a:gd name="connsiteY165" fmla="*/ 3125338 h 3344078"/>
              <a:gd name="connsiteX166" fmla="*/ 1856095 w 5497326"/>
              <a:gd name="connsiteY166" fmla="*/ 3029803 h 3344078"/>
              <a:gd name="connsiteX167" fmla="*/ 1719617 w 5497326"/>
              <a:gd name="connsiteY167" fmla="*/ 3098042 h 3344078"/>
              <a:gd name="connsiteX168" fmla="*/ 1596788 w 5497326"/>
              <a:gd name="connsiteY168" fmla="*/ 3057099 h 3344078"/>
              <a:gd name="connsiteX169" fmla="*/ 1514901 w 5497326"/>
              <a:gd name="connsiteY169" fmla="*/ 3125338 h 3344078"/>
              <a:gd name="connsiteX170" fmla="*/ 1405719 w 5497326"/>
              <a:gd name="connsiteY170" fmla="*/ 3111690 h 3344078"/>
              <a:gd name="connsiteX171" fmla="*/ 1405719 w 5497326"/>
              <a:gd name="connsiteY171" fmla="*/ 3179929 h 3344078"/>
              <a:gd name="connsiteX172" fmla="*/ 1296537 w 5497326"/>
              <a:gd name="connsiteY172" fmla="*/ 3084394 h 3344078"/>
              <a:gd name="connsiteX173" fmla="*/ 1337480 w 5497326"/>
              <a:gd name="connsiteY173" fmla="*/ 3016155 h 3344078"/>
              <a:gd name="connsiteX174" fmla="*/ 1228298 w 5497326"/>
              <a:gd name="connsiteY174" fmla="*/ 2975212 h 3344078"/>
              <a:gd name="connsiteX175" fmla="*/ 1132764 w 5497326"/>
              <a:gd name="connsiteY175" fmla="*/ 2975212 h 3344078"/>
              <a:gd name="connsiteX176" fmla="*/ 1119116 w 5497326"/>
              <a:gd name="connsiteY176" fmla="*/ 3084394 h 3344078"/>
              <a:gd name="connsiteX177" fmla="*/ 996286 w 5497326"/>
              <a:gd name="connsiteY177" fmla="*/ 3125338 h 3344078"/>
              <a:gd name="connsiteX178" fmla="*/ 982638 w 5497326"/>
              <a:gd name="connsiteY178" fmla="*/ 3070747 h 3344078"/>
              <a:gd name="connsiteX179" fmla="*/ 1037229 w 5497326"/>
              <a:gd name="connsiteY179" fmla="*/ 3002508 h 3344078"/>
              <a:gd name="connsiteX180" fmla="*/ 1009934 w 5497326"/>
              <a:gd name="connsiteY180" fmla="*/ 2906973 h 3344078"/>
              <a:gd name="connsiteX181" fmla="*/ 1037229 w 5497326"/>
              <a:gd name="connsiteY181" fmla="*/ 2852382 h 3344078"/>
              <a:gd name="connsiteX182" fmla="*/ 982638 w 5497326"/>
              <a:gd name="connsiteY182" fmla="*/ 2756848 h 3344078"/>
              <a:gd name="connsiteX183" fmla="*/ 1119116 w 5497326"/>
              <a:gd name="connsiteY183" fmla="*/ 2688609 h 3344078"/>
              <a:gd name="connsiteX184" fmla="*/ 1241946 w 5497326"/>
              <a:gd name="connsiteY184" fmla="*/ 2620370 h 3344078"/>
              <a:gd name="connsiteX185" fmla="*/ 1187355 w 5497326"/>
              <a:gd name="connsiteY185" fmla="*/ 2442949 h 3344078"/>
              <a:gd name="connsiteX186" fmla="*/ 1091820 w 5497326"/>
              <a:gd name="connsiteY186" fmla="*/ 2320120 h 3344078"/>
              <a:gd name="connsiteX187" fmla="*/ 900752 w 5497326"/>
              <a:gd name="connsiteY187" fmla="*/ 2101755 h 3344078"/>
              <a:gd name="connsiteX188" fmla="*/ 928047 w 5497326"/>
              <a:gd name="connsiteY188" fmla="*/ 2033517 h 3344078"/>
              <a:gd name="connsiteX189" fmla="*/ 764274 w 5497326"/>
              <a:gd name="connsiteY189" fmla="*/ 1965278 h 3344078"/>
              <a:gd name="connsiteX190" fmla="*/ 655092 w 5497326"/>
              <a:gd name="connsiteY190" fmla="*/ 1856096 h 3344078"/>
              <a:gd name="connsiteX191" fmla="*/ 614149 w 5497326"/>
              <a:gd name="connsiteY191" fmla="*/ 1760561 h 3344078"/>
              <a:gd name="connsiteX192" fmla="*/ 532262 w 5497326"/>
              <a:gd name="connsiteY192" fmla="*/ 1665027 h 3344078"/>
              <a:gd name="connsiteX193" fmla="*/ 491319 w 5497326"/>
              <a:gd name="connsiteY193" fmla="*/ 1692323 h 3344078"/>
              <a:gd name="connsiteX194" fmla="*/ 436728 w 5497326"/>
              <a:gd name="connsiteY194" fmla="*/ 1624084 h 3344078"/>
              <a:gd name="connsiteX195" fmla="*/ 464023 w 5497326"/>
              <a:gd name="connsiteY195" fmla="*/ 1555845 h 3344078"/>
              <a:gd name="connsiteX196" fmla="*/ 382137 w 5497326"/>
              <a:gd name="connsiteY196" fmla="*/ 1473958 h 3344078"/>
              <a:gd name="connsiteX197" fmla="*/ 354841 w 5497326"/>
              <a:gd name="connsiteY197" fmla="*/ 1323833 h 3344078"/>
              <a:gd name="connsiteX198" fmla="*/ 259307 w 5497326"/>
              <a:gd name="connsiteY198" fmla="*/ 1296538 h 3344078"/>
              <a:gd name="connsiteX199" fmla="*/ 204716 w 5497326"/>
              <a:gd name="connsiteY199" fmla="*/ 1228299 h 3344078"/>
              <a:gd name="connsiteX200" fmla="*/ 136477 w 5497326"/>
              <a:gd name="connsiteY200" fmla="*/ 1228299 h 3344078"/>
              <a:gd name="connsiteX201" fmla="*/ 163773 w 5497326"/>
              <a:gd name="connsiteY201" fmla="*/ 1146412 h 3344078"/>
              <a:gd name="connsiteX202" fmla="*/ 218364 w 5497326"/>
              <a:gd name="connsiteY202" fmla="*/ 1064526 h 3344078"/>
              <a:gd name="connsiteX203" fmla="*/ 163773 w 5497326"/>
              <a:gd name="connsiteY203" fmla="*/ 1009935 h 3344078"/>
              <a:gd name="connsiteX204" fmla="*/ 54591 w 5497326"/>
              <a:gd name="connsiteY204" fmla="*/ 996287 h 3344078"/>
              <a:gd name="connsiteX205" fmla="*/ 0 w 5497326"/>
              <a:gd name="connsiteY205" fmla="*/ 887105 h 33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5497326" h="3344078">
                <a:moveTo>
                  <a:pt x="0" y="887105"/>
                </a:moveTo>
                <a:lnTo>
                  <a:pt x="81886" y="586854"/>
                </a:lnTo>
                <a:lnTo>
                  <a:pt x="0" y="586854"/>
                </a:lnTo>
                <a:lnTo>
                  <a:pt x="0" y="436729"/>
                </a:lnTo>
                <a:lnTo>
                  <a:pt x="68238" y="436729"/>
                </a:lnTo>
                <a:cubicBezTo>
                  <a:pt x="83393" y="300335"/>
                  <a:pt x="40691" y="313899"/>
                  <a:pt x="122829" y="313899"/>
                </a:cubicBezTo>
                <a:cubicBezTo>
                  <a:pt x="359382" y="299984"/>
                  <a:pt x="432312" y="300251"/>
                  <a:pt x="341194" y="300251"/>
                </a:cubicBezTo>
                <a:lnTo>
                  <a:pt x="313898" y="423081"/>
                </a:lnTo>
                <a:lnTo>
                  <a:pt x="464023" y="464024"/>
                </a:lnTo>
                <a:lnTo>
                  <a:pt x="532262" y="327547"/>
                </a:lnTo>
                <a:lnTo>
                  <a:pt x="545910" y="477672"/>
                </a:lnTo>
                <a:lnTo>
                  <a:pt x="627797" y="341194"/>
                </a:lnTo>
                <a:lnTo>
                  <a:pt x="750626" y="395785"/>
                </a:lnTo>
                <a:lnTo>
                  <a:pt x="982638" y="423081"/>
                </a:lnTo>
                <a:lnTo>
                  <a:pt x="1091820" y="409433"/>
                </a:lnTo>
                <a:lnTo>
                  <a:pt x="1078173" y="286603"/>
                </a:lnTo>
                <a:lnTo>
                  <a:pt x="1201003" y="368490"/>
                </a:lnTo>
                <a:lnTo>
                  <a:pt x="1201003" y="368490"/>
                </a:lnTo>
                <a:lnTo>
                  <a:pt x="1146411" y="204717"/>
                </a:lnTo>
                <a:lnTo>
                  <a:pt x="1241946" y="81887"/>
                </a:lnTo>
                <a:lnTo>
                  <a:pt x="1364776" y="0"/>
                </a:lnTo>
                <a:lnTo>
                  <a:pt x="1514901" y="122830"/>
                </a:lnTo>
                <a:lnTo>
                  <a:pt x="1610435" y="27296"/>
                </a:lnTo>
                <a:lnTo>
                  <a:pt x="1705970" y="122830"/>
                </a:lnTo>
                <a:lnTo>
                  <a:pt x="1856095" y="177421"/>
                </a:lnTo>
                <a:lnTo>
                  <a:pt x="1856095" y="109182"/>
                </a:lnTo>
                <a:lnTo>
                  <a:pt x="2006220" y="272955"/>
                </a:lnTo>
                <a:lnTo>
                  <a:pt x="2088107" y="327547"/>
                </a:lnTo>
                <a:lnTo>
                  <a:pt x="2006220" y="436729"/>
                </a:lnTo>
                <a:lnTo>
                  <a:pt x="2129050" y="559558"/>
                </a:lnTo>
                <a:lnTo>
                  <a:pt x="2224585" y="559558"/>
                </a:lnTo>
                <a:lnTo>
                  <a:pt x="2224585" y="559558"/>
                </a:lnTo>
                <a:lnTo>
                  <a:pt x="2279176" y="627797"/>
                </a:lnTo>
                <a:lnTo>
                  <a:pt x="2374710" y="627797"/>
                </a:lnTo>
                <a:lnTo>
                  <a:pt x="2388358" y="696036"/>
                </a:lnTo>
                <a:lnTo>
                  <a:pt x="2565779" y="586854"/>
                </a:lnTo>
                <a:lnTo>
                  <a:pt x="2661313" y="723332"/>
                </a:lnTo>
                <a:lnTo>
                  <a:pt x="2797791" y="655093"/>
                </a:lnTo>
                <a:cubicBezTo>
                  <a:pt x="2956977" y="669565"/>
                  <a:pt x="2947916" y="718989"/>
                  <a:pt x="2947916" y="641445"/>
                </a:cubicBezTo>
                <a:lnTo>
                  <a:pt x="2838734" y="518615"/>
                </a:lnTo>
                <a:lnTo>
                  <a:pt x="2852382" y="491320"/>
                </a:lnTo>
                <a:lnTo>
                  <a:pt x="2784143" y="423081"/>
                </a:lnTo>
                <a:lnTo>
                  <a:pt x="2784143" y="300251"/>
                </a:lnTo>
                <a:lnTo>
                  <a:pt x="2893325" y="245660"/>
                </a:lnTo>
                <a:lnTo>
                  <a:pt x="3029803" y="245660"/>
                </a:lnTo>
                <a:lnTo>
                  <a:pt x="3029803" y="150126"/>
                </a:lnTo>
                <a:lnTo>
                  <a:pt x="3166280" y="150126"/>
                </a:lnTo>
                <a:lnTo>
                  <a:pt x="3234519" y="109182"/>
                </a:lnTo>
                <a:lnTo>
                  <a:pt x="3398292" y="150126"/>
                </a:lnTo>
                <a:lnTo>
                  <a:pt x="3521122" y="163773"/>
                </a:lnTo>
                <a:lnTo>
                  <a:pt x="3562065" y="259308"/>
                </a:lnTo>
                <a:lnTo>
                  <a:pt x="3575713" y="313899"/>
                </a:lnTo>
                <a:lnTo>
                  <a:pt x="3643952" y="313899"/>
                </a:lnTo>
                <a:lnTo>
                  <a:pt x="3712191" y="245660"/>
                </a:lnTo>
                <a:lnTo>
                  <a:pt x="3835020" y="272955"/>
                </a:lnTo>
                <a:lnTo>
                  <a:pt x="3807725" y="204717"/>
                </a:lnTo>
                <a:lnTo>
                  <a:pt x="3875964" y="204717"/>
                </a:lnTo>
                <a:lnTo>
                  <a:pt x="4012441" y="259308"/>
                </a:lnTo>
                <a:lnTo>
                  <a:pt x="4039737" y="245660"/>
                </a:lnTo>
                <a:lnTo>
                  <a:pt x="4026089" y="163773"/>
                </a:lnTo>
                <a:lnTo>
                  <a:pt x="4217158" y="109182"/>
                </a:lnTo>
                <a:lnTo>
                  <a:pt x="4285397" y="27296"/>
                </a:lnTo>
                <a:lnTo>
                  <a:pt x="4339988" y="68239"/>
                </a:lnTo>
                <a:lnTo>
                  <a:pt x="4421874" y="150126"/>
                </a:lnTo>
                <a:lnTo>
                  <a:pt x="4599295" y="245660"/>
                </a:lnTo>
                <a:lnTo>
                  <a:pt x="4572000" y="354842"/>
                </a:lnTo>
                <a:lnTo>
                  <a:pt x="4503761" y="450376"/>
                </a:lnTo>
                <a:lnTo>
                  <a:pt x="4640238" y="450376"/>
                </a:lnTo>
                <a:lnTo>
                  <a:pt x="4681182" y="477672"/>
                </a:lnTo>
                <a:lnTo>
                  <a:pt x="4626591" y="518615"/>
                </a:lnTo>
                <a:lnTo>
                  <a:pt x="4653886" y="573206"/>
                </a:lnTo>
                <a:cubicBezTo>
                  <a:pt x="4739268" y="502055"/>
                  <a:pt x="4771304" y="504967"/>
                  <a:pt x="4722125" y="504967"/>
                </a:cubicBezTo>
                <a:lnTo>
                  <a:pt x="4749420" y="573206"/>
                </a:lnTo>
                <a:lnTo>
                  <a:pt x="4776716" y="682388"/>
                </a:lnTo>
                <a:lnTo>
                  <a:pt x="4872250" y="736979"/>
                </a:lnTo>
                <a:lnTo>
                  <a:pt x="4872250" y="832514"/>
                </a:lnTo>
                <a:lnTo>
                  <a:pt x="4831307" y="941696"/>
                </a:lnTo>
                <a:lnTo>
                  <a:pt x="4885898" y="900752"/>
                </a:lnTo>
                <a:lnTo>
                  <a:pt x="4913194" y="941696"/>
                </a:lnTo>
                <a:lnTo>
                  <a:pt x="4899546" y="996287"/>
                </a:lnTo>
                <a:lnTo>
                  <a:pt x="4954137" y="1037230"/>
                </a:lnTo>
                <a:lnTo>
                  <a:pt x="4954137" y="1037230"/>
                </a:lnTo>
                <a:lnTo>
                  <a:pt x="5022376" y="1078173"/>
                </a:lnTo>
                <a:cubicBezTo>
                  <a:pt x="5094515" y="1034889"/>
                  <a:pt x="5064088" y="1037230"/>
                  <a:pt x="5104262" y="1037230"/>
                </a:cubicBezTo>
                <a:lnTo>
                  <a:pt x="5131558" y="1132764"/>
                </a:lnTo>
                <a:lnTo>
                  <a:pt x="5227092" y="1173708"/>
                </a:lnTo>
                <a:lnTo>
                  <a:pt x="5349922" y="1269242"/>
                </a:lnTo>
                <a:lnTo>
                  <a:pt x="5377217" y="1405720"/>
                </a:lnTo>
                <a:lnTo>
                  <a:pt x="5418161" y="1405720"/>
                </a:lnTo>
                <a:lnTo>
                  <a:pt x="5418161" y="1501254"/>
                </a:lnTo>
                <a:lnTo>
                  <a:pt x="5349922" y="1501254"/>
                </a:lnTo>
                <a:lnTo>
                  <a:pt x="5349922" y="1569493"/>
                </a:lnTo>
                <a:lnTo>
                  <a:pt x="5445456" y="1624084"/>
                </a:lnTo>
                <a:lnTo>
                  <a:pt x="5431809" y="1719618"/>
                </a:lnTo>
                <a:lnTo>
                  <a:pt x="5377217" y="1787857"/>
                </a:lnTo>
                <a:lnTo>
                  <a:pt x="5431809" y="1815152"/>
                </a:lnTo>
                <a:lnTo>
                  <a:pt x="5404513" y="1937982"/>
                </a:lnTo>
                <a:cubicBezTo>
                  <a:pt x="5449047" y="2101275"/>
                  <a:pt x="5497326" y="2088108"/>
                  <a:pt x="5404513" y="2088108"/>
                </a:cubicBezTo>
                <a:lnTo>
                  <a:pt x="5390865" y="2156347"/>
                </a:lnTo>
                <a:lnTo>
                  <a:pt x="5459104" y="2251881"/>
                </a:lnTo>
                <a:lnTo>
                  <a:pt x="5486400" y="2306472"/>
                </a:lnTo>
                <a:cubicBezTo>
                  <a:pt x="5470637" y="2401050"/>
                  <a:pt x="5492319" y="2368791"/>
                  <a:pt x="5445456" y="2415654"/>
                </a:cubicBezTo>
                <a:lnTo>
                  <a:pt x="5418161" y="2483893"/>
                </a:lnTo>
                <a:cubicBezTo>
                  <a:pt x="5316257" y="2498451"/>
                  <a:pt x="5345372" y="2474795"/>
                  <a:pt x="5308979" y="2511188"/>
                </a:cubicBezTo>
                <a:lnTo>
                  <a:pt x="5281683" y="2593075"/>
                </a:lnTo>
                <a:lnTo>
                  <a:pt x="5268035" y="2661314"/>
                </a:lnTo>
                <a:lnTo>
                  <a:pt x="5158853" y="2661314"/>
                </a:lnTo>
                <a:lnTo>
                  <a:pt x="5104262" y="2524836"/>
                </a:lnTo>
                <a:lnTo>
                  <a:pt x="5049671" y="2565779"/>
                </a:lnTo>
                <a:lnTo>
                  <a:pt x="5049671" y="2483893"/>
                </a:lnTo>
                <a:lnTo>
                  <a:pt x="5008728" y="2552132"/>
                </a:lnTo>
                <a:lnTo>
                  <a:pt x="4940489" y="2524836"/>
                </a:lnTo>
                <a:lnTo>
                  <a:pt x="4858603" y="2593075"/>
                </a:lnTo>
                <a:lnTo>
                  <a:pt x="4763068" y="2524836"/>
                </a:lnTo>
                <a:lnTo>
                  <a:pt x="4667534" y="2593075"/>
                </a:lnTo>
                <a:lnTo>
                  <a:pt x="4708477" y="2674961"/>
                </a:lnTo>
                <a:lnTo>
                  <a:pt x="4653886" y="2702257"/>
                </a:lnTo>
                <a:lnTo>
                  <a:pt x="4558352" y="2702257"/>
                </a:lnTo>
                <a:lnTo>
                  <a:pt x="4558352" y="2838735"/>
                </a:lnTo>
                <a:lnTo>
                  <a:pt x="4558352" y="2838735"/>
                </a:lnTo>
                <a:lnTo>
                  <a:pt x="4462817" y="2838735"/>
                </a:lnTo>
                <a:lnTo>
                  <a:pt x="4367283" y="2934269"/>
                </a:lnTo>
                <a:lnTo>
                  <a:pt x="4408226" y="2975212"/>
                </a:lnTo>
                <a:lnTo>
                  <a:pt x="4339988" y="3084394"/>
                </a:lnTo>
                <a:lnTo>
                  <a:pt x="4244453" y="3057099"/>
                </a:lnTo>
                <a:lnTo>
                  <a:pt x="4203510" y="3029803"/>
                </a:lnTo>
                <a:lnTo>
                  <a:pt x="4135271" y="3057099"/>
                </a:lnTo>
                <a:lnTo>
                  <a:pt x="4107976" y="2947917"/>
                </a:lnTo>
                <a:cubicBezTo>
                  <a:pt x="4036825" y="3033298"/>
                  <a:pt x="4039737" y="3065334"/>
                  <a:pt x="4039737" y="3016155"/>
                </a:cubicBezTo>
                <a:lnTo>
                  <a:pt x="4012441" y="2920621"/>
                </a:lnTo>
                <a:lnTo>
                  <a:pt x="3957850" y="2961564"/>
                </a:lnTo>
                <a:lnTo>
                  <a:pt x="3835020" y="2975212"/>
                </a:lnTo>
                <a:lnTo>
                  <a:pt x="3835020" y="3029803"/>
                </a:lnTo>
                <a:lnTo>
                  <a:pt x="3725838" y="3125338"/>
                </a:lnTo>
                <a:lnTo>
                  <a:pt x="3698543" y="3057099"/>
                </a:lnTo>
                <a:lnTo>
                  <a:pt x="3630304" y="3098042"/>
                </a:lnTo>
                <a:lnTo>
                  <a:pt x="3589361" y="3138985"/>
                </a:lnTo>
                <a:cubicBezTo>
                  <a:pt x="3487457" y="3124428"/>
                  <a:pt x="3516572" y="3148085"/>
                  <a:pt x="3480179" y="3111690"/>
                </a:cubicBezTo>
                <a:lnTo>
                  <a:pt x="3411940" y="3029803"/>
                </a:lnTo>
                <a:lnTo>
                  <a:pt x="3357349" y="3111690"/>
                </a:lnTo>
                <a:lnTo>
                  <a:pt x="3357349" y="3261815"/>
                </a:lnTo>
                <a:lnTo>
                  <a:pt x="3316406" y="3275463"/>
                </a:lnTo>
                <a:lnTo>
                  <a:pt x="3220871" y="3179929"/>
                </a:lnTo>
                <a:lnTo>
                  <a:pt x="3125337" y="3193576"/>
                </a:lnTo>
                <a:lnTo>
                  <a:pt x="3125337" y="3098042"/>
                </a:lnTo>
                <a:lnTo>
                  <a:pt x="3084394" y="3002508"/>
                </a:lnTo>
                <a:lnTo>
                  <a:pt x="2975211" y="3016155"/>
                </a:lnTo>
                <a:lnTo>
                  <a:pt x="2906973" y="2975212"/>
                </a:lnTo>
                <a:lnTo>
                  <a:pt x="2797791" y="2975212"/>
                </a:lnTo>
                <a:lnTo>
                  <a:pt x="2784143" y="2934269"/>
                </a:lnTo>
                <a:lnTo>
                  <a:pt x="2715904" y="2825087"/>
                </a:lnTo>
                <a:lnTo>
                  <a:pt x="2674961" y="2879678"/>
                </a:lnTo>
                <a:lnTo>
                  <a:pt x="2702256" y="3043451"/>
                </a:lnTo>
                <a:lnTo>
                  <a:pt x="2661313" y="3084394"/>
                </a:lnTo>
                <a:lnTo>
                  <a:pt x="2620370" y="3084394"/>
                </a:lnTo>
                <a:lnTo>
                  <a:pt x="2538483" y="3070747"/>
                </a:lnTo>
                <a:lnTo>
                  <a:pt x="2538483" y="3152633"/>
                </a:lnTo>
                <a:lnTo>
                  <a:pt x="2497540" y="3220872"/>
                </a:lnTo>
                <a:cubicBezTo>
                  <a:pt x="2569519" y="3321641"/>
                  <a:pt x="2593451" y="3344078"/>
                  <a:pt x="2552131" y="3302758"/>
                </a:cubicBezTo>
                <a:lnTo>
                  <a:pt x="2402006" y="3234520"/>
                </a:lnTo>
                <a:lnTo>
                  <a:pt x="2320119" y="3207224"/>
                </a:lnTo>
                <a:lnTo>
                  <a:pt x="2320119" y="3207224"/>
                </a:lnTo>
                <a:lnTo>
                  <a:pt x="2169994" y="3179929"/>
                </a:lnTo>
                <a:lnTo>
                  <a:pt x="2115403" y="3193576"/>
                </a:lnTo>
                <a:lnTo>
                  <a:pt x="1978925" y="3084394"/>
                </a:lnTo>
                <a:lnTo>
                  <a:pt x="1951629" y="3125338"/>
                </a:lnTo>
                <a:lnTo>
                  <a:pt x="1856095" y="3029803"/>
                </a:lnTo>
                <a:lnTo>
                  <a:pt x="1719617" y="3098042"/>
                </a:lnTo>
                <a:lnTo>
                  <a:pt x="1596788" y="3057099"/>
                </a:lnTo>
                <a:lnTo>
                  <a:pt x="1514901" y="3125338"/>
                </a:lnTo>
                <a:lnTo>
                  <a:pt x="1405719" y="3111690"/>
                </a:lnTo>
                <a:lnTo>
                  <a:pt x="1405719" y="3179929"/>
                </a:lnTo>
                <a:lnTo>
                  <a:pt x="1296537" y="3084394"/>
                </a:lnTo>
                <a:lnTo>
                  <a:pt x="1337480" y="3016155"/>
                </a:lnTo>
                <a:cubicBezTo>
                  <a:pt x="1237765" y="2973420"/>
                  <a:pt x="1276592" y="2975212"/>
                  <a:pt x="1228298" y="2975212"/>
                </a:cubicBezTo>
                <a:lnTo>
                  <a:pt x="1132764" y="2975212"/>
                </a:lnTo>
                <a:lnTo>
                  <a:pt x="1119116" y="3084394"/>
                </a:lnTo>
                <a:lnTo>
                  <a:pt x="996286" y="3125338"/>
                </a:lnTo>
                <a:lnTo>
                  <a:pt x="982638" y="3070747"/>
                </a:lnTo>
                <a:lnTo>
                  <a:pt x="1037229" y="3002508"/>
                </a:lnTo>
                <a:lnTo>
                  <a:pt x="1009934" y="2906973"/>
                </a:lnTo>
                <a:lnTo>
                  <a:pt x="1037229" y="2852382"/>
                </a:lnTo>
                <a:lnTo>
                  <a:pt x="982638" y="2756848"/>
                </a:lnTo>
                <a:lnTo>
                  <a:pt x="1119116" y="2688609"/>
                </a:lnTo>
                <a:lnTo>
                  <a:pt x="1241946" y="2620370"/>
                </a:lnTo>
                <a:cubicBezTo>
                  <a:pt x="1212348" y="2457585"/>
                  <a:pt x="1250614" y="2506211"/>
                  <a:pt x="1187355" y="2442949"/>
                </a:cubicBezTo>
                <a:cubicBezTo>
                  <a:pt x="1102944" y="2316335"/>
                  <a:pt x="1154676" y="2320120"/>
                  <a:pt x="1091820" y="2320120"/>
                </a:cubicBezTo>
                <a:lnTo>
                  <a:pt x="900752" y="2101755"/>
                </a:lnTo>
                <a:lnTo>
                  <a:pt x="928047" y="2033517"/>
                </a:lnTo>
                <a:lnTo>
                  <a:pt x="764274" y="1965278"/>
                </a:lnTo>
                <a:lnTo>
                  <a:pt x="655092" y="1856096"/>
                </a:lnTo>
                <a:lnTo>
                  <a:pt x="614149" y="1760561"/>
                </a:lnTo>
                <a:lnTo>
                  <a:pt x="532262" y="1665027"/>
                </a:lnTo>
                <a:lnTo>
                  <a:pt x="491319" y="1692323"/>
                </a:lnTo>
                <a:lnTo>
                  <a:pt x="436728" y="1624084"/>
                </a:lnTo>
                <a:lnTo>
                  <a:pt x="464023" y="1555845"/>
                </a:lnTo>
                <a:lnTo>
                  <a:pt x="382137" y="1473958"/>
                </a:lnTo>
                <a:lnTo>
                  <a:pt x="354841" y="1323833"/>
                </a:lnTo>
                <a:lnTo>
                  <a:pt x="259307" y="1296538"/>
                </a:lnTo>
                <a:lnTo>
                  <a:pt x="204716" y="1228299"/>
                </a:lnTo>
                <a:lnTo>
                  <a:pt x="136477" y="1228299"/>
                </a:lnTo>
                <a:lnTo>
                  <a:pt x="163773" y="1146412"/>
                </a:lnTo>
                <a:lnTo>
                  <a:pt x="218364" y="1064526"/>
                </a:lnTo>
                <a:lnTo>
                  <a:pt x="163773" y="1009935"/>
                </a:lnTo>
                <a:lnTo>
                  <a:pt x="54591" y="996287"/>
                </a:lnTo>
                <a:lnTo>
                  <a:pt x="0" y="887105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3281363" y="2333625"/>
            <a:ext cx="450850" cy="314325"/>
          </a:xfrm>
          <a:custGeom>
            <a:avLst/>
            <a:gdLst>
              <a:gd name="connsiteX0" fmla="*/ 177421 w 450376"/>
              <a:gd name="connsiteY0" fmla="*/ 313899 h 313899"/>
              <a:gd name="connsiteX1" fmla="*/ 122830 w 450376"/>
              <a:gd name="connsiteY1" fmla="*/ 272955 h 313899"/>
              <a:gd name="connsiteX2" fmla="*/ 109182 w 450376"/>
              <a:gd name="connsiteY2" fmla="*/ 191069 h 313899"/>
              <a:gd name="connsiteX3" fmla="*/ 40943 w 450376"/>
              <a:gd name="connsiteY3" fmla="*/ 177421 h 313899"/>
              <a:gd name="connsiteX4" fmla="*/ 13648 w 450376"/>
              <a:gd name="connsiteY4" fmla="*/ 122830 h 313899"/>
              <a:gd name="connsiteX5" fmla="*/ 13648 w 450376"/>
              <a:gd name="connsiteY5" fmla="*/ 122830 h 313899"/>
              <a:gd name="connsiteX6" fmla="*/ 0 w 450376"/>
              <a:gd name="connsiteY6" fmla="*/ 54591 h 313899"/>
              <a:gd name="connsiteX7" fmla="*/ 54591 w 450376"/>
              <a:gd name="connsiteY7" fmla="*/ 13648 h 313899"/>
              <a:gd name="connsiteX8" fmla="*/ 191068 w 450376"/>
              <a:gd name="connsiteY8" fmla="*/ 0 h 313899"/>
              <a:gd name="connsiteX9" fmla="*/ 272955 w 450376"/>
              <a:gd name="connsiteY9" fmla="*/ 68239 h 313899"/>
              <a:gd name="connsiteX10" fmla="*/ 300251 w 450376"/>
              <a:gd name="connsiteY10" fmla="*/ 177421 h 313899"/>
              <a:gd name="connsiteX11" fmla="*/ 368489 w 450376"/>
              <a:gd name="connsiteY11" fmla="*/ 163773 h 313899"/>
              <a:gd name="connsiteX12" fmla="*/ 368489 w 450376"/>
              <a:gd name="connsiteY12" fmla="*/ 163773 h 313899"/>
              <a:gd name="connsiteX13" fmla="*/ 450376 w 450376"/>
              <a:gd name="connsiteY13" fmla="*/ 95534 h 313899"/>
              <a:gd name="connsiteX14" fmla="*/ 423080 w 450376"/>
              <a:gd name="connsiteY14" fmla="*/ 204717 h 313899"/>
              <a:gd name="connsiteX15" fmla="*/ 395785 w 450376"/>
              <a:gd name="connsiteY15" fmla="*/ 245660 h 313899"/>
              <a:gd name="connsiteX16" fmla="*/ 327546 w 450376"/>
              <a:gd name="connsiteY16" fmla="*/ 245660 h 313899"/>
              <a:gd name="connsiteX17" fmla="*/ 327546 w 450376"/>
              <a:gd name="connsiteY17" fmla="*/ 245660 h 313899"/>
              <a:gd name="connsiteX18" fmla="*/ 177421 w 450376"/>
              <a:gd name="connsiteY18" fmla="*/ 313899 h 31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376" h="313899">
                <a:moveTo>
                  <a:pt x="177421" y="313899"/>
                </a:moveTo>
                <a:lnTo>
                  <a:pt x="122830" y="272955"/>
                </a:lnTo>
                <a:lnTo>
                  <a:pt x="109182" y="191069"/>
                </a:lnTo>
                <a:lnTo>
                  <a:pt x="40943" y="177421"/>
                </a:lnTo>
                <a:lnTo>
                  <a:pt x="13648" y="122830"/>
                </a:lnTo>
                <a:lnTo>
                  <a:pt x="13648" y="122830"/>
                </a:lnTo>
                <a:lnTo>
                  <a:pt x="0" y="54591"/>
                </a:lnTo>
                <a:lnTo>
                  <a:pt x="54591" y="13648"/>
                </a:lnTo>
                <a:lnTo>
                  <a:pt x="191068" y="0"/>
                </a:lnTo>
                <a:lnTo>
                  <a:pt x="272955" y="68239"/>
                </a:lnTo>
                <a:cubicBezTo>
                  <a:pt x="287167" y="181935"/>
                  <a:pt x="249926" y="177421"/>
                  <a:pt x="300251" y="177421"/>
                </a:cubicBezTo>
                <a:lnTo>
                  <a:pt x="368489" y="163773"/>
                </a:lnTo>
                <a:lnTo>
                  <a:pt x="368489" y="163773"/>
                </a:lnTo>
                <a:lnTo>
                  <a:pt x="450376" y="95534"/>
                </a:lnTo>
                <a:lnTo>
                  <a:pt x="423080" y="204717"/>
                </a:lnTo>
                <a:lnTo>
                  <a:pt x="395785" y="245660"/>
                </a:lnTo>
                <a:lnTo>
                  <a:pt x="327546" y="245660"/>
                </a:lnTo>
                <a:lnTo>
                  <a:pt x="327546" y="245660"/>
                </a:lnTo>
                <a:lnTo>
                  <a:pt x="177421" y="31389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43600" y="4648200"/>
            <a:ext cx="2971800" cy="457200"/>
          </a:xfrm>
          <a:prstGeom prst="roundRect">
            <a:avLst>
              <a:gd name="adj" fmla="val 21113"/>
            </a:avLst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Возрастная структура населения, %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19800" y="5181600"/>
            <a:ext cx="2895600" cy="228600"/>
          </a:xfrm>
          <a:prstGeom prst="roundRect">
            <a:avLst>
              <a:gd name="adj" fmla="val 21113"/>
            </a:avLst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0-17 лет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-17,2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19800" y="5486400"/>
            <a:ext cx="2895600" cy="228600"/>
          </a:xfrm>
          <a:prstGeom prst="roundRect">
            <a:avLst>
              <a:gd name="adj" fmla="val 21113"/>
            </a:avLst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Взрослые старше 18 лет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82,8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90800" y="4648200"/>
            <a:ext cx="2971800" cy="457200"/>
          </a:xfrm>
          <a:prstGeom prst="roundRect">
            <a:avLst>
              <a:gd name="adj" fmla="val 21113"/>
            </a:avLst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Ожидаемая продолжительность жизни,   лет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667000" y="6367463"/>
            <a:ext cx="2895600" cy="158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90800" y="6367463"/>
            <a:ext cx="62706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2005 г.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19872" y="6381328"/>
            <a:ext cx="627062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2010 г.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83968" y="6381328"/>
            <a:ext cx="62706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2014 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667000" y="5986463"/>
            <a:ext cx="457200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latin typeface="Arial Narrow" pitchFamily="34" charset="0"/>
              </a:rPr>
              <a:t>65,5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63888" y="5661248"/>
            <a:ext cx="457200" cy="72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latin typeface="Arial Narrow" pitchFamily="34" charset="0"/>
              </a:rPr>
              <a:t>69,8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355976" y="5445224"/>
            <a:ext cx="457200" cy="89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latin typeface="Arial Narrow" pitchFamily="34" charset="0"/>
              </a:rPr>
              <a:t>71,6</a:t>
            </a:r>
          </a:p>
        </p:txBody>
      </p:sp>
      <p:sp>
        <p:nvSpPr>
          <p:cNvPr id="46" name="Стрелка вправо 45"/>
          <p:cNvSpPr/>
          <p:nvPr/>
        </p:nvSpPr>
        <p:spPr>
          <a:xfrm rot="20846572">
            <a:off x="2805113" y="5400675"/>
            <a:ext cx="2043112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627784" y="5157192"/>
            <a:ext cx="9476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7,03 г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59" name="Picture 31" descr="http://www.csub.edu/ssricrem/Wha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5791200"/>
            <a:ext cx="519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6324600" y="5867400"/>
            <a:ext cx="974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45,6%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мужчины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24800" y="5867400"/>
            <a:ext cx="995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54,4%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женщины</a:t>
            </a:r>
          </a:p>
        </p:txBody>
      </p:sp>
      <p:pic>
        <p:nvPicPr>
          <p:cNvPr id="1062" name="Picture 33" descr="http://english-basis.ru/wp-content/uploads/2012/01/p1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5867400"/>
            <a:ext cx="417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10563" y="64293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D35C4EA2-4D32-4298-975D-2CA4A1BAC1CC}" type="slidenum">
              <a:rPr lang="ru-RU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88" y="4643438"/>
            <a:ext cx="21034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территории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43,4 тыс. км</a:t>
            </a:r>
            <a:r>
              <a:rPr lang="ru-RU" sz="1400" b="1" baseline="2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graphicFrame>
        <p:nvGraphicFramePr>
          <p:cNvPr id="44" name="Диаграмма 43"/>
          <p:cNvGraphicFramePr>
            <a:graphicFrameLocks/>
          </p:cNvGraphicFramePr>
          <p:nvPr/>
        </p:nvGraphicFramePr>
        <p:xfrm>
          <a:off x="5791200" y="2921000"/>
          <a:ext cx="3149600" cy="16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5076056" y="5301208"/>
            <a:ext cx="576064" cy="1034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latin typeface="Arial Narrow" pitchFamily="34" charset="0"/>
              </a:rPr>
              <a:t>72,53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76056" y="6381328"/>
            <a:ext cx="625492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2016 г.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076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среднего медицинского персонала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актуальным вопроса организации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медицинской помощи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14478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межведомственной работы по вопросу приверженности населения к ведению здорового образа жизни, формирования у населения мотивации к профилактическим мероприятиям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095" cy="2745029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Распоряжением Правительства Пензенской области от 07.07.2015 № 290-рП создана межведомственная комиссия при Правительстве Пензенской области по реализации мер, направленных на улучшение демографической ситуации и снижение смертности населения Пензенской области. </a:t>
            </a:r>
          </a:p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 Во всех муниципальных образованиях созданы 30 межведомственных рабочих групп: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- 22 –  возглавляют главы администраций,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- 7 – возглавляют заместители глав администраций.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- 1 – в г. Кузнецке возглавляет Начальник отдела  социального развития и здравоохранения администрации города Кузнецка.</a:t>
            </a:r>
          </a:p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 Еженедельно в режиме видеоконференцсвязи проводятся оперативные совещания межведомственной комиссии с межведомственными группами муниципальных образований.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7153" name="Picture 1" descr="C:\Users\Tugaeva\AppData\Local\Microsoft\Windows\Temporary Internet Files\Content.Outlook\IWQW46IA\IMG_9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743146"/>
            <a:ext cx="3206805" cy="2137870"/>
          </a:xfrm>
          <a:prstGeom prst="rect">
            <a:avLst/>
          </a:prstGeom>
          <a:noFill/>
        </p:spPr>
      </p:pic>
      <p:pic>
        <p:nvPicPr>
          <p:cNvPr id="177154" name="Picture 2" descr="C:\Users\Tugaeva\AppData\Local\Microsoft\Windows\Temporary Internet Files\Content.Outlook\IWQW46IA\IMG_7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8230" y="4039819"/>
            <a:ext cx="3359510" cy="22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4" y="222195"/>
            <a:ext cx="8390235" cy="863786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Динамика демографических процессов </a:t>
            </a:r>
            <a:b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Пензенской области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04152"/>
              </p:ext>
            </p:extLst>
          </p:nvPr>
        </p:nvGraphicFramePr>
        <p:xfrm>
          <a:off x="448965" y="1443835"/>
          <a:ext cx="8229599" cy="48768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05811"/>
                <a:gridCol w="1642850"/>
                <a:gridCol w="1642853"/>
                <a:gridCol w="1369041"/>
                <a:gridCol w="1369044"/>
              </a:tblGrid>
              <a:tr h="803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Рейтинговые места среди субъектов РФ /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показатели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мес. 2017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Рождаемость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область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10,8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РФ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13,3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Смертность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63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14,8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14,8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РФ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13,1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740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Естественная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убыль/прибыль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-4,0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РФ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-0,01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74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Младенческая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смертность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5,5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РФ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7,4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24400" y="990600"/>
            <a:ext cx="4104456" cy="2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206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Ожидаемая продолжительность жизни </a:t>
            </a:r>
            <a:r>
              <a:rPr lang="ru-RU" sz="1000" b="0" dirty="0" smtClean="0">
                <a:latin typeface="Arial" pitchFamily="34" charset="0"/>
                <a:cs typeface="Arial" pitchFamily="34" charset="0"/>
              </a:rPr>
              <a:t>(лет)</a:t>
            </a:r>
            <a:endParaRPr lang="ru-RU" sz="1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14400" y="990600"/>
            <a:ext cx="3557538" cy="2569840"/>
            <a:chOff x="3077687" y="3429000"/>
            <a:chExt cx="5976664" cy="2569840"/>
          </a:xfrm>
        </p:grpSpPr>
        <p:sp>
          <p:nvSpPr>
            <p:cNvPr id="3" name="Стрелка вниз 2"/>
            <p:cNvSpPr/>
            <p:nvPr/>
          </p:nvSpPr>
          <p:spPr>
            <a:xfrm>
              <a:off x="5335285" y="4653136"/>
              <a:ext cx="3365322" cy="576064"/>
            </a:xfrm>
            <a:prstGeom prst="downArrow">
              <a:avLst/>
            </a:prstGeom>
            <a:solidFill>
              <a:srgbClr val="CCFF99"/>
            </a:solidFill>
            <a:ln>
              <a:solidFill>
                <a:srgbClr val="CC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Снижение на 3,0%</a:t>
              </a:r>
              <a:endPara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4869911" y="3429000"/>
              <a:ext cx="2976478" cy="29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7287" tIns="53643" rIns="107287" bIns="53643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rgbClr val="002060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Общая смертность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36250701"/>
                </p:ext>
              </p:extLst>
            </p:nvPr>
          </p:nvGraphicFramePr>
          <p:xfrm>
            <a:off x="3077687" y="3722000"/>
            <a:ext cx="5976664" cy="2276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929" y="6237312"/>
            <a:ext cx="8901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Динамика показателей смертности населения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588224" y="4797152"/>
            <a:ext cx="1959848" cy="576064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Снижение на 8,0%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86000" y="3733800"/>
            <a:ext cx="3546140" cy="2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206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Смертность в трудоспособном возрасте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606715"/>
              </p:ext>
            </p:extLst>
          </p:nvPr>
        </p:nvGraphicFramePr>
        <p:xfrm>
          <a:off x="1066800" y="4038600"/>
          <a:ext cx="5341066" cy="229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672674" y="6453336"/>
            <a:ext cx="43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7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01654237"/>
              </p:ext>
            </p:extLst>
          </p:nvPr>
        </p:nvGraphicFramePr>
        <p:xfrm>
          <a:off x="4724400" y="1143000"/>
          <a:ext cx="3981189" cy="240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16216" y="5877272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* - прогнозные значения на 2016 год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1670" y="222195"/>
            <a:ext cx="7635250" cy="4581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7200" y="228600"/>
            <a:ext cx="8390235" cy="76840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Динамика демографических процессов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Пензенской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80950" cy="1225605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Достижение целевых индикаторов показателей смертности населения от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отдельных причин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смерти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(реализация Указа Президента России № 598)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044959" y="3044981"/>
            <a:ext cx="6858003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06752"/>
              </p:ext>
            </p:extLst>
          </p:nvPr>
        </p:nvGraphicFramePr>
        <p:xfrm>
          <a:off x="762000" y="1685640"/>
          <a:ext cx="8077203" cy="454943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21323"/>
                <a:gridCol w="2662686"/>
                <a:gridCol w="983191"/>
                <a:gridCol w="914400"/>
                <a:gridCol w="914400"/>
                <a:gridCol w="1109379"/>
                <a:gridCol w="871824"/>
              </a:tblGrid>
              <a:tr h="87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b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400" b="1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План на 2017 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Факт,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8 мес. 2017 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  <a:tr h="414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Смертность от болезней системы кровообращения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 100 тыс. населения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859,1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816,4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863,5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767,7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  <a:tr h="102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Смертность от новообразований (в том числе от злокачественных)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 100 тыс. населения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215,0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201,6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200,8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210,1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  <a:tr h="485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Смертность от туберкулеза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 100 тыс. населения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  <a:tr h="96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Смертность от дорожно-транспортных происшествий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 100 тыс. населения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15,2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16,4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13,1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12,6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  <a:tr h="706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Младенческая смертность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случаев на 1000 родившихся живыми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9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044959" y="3044956"/>
            <a:ext cx="6858003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7080" y="1596540"/>
            <a:ext cx="79406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Территориальное планирование оказания первичной медико-санитарной помощи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1.1. Приказом Министерства от 13.10.2015 № 107-о создана рабочая группа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вопросам территориального планирования организации первичной медико-санитарной помощи населению Пензенской области.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1.2.Схема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территориального планирования организации первичной медико-санитарной помощи взрослому населению районов Пензенской области утверждена приказом Министерства здравоохранения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 19.08.2015 № 290 (с последующими изменениями).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1.3. Проанализирована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сеть медицинских организаций каждого района, уточнена численность населения и расстояние от каждого населенного пункта до медицинского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учреждения.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1.4. Утвержден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перечень населенных пунктов, в которых необходимо открытие фельдшерско-акушерского или фельдшерского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пунктов. На 01.12.2016 года в 6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районах области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необходимо строительство 7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фельдшерско-акушерских пунктов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фельдшерских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здравпунктов.</a:t>
            </a:r>
          </a:p>
          <a:p>
            <a:pPr algn="just">
              <a:spcAft>
                <a:spcPts val="12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1.5. Схема территориального планирования организации первичной медико-санитарной помощи взрослому населению г. Пензы в плановой и неотложной формах утверждена приказом Министерства здравоохранения от 08.08.2017 № 227.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54375" y="374900"/>
            <a:ext cx="7940660" cy="91623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Наличие сети и материально-технических ресурсов, </a:t>
            </a:r>
          </a:p>
          <a:p>
            <a:pPr marL="342900" lvl="0" indent="-342900"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которые обеспечивают потребность населения в оказании медицинской помощи </a:t>
            </a:r>
          </a:p>
          <a:p>
            <a:pPr marL="342900" lvl="0" indent="-342900"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объеме, гарантированном Территориальной программой госгарантий</a:t>
            </a:r>
          </a:p>
        </p:txBody>
      </p:sp>
    </p:spTree>
    <p:extLst>
      <p:ext uri="{BB962C8B-B14F-4D97-AF65-F5344CB8AC3E}">
        <p14:creationId xmlns:p14="http://schemas.microsoft.com/office/powerpoint/2010/main" val="35513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Динамика сети медицинских объектов,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оказывающих первичную медико-санитарную помощь жителям сельских территорий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8966" y="1600200"/>
          <a:ext cx="8390236" cy="48083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11416"/>
                <a:gridCol w="1311416"/>
                <a:gridCol w="1344750"/>
                <a:gridCol w="1515164"/>
                <a:gridCol w="1453745"/>
                <a:gridCol w="1453745"/>
              </a:tblGrid>
              <a:tr h="28898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На 01.01.2015 г.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ГБ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УБ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ВА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ФАП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ФП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ДХПП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531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86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На 01.12.2015 г.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ГБ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УБ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ВА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ФАП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ФП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ДХПП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303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86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На 01.12.2016г.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ГБ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УБ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ВА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ФАП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ФП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ДХПП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304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204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253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044959" y="3044981"/>
            <a:ext cx="6858003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1059785" y="222195"/>
            <a:ext cx="7787955" cy="91623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583363" algn="l"/>
              </a:tabLst>
            </a:pP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Е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Е Ч Е Н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833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населенных пунктов, в которых требуется открытие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833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фельдшерско-акушерского пункта или фельдшерского здравпункта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9784" y="1291130"/>
            <a:ext cx="717713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ФАП и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ФЗП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2020 года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10319"/>
              </p:ext>
            </p:extLst>
          </p:nvPr>
        </p:nvGraphicFramePr>
        <p:xfrm>
          <a:off x="1059784" y="1291130"/>
          <a:ext cx="7780634" cy="51919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6635"/>
                <a:gridCol w="3017089"/>
                <a:gridCol w="1073192"/>
                <a:gridCol w="2012231"/>
                <a:gridCol w="1341487"/>
              </a:tblGrid>
              <a:tr h="88198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Населенный пункт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Численность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Расстояние до ближайшего медицинского учреждения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Необходимый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открытию медицинский объект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 anchor="ctr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Фельдшерско-акушерские пункты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Лунинский район, с. Манторово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1131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 км до </a:t>
                      </a:r>
                      <a:r>
                        <a:rPr lang="ru-RU" sz="1200" dirty="0" err="1">
                          <a:effectLst/>
                        </a:rPr>
                        <a:t>Лунинской</a:t>
                      </a:r>
                      <a:r>
                        <a:rPr lang="ru-RU" sz="1200" dirty="0">
                          <a:effectLst/>
                        </a:rPr>
                        <a:t> 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Бессоновский район, с. </a:t>
                      </a:r>
                      <a:r>
                        <a:rPr lang="ru-RU" sz="1200" dirty="0" err="1">
                          <a:effectLst/>
                        </a:rPr>
                        <a:t>Ухтинка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км до </a:t>
                      </a:r>
                      <a:r>
                        <a:rPr lang="ru-RU" sz="1200" dirty="0" err="1">
                          <a:effectLst/>
                        </a:rPr>
                        <a:t>Бессоновской</a:t>
                      </a:r>
                      <a:r>
                        <a:rPr lang="ru-RU" sz="1200" dirty="0">
                          <a:effectLst/>
                        </a:rPr>
                        <a:t> 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Пензенский район, ж/д ст. </a:t>
                      </a:r>
                      <a:r>
                        <a:rPr lang="ru-RU" sz="1200" dirty="0" err="1">
                          <a:effectLst/>
                        </a:rPr>
                        <a:t>Ардым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523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км до ВА с. Ленино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Пензенский район ж/д ст. </a:t>
                      </a:r>
                      <a:r>
                        <a:rPr lang="ru-RU" sz="1200" dirty="0" err="1">
                          <a:effectLst/>
                        </a:rPr>
                        <a:t>Кривозеровка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499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км до ВА п. Мичуринский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Белинский район, с. </a:t>
                      </a:r>
                      <a:r>
                        <a:rPr lang="ru-RU" sz="1200" dirty="0" err="1">
                          <a:effectLst/>
                        </a:rPr>
                        <a:t>Камынино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км до Белинской 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Шемышейский</a:t>
                      </a:r>
                      <a:r>
                        <a:rPr lang="ru-RU" sz="1200" dirty="0">
                          <a:effectLst/>
                        </a:rPr>
                        <a:t> район, с. Старое </a:t>
                      </a:r>
                      <a:r>
                        <a:rPr lang="ru-RU" sz="1200" dirty="0" err="1">
                          <a:effectLst/>
                        </a:rPr>
                        <a:t>Назимкино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км до ФАП с Наумкино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Никольский район, с. </a:t>
                      </a:r>
                      <a:r>
                        <a:rPr lang="ru-RU" sz="1200" dirty="0" err="1">
                          <a:effectLst/>
                        </a:rPr>
                        <a:t>Зеленодольское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км до Никольской 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Фельдшерские здравпункты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</a:rPr>
                        <a:t>Бессоновский район, п.</a:t>
                      </a:r>
                      <a:r>
                        <a:rPr lang="ru-RU" sz="1200" baseline="0" dirty="0" smtClean="0">
                          <a:effectLst/>
                        </a:rPr>
                        <a:t> Десятая Артель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12 км </a:t>
                      </a:r>
                      <a:r>
                        <a:rPr lang="ru-RU" sz="1200" dirty="0" err="1" smtClean="0"/>
                        <a:t>д</a:t>
                      </a:r>
                      <a:r>
                        <a:rPr lang="ru-RU" sz="1200" dirty="0" smtClean="0"/>
                        <a:t> Бессоновской РБ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ФП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6543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Никольский район, с. Старая Селя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км до Никольской 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Иссинский район, с. </a:t>
                      </a:r>
                      <a:r>
                        <a:rPr lang="ru-RU" sz="1200" dirty="0" err="1" smtClean="0"/>
                        <a:t>Николавека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9,7 км до ФАП </a:t>
                      </a:r>
                      <a:r>
                        <a:rPr lang="ru-RU" sz="1200" dirty="0" err="1" smtClean="0"/>
                        <a:t>ЦУ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СХ</a:t>
                      </a:r>
                      <a:r>
                        <a:rPr lang="ru-RU" sz="1200" dirty="0" smtClean="0"/>
                        <a:t> Маяк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ФП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Иссинский район,  с. </a:t>
                      </a:r>
                      <a:r>
                        <a:rPr lang="ru-RU" sz="1200" dirty="0" err="1" smtClean="0"/>
                        <a:t>Украинцево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6,8 км до </a:t>
                      </a:r>
                      <a:r>
                        <a:rPr lang="ru-RU" sz="1200" dirty="0" err="1" smtClean="0"/>
                        <a:t>Иссинской</a:t>
                      </a:r>
                      <a:r>
                        <a:rPr lang="ru-RU" sz="1200" dirty="0" smtClean="0"/>
                        <a:t> РБ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ФП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Иссинский район,  с. </a:t>
                      </a:r>
                      <a:r>
                        <a:rPr lang="ru-RU" sz="1200" dirty="0" err="1" smtClean="0"/>
                        <a:t>Архаровка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7,6 </a:t>
                      </a:r>
                      <a:r>
                        <a:rPr lang="ru-RU" sz="1200" dirty="0" err="1" smtClean="0"/>
                        <a:t>ка</a:t>
                      </a:r>
                      <a:r>
                        <a:rPr lang="ru-RU" sz="1200" dirty="0" smtClean="0"/>
                        <a:t> до </a:t>
                      </a:r>
                      <a:r>
                        <a:rPr lang="ru-RU" sz="1200" dirty="0" err="1" smtClean="0"/>
                        <a:t>ФП</a:t>
                      </a:r>
                      <a:r>
                        <a:rPr lang="ru-RU" sz="1200" dirty="0" smtClean="0"/>
                        <a:t> с. Дмитриевка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ФП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Камешкирский</a:t>
                      </a:r>
                      <a:r>
                        <a:rPr lang="ru-RU" sz="1200" dirty="0">
                          <a:effectLst/>
                        </a:rPr>
                        <a:t> район, с. Алексеевка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км до </a:t>
                      </a:r>
                      <a:r>
                        <a:rPr lang="ru-RU" sz="1200" dirty="0" err="1">
                          <a:effectLst/>
                        </a:rPr>
                        <a:t>Лапшовского</a:t>
                      </a:r>
                      <a:r>
                        <a:rPr lang="ru-RU" sz="1200" dirty="0">
                          <a:effectLst/>
                        </a:rPr>
                        <a:t> ФАП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137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Каменский район, с. </a:t>
                      </a:r>
                      <a:r>
                        <a:rPr lang="ru-RU" sz="1200" dirty="0" err="1" smtClean="0"/>
                        <a:t>Ключище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6,3 км дл ФАП с. Батрак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ФП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654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Каменский район, с. </a:t>
                      </a:r>
                      <a:r>
                        <a:rPr lang="ru-RU" sz="1200" dirty="0" err="1" smtClean="0">
                          <a:effectLst/>
                        </a:rPr>
                        <a:t>Ростовка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 км до Каменской МРБ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ФП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3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680310"/>
            <a:ext cx="8856889" cy="45811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044959" y="3044981"/>
            <a:ext cx="6858003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448965" y="69490"/>
            <a:ext cx="8551479" cy="91623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Наличие сети и материально-технических ресурсов в медицинских организаций, которые обеспечивают потребность населения в оказании медицинской помощи в объеме, гарантированном Территориальной программой госгарантий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907081" y="1397001"/>
          <a:ext cx="8093364" cy="416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Выноска со стрелкой вверх 6"/>
          <p:cNvSpPr/>
          <p:nvPr/>
        </p:nvSpPr>
        <p:spPr>
          <a:xfrm>
            <a:off x="907080" y="5257799"/>
            <a:ext cx="7940661" cy="1225301"/>
          </a:xfrm>
          <a:prstGeom prst="up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Общая сумма средств на строительство медицинских  объектов на селе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три года – 34,95 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680310"/>
            <a:ext cx="8856889" cy="45811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044959" y="3044981"/>
            <a:ext cx="6858003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754375" y="222195"/>
            <a:ext cx="8236920" cy="91623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Наличие сети и материально-технических ресурсов в медицинских организаций, которые обеспечивают потребность населения в оказании медицинской помощи в объеме, гарантированном Территориальной программой госгарантий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9785" y="1291130"/>
            <a:ext cx="778795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Организация оказания первичной медико-санитарной помощи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21 населенном пункте, которые по данным геоинформационной системы Минздрава России находятся вне зоны доступа к первичной медико-санитарной помощи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59785" y="2054655"/>
          <a:ext cx="7787955" cy="1574576"/>
        </p:xfrm>
        <a:graphic>
          <a:graphicData uri="http://schemas.openxmlformats.org/drawingml/2006/table">
            <a:tbl>
              <a:tblPr/>
              <a:tblGrid>
                <a:gridCol w="285362"/>
                <a:gridCol w="1868754"/>
                <a:gridCol w="1501456"/>
                <a:gridCol w="1271503"/>
                <a:gridCol w="2860880"/>
              </a:tblGrid>
              <a:tr h="460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населенного пункта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Численность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проживающего населения 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Комментарий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Белинский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Вязовка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Инициирование процедуры исключения населенного пункта из Реестра административно-территориальных образований Пензенской области. 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Бессоновский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Анновка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Земетчинский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Александровка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Земетчинский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Городище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Малосердобинский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Александровка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Мокшанский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Мордовская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Муромка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Нижнеломовский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Старая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Нявка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59785" y="3887115"/>
          <a:ext cx="7787954" cy="2643915"/>
        </p:xfrm>
        <a:graphic>
          <a:graphicData uri="http://schemas.openxmlformats.org/drawingml/2006/table">
            <a:tbl>
              <a:tblPr/>
              <a:tblGrid>
                <a:gridCol w="336751"/>
                <a:gridCol w="1648414"/>
                <a:gridCol w="1392176"/>
                <a:gridCol w="1051103"/>
                <a:gridCol w="3359510"/>
              </a:tblGrid>
              <a:tr h="458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населенного пункта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проживающего населения 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Комментарий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Вадинский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Щербаковка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работы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ММБ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(ежеквартально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Городищенский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Аряво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Ивановка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Телегино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Земетчинский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Никольское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Камешкирский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Аряш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Наровчатский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Казенчик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Каурец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Нижнеломовский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Сухопечаевка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Никольский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Гремячевка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Пачелмский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Маяк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Мокшанский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Белогорка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работы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ММБ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(каждая 4 пятница месяца)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Бессоновский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Степное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Смагино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работы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ММБ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(каждая 4 среда месяца)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Мокшанский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Литомгино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работы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ММБ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(каждый 2 четверг месяца)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6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494" cy="71596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Тиражирование выездных форм работы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457200" y="1309301"/>
            <a:ext cx="838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Выезд мобильной бригады в населенные пункты,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где нет медицинского объекта, осуществляется из расчета: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выезд в год на 10 человек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Например: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90 человек – 9 выездов в год, 240 человек -  2 раза в месяц,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 не реже 2-х раз в год согласно действующему Положению об организации первичной медико-санитарной помощи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ugaeva\Documents\Фото_средние_медработники\ФОТО съезд 2009\DSCN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64" y="4954176"/>
            <a:ext cx="1985165" cy="1488773"/>
          </a:xfrm>
          <a:prstGeom prst="rect">
            <a:avLst/>
          </a:prstGeom>
          <a:noFill/>
        </p:spPr>
      </p:pic>
      <p:pic>
        <p:nvPicPr>
          <p:cNvPr id="5" name="Picture 3" descr="C:\Users\Tugaeva\Documents\Фото_средние_медработники\ФОТО съезд 2009\IMG_2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251754" y="4192526"/>
            <a:ext cx="2748694" cy="1832462"/>
          </a:xfrm>
          <a:prstGeom prst="rect">
            <a:avLst/>
          </a:prstGeom>
          <a:noFill/>
        </p:spPr>
      </p:pic>
      <p:pic>
        <p:nvPicPr>
          <p:cNvPr id="3" name="Picture 1" descr="C:\Users\Tugaeva\Documents\Фотографии .фапов Кузнецкого района\Фотографии\ФОТО_04.01.2007\2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79" y="4720129"/>
            <a:ext cx="2443281" cy="1832461"/>
          </a:xfrm>
          <a:prstGeom prst="rect">
            <a:avLst/>
          </a:prstGeom>
          <a:noFill/>
        </p:spPr>
      </p:pic>
      <p:pic>
        <p:nvPicPr>
          <p:cNvPr id="172034" name="Picture 2" descr="C:\Users\Tugaeva\Documents\Фотографии .фапов Кузнецкого района\Фотографии\ФОТО_04.01.2007\23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8720" y="3734410"/>
            <a:ext cx="2443280" cy="1832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712968" cy="50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1. амбулаторный прием первично или повторно обратившихся пациентов преимущественно в день обращения;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2. посещение пациентов на дому по вызову в день обращения (остальные визиты на дом планируются по медицинским показаниям), активы заболевшим, подворные обходы направленные на контроль выполнения врачебных назначений пациентами, выявление на ранних этапах неинфекционных заболеваний;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3. проведение для пациентов образовательных программ (школ здоровья) по артериальной гипертензии, бронхиальной астме, сахарному диабету, ишемической болезни сердца, планированию семьи и грудному вскармливанию детей первого года жизни и др.; 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4. отбор пациентов для проведения скрининговых исследований с целью раннего выявления и своевременного лечения заболеваний,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5. мероприятия  по первичной профилактике, включая вакцинацию согласно Национальному календарю профилактических прививок, Календаря прививок по эпидемическим показаниям и дополнительной иммунизации населения по национальному проекту в сфере здравоохранения; работу по вторичной и третичной профилактике; 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6. участие в диспансеризации населения – своевременность направления к врачам специалистам (ведение контрольно-сроковой картотеки), проведение скрининговых обследований, необходимых для посещения врача – специалиста.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7. участие в мероприятиях по укреплению здоровья населения (санитарно- просветительная работа);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8. контроль назначенного лечения больных в пределах компетенции фельдшера по рекомендации врача. 9. оказание неотложной медицинской помощи пациентам в часы работы фельдшерско-акушерского пункта с последующим вызовом, при необходимости, службы скорой медицинской помощи, согласно стандартам оказания скорой неотложной помощи.;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10.  оказание неотложной помощи в объеме первичной доврачебной помощи и  направление на срочную госпитализацию пациентов ; 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11. ведение медицинской документации;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12. наблюдение за детским и женским населением в полном объеме. 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762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Нормативное регулирование организации первичной доврачебной медико-санитарной помощи на ФАП (ФЗП)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3600" y="1143000"/>
            <a:ext cx="2743200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4F81BD"/>
              </a:buClr>
              <a:buSzPct val="85000"/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Выдержка из Положения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3148</Words>
  <Application>Microsoft Office PowerPoint</Application>
  <PresentationFormat>Экран (4:3)</PresentationFormat>
  <Paragraphs>654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Office Theme</vt:lpstr>
      <vt:lpstr>7_Office Theme</vt:lpstr>
      <vt:lpstr>1_Тема Office</vt:lpstr>
      <vt:lpstr>Acrobat Document</vt:lpstr>
      <vt:lpstr>Презентация PowerPoint</vt:lpstr>
      <vt:lpstr>Презентация PowerPoint</vt:lpstr>
      <vt:lpstr>Презентация PowerPoint</vt:lpstr>
      <vt:lpstr>Динамика сети медицинских объектов,  оказывающих первичную медико-санитарную помощь жителям сельских территорий </vt:lpstr>
      <vt:lpstr>Презентация PowerPoint</vt:lpstr>
      <vt:lpstr> </vt:lpstr>
      <vt:lpstr> </vt:lpstr>
      <vt:lpstr>Тиражирование выездных форм работы</vt:lpstr>
      <vt:lpstr>Нормативное регулирование организации первичной доврачебной медико-санитарной помощи на ФАП (ФЗП)</vt:lpstr>
      <vt:lpstr>Презентация PowerPoint</vt:lpstr>
      <vt:lpstr>Организация первичной доврачебной медико-санитарной помощи на фельдшерско-акушерских пунктах  и фельдшерских здравпунктах</vt:lpstr>
      <vt:lpstr>Основные задачи проведения «целевой» диспансеризации</vt:lpstr>
      <vt:lpstr>Объем «целевой диспансеризации»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мероприятия на участке обслуживания</vt:lpstr>
      <vt:lpstr>Подготовка среднего медицинского персонала  по актуальным вопроса организации  медицинской помощи</vt:lpstr>
      <vt:lpstr>Подготовка среднего медицинского персонала  по актуальным вопроса организации  медицинской помощи</vt:lpstr>
      <vt:lpstr>Организация межведомственной работы по вопросу приверженности населения к ведению здорового образа жизни, формирования у населения мотивации к профилактическим мероприятиям</vt:lpstr>
      <vt:lpstr>Динамика демографических процессов  в Пензенской области</vt:lpstr>
      <vt:lpstr>Презентация PowerPoint</vt:lpstr>
      <vt:lpstr>Достижение целевых индикаторов показателей смертности населения от отдельных причин смерти  (реализация Указа Президента России № 598)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273</cp:revision>
  <cp:lastPrinted>2015-10-28T05:45:00Z</cp:lastPrinted>
  <dcterms:created xsi:type="dcterms:W3CDTF">2013-08-21T19:17:07Z</dcterms:created>
  <dcterms:modified xsi:type="dcterms:W3CDTF">2017-10-12T16:07:19Z</dcterms:modified>
</cp:coreProperties>
</file>