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99" r:id="rId2"/>
    <p:sldId id="257" r:id="rId3"/>
    <p:sldId id="259" r:id="rId4"/>
    <p:sldId id="271" r:id="rId5"/>
    <p:sldId id="258" r:id="rId6"/>
    <p:sldId id="260" r:id="rId7"/>
    <p:sldId id="363" r:id="rId8"/>
    <p:sldId id="340" r:id="rId9"/>
    <p:sldId id="353" r:id="rId10"/>
    <p:sldId id="261" r:id="rId11"/>
    <p:sldId id="344" r:id="rId12"/>
    <p:sldId id="277" r:id="rId13"/>
    <p:sldId id="278" r:id="rId14"/>
    <p:sldId id="362" r:id="rId15"/>
    <p:sldId id="267" r:id="rId16"/>
    <p:sldId id="269" r:id="rId17"/>
    <p:sldId id="262" r:id="rId18"/>
    <p:sldId id="346" r:id="rId19"/>
    <p:sldId id="282" r:id="rId20"/>
    <p:sldId id="358" r:id="rId21"/>
    <p:sldId id="360" r:id="rId22"/>
    <p:sldId id="268" r:id="rId23"/>
    <p:sldId id="297" r:id="rId24"/>
    <p:sldId id="300" r:id="rId25"/>
    <p:sldId id="354" r:id="rId26"/>
    <p:sldId id="348" r:id="rId27"/>
    <p:sldId id="301" r:id="rId28"/>
    <p:sldId id="361" r:id="rId29"/>
    <p:sldId id="263" r:id="rId30"/>
    <p:sldId id="359" r:id="rId31"/>
    <p:sldId id="349" r:id="rId32"/>
    <p:sldId id="350" r:id="rId33"/>
    <p:sldId id="264" r:id="rId34"/>
    <p:sldId id="364" r:id="rId35"/>
    <p:sldId id="357" r:id="rId36"/>
    <p:sldId id="356" r:id="rId37"/>
    <p:sldId id="270" r:id="rId38"/>
    <p:sldId id="351" r:id="rId39"/>
    <p:sldId id="265" r:id="rId40"/>
    <p:sldId id="266" r:id="rId41"/>
    <p:sldId id="352" r:id="rId4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599" autoAdjust="0"/>
  </p:normalViewPr>
  <p:slideViewPr>
    <p:cSldViewPr>
      <p:cViewPr>
        <p:scale>
          <a:sx n="70" d="100"/>
          <a:sy n="70" d="100"/>
        </p:scale>
        <p:origin x="-2814" y="-978"/>
      </p:cViewPr>
      <p:guideLst>
        <p:guide orient="horz" pos="2160"/>
        <p:guide pos="2953"/>
      </p:guideLst>
    </p:cSldViewPr>
  </p:slideViewPr>
  <p:outlineViewPr>
    <p:cViewPr>
      <p:scale>
        <a:sx n="33" d="100"/>
        <a:sy n="33" d="100"/>
      </p:scale>
      <p:origin x="48" y="2789"/>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D652B2-8C6E-419B-8E93-813F678ADC08}" type="datetimeFigureOut">
              <a:rPr lang="ru-RU" smtClean="0"/>
              <a:t>12.10.2017</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6DC3D-C717-495C-B489-C044A339A551}" type="slidenum">
              <a:rPr lang="ru-RU" smtClean="0"/>
              <a:t>‹#›</a:t>
            </a:fld>
            <a:endParaRPr lang="ru-RU"/>
          </a:p>
        </p:txBody>
      </p:sp>
    </p:spTree>
    <p:extLst>
      <p:ext uri="{BB962C8B-B14F-4D97-AF65-F5344CB8AC3E}">
        <p14:creationId xmlns:p14="http://schemas.microsoft.com/office/powerpoint/2010/main" val="4088172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fontAlgn="base"/>
            <a:r>
              <a:rPr lang="ru-RU" sz="1200" kern="1200" dirty="0" smtClean="0">
                <a:solidFill>
                  <a:schemeClr val="tx1"/>
                </a:solidFill>
                <a:effectLst/>
                <a:latin typeface="+mn-lt"/>
                <a:ea typeface="+mn-ea"/>
                <a:cs typeface="+mn-cs"/>
              </a:rPr>
              <a:t>Здравствуйте уважаемые коллеги!</a:t>
            </a:r>
          </a:p>
          <a:p>
            <a:pPr fontAlgn="base"/>
            <a:r>
              <a:rPr lang="ru-RU" sz="1200" kern="1200" dirty="0" smtClean="0">
                <a:solidFill>
                  <a:schemeClr val="tx1"/>
                </a:solidFill>
                <a:effectLst/>
                <a:latin typeface="+mn-lt"/>
                <a:ea typeface="+mn-ea"/>
                <a:cs typeface="+mn-cs"/>
              </a:rPr>
              <a:t>	Позвольте приветствовать вас в этом зале!</a:t>
            </a:r>
          </a:p>
          <a:p>
            <a:r>
              <a:rPr lang="ru-RU" sz="1200" kern="1200" dirty="0" smtClean="0">
                <a:solidFill>
                  <a:schemeClr val="tx1"/>
                </a:solidFill>
                <a:effectLst/>
                <a:latin typeface="+mn-lt"/>
                <a:ea typeface="+mn-ea"/>
                <a:cs typeface="+mn-cs"/>
              </a:rPr>
              <a:t>	Для меня большая честь представлять Региональную общественную организацию «Новосибирская профессиональная ассоциация специалистов сестринского дела» (РОО «НПАССД») на сегодняшнем мероприятии.</a:t>
            </a:r>
          </a:p>
          <a:p>
            <a:r>
              <a:rPr lang="ru-RU" sz="1200" kern="1200" dirty="0" smtClean="0">
                <a:solidFill>
                  <a:schemeClr val="tx1"/>
                </a:solidFill>
                <a:effectLst/>
                <a:latin typeface="+mn-lt"/>
                <a:ea typeface="+mn-ea"/>
                <a:cs typeface="+mn-cs"/>
              </a:rPr>
              <a:t>	Охрана здоровья граждан является одной из приоритетных задач социальной политики государства. На современном этапе особую актуальность приобретают вопросы качества медицинской помощи, которые нельзя рассматривать отдельно от вопросов подготовки специалистов со средним медицинским образованием на </a:t>
            </a:r>
            <a:r>
              <a:rPr lang="ru-RU" sz="1200" kern="1200" dirty="0" err="1" smtClean="0">
                <a:solidFill>
                  <a:schemeClr val="tx1"/>
                </a:solidFill>
                <a:effectLst/>
                <a:latin typeface="+mn-lt"/>
                <a:ea typeface="+mn-ea"/>
                <a:cs typeface="+mn-cs"/>
              </a:rPr>
              <a:t>додипломном</a:t>
            </a:r>
            <a:r>
              <a:rPr lang="ru-RU" sz="1200" kern="1200" dirty="0" smtClean="0">
                <a:solidFill>
                  <a:schemeClr val="tx1"/>
                </a:solidFill>
                <a:effectLst/>
                <a:latin typeface="+mn-lt"/>
                <a:ea typeface="+mn-ea"/>
                <a:cs typeface="+mn-cs"/>
              </a:rPr>
              <a:t> и последипломном уровнях образования и создания системы мотивации к непрерывному повышению квалификации.</a:t>
            </a:r>
            <a:endParaRPr lang="ru-RU" dirty="0"/>
          </a:p>
        </p:txBody>
      </p:sp>
      <p:sp>
        <p:nvSpPr>
          <p:cNvPr id="4" name="Номер слайда 3"/>
          <p:cNvSpPr>
            <a:spLocks noGrp="1"/>
          </p:cNvSpPr>
          <p:nvPr>
            <p:ph type="sldNum" sz="quarter" idx="10"/>
          </p:nvPr>
        </p:nvSpPr>
        <p:spPr/>
        <p:txBody>
          <a:bodyPr/>
          <a:lstStyle/>
          <a:p>
            <a:fld id="{A9AFF746-D3F0-4B43-B310-0FD147966EF3}" type="slidenum">
              <a:rPr lang="ru-RU" smtClean="0"/>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2"/>
      </p:bgRef>
    </p:bg>
    <p:spTree>
      <p:nvGrpSpPr>
        <p:cNvPr id="1" name=""/>
        <p:cNvGrpSpPr/>
        <p:nvPr/>
      </p:nvGrpSpPr>
      <p:grpSpPr>
        <a:xfrm>
          <a:off x="0" y="0"/>
          <a:ext cx="0" cy="0"/>
          <a:chOff x="0" y="0"/>
          <a:chExt cx="0" cy="0"/>
        </a:xfrm>
      </p:grpSpPr>
      <p:sp>
        <p:nvSpPr>
          <p:cNvPr id="4" name="Прямоугольник 6"/>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9"/>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10"/>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2362200" y="4038600"/>
            <a:ext cx="6477000" cy="1828800"/>
          </a:xfrm>
        </p:spPr>
        <p:txBody>
          <a:bodyPr anchor="b"/>
          <a:lstStyle>
            <a:lvl1pPr>
              <a:defRPr cap="all" baseline="0"/>
            </a:lvl1pPr>
          </a:lstStyle>
          <a:p>
            <a:r>
              <a:rPr lang="ru-RU" smtClean="0"/>
              <a:t>Образец заголовка</a:t>
            </a:r>
            <a:endParaRPr lang="en-US"/>
          </a:p>
        </p:txBody>
      </p:sp>
      <p:sp>
        <p:nvSpPr>
          <p:cNvPr id="9" name="Подзаголовок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7" name="Дата 27"/>
          <p:cNvSpPr>
            <a:spLocks noGrp="1"/>
          </p:cNvSpPr>
          <p:nvPr>
            <p:ph type="dt" sz="half" idx="10"/>
          </p:nvPr>
        </p:nvSpPr>
        <p:spPr>
          <a:xfrm>
            <a:off x="76200" y="6069013"/>
            <a:ext cx="2057400" cy="685800"/>
          </a:xfrm>
        </p:spPr>
        <p:txBody>
          <a:bodyPr>
            <a:noAutofit/>
          </a:bodyPr>
          <a:lstStyle>
            <a:lvl1pPr algn="ctr">
              <a:defRPr sz="2000" smtClean="0">
                <a:solidFill>
                  <a:srgbClr val="FFFFFF"/>
                </a:solidFill>
              </a:defRPr>
            </a:lvl1pPr>
          </a:lstStyle>
          <a:p>
            <a:pPr>
              <a:defRPr/>
            </a:pPr>
            <a:fld id="{4D1584D9-4DE5-43FD-B150-67FEAB926121}" type="datetimeFigureOut">
              <a:rPr lang="ru-RU"/>
              <a:t>12.10.2017</a:t>
            </a:fld>
            <a:endParaRPr lang="ru-RU"/>
          </a:p>
        </p:txBody>
      </p:sp>
      <p:sp>
        <p:nvSpPr>
          <p:cNvPr id="10" name="Нижний колонтитул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ru-RU"/>
          </a:p>
        </p:txBody>
      </p:sp>
      <p:sp>
        <p:nvSpPr>
          <p:cNvPr id="11" name="Номер слайда 28"/>
          <p:cNvSpPr>
            <a:spLocks noGrp="1"/>
          </p:cNvSpPr>
          <p:nvPr>
            <p:ph type="sldNum" sz="quarter" idx="12"/>
          </p:nvPr>
        </p:nvSpPr>
        <p:spPr>
          <a:xfrm>
            <a:off x="8001000" y="228600"/>
            <a:ext cx="838200" cy="381000"/>
          </a:xfrm>
        </p:spPr>
        <p:txBody>
          <a:bodyPr/>
          <a:lstStyle>
            <a:lvl1pPr>
              <a:defRPr smtClean="0">
                <a:solidFill>
                  <a:schemeClr val="tx2"/>
                </a:solidFill>
              </a:defRPr>
            </a:lvl1pPr>
          </a:lstStyle>
          <a:p>
            <a:pPr>
              <a:defRPr/>
            </a:pPr>
            <a:fld id="{FA2956BE-9318-4946-B6E8-87EE78E3E344}" type="slidenum">
              <a:rPr lang="ru-RU"/>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1B3770B3-3A84-4C6F-B0C9-6834C30DEE23}" type="datetimeFigureOut">
              <a:rPr lang="ru-RU"/>
              <a:t>12.10.2017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CF5570EC-AA62-46F9-ABDC-4339E4024097}"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6"/>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Вертикальный заголовок 1"/>
          <p:cNvSpPr>
            <a:spLocks noGrp="1"/>
          </p:cNvSpPr>
          <p:nvPr>
            <p:ph type="title" orient="vert"/>
          </p:nvPr>
        </p:nvSpPr>
        <p:spPr>
          <a:xfrm>
            <a:off x="6553200" y="609600"/>
            <a:ext cx="2057400" cy="5516563"/>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609600"/>
            <a:ext cx="5562600" cy="551656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3"/>
          <p:cNvSpPr>
            <a:spLocks noGrp="1"/>
          </p:cNvSpPr>
          <p:nvPr>
            <p:ph type="dt" sz="half" idx="10"/>
          </p:nvPr>
        </p:nvSpPr>
        <p:spPr>
          <a:xfrm>
            <a:off x="6553200" y="6248400"/>
            <a:ext cx="2209800" cy="365125"/>
          </a:xfrm>
        </p:spPr>
        <p:txBody>
          <a:bodyPr/>
          <a:lstStyle>
            <a:lvl1pPr>
              <a:defRPr/>
            </a:lvl1pPr>
          </a:lstStyle>
          <a:p>
            <a:pPr>
              <a:defRPr/>
            </a:pPr>
            <a:fld id="{2C901AAB-BE4A-46B8-B9E4-685F74D74164}" type="datetimeFigureOut">
              <a:rPr lang="ru-RU"/>
              <a:t>12.10.2017</a:t>
            </a:fld>
            <a:endParaRPr lang="ru-RU"/>
          </a:p>
        </p:txBody>
      </p:sp>
      <p:sp>
        <p:nvSpPr>
          <p:cNvPr id="8" name="Нижний колонтитул 4"/>
          <p:cNvSpPr>
            <a:spLocks noGrp="1"/>
          </p:cNvSpPr>
          <p:nvPr>
            <p:ph type="ftr" sz="quarter" idx="11"/>
          </p:nvPr>
        </p:nvSpPr>
        <p:spPr>
          <a:xfrm>
            <a:off x="457200" y="6248400"/>
            <a:ext cx="5573713" cy="365125"/>
          </a:xfrm>
        </p:spPr>
        <p:txBody>
          <a:bodyPr/>
          <a:lstStyle>
            <a:lvl1pPr>
              <a:defRPr/>
            </a:lvl1pPr>
          </a:lstStyle>
          <a:p>
            <a:pPr>
              <a:defRPr/>
            </a:pPr>
            <a:endParaRPr lang="ru-RU"/>
          </a:p>
        </p:txBody>
      </p:sp>
      <p:sp>
        <p:nvSpPr>
          <p:cNvPr id="9" name="Номер слайда 5"/>
          <p:cNvSpPr>
            <a:spLocks noGrp="1"/>
          </p:cNvSpPr>
          <p:nvPr>
            <p:ph type="sldNum" sz="quarter" idx="12"/>
          </p:nvPr>
        </p:nvSpPr>
        <p:spPr>
          <a:xfrm rot="5400000">
            <a:off x="5989638" y="144462"/>
            <a:ext cx="533400" cy="244475"/>
          </a:xfrm>
        </p:spPr>
        <p:txBody>
          <a:bodyPr/>
          <a:lstStyle>
            <a:lvl1pPr>
              <a:defRPr/>
            </a:lvl1pPr>
          </a:lstStyle>
          <a:p>
            <a:pPr>
              <a:defRPr/>
            </a:pPr>
            <a:fld id="{38551217-7762-422A-9C6C-ADBA96229080}" type="slidenum">
              <a:rPr lang="ru-RU"/>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lstStyle/>
          <a:p>
            <a:r>
              <a:rPr lang="en-US"/>
              <a:t>Образец заголовка</a:t>
            </a:r>
            <a:endParaRPr lang="ru-RU"/>
          </a:p>
        </p:txBody>
      </p:sp>
      <p:sp>
        <p:nvSpPr>
          <p:cNvPr id="3" name="Содержимое 2"/>
          <p:cNvSpPr>
            <a:spLocks noGrp="1"/>
          </p:cNvSpPr>
          <p:nvPr>
            <p:ph sz="half" idx="1"/>
          </p:nvPr>
        </p:nvSpPr>
        <p:spPr>
          <a:xfrm>
            <a:off x="6127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765675" y="1600200"/>
            <a:ext cx="4000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096000" y="6248400"/>
            <a:ext cx="2667000" cy="365125"/>
          </a:xfrm>
        </p:spPr>
        <p:txBody>
          <a:bodyPr/>
          <a:lstStyle>
            <a:lvl1pPr>
              <a:defRPr/>
            </a:lvl1pPr>
          </a:lstStyle>
          <a:p>
            <a:pPr>
              <a:defRPr/>
            </a:pPr>
            <a:fld id="{9DA1F402-7A1B-4DC2-AC25-EB26341E7D28}" type="datetimeFigureOut">
              <a:rPr lang="ru-RU"/>
              <a:t>12.10.2017</a:t>
            </a:fld>
            <a:endParaRPr lang="ru-RU"/>
          </a:p>
        </p:txBody>
      </p:sp>
      <p:sp>
        <p:nvSpPr>
          <p:cNvPr id="6" name="Нижний колонтитул 5"/>
          <p:cNvSpPr>
            <a:spLocks noGrp="1"/>
          </p:cNvSpPr>
          <p:nvPr>
            <p:ph type="ftr" sz="quarter" idx="11"/>
          </p:nvPr>
        </p:nvSpPr>
        <p:spPr>
          <a:xfrm>
            <a:off x="609600" y="6248400"/>
            <a:ext cx="5421313"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0" y="1271588"/>
            <a:ext cx="533400" cy="244475"/>
          </a:xfrm>
        </p:spPr>
        <p:txBody>
          <a:bodyPr/>
          <a:lstStyle>
            <a:lvl1pPr>
              <a:defRPr/>
            </a:lvl1pPr>
          </a:lstStyle>
          <a:p>
            <a:pPr>
              <a:defRPr/>
            </a:pPr>
            <a:fld id="{55B86945-504E-4B47-8326-622F4FE757A1}" type="slidenum">
              <a:rPr lang="ru-RU"/>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lstStyle/>
          <a:p>
            <a:r>
              <a:rPr lang="en-US"/>
              <a:t>Образец заголовка</a:t>
            </a:r>
            <a:endParaRPr lang="ru-RU"/>
          </a:p>
        </p:txBody>
      </p:sp>
      <p:sp>
        <p:nvSpPr>
          <p:cNvPr id="3" name="Текст 2"/>
          <p:cNvSpPr>
            <a:spLocks noGrp="1"/>
          </p:cNvSpPr>
          <p:nvPr>
            <p:ph type="body" sz="half" idx="1"/>
          </p:nvPr>
        </p:nvSpPr>
        <p:spPr>
          <a:xfrm>
            <a:off x="612775" y="1600200"/>
            <a:ext cx="4000500" cy="4525963"/>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4" name="Содержимое 3"/>
          <p:cNvSpPr>
            <a:spLocks noGrp="1"/>
          </p:cNvSpPr>
          <p:nvPr>
            <p:ph sz="half" idx="2"/>
          </p:nvPr>
        </p:nvSpPr>
        <p:spPr>
          <a:xfrm>
            <a:off x="4765675" y="1600200"/>
            <a:ext cx="4000500" cy="4525963"/>
          </a:xfrm>
        </p:spPr>
        <p:txBody>
          <a:bodyPr/>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5" name="Дата 4"/>
          <p:cNvSpPr>
            <a:spLocks noGrp="1"/>
          </p:cNvSpPr>
          <p:nvPr>
            <p:ph type="dt" sz="half" idx="10"/>
          </p:nvPr>
        </p:nvSpPr>
        <p:spPr>
          <a:xfrm>
            <a:off x="6096000" y="6248400"/>
            <a:ext cx="2667000" cy="365125"/>
          </a:xfrm>
        </p:spPr>
        <p:txBody>
          <a:bodyPr/>
          <a:lstStyle>
            <a:lvl1pPr>
              <a:defRPr/>
            </a:lvl1pPr>
          </a:lstStyle>
          <a:p>
            <a:pPr>
              <a:defRPr/>
            </a:pPr>
            <a:fld id="{D50C560A-940F-478F-AAE6-92523A661D43}" type="datetimeFigureOut">
              <a:rPr lang="ru-RU"/>
              <a:t>12.10.2017</a:t>
            </a:fld>
            <a:endParaRPr lang="ru-RU"/>
          </a:p>
        </p:txBody>
      </p:sp>
      <p:sp>
        <p:nvSpPr>
          <p:cNvPr id="6" name="Нижний колонтитул 5"/>
          <p:cNvSpPr>
            <a:spLocks noGrp="1"/>
          </p:cNvSpPr>
          <p:nvPr>
            <p:ph type="ftr" sz="quarter" idx="11"/>
          </p:nvPr>
        </p:nvSpPr>
        <p:spPr>
          <a:xfrm>
            <a:off x="609600" y="6248400"/>
            <a:ext cx="5421313" cy="365125"/>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0" y="1271588"/>
            <a:ext cx="533400" cy="244475"/>
          </a:xfrm>
        </p:spPr>
        <p:txBody>
          <a:bodyPr/>
          <a:lstStyle>
            <a:lvl1pPr>
              <a:defRPr/>
            </a:lvl1pPr>
          </a:lstStyle>
          <a:p>
            <a:pPr>
              <a:defRPr/>
            </a:pPr>
            <a:fld id="{10D5C7BD-1C77-44D2-822B-6A3015AA2B72}" type="slidenum">
              <a:rPr lang="ru-RU"/>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648" y="228600"/>
            <a:ext cx="8153400" cy="990600"/>
          </a:xfrm>
        </p:spPr>
        <p:txBody>
          <a:bodyPr/>
          <a:lstStyle/>
          <a:p>
            <a:r>
              <a:rPr lang="ru-RU" smtClean="0"/>
              <a:t>Образец заголовка</a:t>
            </a:r>
            <a:endParaRPr lang="en-US"/>
          </a:p>
        </p:txBody>
      </p:sp>
      <p:sp>
        <p:nvSpPr>
          <p:cNvPr id="8" name="Содержимое 7"/>
          <p:cNvSpPr>
            <a:spLocks noGrp="1"/>
          </p:cNvSpPr>
          <p:nvPr>
            <p:ph sz="quarter" idx="1"/>
          </p:nvPr>
        </p:nvSpPr>
        <p:spPr>
          <a:xfrm>
            <a:off x="612648" y="1600200"/>
            <a:ext cx="8153400" cy="4495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491C2818-40D6-40AF-AF06-D2837DDA80FC}" type="datetimeFigureOut">
              <a:rPr lang="ru-RU"/>
              <a:t>12.10.2017</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EEC5600E-916A-4924-8493-4AA4E226B079}"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1"/>
      </p:bgRef>
    </p:bg>
    <p:spTree>
      <p:nvGrpSpPr>
        <p:cNvPr id="1" name=""/>
        <p:cNvGrpSpPr/>
        <p:nvPr/>
      </p:nvGrpSpPr>
      <p:grpSpPr>
        <a:xfrm>
          <a:off x="0" y="0"/>
          <a:ext cx="0" cy="0"/>
          <a:chOff x="0" y="0"/>
          <a:chExt cx="0" cy="0"/>
        </a:xfrm>
      </p:grpSpPr>
      <p:sp>
        <p:nvSpPr>
          <p:cNvPr id="4" name="Прямоугольник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Прямоугольник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Текст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2" name="Заголовок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ru-RU" smtClean="0"/>
              <a:t>Образец заголовка</a:t>
            </a:r>
            <a:endParaRPr lang="en-US"/>
          </a:p>
        </p:txBody>
      </p:sp>
      <p:sp>
        <p:nvSpPr>
          <p:cNvPr id="7" name="Дата 11"/>
          <p:cNvSpPr>
            <a:spLocks noGrp="1"/>
          </p:cNvSpPr>
          <p:nvPr>
            <p:ph type="dt" sz="half" idx="10"/>
          </p:nvPr>
        </p:nvSpPr>
        <p:spPr/>
        <p:txBody>
          <a:bodyPr/>
          <a:lstStyle>
            <a:lvl1pPr>
              <a:defRPr/>
            </a:lvl1pPr>
          </a:lstStyle>
          <a:p>
            <a:pPr>
              <a:defRPr/>
            </a:pPr>
            <a:fld id="{1B1D4660-6EA3-4A91-9234-7C32BDEA7053}" type="datetimeFigureOut">
              <a:rPr lang="ru-RU"/>
              <a:t>12.10.2017</a:t>
            </a:fld>
            <a:endParaRPr lang="ru-RU"/>
          </a:p>
        </p:txBody>
      </p:sp>
      <p:sp>
        <p:nvSpPr>
          <p:cNvPr id="8" name="Номер слайда 12"/>
          <p:cNvSpPr>
            <a:spLocks noGrp="1"/>
          </p:cNvSpPr>
          <p:nvPr>
            <p:ph type="sldNum" sz="quarter" idx="11"/>
          </p:nvPr>
        </p:nvSpPr>
        <p:spPr>
          <a:xfrm>
            <a:off x="0" y="1752600"/>
            <a:ext cx="1295400" cy="701675"/>
          </a:xfrm>
        </p:spPr>
        <p:txBody>
          <a:bodyPr>
            <a:noAutofit/>
          </a:bodyPr>
          <a:lstStyle>
            <a:lvl1pPr>
              <a:defRPr sz="2400" smtClean="0">
                <a:solidFill>
                  <a:srgbClr val="FFFFFF"/>
                </a:solidFill>
              </a:defRPr>
            </a:lvl1pPr>
          </a:lstStyle>
          <a:p>
            <a:pPr>
              <a:defRPr/>
            </a:pPr>
            <a:fld id="{F44299D6-6828-4DE7-9DAD-E6BA0F28FFA9}" type="slidenum">
              <a:rPr lang="ru-RU"/>
              <a:t>‹#›</a:t>
            </a:fld>
            <a:endParaRPr lang="ru-RU"/>
          </a:p>
        </p:txBody>
      </p:sp>
      <p:sp>
        <p:nvSpPr>
          <p:cNvPr id="9" name="Нижний колонтитул 13"/>
          <p:cNvSpPr>
            <a:spLocks noGrp="1"/>
          </p:cNvSpPr>
          <p:nvPr>
            <p:ph type="ftr" sz="quarter" idx="12"/>
          </p:nvPr>
        </p:nvSpPr>
        <p:spPr/>
        <p:txBody>
          <a:bodyPr/>
          <a:lstStyle>
            <a:lvl1pPr>
              <a:defRPr/>
            </a:lvl1pPr>
          </a:lstStyle>
          <a:p>
            <a:pPr>
              <a:defRPr/>
            </a:pPr>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9" name="Содержимое 8"/>
          <p:cNvSpPr>
            <a:spLocks noGrp="1"/>
          </p:cNvSpPr>
          <p:nvPr>
            <p:ph sz="quarter" idx="1"/>
          </p:nvPr>
        </p:nvSpPr>
        <p:spPr>
          <a:xfrm>
            <a:off x="609600" y="1589567"/>
            <a:ext cx="38862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Содержимое 10"/>
          <p:cNvSpPr>
            <a:spLocks noGrp="1"/>
          </p:cNvSpPr>
          <p:nvPr>
            <p:ph sz="quarter" idx="2"/>
          </p:nvPr>
        </p:nvSpPr>
        <p:spPr>
          <a:xfrm>
            <a:off x="4844901" y="1589567"/>
            <a:ext cx="3886200" cy="4572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7"/>
          <p:cNvSpPr>
            <a:spLocks noGrp="1"/>
          </p:cNvSpPr>
          <p:nvPr>
            <p:ph type="dt" sz="half" idx="10"/>
          </p:nvPr>
        </p:nvSpPr>
        <p:spPr/>
        <p:txBody>
          <a:bodyPr rtlCol="0"/>
          <a:lstStyle>
            <a:lvl1pPr>
              <a:defRPr/>
            </a:lvl1pPr>
          </a:lstStyle>
          <a:p>
            <a:pPr>
              <a:defRPr/>
            </a:pPr>
            <a:fld id="{1A1FEAD6-30E0-432F-B3F7-630C8944C37F}" type="datetimeFigureOut">
              <a:rPr lang="ru-RU"/>
              <a:t>12.10.2017</a:t>
            </a:fld>
            <a:endParaRPr lang="ru-RU"/>
          </a:p>
        </p:txBody>
      </p:sp>
      <p:sp>
        <p:nvSpPr>
          <p:cNvPr id="6" name="Номер слайда 9"/>
          <p:cNvSpPr>
            <a:spLocks noGrp="1"/>
          </p:cNvSpPr>
          <p:nvPr>
            <p:ph type="sldNum" sz="quarter" idx="11"/>
          </p:nvPr>
        </p:nvSpPr>
        <p:spPr/>
        <p:txBody>
          <a:bodyPr rtlCol="0"/>
          <a:lstStyle>
            <a:lvl1pPr>
              <a:defRPr/>
            </a:lvl1pPr>
          </a:lstStyle>
          <a:p>
            <a:pPr>
              <a:defRPr/>
            </a:pPr>
            <a:fld id="{1118A3FB-5D23-4A9A-8B5E-C04B7A2F75C2}" type="slidenum">
              <a:rPr lang="ru-RU"/>
              <a:t>‹#›</a:t>
            </a:fld>
            <a:endParaRPr lang="ru-RU"/>
          </a:p>
        </p:txBody>
      </p:sp>
      <p:sp>
        <p:nvSpPr>
          <p:cNvPr id="7" name="Нижний колонтитул 11"/>
          <p:cNvSpPr>
            <a:spLocks noGrp="1"/>
          </p:cNvSpPr>
          <p:nvPr>
            <p:ph type="ftr" sz="quarter" idx="12"/>
          </p:nvPr>
        </p:nvSpPr>
        <p:spPr/>
        <p:txBody>
          <a:bodyPr rtlCol="0"/>
          <a:lstStyle>
            <a:lvl1pPr>
              <a:defRPr/>
            </a:lvl1pPr>
          </a:lstStyle>
          <a:p>
            <a:pPr>
              <a:defRPr/>
            </a:pPr>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273050"/>
            <a:ext cx="8153400" cy="869950"/>
          </a:xfrm>
        </p:spPr>
        <p:txBody>
          <a:bodyPr/>
          <a:lstStyle>
            <a:lvl1pPr>
              <a:defRPr/>
            </a:lvl1pPr>
          </a:lstStyle>
          <a:p>
            <a:r>
              <a:rPr lang="ru-RU" smtClean="0"/>
              <a:t>Образец заголовка</a:t>
            </a:r>
            <a:endParaRPr lang="en-US"/>
          </a:p>
        </p:txBody>
      </p:sp>
      <p:sp>
        <p:nvSpPr>
          <p:cNvPr id="11" name="Содержимое 10"/>
          <p:cNvSpPr>
            <a:spLocks noGrp="1"/>
          </p:cNvSpPr>
          <p:nvPr>
            <p:ph sz="quarter" idx="2"/>
          </p:nvPr>
        </p:nvSpPr>
        <p:spPr>
          <a:xfrm>
            <a:off x="609600" y="2438400"/>
            <a:ext cx="3886200" cy="3581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Содержимое 12"/>
          <p:cNvSpPr>
            <a:spLocks noGrp="1"/>
          </p:cNvSpPr>
          <p:nvPr>
            <p:ph sz="quarter" idx="4"/>
          </p:nvPr>
        </p:nvSpPr>
        <p:spPr>
          <a:xfrm>
            <a:off x="4800600" y="2438400"/>
            <a:ext cx="3886200" cy="35814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6" name="Текст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ru-RU" smtClean="0"/>
              <a:t>Образец текста</a:t>
            </a:r>
          </a:p>
        </p:txBody>
      </p:sp>
      <p:sp>
        <p:nvSpPr>
          <p:cNvPr id="15" name="Текст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ru-RU" smtClean="0"/>
              <a:t>Образец текста</a:t>
            </a:r>
          </a:p>
        </p:txBody>
      </p:sp>
      <p:sp>
        <p:nvSpPr>
          <p:cNvPr id="7" name="Дата 9"/>
          <p:cNvSpPr>
            <a:spLocks noGrp="1"/>
          </p:cNvSpPr>
          <p:nvPr>
            <p:ph type="dt" sz="half" idx="10"/>
          </p:nvPr>
        </p:nvSpPr>
        <p:spPr/>
        <p:txBody>
          <a:bodyPr rtlCol="0"/>
          <a:lstStyle>
            <a:lvl1pPr>
              <a:defRPr/>
            </a:lvl1pPr>
          </a:lstStyle>
          <a:p>
            <a:pPr>
              <a:defRPr/>
            </a:pPr>
            <a:fld id="{92AAF1A2-19F0-4BA0-A750-B7CEEBE29F99}" type="datetimeFigureOut">
              <a:rPr lang="ru-RU"/>
              <a:t>12.10.2017</a:t>
            </a:fld>
            <a:endParaRPr lang="ru-RU"/>
          </a:p>
        </p:txBody>
      </p:sp>
      <p:sp>
        <p:nvSpPr>
          <p:cNvPr id="8" name="Номер слайда 11"/>
          <p:cNvSpPr>
            <a:spLocks noGrp="1"/>
          </p:cNvSpPr>
          <p:nvPr>
            <p:ph type="sldNum" sz="quarter" idx="11"/>
          </p:nvPr>
        </p:nvSpPr>
        <p:spPr/>
        <p:txBody>
          <a:bodyPr rtlCol="0"/>
          <a:lstStyle>
            <a:lvl1pPr>
              <a:defRPr/>
            </a:lvl1pPr>
          </a:lstStyle>
          <a:p>
            <a:pPr>
              <a:defRPr/>
            </a:pPr>
            <a:fld id="{BF286725-A400-4B4E-9946-39365C7748C6}" type="slidenum">
              <a:rPr lang="ru-RU"/>
              <a:t>‹#›</a:t>
            </a:fld>
            <a:endParaRPr lang="ru-RU"/>
          </a:p>
        </p:txBody>
      </p:sp>
      <p:sp>
        <p:nvSpPr>
          <p:cNvPr id="9" name="Нижний колонтитул 13"/>
          <p:cNvSpPr>
            <a:spLocks noGrp="1"/>
          </p:cNvSpPr>
          <p:nvPr>
            <p:ph type="ftr" sz="quarter" idx="12"/>
          </p:nvPr>
        </p:nvSpPr>
        <p:spPr/>
        <p:txBody>
          <a:bodyPr rtlCol="0"/>
          <a:lstStyle>
            <a:lvl1pPr>
              <a:defRPr/>
            </a:lvl1pPr>
          </a:lstStyle>
          <a:p>
            <a:pPr>
              <a:defRPr/>
            </a:pPr>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B1363FBD-A799-4935-B2DD-1ADBE4CE1C05}" type="datetimeFigureOut">
              <a:rPr lang="ru-RU"/>
              <a:t>12.10.2017</a:t>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D0193746-F3BF-41D7-AA57-7E11275EA17F}"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CAD2372C-D525-4B59-A4C5-3A00155933B4}" type="datetimeFigureOut">
              <a:rPr lang="ru-RU"/>
              <a:t>12.10.2017</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3"/>
          <p:cNvSpPr>
            <a:spLocks noGrp="1"/>
          </p:cNvSpPr>
          <p:nvPr>
            <p:ph type="sldNum" sz="quarter" idx="12"/>
          </p:nvPr>
        </p:nvSpPr>
        <p:spPr>
          <a:xfrm>
            <a:off x="0" y="6248400"/>
            <a:ext cx="533400" cy="381000"/>
          </a:xfrm>
        </p:spPr>
        <p:txBody>
          <a:bodyPr/>
          <a:lstStyle>
            <a:lvl1pPr>
              <a:defRPr smtClean="0">
                <a:solidFill>
                  <a:schemeClr val="tx2"/>
                </a:solidFill>
              </a:defRPr>
            </a:lvl1pPr>
          </a:lstStyle>
          <a:p>
            <a:pPr>
              <a:defRPr/>
            </a:pPr>
            <a:fld id="{7DBBA2E0-CF4B-447F-AC14-4954B7EC3764}"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8077200" cy="869950"/>
          </a:xfrm>
        </p:spPr>
        <p:txBody>
          <a:bodyPr/>
          <a:lstStyle>
            <a:lvl1pPr algn="l">
              <a:buNone/>
              <a:defRPr sz="4400" b="0"/>
            </a:lvl1pPr>
          </a:lstStyle>
          <a:p>
            <a:r>
              <a:rPr lang="ru-RU" smtClean="0"/>
              <a:t>Образец заголовка</a:t>
            </a:r>
            <a:endParaRPr lang="en-US"/>
          </a:p>
        </p:txBody>
      </p:sp>
      <p:sp>
        <p:nvSpPr>
          <p:cNvPr id="3" name="Текст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9" name="Содержимое 8"/>
          <p:cNvSpPr>
            <a:spLocks noGrp="1"/>
          </p:cNvSpPr>
          <p:nvPr>
            <p:ph sz="quarter" idx="1"/>
          </p:nvPr>
        </p:nvSpPr>
        <p:spPr>
          <a:xfrm>
            <a:off x="2362200" y="1752600"/>
            <a:ext cx="6400800" cy="44196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1550945C-E441-4260-BCD3-894EBD398820}" type="datetimeFigureOut">
              <a:rPr lang="ru-RU"/>
              <a:t>12.10.2017</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7FAAECA6-5805-4213-88E7-DA0253FA989F}"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3">
        <a:schemeClr val="bg2"/>
      </p:bgRef>
    </p:bg>
    <p:spTree>
      <p:nvGrpSpPr>
        <p:cNvPr id="1" name=""/>
        <p:cNvGrpSpPr/>
        <p:nvPr/>
      </p:nvGrpSpPr>
      <p:grpSpPr>
        <a:xfrm>
          <a:off x="0" y="0"/>
          <a:ext cx="0" cy="0"/>
          <a:chOff x="0" y="0"/>
          <a:chExt cx="0" cy="0"/>
        </a:xfrm>
      </p:grpSpPr>
      <p:sp>
        <p:nvSpPr>
          <p:cNvPr id="5" name="Прямоугольник 7"/>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Прямоугольник 8"/>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Прямоугольник 9"/>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оугольник 10"/>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Текст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ru-RU" smtClean="0"/>
              <a:t>Образец текста</a:t>
            </a:r>
          </a:p>
        </p:txBody>
      </p:sp>
      <p:sp>
        <p:nvSpPr>
          <p:cNvPr id="2" name="Заголовок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ru-RU" smtClean="0"/>
              <a:t>Образец заголовка</a:t>
            </a:r>
            <a:endParaRPr lang="en-US"/>
          </a:p>
        </p:txBody>
      </p:sp>
      <p:sp>
        <p:nvSpPr>
          <p:cNvPr id="3" name="Рисунок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ru-RU" noProof="0" smtClean="0"/>
              <a:t>Вставка рисунка</a:t>
            </a:r>
            <a:endParaRPr lang="en-US" noProof="0" dirty="0"/>
          </a:p>
        </p:txBody>
      </p:sp>
      <p:sp>
        <p:nvSpPr>
          <p:cNvPr id="9" name="Дата 11"/>
          <p:cNvSpPr>
            <a:spLocks noGrp="1"/>
          </p:cNvSpPr>
          <p:nvPr>
            <p:ph type="dt" sz="half" idx="10"/>
          </p:nvPr>
        </p:nvSpPr>
        <p:spPr>
          <a:xfrm>
            <a:off x="6248400" y="6248400"/>
            <a:ext cx="2667000" cy="365125"/>
          </a:xfrm>
        </p:spPr>
        <p:txBody>
          <a:bodyPr rtlCol="0"/>
          <a:lstStyle>
            <a:lvl1pPr>
              <a:defRPr/>
            </a:lvl1pPr>
          </a:lstStyle>
          <a:p>
            <a:pPr>
              <a:defRPr/>
            </a:pPr>
            <a:fld id="{DDA0101D-2DF3-4316-96FA-4B3AD9C05544}" type="datetimeFigureOut">
              <a:rPr lang="ru-RU"/>
              <a:t>12.10.2017</a:t>
            </a:fld>
            <a:endParaRPr lang="ru-RU"/>
          </a:p>
        </p:txBody>
      </p:sp>
      <p:sp>
        <p:nvSpPr>
          <p:cNvPr id="10" name="Номер слайда 12"/>
          <p:cNvSpPr>
            <a:spLocks noGrp="1"/>
          </p:cNvSpPr>
          <p:nvPr>
            <p:ph type="sldNum" sz="quarter" idx="11"/>
          </p:nvPr>
        </p:nvSpPr>
        <p:spPr>
          <a:xfrm>
            <a:off x="0" y="4667250"/>
            <a:ext cx="1447800" cy="663575"/>
          </a:xfrm>
        </p:spPr>
        <p:txBody>
          <a:bodyPr rtlCol="0"/>
          <a:lstStyle>
            <a:lvl1pPr>
              <a:defRPr sz="2800" smtClean="0"/>
            </a:lvl1pPr>
          </a:lstStyle>
          <a:p>
            <a:pPr>
              <a:defRPr/>
            </a:pPr>
            <a:fld id="{44292B24-F816-4A09-8A03-9F56605264AE}" type="slidenum">
              <a:rPr lang="ru-RU"/>
              <a:t>‹#›</a:t>
            </a:fld>
            <a:endParaRPr lang="ru-RU"/>
          </a:p>
        </p:txBody>
      </p:sp>
      <p:sp>
        <p:nvSpPr>
          <p:cNvPr id="11" name="Нижний колонтитул 13"/>
          <p:cNvSpPr>
            <a:spLocks noGrp="1"/>
          </p:cNvSpPr>
          <p:nvPr>
            <p:ph type="ftr" sz="quarter" idx="12"/>
          </p:nvPr>
        </p:nvSpPr>
        <p:spPr>
          <a:xfrm>
            <a:off x="1600200" y="6248400"/>
            <a:ext cx="4572000" cy="365125"/>
          </a:xfrm>
        </p:spPr>
        <p:txBody>
          <a:bodyPr rtlCol="0"/>
          <a:lstStyle>
            <a:lvl1pPr>
              <a:defRPr/>
            </a:lvl1pPr>
          </a:lstStyle>
          <a:p>
            <a:pPr>
              <a:defRPr/>
            </a:pPr>
            <a:endParaRPr lang="ru-R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21"/>
          <p:cNvSpPr>
            <a:spLocks noGrp="1"/>
          </p:cNvSpPr>
          <p:nvPr>
            <p:ph type="title"/>
          </p:nvPr>
        </p:nvSpPr>
        <p:spPr bwMode="auto">
          <a:xfrm>
            <a:off x="609600" y="228600"/>
            <a:ext cx="8153400" cy="990600"/>
          </a:xfrm>
          <a:prstGeom prst="rect">
            <a:avLst/>
          </a:prstGeom>
          <a:noFill/>
          <a:ln w="9525">
            <a:noFill/>
            <a:miter lim="800000"/>
          </a:ln>
        </p:spPr>
        <p:txBody>
          <a:bodyPr vert="horz" wrap="square" lIns="91440" tIns="45720" rIns="91440" bIns="45720" numCol="1" anchor="ctr" anchorCtr="0" compatLnSpc="1"/>
          <a:lstStyle/>
          <a:p>
            <a:pPr lvl="0"/>
            <a:r>
              <a:rPr lang="ru-RU" smtClean="0"/>
              <a:t>Образец заголовка</a:t>
            </a:r>
            <a:endParaRPr lang="en-US" smtClean="0"/>
          </a:p>
        </p:txBody>
      </p:sp>
      <p:sp>
        <p:nvSpPr>
          <p:cNvPr id="1027" name="Текст 12"/>
          <p:cNvSpPr>
            <a:spLocks noGrp="1"/>
          </p:cNvSpPr>
          <p:nvPr>
            <p:ph type="body" idx="1"/>
          </p:nvPr>
        </p:nvSpPr>
        <p:spPr bwMode="auto">
          <a:xfrm>
            <a:off x="612775" y="1600200"/>
            <a:ext cx="8153400" cy="4525963"/>
          </a:xfrm>
          <a:prstGeom prst="rect">
            <a:avLst/>
          </a:prstGeom>
          <a:noFill/>
          <a:ln w="9525">
            <a:noFill/>
            <a:miter lim="800000"/>
          </a:ln>
        </p:spPr>
        <p:txBody>
          <a:bodyPr vert="horz" wrap="square" lIns="91440" tIns="45720" rIns="91440" bIns="45720" numCol="1" anchor="t" anchorCtr="0" compatLnSpc="1"/>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smtClean="0">
                <a:solidFill>
                  <a:schemeClr val="tx2"/>
                </a:solidFill>
                <a:latin typeface="+mn-lt"/>
              </a:defRPr>
            </a:lvl1pPr>
          </a:lstStyle>
          <a:p>
            <a:pPr>
              <a:defRPr/>
            </a:pPr>
            <a:fld id="{66843906-50F3-4F9E-84EA-F19999033C6D}" type="datetimeFigureOut">
              <a:rPr lang="ru-RU"/>
              <a:t>12.10.2017</a:t>
            </a:fld>
            <a:endParaRPr lang="ru-RU"/>
          </a:p>
        </p:txBody>
      </p:sp>
      <p:sp>
        <p:nvSpPr>
          <p:cNvPr id="3" name="Нижний колонтитул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defRPr>
            </a:lvl1pPr>
          </a:lstStyle>
          <a:p>
            <a:pPr>
              <a:defRPr/>
            </a:pPr>
            <a:endParaRPr lang="ru-RU"/>
          </a:p>
        </p:txBody>
      </p:sp>
      <p:sp>
        <p:nvSpPr>
          <p:cNvPr id="7" name="Прямоугольник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Прямоугольник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Прямоугольник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Номер слайда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mn-lt"/>
              </a:defRPr>
            </a:lvl1pPr>
          </a:lstStyle>
          <a:p>
            <a:pPr>
              <a:defRPr/>
            </a:pPr>
            <a:fld id="{DB11BE0C-B797-4A44-AC53-E833CFA56564}"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p:titleStyle>
    <p:bodyStyle>
      <a:lvl1pPr marL="319405" indent="-319405" algn="l" rtl="0" fontAlgn="base">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40080" indent="-273050" algn="l" rtl="0" fontAlgn="base">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fontAlgn="base">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fontAlgn="base">
        <a:spcBef>
          <a:spcPts val="400"/>
        </a:spcBef>
        <a:spcAft>
          <a:spcPct val="0"/>
        </a:spcAft>
        <a:buClr>
          <a:srgbClr val="A5AB81"/>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fontAlgn="base">
        <a:spcBef>
          <a:spcPts val="400"/>
        </a:spcBef>
        <a:spcAft>
          <a:spcPct val="0"/>
        </a:spcAft>
        <a:buClr>
          <a:srgbClr val="D8B25C"/>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panose="05000000000000000000"/>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panose="05000000000000000000"/>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panose="05000000000000000000"/>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panose="05000000000000000000"/>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536" y="3051909"/>
            <a:ext cx="8914960" cy="1800521"/>
          </a:xfrm>
        </p:spPr>
        <p:txBody>
          <a:bodyPr>
            <a:normAutofit/>
          </a:bodyPr>
          <a:lstStyle/>
          <a:p>
            <a:pPr algn="ctr"/>
            <a:r>
              <a:rPr lang="ru-RU" sz="3600" b="1" dirty="0" smtClean="0">
                <a:solidFill>
                  <a:schemeClr val="tx1"/>
                </a:solidFill>
                <a:effectLst>
                  <a:outerShdw blurRad="38100" dist="19050" dir="2700000" algn="tl" rotWithShape="0">
                    <a:schemeClr val="dk1">
                      <a:alpha val="40000"/>
                    </a:schemeClr>
                  </a:outerShdw>
                </a:effectLst>
                <a:latin typeface="Arial Narrow" panose="020B0606020202030204" pitchFamily="34" charset="0"/>
              </a:rPr>
              <a:t>Использование инструментов бережливого производства в работе среднего медицинского персонала</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6660" t="71118" r="43767" b="9638"/>
          <a:stretch>
            <a:fillRect/>
          </a:stretch>
        </p:blipFill>
        <p:spPr bwMode="auto">
          <a:xfrm>
            <a:off x="-17780" y="5471572"/>
            <a:ext cx="5148065" cy="1403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H:\Новая ассоциация\23-01-2016_13-16-15\ЛОГОТИП горизонт.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2309" y="163140"/>
            <a:ext cx="2135435" cy="11334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ex0"/>
          <p:cNvPicPr>
            <a:picLocks noChangeAspect="1" noChangeArrowheads="1"/>
          </p:cNvPicPr>
          <p:nvPr/>
        </p:nvPicPr>
        <p:blipFill rotWithShape="1">
          <a:blip r:embed="rId5" cstate="print"/>
          <a:srcRect r="11748"/>
          <a:stretch>
            <a:fillRect/>
          </a:stretch>
        </p:blipFill>
        <p:spPr bwMode="auto">
          <a:xfrm>
            <a:off x="-17780" y="1606032"/>
            <a:ext cx="9180512" cy="1556792"/>
          </a:xfrm>
          <a:prstGeom prst="rect">
            <a:avLst/>
          </a:prstGeom>
          <a:ln>
            <a:noFill/>
          </a:ln>
          <a:effectLst>
            <a:softEdge rad="112500"/>
          </a:effectLst>
        </p:spPr>
      </p:pic>
      <p:sp>
        <p:nvSpPr>
          <p:cNvPr id="9" name="WordArt 7"/>
          <p:cNvSpPr>
            <a:spLocks noChangeArrowheads="1" noChangeShapeType="1" noTextEdit="1"/>
          </p:cNvSpPr>
          <p:nvPr/>
        </p:nvSpPr>
        <p:spPr bwMode="auto">
          <a:xfrm>
            <a:off x="2883321" y="1854720"/>
            <a:ext cx="4567361" cy="699646"/>
          </a:xfrm>
          <a:prstGeom prst="rect">
            <a:avLst/>
          </a:prstGeom>
        </p:spPr>
        <p:txBody>
          <a:bodyPr wrap="none" fromWordArt="1">
            <a:prstTxWarp prst="textPlain">
              <a:avLst>
                <a:gd name="adj" fmla="val 50000"/>
              </a:avLst>
            </a:prstTxWarp>
          </a:bodyPr>
          <a:lstStyle/>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РЕГИОНАЛЬНАЯ ОБЩЕСТВЕННАЯ ОРГАНИЗАЦИЯ</a:t>
            </a: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НОВОСИБИРСКАЯ ПРОФЕССИОНАЛЬНАЯ АССОЦИАЦИЯ</a:t>
            </a:r>
          </a:p>
          <a:p>
            <a:pPr algn="ctr"/>
            <a:r>
              <a:rPr lang="ru-RU" sz="1200" kern="10" dirty="0">
                <a:ln w="12700">
                  <a:solidFill>
                    <a:schemeClr val="bg1"/>
                  </a:solidFill>
                  <a:prstDash val="solid"/>
                </a:ln>
                <a:solidFill>
                  <a:schemeClr val="bg2">
                    <a:tint val="85000"/>
                    <a:satMod val="155000"/>
                  </a:schemeClr>
                </a:solidFill>
                <a:latin typeface="+mj-lt"/>
                <a:cs typeface="Arial" panose="020B0604020202020204"/>
              </a:rPr>
              <a:t>СПЕЦИАЛИСТОВ СЕСТРИНСКОГО ДЕЛА</a:t>
            </a:r>
          </a:p>
        </p:txBody>
      </p:sp>
      <p:sp>
        <p:nvSpPr>
          <p:cNvPr id="3" name="Прямоугольник 2"/>
          <p:cNvSpPr/>
          <p:nvPr/>
        </p:nvSpPr>
        <p:spPr>
          <a:xfrm>
            <a:off x="6297409" y="6374602"/>
            <a:ext cx="2410460" cy="365760"/>
          </a:xfrm>
          <a:prstGeom prst="rect">
            <a:avLst/>
          </a:prstGeom>
        </p:spPr>
        <p:txBody>
          <a:bodyPr wrap="none">
            <a:spAutoFit/>
          </a:bodyPr>
          <a:lstStyle/>
          <a:p>
            <a:r>
              <a:rPr lang="ru-RU" dirty="0" smtClean="0">
                <a:solidFill>
                  <a:srgbClr val="C00000"/>
                </a:solidFill>
                <a:latin typeface="Arial Narrow" panose="020B0606020202030204" pitchFamily="34" charset="0"/>
              </a:rPr>
              <a:t>28.09. 2017. </a:t>
            </a:r>
            <a:r>
              <a:rPr lang="ru-RU" dirty="0">
                <a:solidFill>
                  <a:srgbClr val="C00000"/>
                </a:solidFill>
                <a:latin typeface="Arial Narrow" panose="020B0606020202030204" pitchFamily="34" charset="0"/>
              </a:rPr>
              <a:t>Новосибирск</a:t>
            </a:r>
          </a:p>
        </p:txBody>
      </p:sp>
      <p:sp>
        <p:nvSpPr>
          <p:cNvPr id="5" name="Текстовое поле 4"/>
          <p:cNvSpPr txBox="1"/>
          <p:nvPr/>
        </p:nvSpPr>
        <p:spPr>
          <a:xfrm>
            <a:off x="4246245" y="95250"/>
            <a:ext cx="4789805" cy="1584960"/>
          </a:xfrm>
          <a:prstGeom prst="rect">
            <a:avLst/>
          </a:prstGeom>
          <a:noFill/>
        </p:spPr>
        <p:txBody>
          <a:bodyPr wrap="square" rtlCol="0">
            <a:spAutoFit/>
          </a:bodyPr>
          <a:lstStyle/>
          <a:p>
            <a:pPr algn="ctr"/>
            <a:r>
              <a:rPr lang="ru-RU" altLang="en-US" sz="1800" b="1"/>
              <a:t>МИНИСТЕРСТВО ЗДРАВООХРАНЕНИЯ</a:t>
            </a:r>
          </a:p>
          <a:p>
            <a:pPr algn="ctr"/>
            <a:r>
              <a:rPr lang="ru-RU" altLang="en-US" sz="1800" b="1"/>
              <a:t>НОВОСИБИРСКОЙ ОБЛАСТИ</a:t>
            </a:r>
          </a:p>
          <a:p>
            <a:pPr algn="ctr"/>
            <a:r>
              <a:rPr lang="ru-RU" altLang="en-US" sz="1200" b="1"/>
              <a:t>ГОСУДАРСТВЕННОЕ БЮДЖЕТНОЕ УЧРЕЖДЕНИЕ ЗДРАВООХРАНЕНИЯ НОВОСИБИРСКОЙ ОБЛАСТИ</a:t>
            </a:r>
          </a:p>
          <a:p>
            <a:pPr algn="ctr"/>
            <a:r>
              <a:rPr lang="ru-RU" altLang="en-US" sz="1200" b="1"/>
              <a:t>«ГОРОДСКАЯ КЛИНИЧЕСКАЯ ПОЛИКЛИНИКА № 7»</a:t>
            </a:r>
          </a:p>
          <a:p>
            <a:pPr algn="ctr"/>
            <a:endParaRPr lang="ru-RU" altLang="en-US" sz="1200" b="1"/>
          </a:p>
          <a:p>
            <a:pPr algn="ctr"/>
            <a:r>
              <a:rPr lang="ru-RU" altLang="en-US" sz="1400" b="1"/>
              <a:t>Главный врач Е.А. Аксенова</a:t>
            </a:r>
          </a:p>
        </p:txBody>
      </p:sp>
      <p:sp>
        <p:nvSpPr>
          <p:cNvPr id="10" name="Текстовое поле 9"/>
          <p:cNvSpPr txBox="1"/>
          <p:nvPr/>
        </p:nvSpPr>
        <p:spPr>
          <a:xfrm>
            <a:off x="5618480" y="4908550"/>
            <a:ext cx="3418205" cy="944880"/>
          </a:xfrm>
          <a:prstGeom prst="rect">
            <a:avLst/>
          </a:prstGeom>
          <a:noFill/>
        </p:spPr>
        <p:txBody>
          <a:bodyPr wrap="square" rtlCol="0">
            <a:spAutoFit/>
          </a:bodyPr>
          <a:lstStyle/>
          <a:p>
            <a:pPr algn="ctr"/>
            <a:r>
              <a:rPr lang="ru-RU" altLang="en-US" sz="1400"/>
              <a:t>А.А. Суслова</a:t>
            </a:r>
          </a:p>
          <a:p>
            <a:pPr algn="ctr"/>
            <a:r>
              <a:rPr lang="ru-RU" altLang="en-US" sz="1400"/>
              <a:t>Старшая медицинская сестра поликлинического отделения</a:t>
            </a:r>
          </a:p>
          <a:p>
            <a:pPr algn="ctr"/>
            <a:r>
              <a:rPr lang="ru-RU" altLang="en-US" sz="1400"/>
              <a:t>ГБУЗ НСО «ГКП № 7»</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p>
        </p:txBody>
      </p:sp>
      <p:sp>
        <p:nvSpPr>
          <p:cNvPr id="3" name="Содержимое 2"/>
          <p:cNvSpPr>
            <a:spLocks noGrp="1"/>
          </p:cNvSpPr>
          <p:nvPr>
            <p:ph sz="quarter" idx="1"/>
          </p:nvPr>
        </p:nvSpPr>
        <p:spPr>
          <a:xfrm>
            <a:off x="612775" y="1600200"/>
            <a:ext cx="8153400" cy="4495800"/>
          </a:xfrm>
        </p:spPr>
        <p:txBody>
          <a:bodyPr>
            <a:normAutofit lnSpcReduction="20000"/>
          </a:bodyPr>
          <a:lstStyle/>
          <a:p>
            <a:r>
              <a:rPr lang="ru-RU" sz="2700" dirty="0" smtClean="0">
                <a:solidFill>
                  <a:schemeClr val="tx1"/>
                </a:solidFill>
                <a:effectLst>
                  <a:outerShdw blurRad="38100" dist="19050" dir="2700000" algn="tl" rotWithShape="0">
                    <a:schemeClr val="dk1">
                      <a:alpha val="40000"/>
                    </a:schemeClr>
                  </a:outerShdw>
                </a:effectLst>
              </a:rPr>
              <a:t>1.Задачи</a:t>
            </a:r>
            <a:r>
              <a:rPr lang="ru-RU" sz="2700" dirty="0" smtClean="0"/>
              <a:t>:                                                            </a:t>
            </a:r>
          </a:p>
          <a:p>
            <a:r>
              <a:rPr lang="ru-RU" sz="2700" dirty="0" smtClean="0"/>
              <a:t>отделить необходимое от бесполезного</a:t>
            </a:r>
          </a:p>
          <a:p>
            <a:r>
              <a:rPr lang="ru-RU" sz="2700" dirty="0" smtClean="0"/>
              <a:t>обозначить редко используемое </a:t>
            </a:r>
          </a:p>
          <a:p>
            <a:r>
              <a:rPr lang="ru-RU" sz="2700" dirty="0" smtClean="0"/>
              <a:t>оставить только нужное</a:t>
            </a:r>
          </a:p>
          <a:p>
            <a:r>
              <a:rPr lang="ru-RU" sz="2700" dirty="0" smtClean="0">
                <a:solidFill>
                  <a:schemeClr val="tx1"/>
                </a:solidFill>
                <a:effectLst>
                  <a:outerShdw blurRad="38100" dist="19050" dir="2700000" algn="tl" rotWithShape="0">
                    <a:schemeClr val="dk1">
                      <a:alpha val="40000"/>
                    </a:schemeClr>
                  </a:outerShdw>
                </a:effectLst>
              </a:rPr>
              <a:t>2.Основные проблемные моменты</a:t>
            </a:r>
            <a:r>
              <a:rPr lang="ru-RU" sz="2700" dirty="0" smtClean="0"/>
              <a:t>: </a:t>
            </a:r>
          </a:p>
          <a:p>
            <a:r>
              <a:rPr lang="ru-RU" sz="2700" dirty="0" smtClean="0"/>
              <a:t>излишние запасы</a:t>
            </a:r>
          </a:p>
          <a:p>
            <a:r>
              <a:rPr lang="ru-RU" sz="2700" dirty="0" smtClean="0"/>
              <a:t>беспорядочное расположение канцелярии, документации</a:t>
            </a:r>
          </a:p>
          <a:p>
            <a:r>
              <a:rPr lang="ru-RU" sz="2700" dirty="0" smtClean="0"/>
              <a:t>лишние предметы (не относящиеся к процессу)</a:t>
            </a:r>
          </a:p>
          <a:p>
            <a:endParaRPr lang="ru-RU" sz="2700" dirty="0" smtClean="0"/>
          </a:p>
          <a:p>
            <a:endParaRPr lang="ru-RU" sz="2700" dirty="0" smtClean="0"/>
          </a:p>
          <a:p>
            <a:endParaRPr lang="ru-RU" sz="2700" dirty="0" smtClean="0"/>
          </a:p>
          <a:p>
            <a:endParaRPr lang="ru-RU" sz="27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467360"/>
            <a:ext cx="8212455" cy="831850"/>
          </a:xfrm>
        </p:spPr>
        <p:txBody>
          <a:bodyPr/>
          <a:lstStyle/>
          <a:p>
            <a:pPr algn="ctr"/>
            <a:r>
              <a:rPr lang="ru-RU" altLang="en-US" sz="3000" dirty="0"/>
              <a:t>Беспорядочное расположение документов, канцелярии, амбулаторных </a:t>
            </a:r>
            <a:r>
              <a:rPr lang="ru-RU" altLang="en-US" sz="3000" dirty="0" smtClean="0"/>
              <a:t>карт, </a:t>
            </a:r>
            <a:r>
              <a:rPr lang="ru-RU" altLang="en-US" sz="3000" dirty="0" err="1" smtClean="0"/>
              <a:t>дезсредств</a:t>
            </a:r>
            <a:endParaRPr lang="ru-RU" altLang="en-US" sz="3000" dirty="0"/>
          </a:p>
        </p:txBody>
      </p:sp>
      <p:pic>
        <p:nvPicPr>
          <p:cNvPr id="21506" name="Picture 2" descr="L:\01_Администрация\БЕРЕЖЛИВАЯ ПОЛИКЛИНИКА\Подготовительный этап\307\IMG_20170628_150431.jpg"/>
          <p:cNvPicPr>
            <a:picLocks noGrp="1" noChangeAspect="1" noChangeArrowheads="1"/>
          </p:cNvPicPr>
          <p:nvPr>
            <p:ph sz="quarter" idx="1"/>
          </p:nvPr>
        </p:nvPicPr>
        <p:blipFill>
          <a:blip r:embed="rId2" cstate="print"/>
          <a:srcRect/>
          <a:stretch>
            <a:fillRect/>
          </a:stretch>
        </p:blipFill>
        <p:spPr>
          <a:xfrm>
            <a:off x="395605" y="1700530"/>
            <a:ext cx="4142105" cy="2753360"/>
          </a:xfrm>
        </p:spPr>
      </p:pic>
      <p:pic>
        <p:nvPicPr>
          <p:cNvPr id="4" name="Замещающее содержимое 3" descr="дезсредства раковина"/>
          <p:cNvPicPr>
            <a:picLocks noGrp="1" noChangeAspect="1"/>
          </p:cNvPicPr>
          <p:nvPr>
            <p:ph sz="quarter" idx="2"/>
          </p:nvPr>
        </p:nvPicPr>
        <p:blipFill>
          <a:blip r:embed="rId3" cstate="print"/>
          <a:stretch>
            <a:fillRect/>
          </a:stretch>
        </p:blipFill>
        <p:spPr>
          <a:xfrm>
            <a:off x="4561205" y="3775710"/>
            <a:ext cx="4423410" cy="27749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1"/>
          <p:cNvSpPr>
            <a:spLocks noGrp="1"/>
          </p:cNvSpPr>
          <p:nvPr>
            <p:ph type="title"/>
          </p:nvPr>
        </p:nvSpPr>
        <p:spPr>
          <a:xfrm>
            <a:off x="609600" y="229870"/>
            <a:ext cx="8153400" cy="929005"/>
          </a:xfrm>
        </p:spPr>
        <p:txBody>
          <a:bodyPr/>
          <a:lstStyle/>
          <a:p>
            <a:pPr algn="ctr"/>
            <a:r>
              <a:rPr lang="ru-RU" sz="4000" smtClean="0"/>
              <a:t>Отделить необходимое от бесполезного</a:t>
            </a:r>
            <a:r>
              <a:rPr lang="ru-RU" smtClean="0"/>
              <a:t> </a:t>
            </a:r>
          </a:p>
        </p:txBody>
      </p:sp>
      <p:pic>
        <p:nvPicPr>
          <p:cNvPr id="25602" name="Picture 3" descr="L:\01_Администрация\БЕРЕЖЛИВАЯ ПОЛИКЛИНИКА\все фото с телефона Белугиной\20170715_094727.jpg"/>
          <p:cNvPicPr>
            <a:picLocks noGrp="1" noChangeAspect="1" noChangeArrowheads="1"/>
          </p:cNvPicPr>
          <p:nvPr>
            <p:ph sz="quarter" idx="1"/>
          </p:nvPr>
        </p:nvPicPr>
        <p:blipFill>
          <a:blip r:embed="rId2" cstate="print"/>
          <a:srcRect/>
          <a:stretch>
            <a:fillRect/>
          </a:stretch>
        </p:blipFill>
        <p:spPr>
          <a:xfrm>
            <a:off x="6357950" y="1643050"/>
            <a:ext cx="2571750" cy="4572000"/>
          </a:xfrm>
        </p:spPr>
      </p:pic>
      <p:pic>
        <p:nvPicPr>
          <p:cNvPr id="25603" name="Picture 4" descr="L:\01_Администрация\БЕРЕЖЛИВАЯ ПОЛИКЛИНИКА\все фото с телефона Белугиной\20170715_094734.jpg"/>
          <p:cNvPicPr>
            <a:picLocks noGrp="1" noChangeAspect="1" noChangeArrowheads="1"/>
          </p:cNvPicPr>
          <p:nvPr>
            <p:ph sz="quarter" idx="2"/>
          </p:nvPr>
        </p:nvPicPr>
        <p:blipFill>
          <a:blip r:embed="rId3" cstate="print"/>
          <a:srcRect/>
          <a:stretch>
            <a:fillRect/>
          </a:stretch>
        </p:blipFill>
        <p:spPr>
          <a:xfrm>
            <a:off x="357158" y="1643050"/>
            <a:ext cx="2571750" cy="4572000"/>
          </a:xfrm>
        </p:spPr>
      </p:pic>
      <p:pic>
        <p:nvPicPr>
          <p:cNvPr id="6146" name="Picture 2" descr="L:\01_Администрация\БЕРЕЖЛИВАЯ ПОЛИКЛИНИКА\все фото с телефона Белугиной\20170715_104047.jpg"/>
          <p:cNvPicPr>
            <a:picLocks noChangeAspect="1" noChangeArrowheads="1"/>
          </p:cNvPicPr>
          <p:nvPr/>
        </p:nvPicPr>
        <p:blipFill>
          <a:blip r:embed="rId4" cstate="print"/>
          <a:srcRect l="11111" t="37500" b="14583"/>
          <a:stretch>
            <a:fillRect/>
          </a:stretch>
        </p:blipFill>
        <p:spPr bwMode="auto">
          <a:xfrm>
            <a:off x="2928926" y="2285992"/>
            <a:ext cx="3429024" cy="328614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Заголовок 1"/>
          <p:cNvSpPr>
            <a:spLocks noGrp="1"/>
          </p:cNvSpPr>
          <p:nvPr>
            <p:ph type="title"/>
          </p:nvPr>
        </p:nvSpPr>
        <p:spPr/>
        <p:txBody>
          <a:bodyPr/>
          <a:lstStyle/>
          <a:p>
            <a:r>
              <a:rPr lang="ru-RU" smtClean="0"/>
              <a:t>            Сортировка</a:t>
            </a:r>
          </a:p>
        </p:txBody>
      </p:sp>
      <p:pic>
        <p:nvPicPr>
          <p:cNvPr id="26627" name="Picture 5" descr="L:\01_Администрация\БЕРЕЖЛИВАЯ ПОЛИКЛИНИКА\Презентации наши\сортировка.jpg"/>
          <p:cNvPicPr>
            <a:picLocks noGrp="1" noChangeAspect="1" noChangeArrowheads="1"/>
          </p:cNvPicPr>
          <p:nvPr>
            <p:ph sz="quarter" idx="1"/>
          </p:nvPr>
        </p:nvPicPr>
        <p:blipFill>
          <a:blip r:embed="rId2"/>
          <a:srcRect/>
          <a:stretch>
            <a:fillRect/>
          </a:stretch>
        </p:blipFill>
        <p:spPr>
          <a:xfrm>
            <a:off x="615950" y="1589405"/>
            <a:ext cx="3755390" cy="4876800"/>
          </a:xfrm>
        </p:spPr>
      </p:pic>
      <p:pic>
        <p:nvPicPr>
          <p:cNvPr id="5122" name="Picture 2" descr="L:\01_Администрация\БЕРЕЖЛИВАЯ ПОЛИКЛИНИКА\все фото с телефона Белугиной\20170715_130618.jpg"/>
          <p:cNvPicPr>
            <a:picLocks noGrp="1" noChangeAspect="1" noChangeArrowheads="1"/>
          </p:cNvPicPr>
          <p:nvPr>
            <p:ph sz="quarter" idx="2"/>
          </p:nvPr>
        </p:nvPicPr>
        <p:blipFill>
          <a:blip r:embed="rId3" cstate="print"/>
          <a:srcRect l="-62" t="19943"/>
          <a:stretch>
            <a:fillRect/>
          </a:stretch>
        </p:blipFill>
        <p:spPr bwMode="auto">
          <a:xfrm>
            <a:off x="5072066" y="1643050"/>
            <a:ext cx="3429024" cy="4877338"/>
          </a:xfrm>
          <a:prstGeom prst="rect">
            <a:avLst/>
          </a:prstGeom>
          <a:noFill/>
        </p:spPr>
      </p:pic>
      <p:pic>
        <p:nvPicPr>
          <p:cNvPr id="5123" name="Picture 3" descr="L:\01_Администрация\БЕРЕЖЛИВАЯ ПОЛИКЛИНИКА\все фото с телефона Белугиной\20170715_130613.jpg"/>
          <p:cNvPicPr>
            <a:picLocks noChangeAspect="1" noChangeArrowheads="1"/>
          </p:cNvPicPr>
          <p:nvPr/>
        </p:nvPicPr>
        <p:blipFill>
          <a:blip r:embed="rId4" cstate="print"/>
          <a:srcRect l="27778" t="47917" r="20370" b="16666"/>
          <a:stretch>
            <a:fillRect/>
          </a:stretch>
        </p:blipFill>
        <p:spPr bwMode="auto">
          <a:xfrm>
            <a:off x="642910" y="1571612"/>
            <a:ext cx="2000264" cy="242889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2935605" y="228600"/>
            <a:ext cx="5830570" cy="990600"/>
          </a:xfrm>
        </p:spPr>
        <p:txBody>
          <a:bodyPr/>
          <a:lstStyle/>
          <a:p>
            <a:r>
              <a:rPr lang="ru-RU"/>
              <a:t>Сортировка</a:t>
            </a:r>
          </a:p>
        </p:txBody>
      </p:sp>
      <p:pic>
        <p:nvPicPr>
          <p:cNvPr id="3074" name="Picture 2" descr="L:\01_Администрация\БЕРЕЖЛИВАЯ ПОЛИКЛИНИКА\все фото с телефона Белугиной\IMG-20170718-WA0000.jpg"/>
          <p:cNvPicPr>
            <a:picLocks noGrp="1" noChangeAspect="1" noChangeArrowheads="1"/>
          </p:cNvPicPr>
          <p:nvPr>
            <p:ph sz="quarter" idx="1"/>
          </p:nvPr>
        </p:nvPicPr>
        <p:blipFill>
          <a:blip r:embed="rId2"/>
          <a:srcRect/>
          <a:stretch>
            <a:fillRect/>
          </a:stretch>
        </p:blipFill>
        <p:spPr bwMode="auto">
          <a:xfrm>
            <a:off x="1643042" y="1571612"/>
            <a:ext cx="5994400" cy="4495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p>
        </p:txBody>
      </p:sp>
      <p:pic>
        <p:nvPicPr>
          <p:cNvPr id="5" name="Содержимое 4" descr="перечень бланков.PNG"/>
          <p:cNvPicPr>
            <a:picLocks noGrp="1" noChangeAspect="1"/>
          </p:cNvPicPr>
          <p:nvPr>
            <p:ph sz="quarter" idx="1"/>
          </p:nvPr>
        </p:nvPicPr>
        <p:blipFill>
          <a:blip r:embed="rId2"/>
          <a:stretch>
            <a:fillRect/>
          </a:stretch>
        </p:blipFill>
        <p:spPr>
          <a:xfrm>
            <a:off x="214313" y="1643063"/>
            <a:ext cx="4357687" cy="1735137"/>
          </a:xfrm>
          <a:effectLst>
            <a:outerShdw blurRad="292100" dist="139700" dir="2700000" algn="tl" rotWithShape="0">
              <a:srgbClr val="333333">
                <a:alpha val="65000"/>
              </a:srgbClr>
            </a:outerShdw>
          </a:effectLst>
        </p:spPr>
      </p:pic>
      <p:pic>
        <p:nvPicPr>
          <p:cNvPr id="1026" name="Picture 2" descr="L:\01_Администрация\БЕРЕЖЛИВАЯ ПОЛИКЛИНИКА\Презентации наши\папка педиатр.PNG"/>
          <p:cNvPicPr>
            <a:picLocks noChangeAspect="1" noChangeArrowheads="1"/>
          </p:cNvPicPr>
          <p:nvPr/>
        </p:nvPicPr>
        <p:blipFill>
          <a:blip r:embed="rId3"/>
          <a:srcRect/>
          <a:stretch>
            <a:fillRect/>
          </a:stretch>
        </p:blipFill>
        <p:spPr bwMode="auto">
          <a:xfrm>
            <a:off x="2915920" y="3512820"/>
            <a:ext cx="5554980" cy="3139440"/>
          </a:xfrm>
          <a:prstGeom prst="rect">
            <a:avLst/>
          </a:prstGeom>
          <a:ln>
            <a:noFill/>
          </a:ln>
          <a:effectLst>
            <a:outerShdw blurRad="292100" dist="139700" dir="2700000" algn="tl" rotWithShape="0">
              <a:srgbClr val="333333">
                <a:alpha val="65000"/>
              </a:srgbClr>
            </a:outerShdw>
          </a:effectLst>
        </p:spPr>
      </p:pic>
      <p:sp>
        <p:nvSpPr>
          <p:cNvPr id="27652" name="TextBox 5"/>
          <p:cNvSpPr txBox="1">
            <a:spLocks noChangeArrowheads="1"/>
          </p:cNvSpPr>
          <p:nvPr/>
        </p:nvSpPr>
        <p:spPr bwMode="auto">
          <a:xfrm>
            <a:off x="5143500" y="1643063"/>
            <a:ext cx="3495675" cy="646112"/>
          </a:xfrm>
          <a:prstGeom prst="rect">
            <a:avLst/>
          </a:prstGeom>
          <a:noFill/>
          <a:ln w="9525">
            <a:noFill/>
            <a:miter lim="800000"/>
          </a:ln>
        </p:spPr>
        <p:txBody>
          <a:bodyPr wrap="none">
            <a:spAutoFit/>
          </a:bodyPr>
          <a:lstStyle/>
          <a:p>
            <a:r>
              <a:rPr lang="ru-RU"/>
              <a:t> Каталоги в электронном виде </a:t>
            </a:r>
          </a:p>
          <a:p>
            <a:endParaRPr lang="ru-RU"/>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Заголовок 1"/>
          <p:cNvSpPr>
            <a:spLocks noGrp="1"/>
          </p:cNvSpPr>
          <p:nvPr>
            <p:ph type="title"/>
          </p:nvPr>
        </p:nvSpPr>
        <p:spPr>
          <a:xfrm>
            <a:off x="612775" y="228600"/>
            <a:ext cx="8153400" cy="990600"/>
          </a:xfrm>
        </p:spPr>
        <p:txBody>
          <a:bodyPr/>
          <a:lstStyle/>
          <a:p>
            <a:pPr algn="ctr"/>
            <a:r>
              <a:rPr lang="en-US" smtClean="0"/>
              <a:t>Seiri. </a:t>
            </a:r>
            <a:r>
              <a:rPr lang="ru-RU" smtClean="0"/>
              <a:t>Сортировка </a:t>
            </a:r>
          </a:p>
        </p:txBody>
      </p:sp>
      <p:sp>
        <p:nvSpPr>
          <p:cNvPr id="28674" name="TextBox 5"/>
          <p:cNvSpPr txBox="1">
            <a:spLocks noChangeArrowheads="1"/>
          </p:cNvSpPr>
          <p:nvPr/>
        </p:nvSpPr>
        <p:spPr bwMode="auto">
          <a:xfrm>
            <a:off x="5143500" y="1643063"/>
            <a:ext cx="3495675" cy="646112"/>
          </a:xfrm>
          <a:prstGeom prst="rect">
            <a:avLst/>
          </a:prstGeom>
          <a:noFill/>
          <a:ln w="9525">
            <a:noFill/>
            <a:miter lim="800000"/>
          </a:ln>
        </p:spPr>
        <p:txBody>
          <a:bodyPr wrap="none">
            <a:spAutoFit/>
          </a:bodyPr>
          <a:lstStyle/>
          <a:p>
            <a:r>
              <a:rPr lang="ru-RU"/>
              <a:t> Каталоги в электронном виде </a:t>
            </a:r>
          </a:p>
          <a:p>
            <a:endParaRPr lang="ru-RU"/>
          </a:p>
        </p:txBody>
      </p:sp>
      <p:pic>
        <p:nvPicPr>
          <p:cNvPr id="8" name="Содержимое 7" descr="перечень бланков на бумажном носителе.PNG"/>
          <p:cNvPicPr>
            <a:picLocks noGrp="1" noChangeAspect="1"/>
          </p:cNvPicPr>
          <p:nvPr>
            <p:ph sz="quarter" idx="1"/>
          </p:nvPr>
        </p:nvPicPr>
        <p:blipFill>
          <a:blip r:embed="rId2"/>
          <a:stretch>
            <a:fillRect/>
          </a:stretch>
        </p:blipFill>
        <p:spPr>
          <a:xfrm>
            <a:off x="358775" y="2001520"/>
            <a:ext cx="8640445" cy="4493895"/>
          </a:xfrm>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p:txBody>
          <a:bodyPr>
            <a:normAutofit fontScale="72500"/>
          </a:bodyPr>
          <a:lstStyle/>
          <a:p>
            <a:pPr>
              <a:lnSpc>
                <a:spcPct val="90000"/>
              </a:lnSpc>
            </a:pPr>
            <a:r>
              <a:rPr lang="ru-RU" sz="2700" dirty="0" smtClean="0">
                <a:sym typeface="+mn-ea"/>
              </a:rPr>
              <a:t>Процесс согласования: дизайнером было предложено 5 интерпретаций планировки мебели,мы исходили из следующих принципов:</a:t>
            </a:r>
            <a:endParaRPr lang="ru-RU" sz="2700" dirty="0" smtClean="0"/>
          </a:p>
          <a:p>
            <a:pPr>
              <a:lnSpc>
                <a:spcPct val="90000"/>
              </a:lnSpc>
            </a:pPr>
            <a:r>
              <a:rPr lang="ru-RU" sz="2700" dirty="0" smtClean="0"/>
              <a:t> з</a:t>
            </a:r>
            <a:r>
              <a:rPr lang="ru-RU" sz="2700" dirty="0" smtClean="0">
                <a:sym typeface="+mn-ea"/>
              </a:rPr>
              <a:t>аказали мебель под размеры кабинетов и с учетом особенностей их планировки</a:t>
            </a:r>
            <a:endParaRPr lang="ru-RU" sz="2700" dirty="0" smtClean="0"/>
          </a:p>
          <a:p>
            <a:pPr>
              <a:lnSpc>
                <a:spcPct val="90000"/>
              </a:lnSpc>
            </a:pPr>
            <a:r>
              <a:rPr lang="ru-RU" sz="2700" dirty="0" smtClean="0">
                <a:sym typeface="+mn-ea"/>
              </a:rPr>
              <a:t>заказали мебель оптимальных размеров, отвечающую предназначению предметов</a:t>
            </a:r>
            <a:endParaRPr lang="ru-RU" sz="2700" dirty="0" smtClean="0"/>
          </a:p>
          <a:p>
            <a:pPr>
              <a:lnSpc>
                <a:spcPct val="90000"/>
              </a:lnSpc>
            </a:pPr>
            <a:r>
              <a:rPr lang="ru-RU" sz="2700" dirty="0" smtClean="0"/>
              <a:t>убрали острые углы у мебели</a:t>
            </a:r>
          </a:p>
          <a:p>
            <a:pPr>
              <a:lnSpc>
                <a:spcPct val="90000"/>
              </a:lnSpc>
            </a:pPr>
            <a:r>
              <a:rPr lang="ru-RU" sz="2700" dirty="0" smtClean="0"/>
              <a:t>расположили полноценную кушетку (190 см)</a:t>
            </a:r>
          </a:p>
          <a:p>
            <a:pPr>
              <a:lnSpc>
                <a:spcPct val="90000"/>
              </a:lnSpc>
            </a:pPr>
            <a:r>
              <a:rPr lang="ru-RU" sz="2700" dirty="0" smtClean="0"/>
              <a:t>скрыли емкости с </a:t>
            </a:r>
            <a:r>
              <a:rPr lang="ru-RU" sz="2700" dirty="0" err="1" smtClean="0"/>
              <a:t>дез.растворами</a:t>
            </a:r>
            <a:r>
              <a:rPr lang="ru-RU" sz="2700" dirty="0" smtClean="0"/>
              <a:t>, упаковки с перчатками, масками</a:t>
            </a:r>
          </a:p>
          <a:p>
            <a:pPr>
              <a:lnSpc>
                <a:spcPct val="90000"/>
              </a:lnSpc>
            </a:pPr>
            <a:r>
              <a:rPr lang="ru-RU" sz="2700" dirty="0" smtClean="0"/>
              <a:t>заказали шкаф для раздельного хранения санитарной и личной одежды </a:t>
            </a:r>
          </a:p>
          <a:p>
            <a:pPr>
              <a:lnSpc>
                <a:spcPct val="90000"/>
              </a:lnSpc>
            </a:pPr>
            <a:endParaRPr lang="ru-RU" sz="2700" dirty="0" smtClean="0"/>
          </a:p>
          <a:p>
            <a:pPr>
              <a:lnSpc>
                <a:spcPct val="90000"/>
              </a:lnSpc>
            </a:pPr>
            <a:endParaRPr lang="ru-RU" sz="2700"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algn="ctr"/>
            <a:r>
              <a:rPr lang="ru-RU" altLang="en-US"/>
              <a:t>Старая мебель</a:t>
            </a:r>
          </a:p>
        </p:txBody>
      </p:sp>
      <p:pic>
        <p:nvPicPr>
          <p:cNvPr id="3074" name="Picture 2" descr="L:\01_Администрация\БЕРЕЖЛИВАЯ ПОЛИКЛИНИКА\Подготовительный этап\307 фото\IMG_20170628_150227.jpg"/>
          <p:cNvPicPr>
            <a:picLocks noGrp="1" noChangeAspect="1" noChangeArrowheads="1"/>
          </p:cNvPicPr>
          <p:nvPr>
            <p:ph sz="quarter" idx="1"/>
          </p:nvPr>
        </p:nvPicPr>
        <p:blipFill>
          <a:blip r:embed="rId2" cstate="print"/>
          <a:srcRect/>
          <a:stretch>
            <a:fillRect/>
          </a:stretch>
        </p:blipFill>
        <p:spPr bwMode="auto">
          <a:xfrm>
            <a:off x="693208" y="1600200"/>
            <a:ext cx="7992533" cy="4495800"/>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a:t>Сборка новой мебели</a:t>
            </a:r>
          </a:p>
        </p:txBody>
      </p:sp>
      <p:pic>
        <p:nvPicPr>
          <p:cNvPr id="1026" name="Picture 2" descr="L:\01_Администрация\БЕРЕЖЛИВАЯ ПОЛИКЛИНИКА\все фото с телефона Белугиной\20170712_151124.jpg"/>
          <p:cNvPicPr>
            <a:picLocks noGrp="1" noChangeAspect="1" noChangeArrowheads="1"/>
          </p:cNvPicPr>
          <p:nvPr>
            <p:ph sz="quarter" idx="1"/>
          </p:nvPr>
        </p:nvPicPr>
        <p:blipFill>
          <a:blip r:embed="rId2" cstate="print"/>
          <a:srcRect/>
          <a:stretch>
            <a:fillRect/>
          </a:stretch>
        </p:blipFill>
        <p:spPr bwMode="auto">
          <a:xfrm>
            <a:off x="611505" y="1628775"/>
            <a:ext cx="3606800" cy="4572000"/>
          </a:xfrm>
          <a:prstGeom prst="rect">
            <a:avLst/>
          </a:prstGeom>
          <a:noFill/>
        </p:spPr>
      </p:pic>
      <p:pic>
        <p:nvPicPr>
          <p:cNvPr id="1027" name="Picture 3" descr="L:\01_Администрация\БЕРЕЖЛИВАЯ ПОЛИКЛИНИКА\все фото с телефона Белугиной\20170712_151133.jpg"/>
          <p:cNvPicPr>
            <a:picLocks noGrp="1" noChangeAspect="1" noChangeArrowheads="1"/>
          </p:cNvPicPr>
          <p:nvPr>
            <p:ph sz="quarter" idx="2"/>
          </p:nvPr>
        </p:nvPicPr>
        <p:blipFill>
          <a:blip r:embed="rId3" cstate="print"/>
          <a:srcRect/>
          <a:stretch>
            <a:fillRect/>
          </a:stretch>
        </p:blipFill>
        <p:spPr bwMode="auto">
          <a:xfrm>
            <a:off x="4799330" y="1628775"/>
            <a:ext cx="4000500" cy="4572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Заголовок 1"/>
          <p:cNvSpPr>
            <a:spLocks noGrp="1"/>
          </p:cNvSpPr>
          <p:nvPr>
            <p:ph type="title"/>
          </p:nvPr>
        </p:nvSpPr>
        <p:spPr>
          <a:xfrm>
            <a:off x="612775" y="228600"/>
            <a:ext cx="8153400" cy="990600"/>
          </a:xfrm>
        </p:spPr>
        <p:txBody>
          <a:bodyPr/>
          <a:lstStyle/>
          <a:p>
            <a:pPr algn="ctr"/>
            <a:r>
              <a:rPr lang="ru-RU" smtClean="0"/>
              <a:t>О поликлинике и проекте </a:t>
            </a:r>
          </a:p>
        </p:txBody>
      </p:sp>
      <p:sp>
        <p:nvSpPr>
          <p:cNvPr id="3" name="Содержимое 2"/>
          <p:cNvSpPr>
            <a:spLocks noGrp="1"/>
          </p:cNvSpPr>
          <p:nvPr>
            <p:ph sz="quarter" idx="1"/>
          </p:nvPr>
        </p:nvSpPr>
        <p:spPr>
          <a:xfrm>
            <a:off x="612775" y="1600200"/>
            <a:ext cx="8153400" cy="4495800"/>
          </a:xfrm>
        </p:spPr>
        <p:txBody>
          <a:bodyPr>
            <a:normAutofit fontScale="92500"/>
          </a:bodyPr>
          <a:lstStyle/>
          <a:p>
            <a:pPr marL="320040" indent="-320040" fontAlgn="auto">
              <a:spcAft>
                <a:spcPts val="0"/>
              </a:spcAft>
              <a:buFont typeface="Wingdings" panose="05000000000000000000"/>
              <a:buChar char=""/>
              <a:defRPr/>
            </a:pPr>
            <a:r>
              <a:rPr lang="ru-RU" dirty="0" smtClean="0"/>
              <a:t>17.04.2017 Начало участия в проекте «Бережливая поликлиника» </a:t>
            </a:r>
          </a:p>
          <a:p>
            <a:pPr marL="320040" indent="-320040" fontAlgn="auto">
              <a:spcAft>
                <a:spcPts val="0"/>
              </a:spcAft>
              <a:buFont typeface="Wingdings" panose="05000000000000000000"/>
              <a:buChar char=""/>
              <a:defRPr/>
            </a:pPr>
            <a:r>
              <a:rPr lang="ru-RU" dirty="0" smtClean="0"/>
              <a:t>В НСО 2 поликлиники в проекте </a:t>
            </a:r>
          </a:p>
          <a:p>
            <a:pPr marL="320040" indent="-320040" fontAlgn="auto">
              <a:spcAft>
                <a:spcPts val="0"/>
              </a:spcAft>
              <a:buFont typeface="Wingdings" panose="05000000000000000000"/>
              <a:buChar char=""/>
              <a:defRPr/>
            </a:pPr>
            <a:r>
              <a:rPr lang="ru-RU" dirty="0" smtClean="0"/>
              <a:t>ГБУЗ НСО «ГКП №7» – педиатрическая служба</a:t>
            </a:r>
          </a:p>
          <a:p>
            <a:pPr marL="320040" indent="-320040" algn="dist" fontAlgn="auto">
              <a:spcAft>
                <a:spcPts val="0"/>
              </a:spcAft>
              <a:buFont typeface="Wingdings" panose="05000000000000000000"/>
              <a:buChar char=""/>
              <a:defRPr/>
            </a:pPr>
            <a:r>
              <a:rPr lang="ru-RU" dirty="0" smtClean="0"/>
              <a:t>Исходные данные о поликлинике (24 747 детского населения, 670 посещений в смену, 2 педиатрических отделения (14 и 15 участков), детское консультативно-диагностическое отделение, </a:t>
            </a:r>
            <a:r>
              <a:rPr lang="ru-RU" dirty="0" err="1" smtClean="0"/>
              <a:t>дошкольно-школьное</a:t>
            </a:r>
            <a:r>
              <a:rPr lang="ru-RU" dirty="0" smtClean="0"/>
              <a:t> отделение)</a:t>
            </a:r>
          </a:p>
          <a:p>
            <a:pPr marL="320040" indent="-320040" fontAlgn="auto">
              <a:spcAft>
                <a:spcPts val="0"/>
              </a:spcAft>
              <a:buFont typeface="Wingdings" panose="05000000000000000000"/>
              <a:buChar char=""/>
              <a:defRPr/>
            </a:pPr>
            <a:endParaRPr lang="ru-RU" dirty="0" smtClean="0"/>
          </a:p>
          <a:p>
            <a:pPr marL="320040" indent="-320040" fontAlgn="auto">
              <a:spcAft>
                <a:spcPts val="0"/>
              </a:spcAft>
              <a:buFont typeface="Wingdings" panose="05000000000000000000"/>
              <a:buChar char=""/>
              <a:defRPr/>
            </a:pPr>
            <a:endParaRPr lang="ru-RU"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Кабинеты До и После ремонта</a:t>
            </a:r>
            <a:endParaRPr lang="ru-RU" dirty="0"/>
          </a:p>
        </p:txBody>
      </p:sp>
      <p:pic>
        <p:nvPicPr>
          <p:cNvPr id="9218" name="Picture 2" descr="L:\01_Администрация\БЕРЕЖЛИВАЯ ПОЛИКЛИНИКА\все фото с телефона Белугиной\20170707_134324.jpg"/>
          <p:cNvPicPr>
            <a:picLocks noGrp="1" noChangeAspect="1" noChangeArrowheads="1"/>
          </p:cNvPicPr>
          <p:nvPr>
            <p:ph sz="quarter" idx="1"/>
          </p:nvPr>
        </p:nvPicPr>
        <p:blipFill>
          <a:blip r:embed="rId2" cstate="print"/>
          <a:srcRect/>
          <a:stretch>
            <a:fillRect/>
          </a:stretch>
        </p:blipFill>
        <p:spPr bwMode="auto">
          <a:xfrm>
            <a:off x="1266824" y="1589087"/>
            <a:ext cx="2876547" cy="5113861"/>
          </a:xfrm>
          <a:prstGeom prst="rect">
            <a:avLst/>
          </a:prstGeom>
          <a:noFill/>
        </p:spPr>
      </p:pic>
      <p:pic>
        <p:nvPicPr>
          <p:cNvPr id="9219" name="Picture 3" descr="L:\01_Администрация\БЕРЕЖЛИВАЯ ПОЛИКЛИНИКА\все фото с телефона Белугиной\20170710_092905.jpg"/>
          <p:cNvPicPr>
            <a:picLocks noGrp="1" noChangeAspect="1" noChangeArrowheads="1"/>
          </p:cNvPicPr>
          <p:nvPr>
            <p:ph sz="quarter" idx="2"/>
          </p:nvPr>
        </p:nvPicPr>
        <p:blipFill>
          <a:blip r:embed="rId3" cstate="print"/>
          <a:srcRect/>
          <a:stretch>
            <a:fillRect/>
          </a:stretch>
        </p:blipFill>
        <p:spPr bwMode="auto">
          <a:xfrm>
            <a:off x="5500694" y="1571612"/>
            <a:ext cx="2857520" cy="5080036"/>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612648" y="214290"/>
            <a:ext cx="8531352" cy="990600"/>
          </a:xfrm>
        </p:spPr>
        <p:txBody>
          <a:bodyPr/>
          <a:lstStyle/>
          <a:p>
            <a:pPr marL="319405" lvl="0" indent="-319405">
              <a:lnSpc>
                <a:spcPct val="90000"/>
              </a:lnSpc>
              <a:spcBef>
                <a:spcPts val="700"/>
              </a:spcBef>
            </a:pPr>
            <a:r>
              <a:rPr lang="ru-RU" sz="2500" dirty="0" smtClean="0">
                <a:solidFill>
                  <a:prstClr val="black"/>
                </a:solidFill>
                <a:ea typeface="+mn-ea"/>
                <a:cs typeface="+mn-cs"/>
                <a:sym typeface="+mn-ea"/>
              </a:rPr>
              <a:t/>
            </a:r>
            <a:br>
              <a:rPr lang="ru-RU" sz="2500" dirty="0" smtClean="0">
                <a:solidFill>
                  <a:prstClr val="black"/>
                </a:solidFill>
                <a:ea typeface="+mn-ea"/>
                <a:cs typeface="+mn-cs"/>
                <a:sym typeface="+mn-ea"/>
              </a:rPr>
            </a:br>
            <a:r>
              <a:rPr lang="ru-RU" sz="2500" dirty="0" smtClean="0">
                <a:solidFill>
                  <a:prstClr val="black"/>
                </a:solidFill>
                <a:ea typeface="+mn-ea"/>
                <a:cs typeface="+mn-cs"/>
                <a:sym typeface="+mn-ea"/>
              </a:rPr>
              <a:t/>
            </a:r>
            <a:br>
              <a:rPr lang="ru-RU" sz="2500" dirty="0" smtClean="0">
                <a:solidFill>
                  <a:prstClr val="black"/>
                </a:solidFill>
                <a:ea typeface="+mn-ea"/>
                <a:cs typeface="+mn-cs"/>
                <a:sym typeface="+mn-ea"/>
              </a:rPr>
            </a:br>
            <a:r>
              <a:rPr lang="ru-RU" sz="2400" dirty="0" smtClean="0">
                <a:ea typeface="+mn-ea"/>
                <a:cs typeface="+mn-cs"/>
                <a:sym typeface="+mn-ea"/>
              </a:rPr>
              <a:t>Мебель под размеры кабинета и с учетом планировки,</a:t>
            </a:r>
            <a:r>
              <a:rPr lang="ru-RU" sz="2400" dirty="0" smtClean="0">
                <a:ea typeface="+mn-ea"/>
                <a:cs typeface="+mn-cs"/>
              </a:rPr>
              <a:t/>
            </a:r>
            <a:br>
              <a:rPr lang="ru-RU" sz="2400" dirty="0" smtClean="0">
                <a:ea typeface="+mn-ea"/>
                <a:cs typeface="+mn-cs"/>
              </a:rPr>
            </a:br>
            <a:r>
              <a:rPr lang="ru-RU" sz="2400" dirty="0" smtClean="0">
                <a:ea typeface="+mn-ea"/>
                <a:cs typeface="+mn-cs"/>
                <a:sym typeface="+mn-ea"/>
              </a:rPr>
              <a:t>оптимальных размеров, отвечающая предназначению предметов</a:t>
            </a:r>
            <a:r>
              <a:rPr lang="ru-RU" sz="2500" dirty="0" smtClean="0">
                <a:solidFill>
                  <a:prstClr val="black"/>
                </a:solidFill>
                <a:ea typeface="+mn-ea"/>
                <a:cs typeface="+mn-cs"/>
              </a:rPr>
              <a:t/>
            </a:r>
            <a:br>
              <a:rPr lang="ru-RU" sz="2500" dirty="0" smtClean="0">
                <a:solidFill>
                  <a:prstClr val="black"/>
                </a:solidFill>
                <a:ea typeface="+mn-ea"/>
                <a:cs typeface="+mn-cs"/>
              </a:rPr>
            </a:br>
            <a:endParaRPr lang="ru-RU" dirty="0"/>
          </a:p>
        </p:txBody>
      </p:sp>
      <p:pic>
        <p:nvPicPr>
          <p:cNvPr id="1026" name="Picture 2" descr="L:\01_Администрация\БЕРЕЖЛИВАЯ ПОЛИКЛИНИКА\все фото с телефона Белугиной\IMG-20170714-WA0002.jpg"/>
          <p:cNvPicPr>
            <a:picLocks noGrp="1" noChangeAspect="1" noChangeArrowheads="1"/>
          </p:cNvPicPr>
          <p:nvPr>
            <p:ph sz="quarter" idx="1"/>
          </p:nvPr>
        </p:nvPicPr>
        <p:blipFill>
          <a:blip r:embed="rId2" cstate="print"/>
          <a:srcRect/>
          <a:stretch>
            <a:fillRect/>
          </a:stretch>
        </p:blipFill>
        <p:spPr bwMode="auto">
          <a:xfrm>
            <a:off x="693208" y="1600200"/>
            <a:ext cx="7992533" cy="482919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28600"/>
            <a:ext cx="8153400" cy="990600"/>
          </a:xfrm>
        </p:spPr>
        <p:txBody>
          <a:bodyPr>
            <a:normAutofit fontScale="90000"/>
          </a:bodyPr>
          <a:lstStyle/>
          <a:p>
            <a:pPr algn="ctr" fontAlgn="auto">
              <a:spcAft>
                <a:spcPts val="0"/>
              </a:spcAft>
              <a:defRPr/>
            </a:pPr>
            <a:r>
              <a:rPr lang="en-US" dirty="0" err="1" smtClean="0"/>
              <a:t>Seiton</a:t>
            </a:r>
            <a:r>
              <a:rPr lang="en-US" dirty="0" smtClean="0"/>
              <a:t>. </a:t>
            </a:r>
            <a:r>
              <a:rPr lang="ru-RU" dirty="0" smtClean="0"/>
              <a:t>Рациональное расположение</a:t>
            </a:r>
            <a:endParaRPr lang="ru-RU" dirty="0"/>
          </a:p>
        </p:txBody>
      </p:sp>
      <p:sp>
        <p:nvSpPr>
          <p:cNvPr id="3" name="Содержимое 2"/>
          <p:cNvSpPr>
            <a:spLocks noGrp="1"/>
          </p:cNvSpPr>
          <p:nvPr>
            <p:ph sz="quarter" idx="1"/>
          </p:nvPr>
        </p:nvSpPr>
        <p:spPr>
          <a:xfrm>
            <a:off x="323215" y="1700530"/>
            <a:ext cx="4000500" cy="4706620"/>
          </a:xfrm>
        </p:spPr>
        <p:txBody>
          <a:bodyPr>
            <a:normAutofit/>
          </a:bodyPr>
          <a:lstStyle/>
          <a:p>
            <a:pPr>
              <a:lnSpc>
                <a:spcPct val="90000"/>
              </a:lnSpc>
            </a:pPr>
            <a:r>
              <a:rPr lang="ru-RU" sz="1900" dirty="0" smtClean="0"/>
              <a:t>Удобное расположение оргтехники - высвобождение пространства на рабочем столе, аккуратное расположение розеток, проводов</a:t>
            </a:r>
          </a:p>
          <a:p>
            <a:pPr>
              <a:lnSpc>
                <a:spcPct val="90000"/>
              </a:lnSpc>
            </a:pPr>
            <a:r>
              <a:rPr lang="ru-RU" sz="1900" dirty="0" smtClean="0"/>
              <a:t>Множество полок для документации, предусмотренных как для медсестры, так и для врача </a:t>
            </a:r>
          </a:p>
          <a:p>
            <a:pPr>
              <a:lnSpc>
                <a:spcPct val="90000"/>
              </a:lnSpc>
            </a:pPr>
            <a:r>
              <a:rPr lang="ru-RU" sz="1900" dirty="0" smtClean="0"/>
              <a:t>Определены места для каждой вещи в соответствии с рабочим процессом </a:t>
            </a:r>
          </a:p>
          <a:p>
            <a:pPr>
              <a:lnSpc>
                <a:spcPct val="90000"/>
              </a:lnSpc>
            </a:pPr>
            <a:r>
              <a:rPr lang="ru-RU" sz="1900" dirty="0" smtClean="0"/>
              <a:t>Размещение мебели – </a:t>
            </a:r>
            <a:r>
              <a:rPr lang="ru-RU" sz="1900" dirty="0" err="1" smtClean="0"/>
              <a:t>пеленальный</a:t>
            </a:r>
            <a:r>
              <a:rPr lang="ru-RU" sz="1900" dirty="0" smtClean="0"/>
              <a:t> стол и кушетка расположены ближе к врачу </a:t>
            </a:r>
          </a:p>
          <a:p>
            <a:pPr>
              <a:lnSpc>
                <a:spcPct val="90000"/>
              </a:lnSpc>
            </a:pPr>
            <a:endParaRPr lang="ru-RU" sz="1900" dirty="0" smtClean="0"/>
          </a:p>
          <a:p>
            <a:pPr>
              <a:lnSpc>
                <a:spcPct val="90000"/>
              </a:lnSpc>
            </a:pPr>
            <a:endParaRPr lang="ru-RU" sz="1900" dirty="0" smtClean="0"/>
          </a:p>
          <a:p>
            <a:pPr>
              <a:lnSpc>
                <a:spcPct val="90000"/>
              </a:lnSpc>
            </a:pPr>
            <a:endParaRPr lang="ru-RU" sz="1900" dirty="0" smtClean="0"/>
          </a:p>
        </p:txBody>
      </p:sp>
      <p:pic>
        <p:nvPicPr>
          <p:cNvPr id="31754" name="Picture 10" descr="фото"/>
          <p:cNvPicPr>
            <a:picLocks noChangeAspect="1" noChangeArrowheads="1"/>
          </p:cNvPicPr>
          <p:nvPr/>
        </p:nvPicPr>
        <p:blipFill>
          <a:blip r:embed="rId2"/>
          <a:srcRect r="18063"/>
          <a:stretch>
            <a:fillRect/>
          </a:stretch>
        </p:blipFill>
        <p:spPr bwMode="auto">
          <a:xfrm>
            <a:off x="4499610" y="1700530"/>
            <a:ext cx="4057650" cy="467169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sym typeface="+mn-ea"/>
              </a:rPr>
              <a:t/>
            </a:r>
            <a:br>
              <a:rPr lang="en-US" dirty="0" err="1" smtClean="0">
                <a:sym typeface="+mn-ea"/>
              </a:rPr>
            </a:br>
            <a:r>
              <a:rPr lang="ru-RU" sz="3200" dirty="0" smtClean="0">
                <a:sym typeface="+mn-ea"/>
              </a:rPr>
              <a:t>Рациональное расположение оргтехники во вновь отремонтированных  кабинетах</a:t>
            </a:r>
          </a:p>
          <a:p>
            <a:pPr algn="ctr"/>
            <a:endParaRPr lang="ru-RU" altLang="en-US" sz="4000"/>
          </a:p>
        </p:txBody>
      </p:sp>
      <p:pic>
        <p:nvPicPr>
          <p:cNvPr id="4" name="Замещающее содержимое 3" descr="IMG-20170718-WA0016"/>
          <p:cNvPicPr>
            <a:picLocks noGrp="1" noChangeAspect="1"/>
          </p:cNvPicPr>
          <p:nvPr>
            <p:ph sz="quarter" idx="1"/>
          </p:nvPr>
        </p:nvPicPr>
        <p:blipFill>
          <a:blip r:embed="rId2"/>
          <a:stretch>
            <a:fillRect/>
          </a:stretch>
        </p:blipFill>
        <p:spPr>
          <a:xfrm>
            <a:off x="5292090" y="1628775"/>
            <a:ext cx="3429000" cy="4572000"/>
          </a:xfrm>
          <a:prstGeom prst="rect">
            <a:avLst/>
          </a:prstGeom>
        </p:spPr>
      </p:pic>
      <p:sp>
        <p:nvSpPr>
          <p:cNvPr id="3" name="Замещающее содержимое 2"/>
          <p:cNvSpPr>
            <a:spLocks noGrp="1"/>
          </p:cNvSpPr>
          <p:nvPr>
            <p:ph sz="quarter" idx="2"/>
          </p:nvPr>
        </p:nvSpPr>
        <p:spPr>
          <a:xfrm>
            <a:off x="107315" y="1556384"/>
            <a:ext cx="5332095" cy="4944449"/>
          </a:xfrm>
        </p:spPr>
        <p:txBody>
          <a:bodyPr/>
          <a:lstStyle/>
          <a:p>
            <a:pPr marL="0" indent="0" algn="l">
              <a:buNone/>
            </a:pPr>
            <a:r>
              <a:rPr lang="ru-RU" altLang="en-US" sz="2600" dirty="0" smtClean="0">
                <a:solidFill>
                  <a:schemeClr val="tx2"/>
                </a:solidFill>
              </a:rPr>
              <a:t>Таким </a:t>
            </a:r>
            <a:r>
              <a:rPr lang="ru-RU" altLang="en-US" sz="2600" dirty="0">
                <a:solidFill>
                  <a:schemeClr val="tx2"/>
                </a:solidFill>
              </a:rPr>
              <a:t>образом, высвободили дополнительное пространство на рабочем месте</a:t>
            </a:r>
          </a:p>
        </p:txBody>
      </p:sp>
      <p:pic>
        <p:nvPicPr>
          <p:cNvPr id="5" name="Picture 2" descr="L:\01_Администрация\БЕРЕЖЛИВАЯ ПОЛИКЛИНИКА\Сбербанк фото 19 июня каб 307\IMG_7918.JPG"/>
          <p:cNvPicPr>
            <a:picLocks noChangeAspect="1" noChangeArrowheads="1"/>
          </p:cNvPicPr>
          <p:nvPr/>
        </p:nvPicPr>
        <p:blipFill>
          <a:blip r:embed="rId3" cstate="print"/>
          <a:srcRect/>
          <a:stretch>
            <a:fillRect/>
          </a:stretch>
        </p:blipFill>
        <p:spPr bwMode="auto">
          <a:xfrm>
            <a:off x="571472" y="2857496"/>
            <a:ext cx="4006913" cy="364986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pPr algn="ctr"/>
            <a:r>
              <a:rPr lang="ru-RU" sz="3200"/>
              <a:t>Нерациональное расположение оргтехники, проводов</a:t>
            </a:r>
          </a:p>
        </p:txBody>
      </p:sp>
      <p:pic>
        <p:nvPicPr>
          <p:cNvPr id="4098" name="Picture 2" descr="L:\01_Администрация\БЕРЕЖЛИВАЯ ПОЛИКЛИНИКА\Подготовительный этап\307\IMG_20170628_163417.jpg"/>
          <p:cNvPicPr>
            <a:picLocks noGrp="1" noChangeAspect="1" noChangeArrowheads="1"/>
          </p:cNvPicPr>
          <p:nvPr>
            <p:ph sz="quarter" idx="1"/>
          </p:nvPr>
        </p:nvPicPr>
        <p:blipFill>
          <a:blip r:embed="rId2" cstate="print"/>
          <a:srcRect/>
          <a:stretch>
            <a:fillRect/>
          </a:stretch>
        </p:blipFill>
        <p:spPr bwMode="auto">
          <a:xfrm>
            <a:off x="857224" y="1643050"/>
            <a:ext cx="2786082" cy="4801157"/>
          </a:xfrm>
          <a:prstGeom prst="rect">
            <a:avLst/>
          </a:prstGeom>
          <a:noFill/>
        </p:spPr>
      </p:pic>
      <p:pic>
        <p:nvPicPr>
          <p:cNvPr id="4099" name="Picture 3" descr="L:\01_Администрация\БЕРЕЖЛИВАЯ ПОЛИКЛИНИКА\Подготовительный этап\307\IMG_20170628_163426.jpg"/>
          <p:cNvPicPr>
            <a:picLocks noGrp="1" noChangeAspect="1" noChangeArrowheads="1"/>
          </p:cNvPicPr>
          <p:nvPr>
            <p:ph sz="quarter" idx="2"/>
          </p:nvPr>
        </p:nvPicPr>
        <p:blipFill>
          <a:blip r:embed="rId3" cstate="print"/>
          <a:srcRect/>
          <a:stretch>
            <a:fillRect/>
          </a:stretch>
        </p:blipFill>
        <p:spPr bwMode="auto">
          <a:xfrm rot="21575255">
            <a:off x="4984245" y="1654881"/>
            <a:ext cx="3304973" cy="484235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ДО и ПОСЛЕ</a:t>
            </a:r>
            <a:endParaRPr lang="ru-RU" dirty="0"/>
          </a:p>
        </p:txBody>
      </p:sp>
      <p:pic>
        <p:nvPicPr>
          <p:cNvPr id="4099" name="Picture 3" descr="L:\01_Администрация\БЕРЕЖЛИВАЯ ПОЛИКЛИНИКА\все фото с телефона Белугиной\20170715_094716.jpg"/>
          <p:cNvPicPr>
            <a:picLocks noGrp="1" noChangeAspect="1" noChangeArrowheads="1"/>
          </p:cNvPicPr>
          <p:nvPr>
            <p:ph sz="quarter" idx="1"/>
          </p:nvPr>
        </p:nvPicPr>
        <p:blipFill>
          <a:blip r:embed="rId2" cstate="print"/>
          <a:srcRect t="26377" r="18079" b="529"/>
          <a:stretch>
            <a:fillRect/>
          </a:stretch>
        </p:blipFill>
        <p:spPr bwMode="auto">
          <a:xfrm>
            <a:off x="5715008" y="1643050"/>
            <a:ext cx="3071834" cy="4872564"/>
          </a:xfrm>
          <a:prstGeom prst="rect">
            <a:avLst/>
          </a:prstGeom>
          <a:noFill/>
        </p:spPr>
      </p:pic>
      <p:pic>
        <p:nvPicPr>
          <p:cNvPr id="7" name="Picture 4" descr="L:\01_Администрация\БЕРЕЖЛИВАЯ ПОЛИКЛИНИКА\Подготовительный этап\307\IMG_20170628_163438.jpg"/>
          <p:cNvPicPr>
            <a:picLocks noChangeAspect="1" noChangeArrowheads="1"/>
          </p:cNvPicPr>
          <p:nvPr/>
        </p:nvPicPr>
        <p:blipFill>
          <a:blip r:embed="rId3" cstate="print"/>
          <a:srcRect/>
          <a:stretch>
            <a:fillRect/>
          </a:stretch>
        </p:blipFill>
        <p:spPr bwMode="auto">
          <a:xfrm>
            <a:off x="642910" y="1714488"/>
            <a:ext cx="5080036" cy="285752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pPr algn="ctr"/>
            <a:r>
              <a:rPr lang="ru-RU" altLang="en-US" sz="3200"/>
              <a:t>Рациональное расположение оргтехники, проводов</a:t>
            </a:r>
          </a:p>
        </p:txBody>
      </p:sp>
      <p:pic>
        <p:nvPicPr>
          <p:cNvPr id="5" name="Замещающее содержимое 4" descr="IMG-20170718-WA0013"/>
          <p:cNvPicPr>
            <a:picLocks noGrp="1" noChangeAspect="1"/>
          </p:cNvPicPr>
          <p:nvPr>
            <p:ph sz="quarter" idx="1"/>
          </p:nvPr>
        </p:nvPicPr>
        <p:blipFill>
          <a:blip r:embed="rId2"/>
          <a:stretch>
            <a:fillRect/>
          </a:stretch>
        </p:blipFill>
        <p:spPr>
          <a:xfrm>
            <a:off x="4716145" y="1902460"/>
            <a:ext cx="3946525" cy="4439285"/>
          </a:xfrm>
          <a:prstGeom prst="rect">
            <a:avLst/>
          </a:prstGeom>
        </p:spPr>
      </p:pic>
      <p:pic>
        <p:nvPicPr>
          <p:cNvPr id="8" name="Изображение 7" descr="20170715_094658"/>
          <p:cNvPicPr>
            <a:picLocks noChangeAspect="1"/>
          </p:cNvPicPr>
          <p:nvPr/>
        </p:nvPicPr>
        <p:blipFill>
          <a:blip r:embed="rId3" cstate="print"/>
          <a:stretch>
            <a:fillRect/>
          </a:stretch>
        </p:blipFill>
        <p:spPr>
          <a:xfrm>
            <a:off x="611505" y="1916430"/>
            <a:ext cx="3643630" cy="44303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3200" dirty="0" smtClean="0">
                <a:sym typeface="+mn-ea"/>
              </a:rPr>
              <a:t>Определили место для каждой вещи в соответствии с рабочим процессом </a:t>
            </a:r>
            <a:endParaRPr lang="ru-RU" altLang="en-US" sz="3200"/>
          </a:p>
        </p:txBody>
      </p:sp>
      <p:pic>
        <p:nvPicPr>
          <p:cNvPr id="5" name="Замещающее содержимое 4" descr="20170715_135127"/>
          <p:cNvPicPr>
            <a:picLocks noGrp="1" noChangeAspect="1"/>
          </p:cNvPicPr>
          <p:nvPr>
            <p:ph sz="quarter" idx="1"/>
          </p:nvPr>
        </p:nvPicPr>
        <p:blipFill>
          <a:blip r:embed="rId2" cstate="print"/>
          <a:srcRect l="19301" t="17000" b="54357"/>
          <a:stretch>
            <a:fillRect/>
          </a:stretch>
        </p:blipFill>
        <p:spPr>
          <a:xfrm>
            <a:off x="642910" y="2143116"/>
            <a:ext cx="4188438" cy="3857652"/>
          </a:xfrm>
          <a:prstGeom prst="rect">
            <a:avLst/>
          </a:prstGeom>
        </p:spPr>
      </p:pic>
      <p:pic>
        <p:nvPicPr>
          <p:cNvPr id="3" name="Замещающее содержимое 2" descr="20170715_130444"/>
          <p:cNvPicPr>
            <a:picLocks noGrp="1" noChangeAspect="1"/>
          </p:cNvPicPr>
          <p:nvPr>
            <p:ph sz="quarter" idx="2"/>
          </p:nvPr>
        </p:nvPicPr>
        <p:blipFill>
          <a:blip r:embed="rId3" cstate="print"/>
          <a:srcRect l="15647" r="-15035"/>
          <a:stretch>
            <a:fillRect/>
          </a:stretch>
        </p:blipFill>
        <p:spPr>
          <a:xfrm>
            <a:off x="5019675" y="1590040"/>
            <a:ext cx="4095750" cy="497649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319405" indent="-319405">
              <a:lnSpc>
                <a:spcPct val="90000"/>
              </a:lnSpc>
              <a:spcBef>
                <a:spcPts val="700"/>
              </a:spcBef>
            </a:pPr>
            <a:r>
              <a:rPr lang="ru-RU" sz="1900" dirty="0" smtClean="0">
                <a:solidFill>
                  <a:prstClr val="black"/>
                </a:solidFill>
                <a:ea typeface="+mn-ea"/>
                <a:cs typeface="+mn-cs"/>
              </a:rPr>
              <a:t/>
            </a:r>
            <a:br>
              <a:rPr lang="ru-RU" sz="1900" dirty="0" smtClean="0">
                <a:solidFill>
                  <a:prstClr val="black"/>
                </a:solidFill>
                <a:ea typeface="+mn-ea"/>
                <a:cs typeface="+mn-cs"/>
              </a:rPr>
            </a:br>
            <a:r>
              <a:rPr lang="ru-RU" sz="1900" dirty="0" smtClean="0">
                <a:solidFill>
                  <a:prstClr val="black"/>
                </a:solidFill>
                <a:ea typeface="+mn-ea"/>
                <a:cs typeface="+mn-cs"/>
              </a:rPr>
              <a:t/>
            </a:r>
            <a:br>
              <a:rPr lang="ru-RU" sz="1900" dirty="0" smtClean="0">
                <a:solidFill>
                  <a:prstClr val="black"/>
                </a:solidFill>
                <a:ea typeface="+mn-ea"/>
                <a:cs typeface="+mn-cs"/>
              </a:rPr>
            </a:br>
            <a:r>
              <a:rPr lang="ru-RU" sz="1900" dirty="0" smtClean="0">
                <a:ea typeface="+mn-ea"/>
                <a:cs typeface="+mn-cs"/>
              </a:rPr>
              <a:t>Размещение мебели – </a:t>
            </a:r>
            <a:r>
              <a:rPr lang="ru-RU" sz="1900" dirty="0" err="1" smtClean="0">
                <a:ea typeface="+mn-ea"/>
                <a:cs typeface="+mn-cs"/>
              </a:rPr>
              <a:t>пеленальный</a:t>
            </a:r>
            <a:r>
              <a:rPr lang="ru-RU" sz="1900" dirty="0" smtClean="0">
                <a:ea typeface="+mn-ea"/>
                <a:cs typeface="+mn-cs"/>
              </a:rPr>
              <a:t> стол и кушетка расположены ближе к врачу, весы в специально отведенном месте.</a:t>
            </a:r>
            <a:br>
              <a:rPr lang="ru-RU" sz="1900" dirty="0" smtClean="0">
                <a:ea typeface="+mn-ea"/>
                <a:cs typeface="+mn-cs"/>
              </a:rPr>
            </a:br>
            <a:r>
              <a:rPr lang="ru-RU" sz="1900" dirty="0" smtClean="0">
                <a:ea typeface="+mn-ea"/>
                <a:cs typeface="+mn-cs"/>
              </a:rPr>
              <a:t>Шкаф для раздельного хранения санитарной и личной одежды </a:t>
            </a:r>
            <a:r>
              <a:rPr lang="ru-RU" sz="1900" dirty="0" smtClean="0">
                <a:solidFill>
                  <a:prstClr val="black"/>
                </a:solidFill>
                <a:ea typeface="+mn-ea"/>
                <a:cs typeface="+mn-cs"/>
              </a:rPr>
              <a:t/>
            </a:r>
            <a:br>
              <a:rPr lang="ru-RU" sz="1900" dirty="0" smtClean="0">
                <a:solidFill>
                  <a:prstClr val="black"/>
                </a:solidFill>
                <a:ea typeface="+mn-ea"/>
                <a:cs typeface="+mn-cs"/>
              </a:rPr>
            </a:br>
            <a:endParaRPr lang="ru-RU" dirty="0"/>
          </a:p>
        </p:txBody>
      </p:sp>
      <p:pic>
        <p:nvPicPr>
          <p:cNvPr id="2050" name="Picture 2" descr="L:\01_Администрация\БЕРЕЖЛИВАЯ ПОЛИКЛИНИКА\все фото с телефона Белугиной\IMG-20170714-WA0033.jpg"/>
          <p:cNvPicPr>
            <a:picLocks noGrp="1" noChangeAspect="1" noChangeArrowheads="1"/>
          </p:cNvPicPr>
          <p:nvPr>
            <p:ph sz="quarter" idx="1"/>
          </p:nvPr>
        </p:nvPicPr>
        <p:blipFill>
          <a:blip r:embed="rId2" cstate="print"/>
          <a:srcRect/>
          <a:stretch>
            <a:fillRect/>
          </a:stretch>
        </p:blipFill>
        <p:spPr bwMode="auto">
          <a:xfrm>
            <a:off x="714348" y="1643050"/>
            <a:ext cx="2571768" cy="4572032"/>
          </a:xfrm>
          <a:prstGeom prst="rect">
            <a:avLst/>
          </a:prstGeom>
          <a:noFill/>
        </p:spPr>
      </p:pic>
      <p:pic>
        <p:nvPicPr>
          <p:cNvPr id="2051" name="Picture 3" descr="L:\01_Администрация\БЕРЕЖЛИВАЯ ПОЛИКЛИНИКА\все фото с телефона Белугиной\IMG-20170830-WA0004.jpg"/>
          <p:cNvPicPr>
            <a:picLocks noGrp="1" noChangeAspect="1" noChangeArrowheads="1"/>
          </p:cNvPicPr>
          <p:nvPr>
            <p:ph sz="quarter" idx="2"/>
          </p:nvPr>
        </p:nvPicPr>
        <p:blipFill>
          <a:blip r:embed="rId3"/>
          <a:srcRect/>
          <a:stretch>
            <a:fillRect/>
          </a:stretch>
        </p:blipFill>
        <p:spPr bwMode="auto">
          <a:xfrm>
            <a:off x="3643306" y="2143116"/>
            <a:ext cx="5048285" cy="3786214"/>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609600" y="228600"/>
            <a:ext cx="8153400" cy="990600"/>
          </a:xfrm>
        </p:spPr>
        <p:txBody>
          <a:bodyPr/>
          <a:lstStyle/>
          <a:p>
            <a:pPr algn="ctr"/>
            <a:r>
              <a:rPr lang="en-US" smtClean="0"/>
              <a:t>Seiso. </a:t>
            </a:r>
            <a:r>
              <a:rPr lang="ru-RU" smtClean="0"/>
              <a:t>Уборка </a:t>
            </a:r>
          </a:p>
        </p:txBody>
      </p:sp>
      <p:sp>
        <p:nvSpPr>
          <p:cNvPr id="32770" name="Содержимое 2"/>
          <p:cNvSpPr>
            <a:spLocks noGrp="1"/>
          </p:cNvSpPr>
          <p:nvPr>
            <p:ph type="body" sz="half" idx="1"/>
          </p:nvPr>
        </p:nvSpPr>
        <p:spPr>
          <a:xfrm>
            <a:off x="467360" y="1988820"/>
            <a:ext cx="8020050" cy="4526280"/>
          </a:xfrm>
        </p:spPr>
        <p:txBody>
          <a:bodyPr/>
          <a:lstStyle/>
          <a:p>
            <a:r>
              <a:rPr lang="ru-RU" sz="2800" smtClean="0"/>
              <a:t>Главный источник загрязнений – неудобно расположенная старая мебель, провода на полу </a:t>
            </a:r>
          </a:p>
          <a:p>
            <a:r>
              <a:rPr lang="ru-RU" sz="2800" smtClean="0"/>
              <a:t>Провели уборку кабинетов, компьютерной техники</a:t>
            </a:r>
          </a:p>
          <a:p>
            <a:r>
              <a:rPr lang="ru-RU" sz="2800" smtClean="0">
                <a:sym typeface="+mn-ea"/>
              </a:rPr>
              <a:t>Стены, плинтуса, пол с</a:t>
            </a:r>
            <a:r>
              <a:rPr lang="ru-RU" sz="2800" smtClean="0"/>
              <a:t>тали доступны для более качественной обработки </a:t>
            </a:r>
          </a:p>
          <a:p>
            <a:r>
              <a:rPr lang="ru-RU" sz="2800" smtClean="0"/>
              <a:t>Сократилось время уборки кабинетов</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a:xfrm>
            <a:off x="612775" y="228600"/>
            <a:ext cx="8153400" cy="990600"/>
          </a:xfrm>
        </p:spPr>
        <p:txBody>
          <a:bodyPr/>
          <a:lstStyle/>
          <a:p>
            <a:pPr algn="ctr"/>
            <a:r>
              <a:rPr lang="ru-RU" smtClean="0"/>
              <a:t>Подготовительный этап</a:t>
            </a:r>
          </a:p>
        </p:txBody>
      </p:sp>
      <p:sp>
        <p:nvSpPr>
          <p:cNvPr id="16386" name="Содержимое 2"/>
          <p:cNvSpPr>
            <a:spLocks noGrp="1"/>
          </p:cNvSpPr>
          <p:nvPr>
            <p:ph sz="quarter" idx="1"/>
          </p:nvPr>
        </p:nvSpPr>
        <p:spPr>
          <a:xfrm>
            <a:off x="553720" y="1600200"/>
            <a:ext cx="8212455" cy="4640580"/>
          </a:xfrm>
        </p:spPr>
        <p:txBody>
          <a:bodyPr/>
          <a:lstStyle/>
          <a:p>
            <a:pPr algn="just"/>
            <a:r>
              <a:rPr lang="ru-RU" smtClean="0"/>
              <a:t>Была создана рабочая группа (руководство, заведующая педиатрическим отделением, старшие медсестры, участковые врачи, участковые медсестры, системный администратор)  </a:t>
            </a:r>
          </a:p>
          <a:p>
            <a:r>
              <a:rPr lang="ru-RU" smtClean="0"/>
              <a:t>Обучение (1 день - 10 часов) </a:t>
            </a:r>
          </a:p>
          <a:p>
            <a:pPr algn="just"/>
            <a:r>
              <a:rPr lang="ru-RU" smtClean="0"/>
              <a:t>Отбор рабочих мест.Принцип отбора-наличие отдельного кабинета,  работники-молодые перспективные, восприимчивые к изменениям)</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en-US" dirty="0" smtClean="0"/>
              <a:t>Уборка</a:t>
            </a:r>
            <a:endParaRPr lang="ru-RU" dirty="0"/>
          </a:p>
        </p:txBody>
      </p:sp>
      <p:pic>
        <p:nvPicPr>
          <p:cNvPr id="11266" name="Picture 2" descr="L:\01_Администрация\БЕРЕЖЛИВАЯ ПОЛИКЛИНИКА\Подготовительный этап\307 фото\IMG_20170629_113611.jpg"/>
          <p:cNvPicPr>
            <a:picLocks noGrp="1" noChangeAspect="1" noChangeArrowheads="1"/>
          </p:cNvPicPr>
          <p:nvPr>
            <p:ph sz="quarter" idx="1"/>
          </p:nvPr>
        </p:nvPicPr>
        <p:blipFill>
          <a:blip r:embed="rId2" cstate="print"/>
          <a:srcRect/>
          <a:stretch>
            <a:fillRect/>
          </a:stretch>
        </p:blipFill>
        <p:spPr bwMode="auto">
          <a:xfrm>
            <a:off x="642911" y="1714488"/>
            <a:ext cx="5080034" cy="2857520"/>
          </a:xfrm>
          <a:prstGeom prst="rect">
            <a:avLst/>
          </a:prstGeom>
          <a:noFill/>
        </p:spPr>
      </p:pic>
      <p:pic>
        <p:nvPicPr>
          <p:cNvPr id="5122" name="Picture 2" descr="L:\01_Администрация\БЕРЕЖЛИВАЯ ПОЛИКЛИНИКА\все фото с телефона Белугиной\20170712_151127.jpg"/>
          <p:cNvPicPr>
            <a:picLocks noChangeAspect="1" noChangeArrowheads="1"/>
          </p:cNvPicPr>
          <p:nvPr/>
        </p:nvPicPr>
        <p:blipFill>
          <a:blip r:embed="rId3" cstate="print"/>
          <a:srcRect/>
          <a:stretch>
            <a:fillRect/>
          </a:stretch>
        </p:blipFill>
        <p:spPr bwMode="auto">
          <a:xfrm>
            <a:off x="5929322" y="1643050"/>
            <a:ext cx="2786069" cy="495301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lstStyle/>
          <a:p>
            <a:pPr algn="ctr"/>
            <a:r>
              <a:rPr lang="ru-RU" altLang="en-US" dirty="0"/>
              <a:t>Уборка</a:t>
            </a:r>
          </a:p>
        </p:txBody>
      </p:sp>
      <p:pic>
        <p:nvPicPr>
          <p:cNvPr id="4" name="Замещающее содержимое 3" descr="20170715_130529"/>
          <p:cNvPicPr>
            <a:picLocks noGrp="1" noChangeAspect="1"/>
          </p:cNvPicPr>
          <p:nvPr>
            <p:ph sz="quarter" idx="1"/>
          </p:nvPr>
        </p:nvPicPr>
        <p:blipFill>
          <a:blip r:embed="rId2" cstate="print"/>
          <a:stretch>
            <a:fillRect/>
          </a:stretch>
        </p:blipFill>
        <p:spPr>
          <a:xfrm>
            <a:off x="755650" y="1557020"/>
            <a:ext cx="3346450" cy="5019675"/>
          </a:xfrm>
          <a:prstGeom prst="rect">
            <a:avLst/>
          </a:prstGeom>
        </p:spPr>
      </p:pic>
      <p:pic>
        <p:nvPicPr>
          <p:cNvPr id="6147" name="Picture 3" descr="L:\01_Администрация\БЕРЕЖЛИВАЯ ПОЛИКЛИНИКА\все фото с телефона Белугиной\20170715_110523.jpg"/>
          <p:cNvPicPr>
            <a:picLocks noGrp="1" noChangeAspect="1" noChangeArrowheads="1"/>
          </p:cNvPicPr>
          <p:nvPr>
            <p:ph sz="quarter" idx="2"/>
          </p:nvPr>
        </p:nvPicPr>
        <p:blipFill>
          <a:blip r:embed="rId3" cstate="print"/>
          <a:srcRect/>
          <a:stretch>
            <a:fillRect/>
          </a:stretch>
        </p:blipFill>
        <p:spPr bwMode="auto">
          <a:xfrm>
            <a:off x="5572132" y="1714488"/>
            <a:ext cx="2571750" cy="4572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altLang="en-US"/>
              <a:t>Уборка</a:t>
            </a:r>
          </a:p>
        </p:txBody>
      </p:sp>
      <p:pic>
        <p:nvPicPr>
          <p:cNvPr id="7170" name="Picture 2" descr="L:\01_Администрация\БЕРЕЖЛИВАЯ ПОЛИКЛИНИКА\все фото с телефона Белугиной\20170717_112302.jpg"/>
          <p:cNvPicPr>
            <a:picLocks noGrp="1" noChangeAspect="1" noChangeArrowheads="1"/>
          </p:cNvPicPr>
          <p:nvPr>
            <p:ph sz="quarter" idx="2"/>
          </p:nvPr>
        </p:nvPicPr>
        <p:blipFill>
          <a:blip r:embed="rId2" cstate="print"/>
          <a:srcRect/>
          <a:stretch>
            <a:fillRect/>
          </a:stretch>
        </p:blipFill>
        <p:spPr bwMode="auto">
          <a:xfrm>
            <a:off x="5502274" y="1589088"/>
            <a:ext cx="2784501" cy="4950224"/>
          </a:xfrm>
          <a:prstGeom prst="rect">
            <a:avLst/>
          </a:prstGeom>
          <a:noFill/>
        </p:spPr>
      </p:pic>
      <p:pic>
        <p:nvPicPr>
          <p:cNvPr id="7172" name="Picture 4" descr="L:\01_Администрация\БЕРЕЖЛИВАЯ ПОЛИКЛИНИКА\все фото с телефона Белугиной\20170715_131004.jpg"/>
          <p:cNvPicPr>
            <a:picLocks noGrp="1" noChangeAspect="1" noChangeArrowheads="1"/>
          </p:cNvPicPr>
          <p:nvPr>
            <p:ph sz="quarter" idx="1"/>
          </p:nvPr>
        </p:nvPicPr>
        <p:blipFill>
          <a:blip r:embed="rId3" cstate="print"/>
          <a:srcRect/>
          <a:stretch>
            <a:fillRect/>
          </a:stretch>
        </p:blipFill>
        <p:spPr bwMode="auto">
          <a:xfrm>
            <a:off x="1266824" y="1589088"/>
            <a:ext cx="2805109" cy="498686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p>
        </p:txBody>
      </p:sp>
      <p:sp>
        <p:nvSpPr>
          <p:cNvPr id="33794" name="Содержимое 2"/>
          <p:cNvSpPr>
            <a:spLocks noGrp="1"/>
          </p:cNvSpPr>
          <p:nvPr>
            <p:ph sz="quarter" idx="1"/>
          </p:nvPr>
        </p:nvSpPr>
        <p:spPr>
          <a:xfrm>
            <a:off x="611505" y="2276475"/>
            <a:ext cx="8153400" cy="2886710"/>
          </a:xfrm>
        </p:spPr>
        <p:txBody>
          <a:bodyPr/>
          <a:lstStyle/>
          <a:p>
            <a:r>
              <a:rPr lang="ru-RU" smtClean="0"/>
              <a:t>Определили стандарты, порядок и места </a:t>
            </a:r>
          </a:p>
          <a:p>
            <a:r>
              <a:rPr lang="ru-RU" smtClean="0"/>
              <a:t>Закрепили визуально, подписали, промаркировали места для предметов</a:t>
            </a:r>
          </a:p>
          <a:p>
            <a:pPr marL="0" indent="0">
              <a:buNone/>
            </a:pPr>
            <a:r>
              <a:rPr lang="ru-RU" smtClean="0"/>
              <a:t> (у всех предметов должно быть свое место,    все предметы должны быть на местах) </a:t>
            </a:r>
          </a:p>
          <a:p>
            <a:r>
              <a:rPr lang="ru-RU" smtClean="0"/>
              <a:t>Разработали алгоритм действий медицинской сестры, для улучшения качества работы - разработали чек-листы</a:t>
            </a:r>
          </a:p>
          <a:p>
            <a:endParaRPr lang="ru-RU" smtClean="0"/>
          </a:p>
          <a:p>
            <a:endParaRPr lang="ru-RU" smtClean="0"/>
          </a:p>
          <a:p>
            <a:endParaRPr lang="ru-RU"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Маркировка полок/папок</a:t>
            </a:r>
            <a:endParaRPr lang="ru-RU" dirty="0"/>
          </a:p>
        </p:txBody>
      </p:sp>
      <p:pic>
        <p:nvPicPr>
          <p:cNvPr id="8194" name="Picture 2" descr="L:\01_Администрация\БЕРЕЖЛИВАЯ ПОЛИКЛИНИКА\все фото с телефона Белугиной\20170715_130542.jpg"/>
          <p:cNvPicPr>
            <a:picLocks noGrp="1" noChangeAspect="1" noChangeArrowheads="1"/>
          </p:cNvPicPr>
          <p:nvPr>
            <p:ph sz="quarter" idx="1"/>
          </p:nvPr>
        </p:nvPicPr>
        <p:blipFill>
          <a:blip r:embed="rId2" cstate="print"/>
          <a:srcRect/>
          <a:stretch>
            <a:fillRect/>
          </a:stretch>
        </p:blipFill>
        <p:spPr bwMode="auto">
          <a:xfrm>
            <a:off x="785786" y="1643050"/>
            <a:ext cx="2786082" cy="4953034"/>
          </a:xfrm>
          <a:prstGeom prst="rect">
            <a:avLst/>
          </a:prstGeom>
          <a:noFill/>
        </p:spPr>
      </p:pic>
      <p:pic>
        <p:nvPicPr>
          <p:cNvPr id="8195" name="Picture 3" descr="L:\01_Администрация\БЕРЕЖЛИВАЯ ПОЛИКЛИНИКА\все фото с телефона Белугиной\20170715_130532.jpg"/>
          <p:cNvPicPr>
            <a:picLocks noChangeAspect="1" noChangeArrowheads="1"/>
          </p:cNvPicPr>
          <p:nvPr/>
        </p:nvPicPr>
        <p:blipFill>
          <a:blip r:embed="rId3" cstate="print"/>
          <a:srcRect l="35185" t="16666" b="33334"/>
          <a:stretch>
            <a:fillRect/>
          </a:stretch>
        </p:blipFill>
        <p:spPr bwMode="auto">
          <a:xfrm>
            <a:off x="4357686" y="1643049"/>
            <a:ext cx="3571900" cy="4898633"/>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3600" dirty="0" smtClean="0"/>
              <a:t>Ящик для личных вещей</a:t>
            </a:r>
            <a:br>
              <a:rPr lang="ru-RU" sz="3600" dirty="0" smtClean="0"/>
            </a:br>
            <a:r>
              <a:rPr lang="ru-RU" sz="3600" dirty="0" smtClean="0"/>
              <a:t>               Место для масок и перчаток</a:t>
            </a:r>
            <a:endParaRPr lang="ru-RU" sz="3600" dirty="0"/>
          </a:p>
        </p:txBody>
      </p:sp>
      <p:pic>
        <p:nvPicPr>
          <p:cNvPr id="8194" name="Picture 2" descr="L:\01_Администрация\БЕРЕЖЛИВАЯ ПОЛИКЛИНИКА\все фото с телефона Белугиной\20170715_130538.jpg"/>
          <p:cNvPicPr>
            <a:picLocks noGrp="1" noChangeAspect="1" noChangeArrowheads="1"/>
          </p:cNvPicPr>
          <p:nvPr>
            <p:ph sz="quarter" idx="1"/>
          </p:nvPr>
        </p:nvPicPr>
        <p:blipFill>
          <a:blip r:embed="rId2" cstate="print"/>
          <a:srcRect/>
          <a:stretch>
            <a:fillRect/>
          </a:stretch>
        </p:blipFill>
        <p:spPr bwMode="auto">
          <a:xfrm>
            <a:off x="714348" y="1785926"/>
            <a:ext cx="2528888" cy="4495800"/>
          </a:xfrm>
          <a:prstGeom prst="rect">
            <a:avLst/>
          </a:prstGeom>
          <a:noFill/>
        </p:spPr>
      </p:pic>
      <p:pic>
        <p:nvPicPr>
          <p:cNvPr id="9218" name="Picture 2" descr="L:\01_Администрация\БЕРЕЖЛИВАЯ ПОЛИКЛИНИКА\все фото с телефона Белугиной\IMG-20170718-WA0015.jpg"/>
          <p:cNvPicPr>
            <a:picLocks noChangeAspect="1" noChangeArrowheads="1"/>
          </p:cNvPicPr>
          <p:nvPr/>
        </p:nvPicPr>
        <p:blipFill>
          <a:blip r:embed="rId3"/>
          <a:srcRect l="5555" t="6250" b="25000"/>
          <a:stretch>
            <a:fillRect/>
          </a:stretch>
        </p:blipFill>
        <p:spPr bwMode="auto">
          <a:xfrm>
            <a:off x="3866278" y="1857364"/>
            <a:ext cx="4563356" cy="4429156"/>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28600"/>
            <a:ext cx="8337452" cy="990600"/>
          </a:xfrm>
        </p:spPr>
        <p:txBody>
          <a:bodyPr/>
          <a:lstStyle/>
          <a:p>
            <a:r>
              <a:rPr lang="ru-RU" sz="4000" dirty="0" smtClean="0"/>
              <a:t>Для каждого предмета свое место</a:t>
            </a:r>
            <a:endParaRPr lang="ru-RU" sz="4000" dirty="0"/>
          </a:p>
        </p:txBody>
      </p:sp>
      <p:pic>
        <p:nvPicPr>
          <p:cNvPr id="7170" name="Picture 2" descr="L:\01_Администрация\БЕРЕЖЛИВАЯ ПОЛИКЛИНИКА\все фото с телефона Белугиной\20170715_135142.jpg"/>
          <p:cNvPicPr>
            <a:picLocks noGrp="1" noChangeAspect="1" noChangeArrowheads="1"/>
          </p:cNvPicPr>
          <p:nvPr>
            <p:ph sz="quarter" idx="1"/>
          </p:nvPr>
        </p:nvPicPr>
        <p:blipFill>
          <a:blip r:embed="rId2" cstate="print"/>
          <a:srcRect t="15254"/>
          <a:stretch>
            <a:fillRect/>
          </a:stretch>
        </p:blipFill>
        <p:spPr bwMode="auto">
          <a:xfrm>
            <a:off x="714348" y="1857363"/>
            <a:ext cx="3214710" cy="4843263"/>
          </a:xfrm>
          <a:prstGeom prst="rect">
            <a:avLst/>
          </a:prstGeom>
          <a:noFill/>
        </p:spPr>
      </p:pic>
      <p:pic>
        <p:nvPicPr>
          <p:cNvPr id="7171" name="Picture 3" descr="L:\01_Администрация\БЕРЕЖЛИВАЯ ПОЛИКЛИНИКА\все фото с телефона Белугиной\20170715_135146.jpg"/>
          <p:cNvPicPr>
            <a:picLocks noChangeAspect="1" noChangeArrowheads="1"/>
          </p:cNvPicPr>
          <p:nvPr/>
        </p:nvPicPr>
        <p:blipFill>
          <a:blip r:embed="rId3" cstate="print"/>
          <a:srcRect l="20371" t="24000"/>
          <a:stretch>
            <a:fillRect/>
          </a:stretch>
        </p:blipFill>
        <p:spPr bwMode="auto">
          <a:xfrm>
            <a:off x="5143504" y="1857364"/>
            <a:ext cx="3610742" cy="478634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a:xfrm>
            <a:off x="612775" y="228600"/>
            <a:ext cx="8153400" cy="990600"/>
          </a:xfrm>
        </p:spPr>
        <p:txBody>
          <a:bodyPr/>
          <a:lstStyle/>
          <a:p>
            <a:r>
              <a:rPr lang="en-US" smtClean="0"/>
              <a:t>Seiketsu. </a:t>
            </a:r>
            <a:r>
              <a:rPr lang="ru-RU" smtClean="0"/>
              <a:t>Стандартизация</a:t>
            </a:r>
          </a:p>
        </p:txBody>
      </p:sp>
      <p:pic>
        <p:nvPicPr>
          <p:cNvPr id="4" name="Рисунок 3" descr="чек лист аудита 5S.PNG"/>
          <p:cNvPicPr>
            <a:picLocks noChangeAspect="1"/>
          </p:cNvPicPr>
          <p:nvPr/>
        </p:nvPicPr>
        <p:blipFill>
          <a:blip r:embed="rId2"/>
          <a:stretch>
            <a:fillRect/>
          </a:stretch>
        </p:blipFill>
        <p:spPr>
          <a:xfrm>
            <a:off x="5043805" y="1705610"/>
            <a:ext cx="3859530" cy="5022215"/>
          </a:xfrm>
          <a:prstGeom prst="rect">
            <a:avLst/>
          </a:prstGeom>
          <a:ln>
            <a:noFill/>
          </a:ln>
          <a:effectLst>
            <a:outerShdw blurRad="292100" dist="139700" dir="2700000" algn="tl" rotWithShape="0">
              <a:srgbClr val="333333">
                <a:alpha val="65000"/>
              </a:srgbClr>
            </a:outerShdw>
          </a:effectLst>
        </p:spPr>
      </p:pic>
      <p:pic>
        <p:nvPicPr>
          <p:cNvPr id="5" name="Рисунок 4" descr="чек лист кабинет до приема.PNG"/>
          <p:cNvPicPr>
            <a:picLocks noChangeAspect="1"/>
          </p:cNvPicPr>
          <p:nvPr/>
        </p:nvPicPr>
        <p:blipFill>
          <a:blip r:embed="rId3"/>
          <a:stretch>
            <a:fillRect/>
          </a:stretch>
        </p:blipFill>
        <p:spPr>
          <a:xfrm>
            <a:off x="253365" y="1677670"/>
            <a:ext cx="4554220" cy="499999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ru-RU" altLang="en-US"/>
              <a:t>Стандартизация</a:t>
            </a:r>
          </a:p>
        </p:txBody>
      </p:sp>
      <p:pic>
        <p:nvPicPr>
          <p:cNvPr id="4" name="Замещающее содержимое 3" descr="IMG-20170830-WA0019"/>
          <p:cNvPicPr>
            <a:picLocks noGrp="1" noChangeAspect="1"/>
          </p:cNvPicPr>
          <p:nvPr>
            <p:ph sz="quarter" idx="1"/>
          </p:nvPr>
        </p:nvPicPr>
        <p:blipFill>
          <a:blip r:embed="rId2"/>
          <a:srcRect l="-13819" r="13819"/>
          <a:stretch>
            <a:fillRect/>
          </a:stretch>
        </p:blipFill>
        <p:spPr>
          <a:xfrm>
            <a:off x="2843301" y="1772285"/>
            <a:ext cx="5993765" cy="4495800"/>
          </a:xfrm>
          <a:prstGeom prst="rect">
            <a:avLst/>
          </a:prstGeom>
        </p:spPr>
      </p:pic>
      <p:sp>
        <p:nvSpPr>
          <p:cNvPr id="6" name="Замещающее содержимое 5"/>
          <p:cNvSpPr>
            <a:spLocks noGrp="1"/>
          </p:cNvSpPr>
          <p:nvPr>
            <p:ph sz="half" idx="2"/>
          </p:nvPr>
        </p:nvSpPr>
        <p:spPr>
          <a:xfrm>
            <a:off x="324485" y="2349500"/>
            <a:ext cx="3179445" cy="3267710"/>
          </a:xfrm>
        </p:spPr>
        <p:txBody>
          <a:bodyPr/>
          <a:lstStyle/>
          <a:p>
            <a:pPr marL="0" indent="0" algn="just">
              <a:buNone/>
            </a:pPr>
            <a:r>
              <a:rPr lang="ru-RU" altLang="en-US" sz="2400"/>
              <a:t>Созданы новые принципы, правила, которые позволили содержать рабочее место в порядке и чистоте, снизили временные потери врача, медсестры, санитарки</a:t>
            </a:r>
          </a:p>
          <a:p>
            <a:pPr marL="0" indent="0" algn="just">
              <a:buNone/>
            </a:pPr>
            <a:endParaRPr lang="ru-RU" altLang="en-US"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Заголовок 1"/>
          <p:cNvSpPr>
            <a:spLocks noGrp="1"/>
          </p:cNvSpPr>
          <p:nvPr>
            <p:ph type="title"/>
          </p:nvPr>
        </p:nvSpPr>
        <p:spPr>
          <a:xfrm>
            <a:off x="612775" y="228600"/>
            <a:ext cx="8153400" cy="990600"/>
          </a:xfrm>
        </p:spPr>
        <p:txBody>
          <a:bodyPr/>
          <a:lstStyle/>
          <a:p>
            <a:r>
              <a:rPr lang="en-US" smtClean="0"/>
              <a:t>Shitsuke. </a:t>
            </a:r>
            <a:r>
              <a:rPr lang="ru-RU" smtClean="0"/>
              <a:t>Совершенствование</a:t>
            </a:r>
          </a:p>
        </p:txBody>
      </p:sp>
      <p:sp>
        <p:nvSpPr>
          <p:cNvPr id="3" name="Содержимое 2"/>
          <p:cNvSpPr>
            <a:spLocks noGrp="1"/>
          </p:cNvSpPr>
          <p:nvPr>
            <p:ph sz="quarter" idx="1"/>
          </p:nvPr>
        </p:nvSpPr>
        <p:spPr>
          <a:xfrm>
            <a:off x="611505" y="1772920"/>
            <a:ext cx="8153400" cy="4495800"/>
          </a:xfrm>
        </p:spPr>
        <p:txBody>
          <a:bodyPr>
            <a:noAutofit/>
          </a:bodyPr>
          <a:lstStyle/>
          <a:p>
            <a:pPr marL="320040" indent="-320040" algn="just" fontAlgn="auto">
              <a:spcAft>
                <a:spcPts val="0"/>
              </a:spcAft>
              <a:buFont typeface="Wingdings" panose="05000000000000000000"/>
              <a:buChar char=""/>
              <a:defRPr/>
            </a:pPr>
            <a:r>
              <a:rPr lang="ru-RU" sz="2200" dirty="0" smtClean="0"/>
              <a:t>При заказе новой мебели не было предусмотрено отдельное место для документации по участку. В процессе работы были дооборудованы стеллажи, выделено достаточно места </a:t>
            </a:r>
          </a:p>
          <a:p>
            <a:pPr marL="320040" indent="-320040" algn="just" fontAlgn="auto">
              <a:spcAft>
                <a:spcPts val="0"/>
              </a:spcAft>
              <a:buFont typeface="Wingdings" panose="05000000000000000000"/>
              <a:buChar char=""/>
              <a:defRPr/>
            </a:pPr>
            <a:r>
              <a:rPr lang="ru-RU" sz="2200" dirty="0" smtClean="0"/>
              <a:t>При заказе новой мебели </a:t>
            </a:r>
            <a:r>
              <a:rPr lang="ru-RU" sz="2200" dirty="0" err="1" smtClean="0"/>
              <a:t>пеленальные</a:t>
            </a:r>
            <a:r>
              <a:rPr lang="ru-RU" sz="2200" dirty="0" smtClean="0"/>
              <a:t> столы не имели мягкой подложки, в процессе возникла необходимость и столы дооборудованы мягкими матрасами </a:t>
            </a:r>
          </a:p>
          <a:p>
            <a:pPr marL="320040" indent="-320040" algn="just" fontAlgn="auto">
              <a:spcAft>
                <a:spcPts val="0"/>
              </a:spcAft>
              <a:buFont typeface="Wingdings" panose="05000000000000000000"/>
              <a:buChar char=""/>
              <a:defRPr/>
            </a:pPr>
            <a:r>
              <a:rPr lang="ru-RU" sz="2200" dirty="0" smtClean="0"/>
              <a:t>При заказе мебели в один из кабинетов предусмотрено встроенное место для хранения весов, которые в определенный день должны выставляться на кушетку, что в процессе эксплуатации оказалось не очень удобным. Работаем над решением данной проблемы.</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2775" y="228600"/>
            <a:ext cx="8153400" cy="990600"/>
          </a:xfrm>
        </p:spPr>
        <p:txBody>
          <a:bodyPr>
            <a:normAutofit fontScale="90000"/>
          </a:bodyPr>
          <a:lstStyle/>
          <a:p>
            <a:pPr algn="ctr" fontAlgn="auto">
              <a:spcAft>
                <a:spcPts val="0"/>
              </a:spcAft>
              <a:defRPr/>
            </a:pPr>
            <a:r>
              <a:rPr lang="ru-RU" dirty="0" smtClean="0"/>
              <a:t>Семинар по «Бережливому производству» 30.06.2017</a:t>
            </a:r>
            <a:endParaRPr lang="ru-RU" dirty="0"/>
          </a:p>
        </p:txBody>
      </p:sp>
      <p:pic>
        <p:nvPicPr>
          <p:cNvPr id="17410" name="Picture 2" descr="L:\01_Администрация\БЕРЕЖЛИВАЯ ПОЛИКЛИНИКА\Обучение\семинар 30.06.17.jpg"/>
          <p:cNvPicPr>
            <a:picLocks noGrp="1" noChangeAspect="1" noChangeArrowheads="1"/>
          </p:cNvPicPr>
          <p:nvPr>
            <p:ph sz="quarter" idx="1"/>
          </p:nvPr>
        </p:nvPicPr>
        <p:blipFill>
          <a:blip r:embed="rId2"/>
          <a:srcRect/>
          <a:stretch>
            <a:fillRect/>
          </a:stretch>
        </p:blipFill>
        <p:spPr>
          <a:xfrm>
            <a:off x="1693863" y="1600200"/>
            <a:ext cx="5991225" cy="44958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612775" y="228600"/>
            <a:ext cx="8153400" cy="990600"/>
          </a:xfrm>
        </p:spPr>
        <p:txBody>
          <a:bodyPr/>
          <a:lstStyle/>
          <a:p>
            <a:pPr algn="ctr"/>
            <a:r>
              <a:rPr lang="ru-RU" smtClean="0"/>
              <a:t>ВЫВОДЫ:</a:t>
            </a:r>
          </a:p>
        </p:txBody>
      </p:sp>
      <p:sp>
        <p:nvSpPr>
          <p:cNvPr id="36866" name="Содержимое 2"/>
          <p:cNvSpPr>
            <a:spLocks noGrp="1"/>
          </p:cNvSpPr>
          <p:nvPr>
            <p:ph sz="quarter" idx="1"/>
          </p:nvPr>
        </p:nvSpPr>
        <p:spPr>
          <a:xfrm>
            <a:off x="426085" y="1600200"/>
            <a:ext cx="8340090" cy="5065395"/>
          </a:xfrm>
        </p:spPr>
        <p:txBody>
          <a:bodyPr/>
          <a:lstStyle/>
          <a:p>
            <a:pPr algn="just"/>
            <a:r>
              <a:rPr lang="ru-RU" sz="2800" smtClean="0"/>
              <a:t>Система 5</a:t>
            </a:r>
            <a:r>
              <a:rPr lang="en-US" sz="2800" smtClean="0"/>
              <a:t>S</a:t>
            </a:r>
            <a:r>
              <a:rPr lang="ru-RU" sz="2800" smtClean="0"/>
              <a:t> сделала работу  безопаснее, эффективнее </a:t>
            </a:r>
          </a:p>
          <a:p>
            <a:pPr algn="just"/>
            <a:r>
              <a:rPr lang="ru-RU" sz="2800" smtClean="0"/>
              <a:t>Стандартизация рабочего места, действий на рабочем месте, позволила существенно сократить временные потери сотрудников</a:t>
            </a:r>
          </a:p>
          <a:p>
            <a:pPr algn="just"/>
            <a:r>
              <a:rPr lang="ru-RU" sz="2800" smtClean="0"/>
              <a:t>Достигнута эффективность работы сотрудников,подтвержденная хронометражем</a:t>
            </a:r>
          </a:p>
          <a:p>
            <a:pPr algn="just"/>
            <a:r>
              <a:rPr lang="ru-RU" sz="2800" smtClean="0"/>
              <a:t> Благодаря проекту научились работать в команде,где у каждого свои задачи,свои роли</a:t>
            </a:r>
          </a:p>
          <a:p>
            <a:pPr algn="just"/>
            <a:r>
              <a:rPr lang="ru-RU" sz="2800" smtClean="0"/>
              <a:t>В кабинетах стало чисто, уютно, комфортно не только сотрудникам, но и пациентам</a:t>
            </a:r>
          </a:p>
          <a:p>
            <a:pPr marL="0" indent="0" algn="just">
              <a:buNone/>
            </a:pPr>
            <a:r>
              <a:rPr lang="ru-RU" sz="2800" smtClean="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мещающее содержимое 2"/>
          <p:cNvSpPr>
            <a:spLocks noGrp="1"/>
          </p:cNvSpPr>
          <p:nvPr>
            <p:ph sz="quarter" idx="1"/>
          </p:nvPr>
        </p:nvSpPr>
        <p:spPr>
          <a:xfrm>
            <a:off x="612775" y="1600835"/>
            <a:ext cx="8153400" cy="2987675"/>
          </a:xfrm>
        </p:spPr>
        <p:txBody>
          <a:bodyPr/>
          <a:lstStyle/>
          <a:p>
            <a:pPr marL="0" indent="0" algn="ctr">
              <a:buNone/>
            </a:pPr>
            <a:endParaRPr lang="ru-RU" altLang="en-US"/>
          </a:p>
          <a:p>
            <a:pPr marL="342900" indent="-341630" algn="ctr" defTabSz="-635">
              <a:spcBef>
                <a:spcPts val="2650"/>
              </a:spcBef>
              <a:buClrTx/>
              <a:buFontTx/>
              <a:buNone/>
              <a:tabLst>
                <a:tab pos="912495" algn="l"/>
                <a:tab pos="1826895" algn="l"/>
                <a:tab pos="2741295" algn="l"/>
                <a:tab pos="3655695" algn="l"/>
                <a:tab pos="4570095" algn="l"/>
                <a:tab pos="5484495" algn="l"/>
                <a:tab pos="6398895" algn="l"/>
                <a:tab pos="7313295" algn="l"/>
                <a:tab pos="8227695" algn="l"/>
                <a:tab pos="9142095" algn="l"/>
                <a:tab pos="10056495" algn="l"/>
              </a:tabLst>
            </a:pPr>
            <a:r>
              <a:rPr lang="ru-RU"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rPr>
              <a:t>Благодарю </a:t>
            </a:r>
          </a:p>
          <a:p>
            <a:pPr marL="342900" indent="-341630" algn="ctr" defTabSz="-635">
              <a:spcBef>
                <a:spcPts val="2650"/>
              </a:spcBef>
              <a:buClrTx/>
              <a:buFontTx/>
              <a:buNone/>
              <a:tabLst>
                <a:tab pos="912495" algn="l"/>
                <a:tab pos="1826895" algn="l"/>
                <a:tab pos="2741295" algn="l"/>
                <a:tab pos="3655695" algn="l"/>
                <a:tab pos="4570095" algn="l"/>
                <a:tab pos="5484495" algn="l"/>
                <a:tab pos="6398895" algn="l"/>
                <a:tab pos="7313295" algn="l"/>
                <a:tab pos="8227695" algn="l"/>
                <a:tab pos="9142095" algn="l"/>
                <a:tab pos="10056495" algn="l"/>
              </a:tabLst>
            </a:pPr>
            <a:r>
              <a:rPr lang="ru-RU"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rPr>
              <a:t>за внимание!</a:t>
            </a:r>
            <a:endParaRPr lang="ru-RU" altLang="en-US" sz="8000" b="1" i="1">
              <a:solidFill>
                <a:schemeClr val="accent2"/>
              </a:solidFill>
              <a:effectLst>
                <a:outerShdw blurRad="60007" dist="200025" dir="15000000" sy="30000" kx="-1800000" algn="bl" rotWithShape="0">
                  <a:schemeClr val="accent1">
                    <a:lumMod val="75000"/>
                    <a:alpha val="32000"/>
                  </a:schemeClr>
                </a:outerShdw>
              </a:effectLst>
              <a:latin typeface="Times New Roman" panose="02020603050405020304" pitchFamily="16"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Заголовок 1"/>
          <p:cNvSpPr>
            <a:spLocks noGrp="1"/>
          </p:cNvSpPr>
          <p:nvPr>
            <p:ph type="title"/>
          </p:nvPr>
        </p:nvSpPr>
        <p:spPr>
          <a:xfrm>
            <a:off x="612775" y="228600"/>
            <a:ext cx="8153400" cy="990600"/>
          </a:xfrm>
        </p:spPr>
        <p:txBody>
          <a:bodyPr/>
          <a:lstStyle/>
          <a:p>
            <a:pPr algn="ctr"/>
            <a:r>
              <a:rPr lang="ru-RU" smtClean="0"/>
              <a:t>Об инструменте 5</a:t>
            </a:r>
            <a:r>
              <a:rPr lang="en-US" smtClean="0"/>
              <a:t>S</a:t>
            </a:r>
            <a:endParaRPr lang="ru-RU" smtClean="0"/>
          </a:p>
        </p:txBody>
      </p:sp>
      <p:sp>
        <p:nvSpPr>
          <p:cNvPr id="15362" name="Содержимое 2"/>
          <p:cNvSpPr>
            <a:spLocks noGrp="1"/>
          </p:cNvSpPr>
          <p:nvPr>
            <p:ph sz="quarter" idx="1"/>
          </p:nvPr>
        </p:nvSpPr>
        <p:spPr>
          <a:xfrm>
            <a:off x="612775" y="1600200"/>
            <a:ext cx="8153400" cy="4495800"/>
          </a:xfrm>
        </p:spPr>
        <p:txBody>
          <a:bodyPr/>
          <a:lstStyle/>
          <a:p>
            <a:pPr algn="ctr">
              <a:buFont typeface="Wingdings" panose="05000000000000000000" pitchFamily="2" charset="2"/>
              <a:buNone/>
            </a:pPr>
            <a:r>
              <a:rPr lang="ru-RU" dirty="0" smtClean="0"/>
              <a:t>Цель </a:t>
            </a:r>
          </a:p>
          <a:p>
            <a:pPr algn="just"/>
            <a:r>
              <a:rPr lang="ru-RU" dirty="0" smtClean="0"/>
              <a:t>Минимизировать несистемный характер работы</a:t>
            </a:r>
          </a:p>
          <a:p>
            <a:pPr algn="just"/>
            <a:r>
              <a:rPr lang="ru-RU" dirty="0" smtClean="0"/>
              <a:t>Универсализация и стандартизация рабочего места</a:t>
            </a:r>
          </a:p>
          <a:p>
            <a:pPr algn="just"/>
            <a:r>
              <a:rPr lang="ru-RU" dirty="0" smtClean="0"/>
              <a:t>Не сотрудники работают медленно, а процесс устроен несовершенно</a:t>
            </a:r>
          </a:p>
          <a:p>
            <a:pPr algn="just"/>
            <a:r>
              <a:rPr lang="ru-RU" dirty="0" smtClean="0"/>
              <a:t>Любой сотрудник отделения должен найти любой предмет за 2 мин</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Заголовок 1"/>
          <p:cNvSpPr>
            <a:spLocks noGrp="1"/>
          </p:cNvSpPr>
          <p:nvPr>
            <p:ph type="title"/>
          </p:nvPr>
        </p:nvSpPr>
        <p:spPr>
          <a:xfrm>
            <a:off x="612775" y="228600"/>
            <a:ext cx="8153400" cy="990600"/>
          </a:xfrm>
        </p:spPr>
        <p:txBody>
          <a:bodyPr/>
          <a:lstStyle/>
          <a:p>
            <a:pPr algn="ctr"/>
            <a:r>
              <a:rPr lang="ru-RU" smtClean="0"/>
              <a:t>  </a:t>
            </a:r>
            <a:r>
              <a:rPr lang="en-US" altLang="ru-RU" smtClean="0"/>
              <a:t>C</a:t>
            </a:r>
            <a:r>
              <a:rPr lang="ru-RU" smtClean="0"/>
              <a:t>истема 5</a:t>
            </a:r>
            <a:r>
              <a:rPr lang="en-US" smtClean="0"/>
              <a:t>S </a:t>
            </a:r>
            <a:r>
              <a:rPr lang="ru-RU" altLang="en-US" smtClean="0"/>
              <a:t>- это</a:t>
            </a:r>
          </a:p>
        </p:txBody>
      </p:sp>
      <p:sp>
        <p:nvSpPr>
          <p:cNvPr id="23554" name="Содержимое 2"/>
          <p:cNvSpPr>
            <a:spLocks noGrp="1"/>
          </p:cNvSpPr>
          <p:nvPr>
            <p:ph sz="quarter" idx="1"/>
          </p:nvPr>
        </p:nvSpPr>
        <p:spPr>
          <a:xfrm>
            <a:off x="467360" y="2348865"/>
            <a:ext cx="8153400" cy="2924810"/>
          </a:xfrm>
        </p:spPr>
        <p:txBody>
          <a:bodyPr/>
          <a:lstStyle/>
          <a:p>
            <a:pPr algn="just"/>
            <a:r>
              <a:rPr lang="ru-RU" sz="3200" smtClean="0"/>
              <a:t>5 простых принципов рациональной организации рабочего пространства,соблюдая которые можно извлечь максимальную выгоду из имеющихся ресурсов</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dirty="0" smtClean="0"/>
              <a:t>Этот кабинет - участник проекта</a:t>
            </a:r>
            <a:endParaRPr lang="ru-RU" sz="4000" dirty="0"/>
          </a:p>
        </p:txBody>
      </p:sp>
      <p:pic>
        <p:nvPicPr>
          <p:cNvPr id="4098" name="Picture 2" descr="L:\01_Администрация\БЕРЕЖЛИВАЯ ПОЛИКЛИНИКА\все фото с телефона Белугиной\IMG-20170726-WA0026.jpg"/>
          <p:cNvPicPr>
            <a:picLocks noGrp="1" noChangeAspect="1" noChangeArrowheads="1"/>
          </p:cNvPicPr>
          <p:nvPr>
            <p:ph sz="quarter" idx="1"/>
          </p:nvPr>
        </p:nvPicPr>
        <p:blipFill>
          <a:blip r:embed="rId2" cstate="print"/>
          <a:srcRect/>
          <a:stretch>
            <a:fillRect/>
          </a:stretch>
        </p:blipFill>
        <p:spPr bwMode="auto">
          <a:xfrm>
            <a:off x="3307071" y="1617015"/>
            <a:ext cx="2528888" cy="44958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sz="4000" smtClean="0"/>
              <a:t> </a:t>
            </a:r>
            <a:r>
              <a:rPr lang="ru-RU" sz="4000" dirty="0" smtClean="0">
                <a:sym typeface="+mn-ea"/>
              </a:rPr>
              <a:t>Участковый педиатр и участковая медсестра</a:t>
            </a:r>
            <a:r>
              <a:rPr lang="ru-RU" sz="4000" smtClean="0"/>
              <a:t> </a:t>
            </a:r>
          </a:p>
        </p:txBody>
      </p:sp>
      <p:sp>
        <p:nvSpPr>
          <p:cNvPr id="4" name="Заголовок 1"/>
          <p:cNvSpPr>
            <a:spLocks noGrp="1"/>
          </p:cNvSpPr>
          <p:nvPr/>
        </p:nvSpPr>
        <p:spPr>
          <a:xfrm>
            <a:off x="323215" y="5876925"/>
            <a:ext cx="8153400" cy="990600"/>
          </a:xfrm>
          <a:prstGeom prst="rect">
            <a:avLst/>
          </a:prstGeom>
          <a:noFill/>
          <a:ln w="9525">
            <a:noFill/>
            <a:miter lim="800000"/>
          </a:ln>
        </p:spPr>
        <p:txBody>
          <a:bodyPr vert="horz" wrap="square" lIns="91440" tIns="45720" rIns="91440" bIns="45720" numCol="1" anchor="ctr" anchorCtr="0" compatLnSpc="1">
            <a:normAutofit/>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panose="020B0604020202020204" pitchFamily="34" charset="0"/>
              </a:defRPr>
            </a:lvl2pPr>
            <a:lvl3pPr algn="l" rtl="0" fontAlgn="base">
              <a:spcBef>
                <a:spcPct val="0"/>
              </a:spcBef>
              <a:spcAft>
                <a:spcPct val="0"/>
              </a:spcAft>
              <a:defRPr sz="4400">
                <a:solidFill>
                  <a:schemeClr val="tx2"/>
                </a:solidFill>
                <a:latin typeface="Arial" panose="020B0604020202020204" pitchFamily="34" charset="0"/>
              </a:defRPr>
            </a:lvl3pPr>
            <a:lvl4pPr algn="l" rtl="0" fontAlgn="base">
              <a:spcBef>
                <a:spcPct val="0"/>
              </a:spcBef>
              <a:spcAft>
                <a:spcPct val="0"/>
              </a:spcAft>
              <a:defRPr sz="4400">
                <a:solidFill>
                  <a:schemeClr val="tx2"/>
                </a:solidFill>
                <a:latin typeface="Arial" panose="020B0604020202020204" pitchFamily="34" charset="0"/>
              </a:defRPr>
            </a:lvl4pPr>
            <a:lvl5pPr algn="l" rtl="0" fontAlgn="base">
              <a:spcBef>
                <a:spcPct val="0"/>
              </a:spcBef>
              <a:spcAft>
                <a:spcPct val="0"/>
              </a:spcAft>
              <a:defRPr sz="4400">
                <a:solidFill>
                  <a:schemeClr val="tx2"/>
                </a:solidFill>
                <a:latin typeface="Arial" panose="020B0604020202020204" pitchFamily="34" charset="0"/>
              </a:defRPr>
            </a:lvl5pPr>
            <a:lvl6pPr marL="457200" algn="l" rtl="0" fontAlgn="base">
              <a:spcBef>
                <a:spcPct val="0"/>
              </a:spcBef>
              <a:spcAft>
                <a:spcPct val="0"/>
              </a:spcAft>
              <a:defRPr sz="4400">
                <a:solidFill>
                  <a:schemeClr val="tx2"/>
                </a:solidFill>
                <a:latin typeface="Arial" panose="020B0604020202020204" pitchFamily="34" charset="0"/>
              </a:defRPr>
            </a:lvl6pPr>
            <a:lvl7pPr marL="914400" algn="l" rtl="0" fontAlgn="base">
              <a:spcBef>
                <a:spcPct val="0"/>
              </a:spcBef>
              <a:spcAft>
                <a:spcPct val="0"/>
              </a:spcAft>
              <a:defRPr sz="4400">
                <a:solidFill>
                  <a:schemeClr val="tx2"/>
                </a:solidFill>
                <a:latin typeface="Arial" panose="020B0604020202020204" pitchFamily="34" charset="0"/>
              </a:defRPr>
            </a:lvl7pPr>
            <a:lvl8pPr marL="1371600" algn="l" rtl="0" fontAlgn="base">
              <a:spcBef>
                <a:spcPct val="0"/>
              </a:spcBef>
              <a:spcAft>
                <a:spcPct val="0"/>
              </a:spcAft>
              <a:defRPr sz="4400">
                <a:solidFill>
                  <a:schemeClr val="tx2"/>
                </a:solidFill>
                <a:latin typeface="Arial" panose="020B0604020202020204" pitchFamily="34" charset="0"/>
              </a:defRPr>
            </a:lvl8pPr>
            <a:lvl9pPr marL="1828800" algn="l" rtl="0" fontAlgn="base">
              <a:spcBef>
                <a:spcPct val="0"/>
              </a:spcBef>
              <a:spcAft>
                <a:spcPct val="0"/>
              </a:spcAft>
              <a:defRPr sz="4400">
                <a:solidFill>
                  <a:schemeClr val="tx2"/>
                </a:solidFill>
                <a:latin typeface="Arial" panose="020B0604020202020204" pitchFamily="34" charset="0"/>
              </a:defRPr>
            </a:lvl9pPr>
          </a:lstStyle>
          <a:p>
            <a:pPr algn="ctr"/>
            <a:r>
              <a:rPr lang="ru-RU" sz="4000" smtClean="0"/>
              <a:t>   «До»</a:t>
            </a:r>
          </a:p>
        </p:txBody>
      </p:sp>
      <p:pic>
        <p:nvPicPr>
          <p:cNvPr id="22531" name="Picture 3" descr="L:\01_Администрация\БЕРЕЖЛИВАЯ ПОЛИКЛИНИКА\Сбербанк фото 19 июня\IMG_7919.JPG"/>
          <p:cNvPicPr>
            <a:picLocks noGrp="1" noChangeAspect="1" noChangeArrowheads="1"/>
          </p:cNvPicPr>
          <p:nvPr>
            <p:ph sz="quarter" idx="1"/>
          </p:nvPr>
        </p:nvPicPr>
        <p:blipFill>
          <a:blip r:embed="rId2"/>
          <a:srcRect/>
          <a:stretch>
            <a:fillRect/>
          </a:stretch>
        </p:blipFill>
        <p:spPr>
          <a:xfrm>
            <a:off x="838200" y="1589088"/>
            <a:ext cx="3429000" cy="4572000"/>
          </a:xfrm>
        </p:spPr>
      </p:pic>
      <p:pic>
        <p:nvPicPr>
          <p:cNvPr id="22530" name="Picture 2" descr="L:\01_Администрация\БЕРЕЖЛИВАЯ ПОЛИКЛИНИКА\Сбербанк фото 19 июня\IMG_7918.JPG"/>
          <p:cNvPicPr>
            <a:picLocks noGrp="1" noChangeAspect="1" noChangeArrowheads="1"/>
          </p:cNvPicPr>
          <p:nvPr>
            <p:ph sz="quarter" idx="2"/>
          </p:nvPr>
        </p:nvPicPr>
        <p:blipFill>
          <a:blip r:embed="rId3"/>
          <a:srcRect/>
          <a:stretch>
            <a:fillRect/>
          </a:stretch>
        </p:blipFill>
        <p:spPr>
          <a:xfrm>
            <a:off x="5073650" y="1589088"/>
            <a:ext cx="3429000" cy="4572000"/>
          </a:xfrm>
        </p:spPr>
      </p:pic>
      <p:pic>
        <p:nvPicPr>
          <p:cNvPr id="1026" name="Picture 2" descr="L:\01_Администрация\БЕРЕЖЛИВАЯ ПОЛИКЛИНИКА\Сбербанк фото 19 июня\IMG_7918.JPG"/>
          <p:cNvPicPr>
            <a:picLocks noChangeAspect="1" noChangeArrowheads="1"/>
          </p:cNvPicPr>
          <p:nvPr/>
        </p:nvPicPr>
        <p:blipFill>
          <a:blip r:embed="rId4" cstate="print"/>
          <a:srcRect/>
          <a:stretch>
            <a:fillRect/>
          </a:stretch>
        </p:blipFill>
        <p:spPr bwMode="auto">
          <a:xfrm>
            <a:off x="5072066" y="1643050"/>
            <a:ext cx="3375446" cy="450059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sz="4000" dirty="0" smtClean="0"/>
              <a:t>Кабинеты участковых педиатров, вошедшие в проект</a:t>
            </a:r>
            <a:endParaRPr lang="ru-RU" sz="4000" dirty="0"/>
          </a:p>
        </p:txBody>
      </p:sp>
      <p:pic>
        <p:nvPicPr>
          <p:cNvPr id="2050" name="Picture 2" descr="L:\01_Администрация\БЕРЕЖЛИВАЯ ПОЛИКЛИНИКА\Подготовительный этап\307 фото\IMG_20170628_150256.jpg"/>
          <p:cNvPicPr>
            <a:picLocks noGrp="1" noChangeAspect="1" noChangeArrowheads="1"/>
          </p:cNvPicPr>
          <p:nvPr>
            <p:ph sz="quarter" idx="1"/>
          </p:nvPr>
        </p:nvPicPr>
        <p:blipFill>
          <a:blip r:embed="rId2" cstate="print"/>
          <a:srcRect/>
          <a:stretch>
            <a:fillRect/>
          </a:stretch>
        </p:blipFill>
        <p:spPr bwMode="auto">
          <a:xfrm>
            <a:off x="693208" y="1600200"/>
            <a:ext cx="7992533" cy="4495800"/>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бычная">
  <a:themeElements>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Классическая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Обычная">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Обычная">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Median</Template>
  <TotalTime>0</TotalTime>
  <Words>762</Words>
  <Application>Microsoft Office PowerPoint</Application>
  <PresentationFormat>Экран (4:3)</PresentationFormat>
  <Paragraphs>119</Paragraphs>
  <Slides>41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41</vt:i4>
      </vt:variant>
    </vt:vector>
  </HeadingPairs>
  <TitlesOfParts>
    <vt:vector size="42" baseType="lpstr">
      <vt:lpstr>Обычная</vt:lpstr>
      <vt:lpstr>Использование инструментов бережливого производства в работе среднего медицинского персонала</vt:lpstr>
      <vt:lpstr>О поликлинике и проекте </vt:lpstr>
      <vt:lpstr>Подготовительный этап</vt:lpstr>
      <vt:lpstr>Семинар по «Бережливому производству» 30.06.2017</vt:lpstr>
      <vt:lpstr>Об инструменте 5S</vt:lpstr>
      <vt:lpstr>  Cистема 5S - это</vt:lpstr>
      <vt:lpstr>Этот кабинет - участник проекта</vt:lpstr>
      <vt:lpstr> Участковый педиатр и участковая медсестра </vt:lpstr>
      <vt:lpstr>Кабинеты участковых педиатров, вошедшие в проект</vt:lpstr>
      <vt:lpstr>Seiri. Сортировка </vt:lpstr>
      <vt:lpstr>Беспорядочное расположение документов, канцелярии, амбулаторных карт, дезсредств</vt:lpstr>
      <vt:lpstr>Отделить необходимое от бесполезного </vt:lpstr>
      <vt:lpstr>            Сортировка</vt:lpstr>
      <vt:lpstr>Сортировка</vt:lpstr>
      <vt:lpstr>Seiri. Сортировка </vt:lpstr>
      <vt:lpstr>Seiri. Сортировка </vt:lpstr>
      <vt:lpstr>Seiton. Рациональное расположение</vt:lpstr>
      <vt:lpstr>Старая мебель</vt:lpstr>
      <vt:lpstr>Сборка новой мебели</vt:lpstr>
      <vt:lpstr>Кабинеты До и После ремонта</vt:lpstr>
      <vt:lpstr>  Мебель под размеры кабинета и с учетом планировки, оптимальных размеров, отвечающая предназначению предметов </vt:lpstr>
      <vt:lpstr>Seiton. Рациональное расположение</vt:lpstr>
      <vt:lpstr> Рациональное расположение оргтехники во вновь отремонтированных  кабинетах </vt:lpstr>
      <vt:lpstr>Нерациональное расположение оргтехники, проводов</vt:lpstr>
      <vt:lpstr>ДО и ПОСЛЕ</vt:lpstr>
      <vt:lpstr>Рациональное расположение оргтехники, проводов</vt:lpstr>
      <vt:lpstr>Определили место для каждой вещи в соответствии с рабочим процессом </vt:lpstr>
      <vt:lpstr>  Размещение мебели – пеленальный стол и кушетка расположены ближе к врачу, весы в специально отведенном месте. Шкаф для раздельного хранения санитарной и личной одежды  </vt:lpstr>
      <vt:lpstr>Seiso. Уборка </vt:lpstr>
      <vt:lpstr>Уборка</vt:lpstr>
      <vt:lpstr>Уборка</vt:lpstr>
      <vt:lpstr>Уборка</vt:lpstr>
      <vt:lpstr>Seiketsu. Стандартизация</vt:lpstr>
      <vt:lpstr>Маркировка полок/папок</vt:lpstr>
      <vt:lpstr>Ящик для личных вещей                Место для масок и перчаток</vt:lpstr>
      <vt:lpstr>Для каждого предмета свое место</vt:lpstr>
      <vt:lpstr>Seiketsu. Стандартизация</vt:lpstr>
      <vt:lpstr>Стандартизация</vt:lpstr>
      <vt:lpstr>Shitsuke. Совершенствование</vt:lpstr>
      <vt:lpstr>ВЫВОДЫ:</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Использование инструментов бережливого производства в работе среднего медицинского персонала</dc:title>
  <dc:creator>Главный врач</dc:creator>
  <cp:lastModifiedBy>Admin</cp:lastModifiedBy>
  <cp:revision>130</cp:revision>
  <dcterms:created xsi:type="dcterms:W3CDTF">2017-09-05T09:11:00Z</dcterms:created>
  <dcterms:modified xsi:type="dcterms:W3CDTF">2017-10-12T15:29:45Z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1049-10.2.0.5871</vt:lpwstr>
  </property>
</Properties>
</file>