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80" r:id="rId13"/>
    <p:sldId id="267" r:id="rId14"/>
    <p:sldId id="268" r:id="rId15"/>
    <p:sldId id="269" r:id="rId16"/>
    <p:sldId id="264" r:id="rId17"/>
    <p:sldId id="265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5AA"/>
    <a:srgbClr val="C2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B66F2-FCE5-487D-BAEA-484492C06A3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417BF-BB3B-451E-AFB6-F0C1025CD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8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763" y="4763"/>
            <a:ext cx="11796712" cy="125428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608513" cy="3735387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401763" y="889000"/>
            <a:ext cx="4029075" cy="3182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14875" cy="34242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rgbClr val="8DE5A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2592288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Опыт использования международных клинических рекомендаций и стандартов в процедурном кабинете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ГБУЗ </a:t>
            </a: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СО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Тольяттинская городская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клиническая </a:t>
            </a: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ea typeface="MS Gothic" charset="-128"/>
                <a:cs typeface="+mn-cs"/>
              </a:rPr>
              <a:t>поликлиника №3»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136904" cy="201622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u="sng" dirty="0" smtClean="0">
              <a:solidFill>
                <a:srgbClr val="191966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u="sng" dirty="0" smtClean="0">
              <a:solidFill>
                <a:srgbClr val="191966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 smtClean="0">
                <a:solidFill>
                  <a:srgbClr val="191966"/>
                </a:solidFill>
              </a:rPr>
              <a:t>Подготовил: старшая медицинская сестра  АПК  №2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 smtClean="0">
                <a:solidFill>
                  <a:srgbClr val="191966"/>
                </a:solidFill>
              </a:rPr>
              <a:t>                          Власова Татьяна Владимировна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191966"/>
                </a:solidFill>
              </a:rPr>
              <a:t>г. Тольятти  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191966"/>
                </a:solidFill>
              </a:rPr>
              <a:t>  2017г</a:t>
            </a:r>
            <a:endParaRPr lang="ru-RU" sz="2000" b="1" dirty="0">
              <a:solidFill>
                <a:srgbClr val="1919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1476499" cy="1316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8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Жгуты </a:t>
            </a:r>
            <a:r>
              <a:rPr lang="ru-RU" b="1" dirty="0">
                <a:solidFill>
                  <a:srgbClr val="FF0000"/>
                </a:solidFill>
              </a:rPr>
              <a:t>для забора крови и внутривенных инъекций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85786" y="4572008"/>
            <a:ext cx="7901014" cy="15541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При стягивании жгут </a:t>
            </a:r>
            <a:r>
              <a:rPr lang="ru-RU" b="1" dirty="0" smtClean="0"/>
              <a:t>не вызывает неприятных болезненных ощущений </a:t>
            </a:r>
            <a:r>
              <a:rPr lang="ru-RU" dirty="0" smtClean="0"/>
              <a:t>у пациента, </a:t>
            </a:r>
          </a:p>
          <a:p>
            <a:pPr algn="ctr">
              <a:buNone/>
            </a:pPr>
            <a:r>
              <a:rPr lang="ru-RU" dirty="0" smtClean="0"/>
              <a:t>так как не защемляет кожу. </a:t>
            </a:r>
            <a:endParaRPr lang="ru-RU" dirty="0"/>
          </a:p>
        </p:txBody>
      </p:sp>
      <p:pic>
        <p:nvPicPr>
          <p:cNvPr id="4" name="Рисунок 3" descr="C:\Documents and Settings\main\Рабочий стол\Фото процедурный 2017\IMG_20171004_0955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8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Изделия медицинского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назначения- одноразовые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соответствии с опытом использования Российских и международных клинических рекомендаций и стандартов в процедурном кабинете подобраны и используются стерильные ватные шарики из отбеленной хлопковой ваты по 20 штук в упаковке,  стерильные одноразовые пинцеты,   одноразовые стерильные шприцы </a:t>
            </a:r>
            <a:endParaRPr lang="ru-RU" dirty="0"/>
          </a:p>
        </p:txBody>
      </p:sp>
      <p:pic>
        <p:nvPicPr>
          <p:cNvPr id="10" name="Рисунок 9" descr="C:\Documents and Settings\main\Рабочий стол\Фото процедурный 2017\IMG_20171004_0955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2147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4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Спецодежда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Documents and Settings\main\Рабочий стол\Фото процедурный 2017\IMG_20171004_1007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4290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сотрудников АПК2\АПК №2 (2)\P1070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48066" y="2109860"/>
            <a:ext cx="4301563" cy="322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Сбор </a:t>
            </a:r>
            <a:r>
              <a:rPr lang="ru-RU" b="1" dirty="0">
                <a:solidFill>
                  <a:srgbClr val="FF0000"/>
                </a:solidFill>
              </a:rPr>
              <a:t>медицинских отходов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Рисунок 9" descr="C:\Documents and Settings\main\Рабочий стол\Фото процедурный 2017\IMG_20171004_100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main\Рабочий стол\Фото процедурный 2017\IMG_20171004_100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9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Процедурный кабинет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Рисунок 7" descr="C:\Documents and Settings\main\Рабочий стол\Фото процедурный 2017\IMG_20171004_0724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31432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main\Рабочий стол\Фото процедурный 2017\IMG_20171004_0725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3500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6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Производственный контроль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СП 1.1.1058-01 </a:t>
            </a:r>
            <a:r>
              <a:rPr lang="ru-RU" dirty="0">
                <a:solidFill>
                  <a:srgbClr val="7030A0"/>
                </a:solidFill>
              </a:rPr>
              <a:t>«Организация и проведение производственного контроля за соблюдением санитарных правил и выполнением противоэпидемических мероприятий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МУК </a:t>
            </a:r>
            <a:r>
              <a:rPr lang="ru-RU" b="1" dirty="0">
                <a:solidFill>
                  <a:srgbClr val="C00000"/>
                </a:solidFill>
              </a:rPr>
              <a:t>4.2.2942-11 </a:t>
            </a:r>
            <a:r>
              <a:rPr lang="ru-RU" dirty="0">
                <a:solidFill>
                  <a:srgbClr val="C00000"/>
                </a:solidFill>
              </a:rPr>
              <a:t>«Методы санитарно-бактериологических исследований объектов окружающей среды, воздуха и контроля стерильности в лечебных организациях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МУ 15/6-5 </a:t>
            </a:r>
            <a:r>
              <a:rPr lang="ru-RU" dirty="0">
                <a:solidFill>
                  <a:schemeClr val="tx2"/>
                </a:solidFill>
              </a:rPr>
              <a:t>«Методические указания по контролю работы паровых и воздушных стерилизаторов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СанПиН </a:t>
            </a:r>
            <a:r>
              <a:rPr lang="ru-RU" b="1" dirty="0">
                <a:solidFill>
                  <a:srgbClr val="C00000"/>
                </a:solidFill>
              </a:rPr>
              <a:t>2.1.2630-10 </a:t>
            </a:r>
            <a:r>
              <a:rPr lang="ru-RU" dirty="0">
                <a:solidFill>
                  <a:srgbClr val="C00000"/>
                </a:solidFill>
              </a:rPr>
              <a:t>«Санитарно эпидемиологические требования к организациям осуществляющим медицинскую деятельность»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5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Лекарственная безопасность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ФЗ РФ от 12.04.2010 № 61-ФЗ </a:t>
            </a:r>
            <a:r>
              <a:rPr lang="ru-RU" dirty="0">
                <a:solidFill>
                  <a:schemeClr val="tx2"/>
                </a:solidFill>
              </a:rPr>
              <a:t>«Об обращении лекарственных средств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ФЗ РФ от 22.12.2014 № 429-ФЗ </a:t>
            </a:r>
            <a:r>
              <a:rPr lang="ru-RU" dirty="0">
                <a:solidFill>
                  <a:srgbClr val="C00000"/>
                </a:solidFill>
              </a:rPr>
              <a:t>в ред. от 13.07.2015 «О внесении изменений в Федеральный закон «Об обращении лекарственных средств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Приказа </a:t>
            </a:r>
            <a:r>
              <a:rPr lang="ru-RU" b="1" dirty="0" err="1">
                <a:solidFill>
                  <a:schemeClr val="tx2"/>
                </a:solidFill>
              </a:rPr>
              <a:t>Минздравсоцразвития</a:t>
            </a:r>
            <a:r>
              <a:rPr lang="ru-RU" b="1" dirty="0">
                <a:solidFill>
                  <a:schemeClr val="tx2"/>
                </a:solidFill>
              </a:rPr>
              <a:t> РФ от 23.08.2010 № 706н</a:t>
            </a:r>
            <a:r>
              <a:rPr lang="ru-RU" dirty="0">
                <a:solidFill>
                  <a:schemeClr val="tx2"/>
                </a:solidFill>
              </a:rPr>
              <a:t> «Об утверждении правил хранения лекарственных средств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Приказа </a:t>
            </a:r>
            <a:r>
              <a:rPr lang="ru-RU" b="1" dirty="0">
                <a:solidFill>
                  <a:srgbClr val="C00000"/>
                </a:solidFill>
              </a:rPr>
              <a:t>МЗ РФ №183 от 22.04.2014 </a:t>
            </a:r>
            <a:r>
              <a:rPr lang="ru-RU" dirty="0">
                <a:solidFill>
                  <a:srgbClr val="C00000"/>
                </a:solidFill>
              </a:rPr>
              <a:t>«Об утверждении перечня лекарственных средств для медицинского применения, подлежащих предметно-количественному учету</a:t>
            </a:r>
            <a:r>
              <a:rPr lang="ru-RU" dirty="0" smtClean="0">
                <a:solidFill>
                  <a:srgbClr val="C00000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МЗ </a:t>
            </a:r>
            <a:r>
              <a:rPr lang="ru-RU" b="1" dirty="0">
                <a:solidFill>
                  <a:schemeClr val="tx2"/>
                </a:solidFill>
              </a:rPr>
              <a:t>РФ «Общая фармакопейная статья 1.1.0010.15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3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Высококвалифицированные </a:t>
            </a:r>
            <a:r>
              <a:rPr lang="ru-RU" dirty="0">
                <a:solidFill>
                  <a:srgbClr val="FF0000"/>
                </a:solidFill>
              </a:rPr>
              <a:t>кадры</a:t>
            </a:r>
          </a:p>
        </p:txBody>
      </p:sp>
      <p:pic>
        <p:nvPicPr>
          <p:cNvPr id="5" name="Рисунок 4" descr="C:\Documents and Settings\main\Рабочий стол\Фото процедурный 2017\IMG_04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Заключение: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0405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Опираясь на опыт использования </a:t>
            </a:r>
            <a:r>
              <a:rPr lang="ru-RU" b="1" dirty="0">
                <a:solidFill>
                  <a:schemeClr val="tx2"/>
                </a:solidFill>
              </a:rPr>
              <a:t>Российских и международных клинических рекомендаций и стандартов</a:t>
            </a:r>
            <a:r>
              <a:rPr lang="ru-RU" dirty="0">
                <a:solidFill>
                  <a:schemeClr val="tx2"/>
                </a:solidFill>
              </a:rPr>
              <a:t> можно достоверно сказать, что </a:t>
            </a:r>
            <a:r>
              <a:rPr lang="ru-RU" b="1" dirty="0" smtClean="0">
                <a:solidFill>
                  <a:srgbClr val="FF0000"/>
                </a:solidFill>
              </a:rPr>
              <a:t>процедурные   </a:t>
            </a:r>
            <a:r>
              <a:rPr lang="ru-RU" b="1" dirty="0">
                <a:solidFill>
                  <a:srgbClr val="FF0000"/>
                </a:solidFill>
              </a:rPr>
              <a:t>кабинеты, </a:t>
            </a:r>
            <a:r>
              <a:rPr lang="ru-RU" b="1" dirty="0" smtClean="0">
                <a:solidFill>
                  <a:srgbClr val="FF0000"/>
                </a:solidFill>
              </a:rPr>
              <a:t>  в   </a:t>
            </a:r>
            <a:r>
              <a:rPr lang="ru-RU" b="1" dirty="0">
                <a:solidFill>
                  <a:srgbClr val="FF0000"/>
                </a:solidFill>
              </a:rPr>
              <a:t>ГБУЗ СО </a:t>
            </a:r>
            <a:r>
              <a:rPr lang="ru-RU" b="1" dirty="0" smtClean="0">
                <a:solidFill>
                  <a:srgbClr val="FF0000"/>
                </a:solidFill>
              </a:rPr>
              <a:t>      «</a:t>
            </a:r>
            <a:r>
              <a:rPr lang="ru-RU" b="1" dirty="0">
                <a:solidFill>
                  <a:srgbClr val="FF0000"/>
                </a:solidFill>
              </a:rPr>
              <a:t>ТГКП № 3» полностью соответствуют концепции безопасности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пациента </a:t>
            </a:r>
            <a:r>
              <a:rPr lang="ru-RU" b="1" dirty="0">
                <a:solidFill>
                  <a:srgbClr val="FF0000"/>
                </a:solidFill>
              </a:rPr>
              <a:t>и персонала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при </a:t>
            </a:r>
            <a:r>
              <a:rPr lang="ru-RU" dirty="0">
                <a:solidFill>
                  <a:schemeClr val="tx2"/>
                </a:solidFill>
              </a:rPr>
              <a:t>проведении </a:t>
            </a:r>
            <a:r>
              <a:rPr lang="ru-RU" dirty="0" smtClean="0">
                <a:solidFill>
                  <a:schemeClr val="tx2"/>
                </a:solidFill>
              </a:rPr>
              <a:t>сестринских манипуляций.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28643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БЛАГОДАРЮ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ЗА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ВНИМАНИЕ!</a:t>
            </a:r>
            <a:endParaRPr lang="ru-RU" sz="67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polikl3.ru/image/shapka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8139646" cy="138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5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179388"/>
            <a:ext cx="7770812" cy="7207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b="1" smtClean="0">
                <a:solidFill>
                  <a:srgbClr val="C00000"/>
                </a:solidFill>
                <a:latin typeface="Arial" charset="0"/>
              </a:rPr>
              <a:t>Структура поликлиники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5580063"/>
            <a:ext cx="8640762" cy="1081087"/>
          </a:xfrm>
        </p:spPr>
        <p:txBody>
          <a:bodyPr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1" smtClean="0">
                <a:solidFill>
                  <a:srgbClr val="191966"/>
                </a:solidFill>
                <a:latin typeface="Arial" charset="0"/>
              </a:rPr>
              <a:t>Обслуживаемое население- 284 160 чел.</a:t>
            </a:r>
          </a:p>
          <a:p>
            <a:pPr marL="0" indent="0" algn="ctr" eaLnBrk="1">
              <a:lnSpc>
                <a:spcPct val="89000"/>
              </a:lnSpc>
              <a:spcAft>
                <a:spcPct val="0"/>
              </a:spcAft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b="1" smtClean="0">
                <a:solidFill>
                  <a:srgbClr val="191966"/>
                </a:solidFill>
                <a:latin typeface="Arial" charset="0"/>
              </a:rPr>
              <a:t>Детское- 63 126 чел.          Взрослое- 221 034   чел.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079500"/>
            <a:ext cx="6288087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96975"/>
            <a:ext cx="2879725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755650" y="5214949"/>
            <a:ext cx="3168650" cy="2116125"/>
          </a:xfrm>
        </p:spPr>
        <p:txBody>
          <a:bodyPr>
            <a:normAutofit lnSpcReduction="10000"/>
          </a:bodyPr>
          <a:lstStyle/>
          <a:p>
            <a:pPr algn="ctr" eaLnBrk="1">
              <a:lnSpc>
                <a:spcPct val="93000"/>
              </a:lnSpc>
              <a:buClr>
                <a:srgbClr val="FFFF00"/>
              </a:buClr>
              <a:buSzPct val="100000"/>
              <a:buFont typeface="Arial" charset="0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</a:pP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Рауф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Кязымович</a:t>
            </a:r>
            <a:endParaRPr lang="en-GB" sz="2400" b="1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>
              <a:lnSpc>
                <a:spcPct val="89000"/>
              </a:lnSpc>
              <a:buClr>
                <a:srgbClr val="FFFF00"/>
              </a:buClr>
              <a:buSzPct val="100000"/>
              <a:buFont typeface="Arial" charset="0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</a:pP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Кирасиров</a:t>
            </a:r>
            <a:endParaRPr lang="en-GB" sz="2400" b="1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>
              <a:lnSpc>
                <a:spcPct val="89000"/>
              </a:lnSpc>
              <a:buClr>
                <a:srgbClr val="FFFF00"/>
              </a:buClr>
              <a:buSzPct val="100000"/>
              <a:buFont typeface="Arial" charset="0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</a:pP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главный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врач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2400" b="1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>
              <a:buClr>
                <a:srgbClr val="FFFF00"/>
              </a:buClr>
              <a:buSzPct val="100000"/>
              <a:buFont typeface="Arial" charset="0"/>
              <a:buNone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</a:pPr>
            <a:endParaRPr lang="en-GB" sz="2400" b="1" dirty="0" smtClean="0">
              <a:solidFill>
                <a:srgbClr val="191966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319588" y="5219700"/>
            <a:ext cx="4679950" cy="1404938"/>
          </a:xfrm>
        </p:spPr>
        <p:txBody>
          <a:bodyPr>
            <a:normAutofit lnSpcReduction="10000"/>
          </a:bodyPr>
          <a:lstStyle/>
          <a:p>
            <a:pPr marL="376238" indent="-290513" algn="ctr" eaLnBrk="1">
              <a:lnSpc>
                <a:spcPct val="93000"/>
              </a:lnSpc>
              <a:buFont typeface="Wingdings" charset="2"/>
              <a:buNone/>
              <a:tabLst>
                <a:tab pos="392113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</a:tabLst>
            </a:pP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Людмила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Викторовна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Максимова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376238" indent="-290513" algn="ctr" eaLnBrk="1">
              <a:lnSpc>
                <a:spcPct val="89000"/>
              </a:lnSpc>
              <a:buFont typeface="Wingdings" charset="2"/>
              <a:buNone/>
              <a:tabLst>
                <a:tab pos="392113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</a:tabLst>
            </a:pP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главная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медицинская</a:t>
            </a:r>
            <a:r>
              <a:rPr lang="en-GB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Arial" charset="0"/>
              </a:rPr>
              <a:t>сестра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00174"/>
            <a:ext cx="2834477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 descr="http://www.polikl3.ru/image/shapka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52"/>
            <a:ext cx="8139646" cy="13837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Главной целью работы процедурного кабинета</a:t>
            </a:r>
            <a:r>
              <a:rPr lang="ru-RU" sz="4000" dirty="0"/>
              <a:t> является </a:t>
            </a:r>
            <a:r>
              <a:rPr lang="ru-RU" sz="4000" b="1" dirty="0">
                <a:solidFill>
                  <a:srgbClr val="FF0000"/>
                </a:solidFill>
              </a:rPr>
              <a:t>безопасность и комфорт пациента и персонала при проведении  </a:t>
            </a:r>
            <a:r>
              <a:rPr lang="ru-RU" sz="4000" b="1" dirty="0" smtClean="0">
                <a:solidFill>
                  <a:srgbClr val="FF0000"/>
                </a:solidFill>
              </a:rPr>
              <a:t>манипуляций </a:t>
            </a:r>
            <a:r>
              <a:rPr lang="ru-RU" sz="4000" dirty="0" smtClean="0"/>
              <a:t>с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использованием международных клинических рекомендаций и стандартов </a:t>
            </a:r>
            <a:r>
              <a:rPr lang="ru-RU" sz="4000" dirty="0"/>
              <a:t>в рамках лечения назначенного врачами – специалистами пациенту.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5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tx2"/>
                </a:solidFill>
              </a:rPr>
              <a:t>Весь поступающий товар в поликлинику в полном объеме имеет сертификаты соответствия  либо декларации соответствия, свидетельства о регистрации, регистрационные удостоверения, или заключения о клинической апробации товара, инструкции по применению и паспорта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196373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5"/>
            <a:ext cx="21209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857628"/>
            <a:ext cx="1979472" cy="27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5915025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6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Замкнутые вакуумные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системы для взятия крови из вены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14282" y="5072075"/>
            <a:ext cx="8929717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Соответствуют требованиям и рекомендациям международных стандартов ISO 6710 (EN 14820), а также рекомендациям Института Клинических и Лабораторных Стандартов (CLSI).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C:\Documents and Settings\main\Рабочий стол\Фото процедурный 2017\IMG_20171004_101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357850" cy="346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Дезинфицирующие средства,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кожные антисептики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Соответствуют «Федеральным клиническим рекомендациям по выбору химических средств дезинфекции и стерилизации для использования в медицинских организациях»</a:t>
            </a:r>
            <a:endParaRPr lang="ru-RU" dirty="0"/>
          </a:p>
        </p:txBody>
      </p:sp>
      <p:pic>
        <p:nvPicPr>
          <p:cNvPr id="11" name="Рисунок 10" descr="C:\Documents and Settings\main\Рабочий стол\Фото процедурный 2017\IMG_20171004_0714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17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Емкости для дезинфекции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57224" y="6000768"/>
            <a:ext cx="757242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Соответствуют ГОСТ Р ИСО 10993 (ч1,5,10). </a:t>
            </a:r>
          </a:p>
          <a:p>
            <a:endParaRPr lang="ru-RU" dirty="0"/>
          </a:p>
        </p:txBody>
      </p:sp>
      <p:pic>
        <p:nvPicPr>
          <p:cNvPr id="10" name="Рисунок 9" descr="C:\Documents and Settings\main\Рабочий стол\Фото процедурный 2017\IMG_20171004_07100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7862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main\Рабочий стол\Фото процедурный 2017\IMG_20171004_072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2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Перчатки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596" y="4929198"/>
            <a:ext cx="8607900" cy="181217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Соответствуют  Национальному  стандарту  Российской Федерации, ГОСТ Р 52239-2004, и  системе менеджмента Международной Организации по Стандартизации ((</a:t>
            </a:r>
            <a:r>
              <a:rPr lang="ru-RU" b="1" dirty="0" err="1" smtClean="0">
                <a:solidFill>
                  <a:schemeClr val="tx2"/>
                </a:solidFill>
              </a:rPr>
              <a:t>InternationalOrganizationforStandardization</a:t>
            </a:r>
            <a:r>
              <a:rPr lang="ru-RU" b="1" dirty="0" smtClean="0">
                <a:solidFill>
                  <a:schemeClr val="tx2"/>
                </a:solidFill>
              </a:rPr>
              <a:t>)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ISO</a:t>
            </a:r>
            <a:r>
              <a:rPr lang="ru-RU" b="1" dirty="0" smtClean="0">
                <a:solidFill>
                  <a:schemeClr val="tx2"/>
                </a:solidFill>
              </a:rPr>
              <a:t> 11193-1:2002.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C:\Documents and Settings\main\Рабочий стол\Фото процедурный 2017\IMG_20171004_0956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643734" cy="359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42987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7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463</Words>
  <Application>Microsoft Office PowerPoint</Application>
  <PresentationFormat>Экран (4:3)</PresentationFormat>
  <Paragraphs>51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Опыт использования международных клинических рекомендаций и стандартов в процедурном кабинете  ГБУЗ СО  «Тольяттинская городская  клиническая поликлиника №3»</vt:lpstr>
      <vt:lpstr>Структура поликлиники</vt:lpstr>
      <vt:lpstr>Презентация PowerPoint</vt:lpstr>
      <vt:lpstr>Презентация PowerPoint</vt:lpstr>
      <vt:lpstr>Презентация PowerPoint</vt:lpstr>
      <vt:lpstr>Замкнутые вакуумные  системы для взятия крови из вены</vt:lpstr>
      <vt:lpstr>Дезинфицирующие средства,  кожные антисептики</vt:lpstr>
      <vt:lpstr>Емкости для дезинфекции</vt:lpstr>
      <vt:lpstr>Перчатки</vt:lpstr>
      <vt:lpstr>Жгуты для забора крови и внутривенных инъекций </vt:lpstr>
      <vt:lpstr>Изделия медицинского  назначения- одноразовые</vt:lpstr>
      <vt:lpstr>Спецодежда</vt:lpstr>
      <vt:lpstr>Сбор медицинских отходов</vt:lpstr>
      <vt:lpstr>Процедурный кабинет</vt:lpstr>
      <vt:lpstr>Производственный контроль</vt:lpstr>
      <vt:lpstr>Лекарственная безопасность</vt:lpstr>
      <vt:lpstr>Высококвалифицированные кадры</vt:lpstr>
      <vt:lpstr>Заключение:</vt:lpstr>
      <vt:lpstr>   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использования международных клинических рекомендаций и стандартов в процедурном кабинете ГБУЗ СО «Тольяттинская городская клиническая поликлиника №3»</dc:title>
  <dc:creator>Администратор</dc:creator>
  <cp:lastModifiedBy>Admin</cp:lastModifiedBy>
  <cp:revision>38</cp:revision>
  <dcterms:created xsi:type="dcterms:W3CDTF">2017-09-24T13:55:23Z</dcterms:created>
  <dcterms:modified xsi:type="dcterms:W3CDTF">2017-10-16T12:46:46Z</dcterms:modified>
</cp:coreProperties>
</file>