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5" r:id="rId4"/>
    <p:sldId id="286" r:id="rId5"/>
    <p:sldId id="258" r:id="rId6"/>
    <p:sldId id="259" r:id="rId7"/>
    <p:sldId id="260" r:id="rId8"/>
    <p:sldId id="263" r:id="rId9"/>
    <p:sldId id="261" r:id="rId10"/>
    <p:sldId id="262" r:id="rId11"/>
    <p:sldId id="264" r:id="rId12"/>
    <p:sldId id="265" r:id="rId13"/>
    <p:sldId id="266" r:id="rId14"/>
    <p:sldId id="267" r:id="rId15"/>
    <p:sldId id="284" r:id="rId16"/>
    <p:sldId id="268" r:id="rId17"/>
    <p:sldId id="280" r:id="rId18"/>
    <p:sldId id="269" r:id="rId19"/>
    <p:sldId id="270" r:id="rId20"/>
    <p:sldId id="271" r:id="rId21"/>
    <p:sldId id="272" r:id="rId22"/>
    <p:sldId id="283" r:id="rId23"/>
    <p:sldId id="273" r:id="rId24"/>
    <p:sldId id="274" r:id="rId25"/>
    <p:sldId id="287" r:id="rId26"/>
    <p:sldId id="288" r:id="rId27"/>
    <p:sldId id="289" r:id="rId28"/>
    <p:sldId id="290" r:id="rId29"/>
    <p:sldId id="279" r:id="rId3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0" autoAdjust="0"/>
  </p:normalViewPr>
  <p:slideViewPr>
    <p:cSldViewPr>
      <p:cViewPr>
        <p:scale>
          <a:sx n="66" d="100"/>
          <a:sy n="66" d="100"/>
        </p:scale>
        <p:origin x="-2922" y="-1068"/>
      </p:cViewPr>
      <p:guideLst>
        <p:guide orient="horz" pos="2160"/>
        <p:guide pos="2880"/>
      </p:guideLst>
    </p:cSldViewPr>
  </p:slideViewPr>
  <p:outlineViewPr>
    <p:cViewPr>
      <p:scale>
        <a:sx n="33" d="100"/>
        <a:sy n="33" d="100"/>
      </p:scale>
      <p:origin x="0" y="215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ru-RU" smtClean="0"/>
              <a:t>Образец заголовка</a:t>
            </a:r>
            <a:endParaRPr lang="en-US" dirty="0"/>
          </a:p>
        </p:txBody>
      </p:sp>
      <p:sp>
        <p:nvSpPr>
          <p:cNvPr id="8" name="Date Placeholder 3"/>
          <p:cNvSpPr>
            <a:spLocks noGrp="1"/>
          </p:cNvSpPr>
          <p:nvPr>
            <p:ph type="dt" sz="half" idx="10"/>
          </p:nvPr>
        </p:nvSpPr>
        <p:spPr/>
        <p:txBody>
          <a:bodyPr/>
          <a:lstStyle>
            <a:lvl1pPr>
              <a:defRPr/>
            </a:lvl1pPr>
          </a:lstStyle>
          <a:p>
            <a:pPr>
              <a:defRPr/>
            </a:pPr>
            <a:fld id="{2CFD9D15-E12A-4E79-9AE4-62C288491E57}" type="datetimeFigureOut">
              <a:rPr lang="ru-RU"/>
              <a:pPr>
                <a:defRPr/>
              </a:pPr>
              <a:t>16.10.2017</a:t>
            </a:fld>
            <a:endParaRPr lang="ru-RU" dirty="0"/>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2AD1D383-D7D4-4AD8-8882-61029BC0811C}"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642634B0-87D4-4822-A464-9172B40262F4}" type="datetimeFigureOut">
              <a:rPr lang="ru-RU"/>
              <a:pPr>
                <a:defRPr/>
              </a:pPr>
              <a:t>16.10.2017</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8EF23DD-BD42-4175-AFFD-077DA68E1691}"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80C9DD65-100E-49C3-8FA9-469DFA94AA8C}" type="datetimeFigureOut">
              <a:rPr lang="ru-RU"/>
              <a:pPr>
                <a:defRPr/>
              </a:pPr>
              <a:t>16.10.2017</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7836AA8-ABB5-4CAD-8D8F-09656F478389}"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4"/>
          </p:nvPr>
        </p:nvSpPr>
        <p:spPr/>
        <p:txBody>
          <a:bodyPr/>
          <a:lstStyle>
            <a:lvl1pPr>
              <a:defRPr/>
            </a:lvl1pPr>
          </a:lstStyle>
          <a:p>
            <a:pPr>
              <a:defRPr/>
            </a:pPr>
            <a:fld id="{BA4AA09E-206A-465F-AF27-210F6EB1EC44}" type="datetimeFigureOut">
              <a:rPr lang="ru-RU"/>
              <a:pPr>
                <a:defRPr/>
              </a:pPr>
              <a:t>16.10.2017</a:t>
            </a:fld>
            <a:endParaRPr lang="ru-RU" dirty="0"/>
          </a:p>
        </p:txBody>
      </p:sp>
      <p:sp>
        <p:nvSpPr>
          <p:cNvPr id="5" name="Footer Placeholder 4"/>
          <p:cNvSpPr>
            <a:spLocks noGrp="1"/>
          </p:cNvSpPr>
          <p:nvPr>
            <p:ph type="ftr" sz="quarter" idx="15"/>
          </p:nvPr>
        </p:nvSpPr>
        <p:spPr/>
        <p:txBody>
          <a:bodyPr/>
          <a:lstStyle>
            <a:lvl1pPr>
              <a:defRPr/>
            </a:lvl1pPr>
          </a:lstStyle>
          <a:p>
            <a:pPr>
              <a:defRPr/>
            </a:pPr>
            <a:endParaRPr lang="ru-RU"/>
          </a:p>
        </p:txBody>
      </p:sp>
      <p:sp>
        <p:nvSpPr>
          <p:cNvPr id="6" name="Slide Number Placeholder 5"/>
          <p:cNvSpPr>
            <a:spLocks noGrp="1"/>
          </p:cNvSpPr>
          <p:nvPr>
            <p:ph type="sldNum" sz="quarter" idx="16"/>
          </p:nvPr>
        </p:nvSpPr>
        <p:spPr/>
        <p:txBody>
          <a:bodyPr/>
          <a:lstStyle>
            <a:lvl1pPr>
              <a:defRPr/>
            </a:lvl1pPr>
          </a:lstStyle>
          <a:p>
            <a:pPr>
              <a:defRPr/>
            </a:pPr>
            <a:fld id="{92D33563-0E6C-4DF2-9E8C-A7849E691A5D}"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0"/>
          </p:nvPr>
        </p:nvSpPr>
        <p:spPr/>
        <p:txBody>
          <a:bodyPr/>
          <a:lstStyle>
            <a:lvl1pPr>
              <a:defRPr/>
            </a:lvl1pPr>
          </a:lstStyle>
          <a:p>
            <a:pPr>
              <a:defRPr/>
            </a:pPr>
            <a:fld id="{6EA5100B-D77F-4B9E-9C13-E4778112F1C0}" type="datetimeFigureOut">
              <a:rPr lang="ru-RU"/>
              <a:pPr>
                <a:defRPr/>
              </a:pPr>
              <a:t>16.10.2017</a:t>
            </a:fld>
            <a:endParaRPr lang="ru-RU" dirty="0"/>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F1623B88-DCA9-4046-A3CB-13C59D73472D}"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6C013421-0A03-4569-9658-E736595EE67F}" type="datetimeFigureOut">
              <a:rPr lang="ru-RU"/>
              <a:pPr>
                <a:defRPr/>
              </a:pPr>
              <a:t>16.10.2017</a:t>
            </a:fld>
            <a:endParaRPr lang="ru-RU" dirty="0"/>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C6F3EE6E-CAAB-4280-9501-1A6036E5AD6F}"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Title 9"/>
          <p:cNvSpPr>
            <a:spLocks noGrp="1"/>
          </p:cNvSpPr>
          <p:nvPr>
            <p:ph type="title"/>
          </p:nvPr>
        </p:nvSpPr>
        <p:spPr/>
        <p:txBody>
          <a:bodyPr/>
          <a:lstStyle/>
          <a:p>
            <a:r>
              <a:rPr lang="ru-RU" smtClean="0"/>
              <a:t>Образец 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fld id="{4038D75F-3297-4863-ABC7-E5FDBCAB4280}" type="datetimeFigureOut">
              <a:rPr lang="ru-RU"/>
              <a:pPr>
                <a:defRPr/>
              </a:pPr>
              <a:t>16.10.2017</a:t>
            </a:fld>
            <a:endParaRPr lang="ru-RU" dirty="0"/>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837C730C-694B-4F52-9280-74A42ADD0C76}"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C90CD307-24B8-4609-88F9-7942796E15E4}" type="datetimeFigureOut">
              <a:rPr lang="ru-RU"/>
              <a:pPr>
                <a:defRPr/>
              </a:pPr>
              <a:t>16.10.2017</a:t>
            </a:fld>
            <a:endParaRPr lang="ru-RU" dirty="0"/>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13CB1296-C984-4357-ADD2-D9479A0A3E7C}"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6E381C2-B186-4DBD-AB81-8845C6CFA21C}" type="datetimeFigureOut">
              <a:rPr lang="ru-RU"/>
              <a:pPr>
                <a:defRPr/>
              </a:pPr>
              <a:t>16.10.2017</a:t>
            </a:fld>
            <a:endParaRPr lang="ru-RU" dirty="0"/>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E83BAC87-E74D-473B-BC22-8A0009E2D30D}"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FFAE11BC-E147-479A-8E0C-AD3C0AD12124}" type="datetimeFigureOut">
              <a:rPr lang="ru-RU"/>
              <a:pPr>
                <a:defRPr/>
              </a:pPr>
              <a:t>16.10.2017</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0079107-8116-441A-B7EF-E9F45C5D2029}"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ru-RU" smtClean="0"/>
              <a:t>Образец заголовка</a:t>
            </a:r>
            <a:endParaRPr lang="en-US" dirty="0"/>
          </a:p>
        </p:txBody>
      </p:sp>
      <p:sp>
        <p:nvSpPr>
          <p:cNvPr id="9" name="Date Placeholder 4"/>
          <p:cNvSpPr>
            <a:spLocks noGrp="1"/>
          </p:cNvSpPr>
          <p:nvPr>
            <p:ph type="dt" sz="half" idx="10"/>
          </p:nvPr>
        </p:nvSpPr>
        <p:spPr/>
        <p:txBody>
          <a:bodyPr/>
          <a:lstStyle>
            <a:lvl1pPr>
              <a:defRPr/>
            </a:lvl1pPr>
          </a:lstStyle>
          <a:p>
            <a:pPr>
              <a:defRPr/>
            </a:pPr>
            <a:fld id="{240F1C76-219F-4A6A-BBAA-1E723DF5BE29}" type="datetimeFigureOut">
              <a:rPr lang="ru-RU"/>
              <a:pPr>
                <a:defRPr/>
              </a:pPr>
              <a:t>16.10.2017</a:t>
            </a:fld>
            <a:endParaRPr lang="ru-RU" dirty="0"/>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p:txBody>
          <a:bodyPr/>
          <a:lstStyle>
            <a:lvl1pPr>
              <a:defRPr/>
            </a:lvl1pPr>
          </a:lstStyle>
          <a:p>
            <a:pPr>
              <a:defRPr/>
            </a:pPr>
            <a:fld id="{F006D577-E15F-4737-B33B-14DC0900F563}"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fontAlgn="auto">
              <a:spcBef>
                <a:spcPts val="0"/>
              </a:spcBef>
              <a:spcAft>
                <a:spcPts val="0"/>
              </a:spcAft>
              <a:defRPr sz="1100" b="1">
                <a:solidFill>
                  <a:schemeClr val="tx1">
                    <a:lumMod val="50000"/>
                    <a:lumOff val="50000"/>
                  </a:schemeClr>
                </a:solidFill>
                <a:latin typeface="+mn-lt"/>
              </a:defRPr>
            </a:lvl1pPr>
          </a:lstStyle>
          <a:p>
            <a:pPr>
              <a:defRPr/>
            </a:pPr>
            <a:fld id="{D423D34D-774B-46B0-BAE7-81A140C2B2C6}" type="datetimeFigureOut">
              <a:rPr lang="ru-RU"/>
              <a:pPr>
                <a:defRPr/>
              </a:pPr>
              <a:t>16.10.2017</a:t>
            </a:fld>
            <a:endParaRPr lang="ru-RU" dirty="0"/>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tx1">
                    <a:lumMod val="50000"/>
                    <a:lumOff val="50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fontAlgn="auto">
              <a:spcBef>
                <a:spcPts val="0"/>
              </a:spcBef>
              <a:spcAft>
                <a:spcPts val="0"/>
              </a:spcAft>
              <a:defRPr sz="1200" b="1">
                <a:solidFill>
                  <a:schemeClr val="tx1">
                    <a:lumMod val="50000"/>
                    <a:lumOff val="50000"/>
                  </a:schemeClr>
                </a:solidFill>
                <a:latin typeface="+mn-lt"/>
              </a:defRPr>
            </a:lvl1pPr>
          </a:lstStyle>
          <a:p>
            <a:pPr>
              <a:defRPr/>
            </a:pPr>
            <a:fld id="{5AE5C75A-40F2-4864-89A7-42D444E4CCB4}"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66" r:id="rId8"/>
    <p:sldLayoutId id="2147483674" r:id="rId9"/>
    <p:sldLayoutId id="2147483665" r:id="rId10"/>
    <p:sldLayoutId id="2147483664" r:id="rId11"/>
  </p:sldLayoutIdLst>
  <p:timing>
    <p:tnLst>
      <p:par>
        <p:cTn id="1" dur="indefinite" restart="never" nodeType="tmRoot"/>
      </p:par>
    </p:tnLst>
  </p:timing>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descr="C:\Documents and Settings\Вероника\Рабочий стол\Вика\2.JPG"/>
          <p:cNvPicPr>
            <a:picLocks noChangeAspect="1" noChangeArrowheads="1"/>
          </p:cNvPicPr>
          <p:nvPr/>
        </p:nvPicPr>
        <p:blipFill>
          <a:blip r:embed="rId2"/>
          <a:srcRect/>
          <a:stretch>
            <a:fillRect/>
          </a:stretch>
        </p:blipFill>
        <p:spPr bwMode="auto">
          <a:xfrm>
            <a:off x="-1141413" y="-11113"/>
            <a:ext cx="10253663" cy="6869113"/>
          </a:xfrm>
          <a:prstGeom prst="rect">
            <a:avLst/>
          </a:prstGeom>
          <a:noFill/>
          <a:ln w="9525">
            <a:noFill/>
            <a:miter lim="800000"/>
            <a:headEnd/>
            <a:tailEnd/>
          </a:ln>
        </p:spPr>
      </p:pic>
      <p:sp>
        <p:nvSpPr>
          <p:cNvPr id="2" name="Заголовок 1"/>
          <p:cNvSpPr>
            <a:spLocks noGrp="1"/>
          </p:cNvSpPr>
          <p:nvPr>
            <p:ph type="ctrTitle"/>
          </p:nvPr>
        </p:nvSpPr>
        <p:spPr>
          <a:xfrm>
            <a:off x="755576" y="18509"/>
            <a:ext cx="7175351" cy="1793167"/>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182880" indent="0" algn="ctr" eaLnBrk="1" fontAlgn="auto" hangingPunct="1">
              <a:spcAft>
                <a:spcPts val="0"/>
              </a:spcAft>
              <a:buClr>
                <a:schemeClr val="accent6">
                  <a:lumMod val="75000"/>
                </a:schemeClr>
              </a:buClr>
              <a:buFont typeface="Georgia" pitchFamily="18" charset="0"/>
              <a:buNone/>
              <a:defRPr/>
            </a:pPr>
            <a:r>
              <a:rPr lang="ru-RU" sz="36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Всеобщая диспансеризация определенных групп взрослого населения в </a:t>
            </a:r>
            <a:br>
              <a:rPr lang="ru-RU" sz="36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sz="36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Государственном бюджетном учреждении здравоохранения </a:t>
            </a:r>
            <a:r>
              <a:rPr lang="en-US" sz="36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ru-RU" sz="36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Городская клиническая больница № 1</a:t>
            </a:r>
            <a:r>
              <a:rPr lang="en-US" sz="36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ru-RU" sz="36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города Оренбурга</a:t>
            </a:r>
            <a:endParaRPr lang="ru-RU" sz="36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320040" indent="-320040" eaLnBrk="1" fontAlgn="auto" hangingPunct="1">
              <a:spcAft>
                <a:spcPts val="0"/>
              </a:spcAft>
              <a:buClr>
                <a:schemeClr val="accent6">
                  <a:lumMod val="75000"/>
                </a:schemeClr>
              </a:buClr>
              <a:defRPr/>
            </a:pPr>
            <a:endParaRPr lang="ru-RU"/>
          </a:p>
        </p:txBody>
      </p:sp>
      <p:sp>
        <p:nvSpPr>
          <p:cNvPr id="22530" name="Объект 2"/>
          <p:cNvSpPr>
            <a:spLocks noGrp="1"/>
          </p:cNvSpPr>
          <p:nvPr>
            <p:ph sz="quarter" idx="13"/>
          </p:nvPr>
        </p:nvSpPr>
        <p:spPr>
          <a:xfrm>
            <a:off x="755650" y="115888"/>
            <a:ext cx="7272338" cy="865187"/>
          </a:xfrm>
        </p:spPr>
        <p:txBody>
          <a:bodyPr/>
          <a:lstStyle/>
          <a:p>
            <a:pPr marL="44450" indent="0" algn="ctr" eaLnBrk="1" hangingPunct="1">
              <a:buFont typeface="Georgia" pitchFamily="18" charset="0"/>
              <a:buNone/>
            </a:pPr>
            <a:r>
              <a:rPr lang="ru-RU" b="1" smtClean="0">
                <a:solidFill>
                  <a:srgbClr val="C00000"/>
                </a:solidFill>
              </a:rPr>
              <a:t>Медицинская сестра измеряет артериальное давление</a:t>
            </a:r>
          </a:p>
        </p:txBody>
      </p:sp>
      <p:pic>
        <p:nvPicPr>
          <p:cNvPr id="3074" name="Picture 2" descr="C:\Users\User\Desktop\вика\1084.jpg"/>
          <p:cNvPicPr>
            <a:picLocks noChangeAspect="1" noChangeArrowheads="1"/>
          </p:cNvPicPr>
          <p:nvPr/>
        </p:nvPicPr>
        <p:blipFill>
          <a:blip r:embed="rId2">
            <a:extLst/>
          </a:blip>
          <a:srcRect/>
          <a:stretch>
            <a:fillRect/>
          </a:stretch>
        </p:blipFill>
        <p:spPr bwMode="auto">
          <a:xfrm>
            <a:off x="836386" y="1268760"/>
            <a:ext cx="7493000" cy="5080000"/>
          </a:xfrm>
          <a:prstGeom prst="rect">
            <a:avLst/>
          </a:prstGeom>
          <a:ln>
            <a:noFill/>
          </a:ln>
          <a:effectLst>
            <a:softEdge rad="112500"/>
          </a:effectLs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68313" y="260350"/>
            <a:ext cx="8567737" cy="865188"/>
          </a:xfrm>
        </p:spPr>
        <p:txBody>
          <a:bodyPr rtlCol="0">
            <a:normAutofit fontScale="85000" lnSpcReduction="20000"/>
          </a:bodyPr>
          <a:lstStyle/>
          <a:p>
            <a:pPr marL="45720" indent="0" algn="ctr" eaLnBrk="1" fontAlgn="auto" hangingPunct="1">
              <a:buClr>
                <a:schemeClr val="accent6">
                  <a:lumMod val="75000"/>
                </a:schemeClr>
              </a:buClr>
              <a:buFont typeface="Georgia" pitchFamily="18" charset="0"/>
              <a:buNone/>
              <a:defRPr/>
            </a:pPr>
            <a:r>
              <a:rPr lang="ru-RU" b="1" dirty="0">
                <a:solidFill>
                  <a:srgbClr val="C00000"/>
                </a:solidFill>
              </a:rPr>
              <a:t>И измеряет внутриглазное давление бесконтактным тонометром, применение которого значительно упрощает данную процедуру исключая контакт со слизистой оболочкой глаз пациента. </a:t>
            </a:r>
          </a:p>
        </p:txBody>
      </p:sp>
      <p:sp>
        <p:nvSpPr>
          <p:cNvPr id="23554" name="TextBox 3"/>
          <p:cNvSpPr txBox="1">
            <a:spLocks noChangeArrowheads="1"/>
          </p:cNvSpPr>
          <p:nvPr/>
        </p:nvSpPr>
        <p:spPr bwMode="auto">
          <a:xfrm>
            <a:off x="611188" y="5891213"/>
            <a:ext cx="7416800" cy="646112"/>
          </a:xfrm>
          <a:prstGeom prst="rect">
            <a:avLst/>
          </a:prstGeom>
          <a:noFill/>
          <a:ln w="9525">
            <a:noFill/>
            <a:miter lim="800000"/>
            <a:headEnd/>
            <a:tailEnd/>
          </a:ln>
        </p:spPr>
        <p:txBody>
          <a:bodyPr>
            <a:spAutoFit/>
          </a:bodyPr>
          <a:lstStyle/>
          <a:p>
            <a:pPr algn="ctr"/>
            <a:r>
              <a:rPr lang="ru-RU" b="1">
                <a:solidFill>
                  <a:srgbClr val="C00000"/>
                </a:solidFill>
                <a:latin typeface="Trebuchet MS" pitchFamily="34" charset="0"/>
              </a:rPr>
              <a:t>Это необходимо для того чтобы выявить такие серьезные заболевания как катаракта и глаукома. </a:t>
            </a:r>
          </a:p>
        </p:txBody>
      </p:sp>
      <p:pic>
        <p:nvPicPr>
          <p:cNvPr id="4098" name="Picture 2" descr="F:\на конференцию\IMG_2957.JPG"/>
          <p:cNvPicPr>
            <a:picLocks noChangeAspect="1" noChangeArrowheads="1"/>
          </p:cNvPicPr>
          <p:nvPr/>
        </p:nvPicPr>
        <p:blipFill>
          <a:blip r:embed="rId2" cstate="print">
            <a:extLst/>
          </a:blip>
          <a:srcRect/>
          <a:stretch>
            <a:fillRect/>
          </a:stretch>
        </p:blipFill>
        <p:spPr bwMode="auto">
          <a:xfrm>
            <a:off x="1017496" y="1124744"/>
            <a:ext cx="7149426" cy="4766284"/>
          </a:xfrm>
          <a:prstGeom prst="rect">
            <a:avLst/>
          </a:prstGeom>
          <a:ln>
            <a:noFill/>
          </a:ln>
          <a:effectLst>
            <a:softEdge rad="112500"/>
          </a:effectLs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Объект 2"/>
          <p:cNvSpPr>
            <a:spLocks noGrp="1"/>
          </p:cNvSpPr>
          <p:nvPr>
            <p:ph sz="quarter" idx="13"/>
          </p:nvPr>
        </p:nvSpPr>
        <p:spPr>
          <a:xfrm>
            <a:off x="1331913" y="115888"/>
            <a:ext cx="6408737" cy="1225550"/>
          </a:xfrm>
        </p:spPr>
        <p:txBody>
          <a:bodyPr/>
          <a:lstStyle/>
          <a:p>
            <a:pPr marL="44450" indent="0" algn="ctr" eaLnBrk="1" hangingPunct="1">
              <a:buFont typeface="Georgia" pitchFamily="18" charset="0"/>
              <a:buNone/>
            </a:pPr>
            <a:r>
              <a:rPr lang="ru-RU" b="1" smtClean="0">
                <a:solidFill>
                  <a:srgbClr val="C00000"/>
                </a:solidFill>
              </a:rPr>
              <a:t>Затем  медицинская сестра проводит снятие электрокардиограммы – один из важнейших методов диагностики заболеваний сердца.</a:t>
            </a:r>
          </a:p>
        </p:txBody>
      </p:sp>
      <p:pic>
        <p:nvPicPr>
          <p:cNvPr id="1026" name="Picture 2" descr="F:\на конференцию 2\DSC_0861.JPG"/>
          <p:cNvPicPr>
            <a:picLocks noChangeAspect="1" noChangeArrowheads="1"/>
          </p:cNvPicPr>
          <p:nvPr/>
        </p:nvPicPr>
        <p:blipFill>
          <a:blip r:embed="rId2" cstate="print">
            <a:extLst/>
          </a:blip>
          <a:srcRect/>
          <a:stretch>
            <a:fillRect/>
          </a:stretch>
        </p:blipFill>
        <p:spPr bwMode="auto">
          <a:xfrm>
            <a:off x="683568" y="1268760"/>
            <a:ext cx="7992887" cy="5328592"/>
          </a:xfrm>
          <a:prstGeom prst="rect">
            <a:avLst/>
          </a:prstGeom>
          <a:ln>
            <a:noFill/>
          </a:ln>
          <a:effectLst>
            <a:softEdge rad="112500"/>
          </a:effectLs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Объект 2"/>
          <p:cNvSpPr>
            <a:spLocks noGrp="1"/>
          </p:cNvSpPr>
          <p:nvPr>
            <p:ph sz="quarter" idx="13"/>
          </p:nvPr>
        </p:nvSpPr>
        <p:spPr>
          <a:xfrm>
            <a:off x="395288" y="188913"/>
            <a:ext cx="8640762" cy="3311525"/>
          </a:xfrm>
        </p:spPr>
        <p:txBody>
          <a:bodyPr/>
          <a:lstStyle/>
          <a:p>
            <a:pPr eaLnBrk="1" hangingPunct="1">
              <a:lnSpc>
                <a:spcPct val="90000"/>
              </a:lnSpc>
            </a:pPr>
            <a:r>
              <a:rPr lang="ru-RU" sz="1900" smtClean="0"/>
              <a:t>	</a:t>
            </a:r>
            <a:r>
              <a:rPr lang="ru-RU" sz="1900" b="1" smtClean="0">
                <a:solidFill>
                  <a:srgbClr val="002060"/>
                </a:solidFill>
              </a:rPr>
              <a:t>Выписывает пациенту направления в клиническую лабораторию на </a:t>
            </a:r>
          </a:p>
          <a:p>
            <a:pPr eaLnBrk="1" hangingPunct="1">
              <a:lnSpc>
                <a:spcPct val="90000"/>
              </a:lnSpc>
            </a:pPr>
            <a:r>
              <a:rPr lang="ru-RU" sz="1900" b="1" smtClean="0">
                <a:solidFill>
                  <a:srgbClr val="002060"/>
                </a:solidFill>
              </a:rPr>
              <a:t>	клинический анализ крови;</a:t>
            </a:r>
          </a:p>
          <a:p>
            <a:pPr eaLnBrk="1" hangingPunct="1">
              <a:lnSpc>
                <a:spcPct val="90000"/>
              </a:lnSpc>
            </a:pPr>
            <a:r>
              <a:rPr lang="ru-RU" sz="1900" b="1" smtClean="0">
                <a:solidFill>
                  <a:srgbClr val="002060"/>
                </a:solidFill>
              </a:rPr>
              <a:t>	клинический анализ мочи;</a:t>
            </a:r>
          </a:p>
          <a:p>
            <a:pPr eaLnBrk="1" hangingPunct="1">
              <a:lnSpc>
                <a:spcPct val="90000"/>
              </a:lnSpc>
            </a:pPr>
            <a:r>
              <a:rPr lang="ru-RU" sz="1900" b="1" smtClean="0">
                <a:solidFill>
                  <a:srgbClr val="002060"/>
                </a:solidFill>
              </a:rPr>
              <a:t>	исследование уровня сахара крови;</a:t>
            </a:r>
          </a:p>
          <a:p>
            <a:pPr eaLnBrk="1" hangingPunct="1">
              <a:lnSpc>
                <a:spcPct val="90000"/>
              </a:lnSpc>
            </a:pPr>
            <a:r>
              <a:rPr lang="ru-RU" sz="1900" b="1" smtClean="0">
                <a:solidFill>
                  <a:srgbClr val="002060"/>
                </a:solidFill>
              </a:rPr>
              <a:t>	исследование уровня холестерина, липопротеидов низкой плотности сыворотки крови;</a:t>
            </a:r>
          </a:p>
          <a:p>
            <a:pPr eaLnBrk="1" hangingPunct="1">
              <a:lnSpc>
                <a:spcPct val="90000"/>
              </a:lnSpc>
            </a:pPr>
            <a:r>
              <a:rPr lang="ru-RU" sz="1900" b="1" smtClean="0">
                <a:solidFill>
                  <a:srgbClr val="002060"/>
                </a:solidFill>
              </a:rPr>
              <a:t>	анализ крови биохимический общетерапевтический (для граждан в возрасте 39 лет и старше с периодичностью 1 раз в 6 лет)</a:t>
            </a:r>
          </a:p>
          <a:p>
            <a:pPr eaLnBrk="1" hangingPunct="1">
              <a:lnSpc>
                <a:spcPct val="90000"/>
              </a:lnSpc>
            </a:pPr>
            <a:endParaRPr lang="ru-RU" sz="1900" smtClean="0"/>
          </a:p>
        </p:txBody>
      </p:sp>
      <p:pic>
        <p:nvPicPr>
          <p:cNvPr id="2050" name="Picture 2" descr="F:\на конференцию 2\DSC_0845.JPG"/>
          <p:cNvPicPr>
            <a:picLocks noChangeAspect="1" noChangeArrowheads="1"/>
          </p:cNvPicPr>
          <p:nvPr/>
        </p:nvPicPr>
        <p:blipFill>
          <a:blip r:embed="rId2" cstate="print">
            <a:extLst/>
          </a:blip>
          <a:srcRect/>
          <a:stretch>
            <a:fillRect/>
          </a:stretch>
        </p:blipFill>
        <p:spPr bwMode="auto">
          <a:xfrm>
            <a:off x="4788024" y="3573017"/>
            <a:ext cx="4201750" cy="2801166"/>
          </a:xfrm>
          <a:prstGeom prst="rect">
            <a:avLst/>
          </a:prstGeom>
          <a:ln>
            <a:noFill/>
          </a:ln>
          <a:effectLst>
            <a:softEdge rad="112500"/>
          </a:effectLst>
          <a:extLst/>
        </p:spPr>
      </p:pic>
      <p:pic>
        <p:nvPicPr>
          <p:cNvPr id="1026" name="Picture 2" descr="F:\на конференцию 2\DSC_0827.JPG"/>
          <p:cNvPicPr>
            <a:picLocks noChangeAspect="1" noChangeArrowheads="1"/>
          </p:cNvPicPr>
          <p:nvPr/>
        </p:nvPicPr>
        <p:blipFill>
          <a:blip r:embed="rId3" cstate="print">
            <a:extLst/>
          </a:blip>
          <a:srcRect/>
          <a:stretch>
            <a:fillRect/>
          </a:stretch>
        </p:blipFill>
        <p:spPr bwMode="auto">
          <a:xfrm>
            <a:off x="323528" y="3573017"/>
            <a:ext cx="3996443" cy="2664296"/>
          </a:xfrm>
          <a:prstGeom prst="rect">
            <a:avLst/>
          </a:prstGeom>
          <a:ln>
            <a:noFill/>
          </a:ln>
          <a:effectLst>
            <a:softEdge rad="112500"/>
          </a:effectLs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39750" y="115888"/>
            <a:ext cx="8064500" cy="6337300"/>
          </a:xfrm>
        </p:spPr>
        <p:txBody>
          <a:bodyPr rtlCol="0">
            <a:normAutofit/>
          </a:bodyPr>
          <a:lstStyle/>
          <a:p>
            <a:pPr marL="45720" indent="0" algn="ctr" eaLnBrk="1" fontAlgn="auto" hangingPunct="1">
              <a:buClr>
                <a:schemeClr val="accent6">
                  <a:lumMod val="75000"/>
                </a:schemeClr>
              </a:buClr>
              <a:buFont typeface="Georgia" pitchFamily="18" charset="0"/>
              <a:buNone/>
              <a:defRPr/>
            </a:pPr>
            <a:r>
              <a:rPr lang="ru-RU" sz="2800" b="1" dirty="0">
                <a:solidFill>
                  <a:srgbClr val="002060"/>
                </a:solidFill>
              </a:rPr>
              <a:t>Лицам старше 45 лет назначается анализ кала на скрытую кровь с использованием высокочувствительного иммунохимического метода, не требующего каких-либо ограничений питания перед проведением анализа. Медицинская сестра объясняет пациенту, что этот анализ не проводится в течение 14 дней после медицинских процедур или исследований желудочно-кишечного тракта в процессе которых использовался медицинский инструмент, стул должен быть естественным без применения слабительных и клизм.</a:t>
            </a:r>
          </a:p>
          <a:p>
            <a:pPr indent="-182880" algn="ctr" eaLnBrk="1" fontAlgn="auto" hangingPunct="1">
              <a:buClr>
                <a:schemeClr val="accent6">
                  <a:lumMod val="75000"/>
                </a:schemeClr>
              </a:buClr>
              <a:defRPr/>
            </a:pPr>
            <a:endParaRPr lang="ru-RU" sz="2800" b="1" dirty="0">
              <a:solidFill>
                <a:srgbClr val="00206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ъект 2"/>
          <p:cNvSpPr>
            <a:spLocks noGrp="1"/>
          </p:cNvSpPr>
          <p:nvPr>
            <p:ph sz="quarter" idx="13"/>
          </p:nvPr>
        </p:nvSpPr>
        <p:spPr>
          <a:xfrm>
            <a:off x="1258888" y="115888"/>
            <a:ext cx="6400800" cy="1728787"/>
          </a:xfrm>
        </p:spPr>
        <p:txBody>
          <a:bodyPr/>
          <a:lstStyle/>
          <a:p>
            <a:pPr marL="44450" indent="0" algn="ctr" eaLnBrk="1" hangingPunct="1">
              <a:lnSpc>
                <a:spcPct val="90000"/>
              </a:lnSpc>
              <a:buFont typeface="Georgia" pitchFamily="18" charset="0"/>
              <a:buNone/>
            </a:pPr>
            <a:r>
              <a:rPr lang="ru-RU" b="1" smtClean="0">
                <a:solidFill>
                  <a:srgbClr val="C00000"/>
                </a:solidFill>
              </a:rPr>
              <a:t>Затем медсестра объясняет правила подготовки к ультразвуковому исследованию органов брюшной полости</a:t>
            </a:r>
            <a:r>
              <a:rPr lang="ru-RU" b="1" smtClean="0">
                <a:solidFill>
                  <a:srgbClr val="C00000"/>
                </a:solidFill>
                <a:latin typeface="Arial" charset="0"/>
              </a:rPr>
              <a:t>, малого таза и аневризмы брюшной аорты</a:t>
            </a:r>
            <a:r>
              <a:rPr lang="ru-RU" b="1" smtClean="0">
                <a:solidFill>
                  <a:srgbClr val="C00000"/>
                </a:solidFill>
              </a:rPr>
              <a:t>(для граждан в возрасте 39 лет и старше</a:t>
            </a:r>
            <a:r>
              <a:rPr lang="ru-RU" b="1" smtClean="0">
                <a:solidFill>
                  <a:srgbClr val="C00000"/>
                </a:solidFill>
                <a:latin typeface="Arial" charset="0"/>
              </a:rPr>
              <a:t>)</a:t>
            </a:r>
            <a:endParaRPr lang="ru-RU" b="1" smtClean="0">
              <a:solidFill>
                <a:srgbClr val="C00000"/>
              </a:solidFill>
            </a:endParaRPr>
          </a:p>
          <a:p>
            <a:pPr marL="44450" indent="0" eaLnBrk="1" hangingPunct="1">
              <a:lnSpc>
                <a:spcPct val="90000"/>
              </a:lnSpc>
            </a:pPr>
            <a:endParaRPr lang="ru-RU" smtClean="0"/>
          </a:p>
        </p:txBody>
      </p:sp>
      <p:pic>
        <p:nvPicPr>
          <p:cNvPr id="9218" name="Picture 2" descr="C:\Users\User\Desktop\вика\6qjaypm88p.jpg"/>
          <p:cNvPicPr>
            <a:picLocks noChangeAspect="1" noChangeArrowheads="1"/>
          </p:cNvPicPr>
          <p:nvPr/>
        </p:nvPicPr>
        <p:blipFill>
          <a:blip r:embed="rId2">
            <a:extLst/>
          </a:blip>
          <a:srcRect/>
          <a:stretch>
            <a:fillRect/>
          </a:stretch>
        </p:blipFill>
        <p:spPr bwMode="auto">
          <a:xfrm>
            <a:off x="0" y="1629679"/>
            <a:ext cx="3898879" cy="2736304"/>
          </a:xfrm>
          <a:prstGeom prst="rect">
            <a:avLst/>
          </a:prstGeom>
          <a:ln>
            <a:noFill/>
          </a:ln>
          <a:effectLst>
            <a:softEdge rad="112500"/>
          </a:effectLst>
          <a:extLst/>
        </p:spPr>
      </p:pic>
      <p:pic>
        <p:nvPicPr>
          <p:cNvPr id="9219" name="Picture 3" descr="C:\Users\User\Desktop\вика\bobovie_main.jpg"/>
          <p:cNvPicPr>
            <a:picLocks noChangeAspect="1" noChangeArrowheads="1"/>
          </p:cNvPicPr>
          <p:nvPr/>
        </p:nvPicPr>
        <p:blipFill>
          <a:blip r:embed="rId3">
            <a:extLst/>
          </a:blip>
          <a:srcRect/>
          <a:stretch>
            <a:fillRect/>
          </a:stretch>
        </p:blipFill>
        <p:spPr bwMode="auto">
          <a:xfrm>
            <a:off x="5275177" y="1628800"/>
            <a:ext cx="3483471" cy="2615770"/>
          </a:xfrm>
          <a:prstGeom prst="rect">
            <a:avLst/>
          </a:prstGeom>
          <a:ln>
            <a:noFill/>
          </a:ln>
          <a:effectLst>
            <a:softEdge rad="112500"/>
          </a:effectLst>
          <a:extLst/>
        </p:spPr>
      </p:pic>
      <p:pic>
        <p:nvPicPr>
          <p:cNvPr id="9220" name="Picture 4" descr="C:\Users\User\Desktop\вика\moloko.jpg"/>
          <p:cNvPicPr>
            <a:picLocks noChangeAspect="1" noChangeArrowheads="1"/>
          </p:cNvPicPr>
          <p:nvPr/>
        </p:nvPicPr>
        <p:blipFill>
          <a:blip r:embed="rId4">
            <a:extLst/>
          </a:blip>
          <a:srcRect/>
          <a:stretch>
            <a:fillRect/>
          </a:stretch>
        </p:blipFill>
        <p:spPr bwMode="auto">
          <a:xfrm>
            <a:off x="179512" y="4278783"/>
            <a:ext cx="2589142" cy="2589142"/>
          </a:xfrm>
          <a:prstGeom prst="rect">
            <a:avLst/>
          </a:prstGeom>
          <a:ln>
            <a:noFill/>
          </a:ln>
          <a:effectLst>
            <a:softEdge rad="112500"/>
          </a:effectLst>
          <a:extLst/>
        </p:spPr>
      </p:pic>
      <p:pic>
        <p:nvPicPr>
          <p:cNvPr id="9221" name="Picture 5" descr="C:\Users\User\Desktop\вика\tradeboardZecz6i_img.jpg"/>
          <p:cNvPicPr>
            <a:picLocks noChangeAspect="1" noChangeArrowheads="1"/>
          </p:cNvPicPr>
          <p:nvPr/>
        </p:nvPicPr>
        <p:blipFill>
          <a:blip r:embed="rId5">
            <a:extLst/>
          </a:blip>
          <a:srcRect/>
          <a:stretch>
            <a:fillRect/>
          </a:stretch>
        </p:blipFill>
        <p:spPr bwMode="auto">
          <a:xfrm>
            <a:off x="5275177" y="4278783"/>
            <a:ext cx="3505238" cy="2318569"/>
          </a:xfrm>
          <a:prstGeom prst="rect">
            <a:avLst/>
          </a:prstGeom>
          <a:ln>
            <a:noFill/>
          </a:ln>
          <a:effectLst>
            <a:softEdge rad="112500"/>
          </a:effectLs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Объект 2"/>
          <p:cNvSpPr>
            <a:spLocks noGrp="1"/>
          </p:cNvSpPr>
          <p:nvPr>
            <p:ph sz="quarter" idx="13"/>
          </p:nvPr>
        </p:nvSpPr>
        <p:spPr>
          <a:xfrm>
            <a:off x="395288" y="188913"/>
            <a:ext cx="8569325" cy="6335712"/>
          </a:xfrm>
        </p:spPr>
        <p:txBody>
          <a:bodyPr/>
          <a:lstStyle/>
          <a:p>
            <a:pPr eaLnBrk="1" hangingPunct="1"/>
            <a:r>
              <a:rPr lang="ru-RU" sz="3200" b="1" smtClean="0">
                <a:solidFill>
                  <a:srgbClr val="002060"/>
                </a:solidFill>
              </a:rPr>
              <a:t>Основной целью его проведения при диспансеризации населения является выявление сонографических признаков онкологических заболеваний органов брюшной полости и забрюшинного пространства.</a:t>
            </a:r>
          </a:p>
          <a:p>
            <a:pPr eaLnBrk="1" hangingPunct="1"/>
            <a:r>
              <a:rPr lang="ru-RU" sz="3200" b="1" smtClean="0">
                <a:solidFill>
                  <a:srgbClr val="002060"/>
                </a:solidFill>
              </a:rPr>
              <a:t>Все женщины направляются в смотровой кабинет для осмотра акушерки, включая взятие мазка с шейки матки на цитологическое исследование.</a:t>
            </a:r>
          </a:p>
          <a:p>
            <a:pPr eaLnBrk="1" hangingPunct="1"/>
            <a:endParaRPr lang="ru-RU" sz="3200" b="1" smtClean="0">
              <a:solidFill>
                <a:srgbClr val="00206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320040" indent="-320040" eaLnBrk="1" fontAlgn="auto" hangingPunct="1">
              <a:spcAft>
                <a:spcPts val="0"/>
              </a:spcAft>
              <a:buClr>
                <a:schemeClr val="accent6">
                  <a:lumMod val="75000"/>
                </a:schemeClr>
              </a:buClr>
              <a:defRPr/>
            </a:pPr>
            <a:endParaRPr lang="ru-RU"/>
          </a:p>
        </p:txBody>
      </p:sp>
      <p:sp>
        <p:nvSpPr>
          <p:cNvPr id="3" name="Объект 2"/>
          <p:cNvSpPr>
            <a:spLocks noGrp="1"/>
          </p:cNvSpPr>
          <p:nvPr>
            <p:ph sz="quarter" idx="13"/>
          </p:nvPr>
        </p:nvSpPr>
        <p:spPr>
          <a:xfrm>
            <a:off x="1258888" y="188913"/>
            <a:ext cx="6400800" cy="792162"/>
          </a:xfrm>
        </p:spPr>
        <p:txBody>
          <a:bodyPr rtlCol="0">
            <a:normAutofit fontScale="70000" lnSpcReduction="20000"/>
          </a:bodyPr>
          <a:lstStyle/>
          <a:p>
            <a:pPr marL="45720" indent="0" algn="ctr" eaLnBrk="1" fontAlgn="auto" hangingPunct="1">
              <a:buClr>
                <a:schemeClr val="accent6">
                  <a:lumMod val="75000"/>
                </a:schemeClr>
              </a:buClr>
              <a:buFont typeface="Georgia" pitchFamily="18" charset="0"/>
              <a:buNone/>
              <a:defRPr/>
            </a:pPr>
            <a:r>
              <a:rPr lang="ru-RU" sz="2400" b="1" dirty="0">
                <a:solidFill>
                  <a:srgbClr val="C00000"/>
                </a:solidFill>
              </a:rPr>
              <a:t>Все пациенты направляются на флюорографию</a:t>
            </a:r>
            <a:r>
              <a:rPr lang="ru-RU" sz="2400" b="1" dirty="0" smtClean="0">
                <a:solidFill>
                  <a:srgbClr val="C00000"/>
                </a:solidFill>
              </a:rPr>
              <a:t>. В нашем объединении она проводится на компьютерном </a:t>
            </a:r>
            <a:r>
              <a:rPr lang="ru-RU" sz="2400" b="1" dirty="0" err="1" smtClean="0">
                <a:solidFill>
                  <a:srgbClr val="C00000"/>
                </a:solidFill>
              </a:rPr>
              <a:t>флюорографе</a:t>
            </a:r>
            <a:r>
              <a:rPr lang="ru-RU" sz="2400" b="1" dirty="0" smtClean="0">
                <a:solidFill>
                  <a:srgbClr val="C00000"/>
                </a:solidFill>
              </a:rPr>
              <a:t> </a:t>
            </a:r>
            <a:r>
              <a:rPr lang="ru-RU" sz="2400" b="1" dirty="0" err="1" smtClean="0">
                <a:solidFill>
                  <a:srgbClr val="C00000"/>
                </a:solidFill>
              </a:rPr>
              <a:t>рентгенлаборантом</a:t>
            </a:r>
            <a:r>
              <a:rPr lang="ru-RU" sz="2400" b="1" dirty="0" smtClean="0">
                <a:solidFill>
                  <a:srgbClr val="C00000"/>
                </a:solidFill>
              </a:rPr>
              <a:t>.</a:t>
            </a:r>
            <a:endParaRPr lang="ru-RU" sz="2400" b="1" dirty="0">
              <a:solidFill>
                <a:srgbClr val="C00000"/>
              </a:solidFill>
            </a:endParaRPr>
          </a:p>
          <a:p>
            <a:pPr indent="-182880" eaLnBrk="1" fontAlgn="auto" hangingPunct="1">
              <a:buClr>
                <a:schemeClr val="accent6">
                  <a:lumMod val="75000"/>
                </a:schemeClr>
              </a:buClr>
              <a:defRPr/>
            </a:pPr>
            <a:endParaRPr lang="ru-RU" dirty="0">
              <a:solidFill>
                <a:schemeClr val="tx1">
                  <a:lumMod val="75000"/>
                  <a:lumOff val="25000"/>
                </a:schemeClr>
              </a:solidFill>
            </a:endParaRPr>
          </a:p>
        </p:txBody>
      </p:sp>
      <p:pic>
        <p:nvPicPr>
          <p:cNvPr id="1026" name="Picture 2" descr="F:\Вика\на конференцию\IMG_2906.JPG"/>
          <p:cNvPicPr>
            <a:picLocks noChangeAspect="1" noChangeArrowheads="1"/>
          </p:cNvPicPr>
          <p:nvPr/>
        </p:nvPicPr>
        <p:blipFill>
          <a:blip r:embed="rId2" cstate="print">
            <a:extLst/>
          </a:blip>
          <a:srcRect/>
          <a:stretch>
            <a:fillRect/>
          </a:stretch>
        </p:blipFill>
        <p:spPr bwMode="auto">
          <a:xfrm>
            <a:off x="899592" y="1177074"/>
            <a:ext cx="7596844" cy="5064563"/>
          </a:xfrm>
          <a:prstGeom prst="rect">
            <a:avLst/>
          </a:prstGeom>
          <a:ln>
            <a:noFill/>
          </a:ln>
          <a:effectLst>
            <a:softEdge rad="112500"/>
          </a:effectLs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320040" indent="-320040" eaLnBrk="1" fontAlgn="auto" hangingPunct="1">
              <a:spcAft>
                <a:spcPts val="0"/>
              </a:spcAft>
              <a:buClr>
                <a:schemeClr val="accent6">
                  <a:lumMod val="75000"/>
                </a:schemeClr>
              </a:buClr>
              <a:defRPr/>
            </a:pPr>
            <a:endParaRPr lang="ru-RU"/>
          </a:p>
        </p:txBody>
      </p:sp>
      <p:sp>
        <p:nvSpPr>
          <p:cNvPr id="30722" name="Объект 2"/>
          <p:cNvSpPr>
            <a:spLocks noGrp="1"/>
          </p:cNvSpPr>
          <p:nvPr>
            <p:ph sz="quarter" idx="13"/>
          </p:nvPr>
        </p:nvSpPr>
        <p:spPr>
          <a:xfrm>
            <a:off x="971550" y="260350"/>
            <a:ext cx="7488238" cy="1296988"/>
          </a:xfrm>
        </p:spPr>
        <p:txBody>
          <a:bodyPr/>
          <a:lstStyle/>
          <a:p>
            <a:pPr marL="44450" indent="0" algn="ctr" eaLnBrk="1" hangingPunct="1">
              <a:buFont typeface="Georgia" pitchFamily="18" charset="0"/>
              <a:buNone/>
            </a:pPr>
            <a:r>
              <a:rPr lang="ru-RU" b="1" smtClean="0">
                <a:solidFill>
                  <a:srgbClr val="C00000"/>
                </a:solidFill>
              </a:rPr>
              <a:t>Женщины в возрасте 39 лет и старше направляются на маммографию с целью раннего выявления новообразований молочных желез</a:t>
            </a:r>
            <a:r>
              <a:rPr lang="ru-RU" smtClean="0">
                <a:solidFill>
                  <a:srgbClr val="C00000"/>
                </a:solidFill>
              </a:rPr>
              <a:t>.</a:t>
            </a:r>
          </a:p>
        </p:txBody>
      </p:sp>
      <p:pic>
        <p:nvPicPr>
          <p:cNvPr id="2051" name="Picture 3" descr="F:\Вика\на конференцию\IMG_2909.JPG"/>
          <p:cNvPicPr>
            <a:picLocks noChangeAspect="1" noChangeArrowheads="1"/>
          </p:cNvPicPr>
          <p:nvPr/>
        </p:nvPicPr>
        <p:blipFill>
          <a:blip r:embed="rId2" cstate="print">
            <a:extLst/>
          </a:blip>
          <a:srcRect/>
          <a:stretch>
            <a:fillRect/>
          </a:stretch>
        </p:blipFill>
        <p:spPr bwMode="auto">
          <a:xfrm>
            <a:off x="755576" y="1539719"/>
            <a:ext cx="7632848" cy="5088566"/>
          </a:xfrm>
          <a:prstGeom prst="rect">
            <a:avLst/>
          </a:prstGeom>
          <a:ln>
            <a:noFill/>
          </a:ln>
          <a:effectLst>
            <a:softEdge rad="112500"/>
          </a:effectLs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23850" y="115888"/>
            <a:ext cx="8496300" cy="6553200"/>
          </a:xfrm>
        </p:spPr>
        <p:txBody>
          <a:bodyPr rtlCol="0">
            <a:normAutofit fontScale="92500" lnSpcReduction="20000"/>
          </a:bodyPr>
          <a:lstStyle/>
          <a:p>
            <a:pPr indent="-182880" algn="ctr" eaLnBrk="1" fontAlgn="auto" hangingPunct="1">
              <a:buClr>
                <a:schemeClr val="accent6">
                  <a:lumMod val="75000"/>
                </a:schemeClr>
              </a:buClr>
              <a:defRPr/>
            </a:pPr>
            <a:r>
              <a:rPr lang="ru-RU" b="1" dirty="0">
                <a:solidFill>
                  <a:srgbClr val="002060"/>
                </a:solidFill>
              </a:rPr>
              <a:t>Затем все результаты обследования поступают к терапевту и пациент приходит к нему на прием для осмотра, включающего в себя определение группы здоровья, группы диспансерного наблюдения, проведения краткого профилактического консультирования. Если по результатам  первого этапа диспансеризации выявлено подозрение на наличие хронического неинфекционного заболевания или высокий или очень высокий суммарный сердечно-сосудистый риск</a:t>
            </a:r>
            <a:r>
              <a:rPr lang="ru-RU" b="1" dirty="0" smtClean="0">
                <a:solidFill>
                  <a:srgbClr val="002060"/>
                </a:solidFill>
              </a:rPr>
              <a:t>, врач </a:t>
            </a:r>
            <a:r>
              <a:rPr lang="ru-RU" b="1" dirty="0">
                <a:solidFill>
                  <a:srgbClr val="002060"/>
                </a:solidFill>
              </a:rPr>
              <a:t>сообщает об этом пациенту и направляет на второй этап диспансеризации , который  включает в себя:1.Дуплексное сканирование брахицефальных артерий(если пациент ранее перенес ОНМК по результатам анкетирования, по назначению врача-невролога, для мужчин в возрасте 45 лет и старше и женщин в возрасте 55 лет при наличии трех факторов риска: повышенный уровень АД, </a:t>
            </a:r>
            <a:r>
              <a:rPr lang="ru-RU" b="1" dirty="0" err="1">
                <a:solidFill>
                  <a:srgbClr val="002060"/>
                </a:solidFill>
              </a:rPr>
              <a:t>дислипидэмия</a:t>
            </a:r>
            <a:r>
              <a:rPr lang="ru-RU" b="1" dirty="0">
                <a:solidFill>
                  <a:srgbClr val="002060"/>
                </a:solidFill>
              </a:rPr>
              <a:t>, избыточная масса тела или ожирение)</a:t>
            </a:r>
          </a:p>
          <a:p>
            <a:pPr indent="-182880" algn="ctr" eaLnBrk="1" fontAlgn="auto" hangingPunct="1">
              <a:buClr>
                <a:schemeClr val="accent6">
                  <a:lumMod val="75000"/>
                </a:schemeClr>
              </a:buClr>
              <a:defRPr/>
            </a:pPr>
            <a:r>
              <a:rPr lang="ru-RU" b="1" dirty="0">
                <a:solidFill>
                  <a:srgbClr val="002060"/>
                </a:solidFill>
              </a:rPr>
              <a:t>2.Осмотр (консультация) врача-невролога (в случае подозрения на ранее перенесенное ОНМК по результатам анкетирования у граждан, не находящихся под диспансерным наблюдением по данному поводу)</a:t>
            </a:r>
          </a:p>
          <a:p>
            <a:pPr indent="-182880" algn="ctr" eaLnBrk="1" fontAlgn="auto" hangingPunct="1">
              <a:buClr>
                <a:schemeClr val="accent6">
                  <a:lumMod val="75000"/>
                </a:schemeClr>
              </a:buClr>
              <a:defRPr/>
            </a:pPr>
            <a:r>
              <a:rPr lang="ru-RU" b="1" dirty="0">
                <a:solidFill>
                  <a:srgbClr val="002060"/>
                </a:solidFill>
              </a:rPr>
              <a:t>3.Осмотр врача-хирурга или врача-уролога(для мужчин старше 50 </a:t>
            </a:r>
            <a:r>
              <a:rPr lang="ru-RU" b="1" dirty="0" smtClean="0">
                <a:solidFill>
                  <a:srgbClr val="002060"/>
                </a:solidFill>
              </a:rPr>
              <a:t>лет при </a:t>
            </a:r>
            <a:r>
              <a:rPr lang="ru-RU" b="1" dirty="0">
                <a:solidFill>
                  <a:srgbClr val="002060"/>
                </a:solidFill>
              </a:rPr>
              <a:t>выявлении у них повышенного уровня </a:t>
            </a:r>
            <a:r>
              <a:rPr lang="ru-RU" b="1" dirty="0" err="1" smtClean="0">
                <a:solidFill>
                  <a:srgbClr val="002060"/>
                </a:solidFill>
              </a:rPr>
              <a:t>простатспецифического</a:t>
            </a:r>
            <a:r>
              <a:rPr lang="ru-RU" b="1" dirty="0" smtClean="0">
                <a:solidFill>
                  <a:srgbClr val="002060"/>
                </a:solidFill>
              </a:rPr>
              <a:t> </a:t>
            </a:r>
            <a:r>
              <a:rPr lang="ru-RU" b="1" dirty="0">
                <a:solidFill>
                  <a:srgbClr val="002060"/>
                </a:solidFill>
              </a:rPr>
              <a:t>антигена в </a:t>
            </a:r>
            <a:r>
              <a:rPr lang="ru-RU" b="1" dirty="0" smtClean="0">
                <a:solidFill>
                  <a:srgbClr val="002060"/>
                </a:solidFill>
              </a:rPr>
              <a:t>крови и </a:t>
            </a:r>
            <a:r>
              <a:rPr lang="ru-RU" b="1" dirty="0">
                <a:solidFill>
                  <a:srgbClr val="002060"/>
                </a:solidFill>
              </a:rPr>
              <a:t>выявлении по результатам анкетирования жалоб свидетельствующих о возможных заболеваниях предстательной железы.</a:t>
            </a:r>
          </a:p>
          <a:p>
            <a:pPr indent="-182880" algn="ctr" eaLnBrk="1" fontAlgn="auto" hangingPunct="1">
              <a:buClr>
                <a:schemeClr val="accent6">
                  <a:lumMod val="75000"/>
                </a:schemeClr>
              </a:buClr>
              <a:defRPr/>
            </a:pPr>
            <a:endParaRPr lang="ru-RU" b="1" dirty="0">
              <a:solidFill>
                <a:srgbClr val="00206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Объект 2"/>
          <p:cNvSpPr>
            <a:spLocks noGrp="1"/>
          </p:cNvSpPr>
          <p:nvPr>
            <p:ph sz="quarter" idx="13"/>
          </p:nvPr>
        </p:nvSpPr>
        <p:spPr>
          <a:xfrm>
            <a:off x="468313" y="115888"/>
            <a:ext cx="8496300" cy="6553200"/>
          </a:xfrm>
        </p:spPr>
        <p:txBody>
          <a:bodyPr/>
          <a:lstStyle/>
          <a:p>
            <a:pPr marL="44450" indent="0" algn="just" eaLnBrk="1" hangingPunct="1">
              <a:lnSpc>
                <a:spcPct val="90000"/>
              </a:lnSpc>
              <a:buFont typeface="Georgia" pitchFamily="18" charset="0"/>
              <a:buNone/>
            </a:pPr>
            <a:r>
              <a:rPr lang="ru-RU" b="1" smtClean="0">
                <a:solidFill>
                  <a:srgbClr val="073C65"/>
                </a:solidFill>
              </a:rPr>
              <a:t>          Государственное бюджетное учреждение здравоохранения «Городская клиническая  больница №1»  города Оренбурга сегодня является одним из крупных учреждений города Оренбурга, в котором ежедневно оказывается экстренная помощь.  В его состав входят:  круглосуточный стационар на </a:t>
            </a:r>
            <a:r>
              <a:rPr lang="ru-RU" b="1" smtClean="0">
                <a:solidFill>
                  <a:srgbClr val="073C65"/>
                </a:solidFill>
                <a:latin typeface="Arial" charset="0"/>
              </a:rPr>
              <a:t>593</a:t>
            </a:r>
            <a:r>
              <a:rPr lang="ru-RU" b="1" smtClean="0">
                <a:solidFill>
                  <a:srgbClr val="073C65"/>
                </a:solidFill>
              </a:rPr>
              <a:t> ко</a:t>
            </a:r>
            <a:r>
              <a:rPr lang="ru-RU" b="1" smtClean="0">
                <a:solidFill>
                  <a:srgbClr val="073C65"/>
                </a:solidFill>
                <a:latin typeface="Arial" charset="0"/>
              </a:rPr>
              <a:t>й</a:t>
            </a:r>
            <a:r>
              <a:rPr lang="ru-RU" b="1" smtClean="0">
                <a:solidFill>
                  <a:srgbClr val="073C65"/>
                </a:solidFill>
              </a:rPr>
              <a:t>к</a:t>
            </a:r>
            <a:r>
              <a:rPr lang="ru-RU" b="1" smtClean="0">
                <a:solidFill>
                  <a:srgbClr val="073C65"/>
                </a:solidFill>
                <a:latin typeface="Arial" charset="0"/>
              </a:rPr>
              <a:t>и,стационар дневного пребывания на 70 коек,</a:t>
            </a:r>
            <a:r>
              <a:rPr lang="ru-RU" b="1" smtClean="0">
                <a:solidFill>
                  <a:srgbClr val="073C65"/>
                </a:solidFill>
              </a:rPr>
              <a:t> дневной стационар    при АПУ  на 25 коек в поликлинике №1 и стационар на дому  в двух поликлиниках  на 51 койку;  поликлиника №1 на 720 посещений в смену; поликлиника № 2 на 50 посещений (фактически выполняется </a:t>
            </a:r>
            <a:r>
              <a:rPr lang="ru-RU" b="1" smtClean="0">
                <a:solidFill>
                  <a:srgbClr val="073C65"/>
                </a:solidFill>
                <a:latin typeface="Arial" charset="0"/>
              </a:rPr>
              <a:t>3</a:t>
            </a:r>
            <a:r>
              <a:rPr lang="ru-RU" b="1" smtClean="0">
                <a:solidFill>
                  <a:srgbClr val="073C65"/>
                </a:solidFill>
              </a:rPr>
              <a:t>98 посещений ) в смену; филиалы поликлиник №1 в посёлке им. Куйбышева; ФАП в селе Бердянка. </a:t>
            </a:r>
          </a:p>
          <a:p>
            <a:pPr marL="44450" indent="0" algn="just" eaLnBrk="1" hangingPunct="1">
              <a:lnSpc>
                <a:spcPct val="90000"/>
              </a:lnSpc>
              <a:buFont typeface="Georgia" pitchFamily="18" charset="0"/>
              <a:buNone/>
            </a:pPr>
            <a:r>
              <a:rPr lang="ru-RU" b="1" smtClean="0">
                <a:solidFill>
                  <a:srgbClr val="073C65"/>
                </a:solidFill>
              </a:rPr>
              <a:t>         Будучи комплексным  лечебно-профилактическим учреждением, предназначенным для оказания круглосуточной экстренной помощи на догоспитальном этапе в приемном отделении, в круглосуточном и дневном стационарах, ГБУЗ «ГКБ №1» г. Оренбурга является базой повышения квалификации врачей и среднего медицинского персонала.</a:t>
            </a:r>
          </a:p>
          <a:p>
            <a:pPr marL="44450" indent="0" eaLnBrk="1" hangingPunct="1">
              <a:lnSpc>
                <a:spcPct val="90000"/>
              </a:lnSpc>
            </a:pPr>
            <a:endParaRPr lang="ru-RU"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Объект 2"/>
          <p:cNvSpPr>
            <a:spLocks noGrp="1"/>
          </p:cNvSpPr>
          <p:nvPr>
            <p:ph sz="quarter" idx="13"/>
          </p:nvPr>
        </p:nvSpPr>
        <p:spPr>
          <a:xfrm>
            <a:off x="611188" y="188913"/>
            <a:ext cx="7921625" cy="6480175"/>
          </a:xfrm>
        </p:spPr>
        <p:txBody>
          <a:bodyPr/>
          <a:lstStyle/>
          <a:p>
            <a:pPr eaLnBrk="1" hangingPunct="1"/>
            <a:r>
              <a:rPr lang="ru-RU" b="1" smtClean="0">
                <a:solidFill>
                  <a:srgbClr val="002060"/>
                </a:solidFill>
              </a:rPr>
              <a:t>Граждане, не подлежащие диспансеризации, проходят профилактический осмотр, который в отличие от диспансеризации включает меньший объем обследования, проводится за один этап, одним врачом-терапевтом в любом возрастном периоде пациента по его желанию, но не чаще 1 раза в 2 года. В него входит:</a:t>
            </a:r>
          </a:p>
          <a:p>
            <a:pPr eaLnBrk="1" hangingPunct="1"/>
            <a:r>
              <a:rPr lang="ru-RU" b="1" smtClean="0">
                <a:solidFill>
                  <a:srgbClr val="002060"/>
                </a:solidFill>
              </a:rPr>
              <a:t>1.	анкетирование</a:t>
            </a:r>
          </a:p>
          <a:p>
            <a:pPr eaLnBrk="1" hangingPunct="1"/>
            <a:r>
              <a:rPr lang="ru-RU" b="1" smtClean="0">
                <a:solidFill>
                  <a:srgbClr val="002060"/>
                </a:solidFill>
              </a:rPr>
              <a:t>2.	измерение АД</a:t>
            </a:r>
            <a:r>
              <a:rPr lang="ru-RU" b="1" smtClean="0">
                <a:solidFill>
                  <a:srgbClr val="002060"/>
                </a:solidFill>
                <a:latin typeface="Arial" charset="0"/>
              </a:rPr>
              <a:t>, антропометрия</a:t>
            </a:r>
          </a:p>
          <a:p>
            <a:pPr eaLnBrk="1" hangingPunct="1"/>
            <a:r>
              <a:rPr lang="ru-RU" b="1" smtClean="0">
                <a:solidFill>
                  <a:srgbClr val="002060"/>
                </a:solidFill>
                <a:latin typeface="Arial" charset="0"/>
              </a:rPr>
              <a:t>3.      </a:t>
            </a:r>
            <a:r>
              <a:rPr lang="ru-RU" b="1" smtClean="0">
                <a:solidFill>
                  <a:srgbClr val="002060"/>
                </a:solidFill>
              </a:rPr>
              <a:t>Флюорография</a:t>
            </a:r>
          </a:p>
          <a:p>
            <a:pPr eaLnBrk="1" hangingPunct="1"/>
            <a:r>
              <a:rPr lang="ru-RU" b="1" smtClean="0">
                <a:solidFill>
                  <a:srgbClr val="002060"/>
                </a:solidFill>
                <a:latin typeface="Arial" charset="0"/>
              </a:rPr>
              <a:t>4</a:t>
            </a:r>
            <a:r>
              <a:rPr lang="ru-RU" b="1" smtClean="0">
                <a:solidFill>
                  <a:srgbClr val="002060"/>
                </a:solidFill>
              </a:rPr>
              <a:t>.	Маммография</a:t>
            </a:r>
          </a:p>
          <a:p>
            <a:pPr eaLnBrk="1" hangingPunct="1"/>
            <a:r>
              <a:rPr lang="ru-RU" b="1" smtClean="0">
                <a:solidFill>
                  <a:srgbClr val="002060"/>
                </a:solidFill>
                <a:latin typeface="Arial" charset="0"/>
              </a:rPr>
              <a:t>5</a:t>
            </a:r>
            <a:r>
              <a:rPr lang="ru-RU" b="1" smtClean="0">
                <a:solidFill>
                  <a:srgbClr val="002060"/>
                </a:solidFill>
              </a:rPr>
              <a:t>.	Исследование кала на скрытую кровь</a:t>
            </a:r>
          </a:p>
          <a:p>
            <a:pPr eaLnBrk="1" hangingPunct="1"/>
            <a:r>
              <a:rPr lang="ru-RU" b="1" smtClean="0">
                <a:solidFill>
                  <a:srgbClr val="002060"/>
                </a:solidFill>
                <a:latin typeface="Arial" charset="0"/>
              </a:rPr>
              <a:t>6</a:t>
            </a:r>
            <a:r>
              <a:rPr lang="ru-RU" b="1" smtClean="0">
                <a:solidFill>
                  <a:srgbClr val="002060"/>
                </a:solidFill>
              </a:rPr>
              <a:t>.	Определение глюкозы крови</a:t>
            </a:r>
            <a:r>
              <a:rPr lang="ru-RU" b="1" smtClean="0">
                <a:solidFill>
                  <a:srgbClr val="002060"/>
                </a:solidFill>
                <a:latin typeface="Arial" charset="0"/>
              </a:rPr>
              <a:t>, общего        </a:t>
            </a:r>
          </a:p>
          <a:p>
            <a:pPr eaLnBrk="1" hangingPunct="1"/>
            <a:r>
              <a:rPr lang="ru-RU" b="1" smtClean="0">
                <a:solidFill>
                  <a:srgbClr val="002060"/>
                </a:solidFill>
                <a:latin typeface="Arial" charset="0"/>
              </a:rPr>
              <a:t>холестерина</a:t>
            </a:r>
          </a:p>
          <a:p>
            <a:pPr eaLnBrk="1" hangingPunct="1"/>
            <a:r>
              <a:rPr lang="ru-RU" b="1" smtClean="0">
                <a:solidFill>
                  <a:srgbClr val="002060"/>
                </a:solidFill>
                <a:latin typeface="Arial" charset="0"/>
              </a:rPr>
              <a:t>7</a:t>
            </a:r>
            <a:r>
              <a:rPr lang="ru-RU" b="1" smtClean="0">
                <a:solidFill>
                  <a:srgbClr val="002060"/>
                </a:solidFill>
              </a:rPr>
              <a:t>.	Определение суммарного сердечно-сосудистого риска</a:t>
            </a:r>
          </a:p>
          <a:p>
            <a:pPr eaLnBrk="1" hangingPunct="1"/>
            <a:endParaRPr lang="ru-RU" b="1" smtClean="0">
              <a:solidFill>
                <a:srgbClr val="00206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Объект 2"/>
          <p:cNvSpPr>
            <a:spLocks noGrp="1"/>
          </p:cNvSpPr>
          <p:nvPr>
            <p:ph sz="quarter" idx="13"/>
          </p:nvPr>
        </p:nvSpPr>
        <p:spPr>
          <a:xfrm>
            <a:off x="250825" y="0"/>
            <a:ext cx="8642350" cy="6597650"/>
          </a:xfrm>
        </p:spPr>
        <p:txBody>
          <a:bodyPr/>
          <a:lstStyle/>
          <a:p>
            <a:pPr marL="44450" indent="0" algn="ctr" eaLnBrk="1" hangingPunct="1">
              <a:buFont typeface="Georgia" pitchFamily="18" charset="0"/>
              <a:buNone/>
            </a:pPr>
            <a:r>
              <a:rPr lang="ru-RU" sz="2800" b="1" smtClean="0">
                <a:solidFill>
                  <a:srgbClr val="002060"/>
                </a:solidFill>
              </a:rPr>
              <a:t>И диспансеризация и профилактические осмотры немобильным пациентам в наших поликлиниках проводятся на дому. При этом участковая медсестра проводит запись электрокардиограммы портативными кардиографами «Кардиоджет», которые имеются на каждом участке. Записанная кардиограмма перемещается в компьютер и расшифровывается врачом функциональной диагностики. При подозрении на острую патологию кардиограф после снятия ЭКГ прикладывается к телефонной трубке и производится передача в отделение кардиореанимации на экран компьютера ,  врач сразу же сообщает о наличие острой патологии или её отсутствии.</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F:\на конференцию\IMG_2940.JPG"/>
          <p:cNvPicPr>
            <a:picLocks noChangeAspect="1" noChangeArrowheads="1"/>
          </p:cNvPicPr>
          <p:nvPr/>
        </p:nvPicPr>
        <p:blipFill>
          <a:blip r:embed="rId2"/>
          <a:srcRect/>
          <a:stretch>
            <a:fillRect/>
          </a:stretch>
        </p:blipFill>
        <p:spPr bwMode="auto">
          <a:xfrm>
            <a:off x="0" y="38100"/>
            <a:ext cx="4859338" cy="3240088"/>
          </a:xfrm>
          <a:prstGeom prst="rect">
            <a:avLst/>
          </a:prstGeom>
          <a:noFill/>
          <a:ln w="9525">
            <a:noFill/>
            <a:miter lim="800000"/>
            <a:headEnd/>
            <a:tailEnd/>
          </a:ln>
        </p:spPr>
      </p:pic>
      <p:pic>
        <p:nvPicPr>
          <p:cNvPr id="34818" name="Picture 3" descr="F:\на конференцию\IMG_2943.JPG"/>
          <p:cNvPicPr>
            <a:picLocks noChangeAspect="1" noChangeArrowheads="1"/>
          </p:cNvPicPr>
          <p:nvPr/>
        </p:nvPicPr>
        <p:blipFill>
          <a:blip r:embed="rId3"/>
          <a:srcRect/>
          <a:stretch>
            <a:fillRect/>
          </a:stretch>
        </p:blipFill>
        <p:spPr bwMode="auto">
          <a:xfrm>
            <a:off x="3797300" y="3278188"/>
            <a:ext cx="5346700" cy="3563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Объект 2"/>
          <p:cNvSpPr>
            <a:spLocks noGrp="1"/>
          </p:cNvSpPr>
          <p:nvPr>
            <p:ph sz="quarter" idx="13"/>
          </p:nvPr>
        </p:nvSpPr>
        <p:spPr>
          <a:xfrm>
            <a:off x="468313" y="188913"/>
            <a:ext cx="8280400" cy="6480175"/>
          </a:xfrm>
        </p:spPr>
        <p:txBody>
          <a:bodyPr/>
          <a:lstStyle/>
          <a:p>
            <a:pPr algn="just" eaLnBrk="1" hangingPunct="1">
              <a:lnSpc>
                <a:spcPct val="90000"/>
              </a:lnSpc>
            </a:pPr>
            <a:r>
              <a:rPr lang="ru-RU" sz="2000" b="1" smtClean="0">
                <a:solidFill>
                  <a:srgbClr val="002060"/>
                </a:solidFill>
              </a:rPr>
              <a:t> </a:t>
            </a:r>
            <a:r>
              <a:rPr lang="ru-RU" sz="1600" b="1" smtClean="0">
                <a:solidFill>
                  <a:srgbClr val="002060"/>
                </a:solidFill>
              </a:rPr>
              <a:t>По итогам дополнительной диспансеризации и дополнительных медицинских осмотров формируются группы здоровья:</a:t>
            </a:r>
          </a:p>
          <a:p>
            <a:pPr algn="just" eaLnBrk="1" hangingPunct="1">
              <a:lnSpc>
                <a:spcPct val="90000"/>
              </a:lnSpc>
            </a:pPr>
            <a:r>
              <a:rPr lang="ru-RU" sz="1600" b="1" smtClean="0">
                <a:solidFill>
                  <a:srgbClr val="002060"/>
                </a:solidFill>
              </a:rPr>
              <a:t> I группа – граждане, у которых не установлены хронические неинфекционные заболевания, отсутствуют факторы риска развития таких заболеваний или имеются указанные факторы риска при низком или среднем суммарном сердечно-сосудистом риске и которые не нуждаются в диспансерном наблюдении по поводу других заболеваний</a:t>
            </a:r>
          </a:p>
          <a:p>
            <a:pPr algn="just" eaLnBrk="1" hangingPunct="1">
              <a:lnSpc>
                <a:spcPct val="90000"/>
              </a:lnSpc>
            </a:pPr>
            <a:r>
              <a:rPr lang="ru-RU" sz="1600" b="1" smtClean="0">
                <a:solidFill>
                  <a:srgbClr val="002060"/>
                </a:solidFill>
              </a:rPr>
              <a:t> II группа – граждане, у которых не установлены хронические неинфекционные заболевания, имеются  факторы риска развития таких заболеваний или имеются указанные факторы риска при высоком или очень высоком суммарном сердечно-сосудистом риске и которые не нуждаются в диспансерном наблюдении по поводу других заболеваний </a:t>
            </a:r>
          </a:p>
          <a:p>
            <a:pPr algn="just" eaLnBrk="1" hangingPunct="1">
              <a:lnSpc>
                <a:spcPct val="90000"/>
              </a:lnSpc>
            </a:pPr>
            <a:r>
              <a:rPr lang="ru-RU" sz="1600" b="1" smtClean="0">
                <a:solidFill>
                  <a:srgbClr val="002060"/>
                </a:solidFill>
              </a:rPr>
              <a:t> IIIа группа – граждане, имеющие заболевания, требующие установления диспансерного наблюдения или оказания специализированной, в том числе высокотехнологичной, медицинской помощи, а так же граждане с подозрением на наличие этих заболеваний, нуждающихся в дополнительном обследовании.</a:t>
            </a:r>
          </a:p>
          <a:p>
            <a:pPr algn="just" eaLnBrk="1" hangingPunct="1">
              <a:lnSpc>
                <a:spcPct val="90000"/>
              </a:lnSpc>
            </a:pPr>
            <a:r>
              <a:rPr lang="en-US" sz="1600" b="1" smtClean="0">
                <a:solidFill>
                  <a:srgbClr val="002060"/>
                </a:solidFill>
              </a:rPr>
              <a:t>III</a:t>
            </a:r>
            <a:r>
              <a:rPr lang="ru-RU" sz="1600" b="1" smtClean="0">
                <a:solidFill>
                  <a:srgbClr val="002060"/>
                </a:solidFill>
              </a:rPr>
              <a:t>б группа- граждане,не имеющие заболевания,но требующие установления диспансерного наблюдения или оказания специализированной, в том числе высокотехнологичной, медицинской помощи, а так же граждане с подозрением на наличие этих заболеваний, нуждающихся в дополнительном обследовании.</a:t>
            </a:r>
          </a:p>
          <a:p>
            <a:pPr algn="just" eaLnBrk="1" hangingPunct="1">
              <a:lnSpc>
                <a:spcPct val="90000"/>
              </a:lnSpc>
            </a:pPr>
            <a:r>
              <a:rPr lang="ru-RU" sz="1600" b="1" smtClean="0">
                <a:solidFill>
                  <a:srgbClr val="002060"/>
                </a:solidFill>
              </a:rPr>
              <a:t>Граждане с </a:t>
            </a:r>
            <a:r>
              <a:rPr lang="en-US" sz="1600" b="1" smtClean="0">
                <a:solidFill>
                  <a:srgbClr val="002060"/>
                </a:solidFill>
              </a:rPr>
              <a:t>IIIa </a:t>
            </a:r>
            <a:r>
              <a:rPr lang="ru-RU" sz="1600" b="1" smtClean="0">
                <a:solidFill>
                  <a:srgbClr val="002060"/>
                </a:solidFill>
              </a:rPr>
              <a:t>и</a:t>
            </a:r>
            <a:r>
              <a:rPr lang="en-US" sz="1600" b="1" smtClean="0">
                <a:solidFill>
                  <a:srgbClr val="002060"/>
                </a:solidFill>
              </a:rPr>
              <a:t> III</a:t>
            </a:r>
            <a:r>
              <a:rPr lang="ru-RU" sz="1600" b="1" smtClean="0">
                <a:solidFill>
                  <a:srgbClr val="002060"/>
                </a:solidFill>
              </a:rPr>
              <a:t>б группами здоровья подлежат диспансерному наблюдению врачом-терапевтом, врачами-специалистами с проведением лечебных, реабилитационных и профилактических мероприятий</a:t>
            </a:r>
          </a:p>
          <a:p>
            <a:pPr algn="just" eaLnBrk="1" hangingPunct="1">
              <a:lnSpc>
                <a:spcPct val="90000"/>
              </a:lnSpc>
            </a:pPr>
            <a:endParaRPr lang="ru-RU" sz="1600" b="1" smtClean="0">
              <a:solidFill>
                <a:srgbClr val="002060"/>
              </a:solidFill>
            </a:endParaRPr>
          </a:p>
          <a:p>
            <a:pPr algn="just" eaLnBrk="1" hangingPunct="1">
              <a:lnSpc>
                <a:spcPct val="90000"/>
              </a:lnSpc>
            </a:pPr>
            <a:endParaRPr lang="ru-RU" sz="1600" b="1" smtClean="0">
              <a:solidFill>
                <a:srgbClr val="002060"/>
              </a:solidFill>
              <a:latin typeface="Arial" charset="0"/>
            </a:endParaRPr>
          </a:p>
          <a:p>
            <a:pPr algn="just" eaLnBrk="1" hangingPunct="1">
              <a:lnSpc>
                <a:spcPct val="90000"/>
              </a:lnSpc>
            </a:pPr>
            <a:endParaRPr lang="ru-RU" sz="1600" b="1" smtClean="0">
              <a:solidFill>
                <a:srgbClr val="002060"/>
              </a:solidFill>
              <a:latin typeface="Arial" charset="0"/>
            </a:endParaRPr>
          </a:p>
          <a:p>
            <a:pPr algn="just" eaLnBrk="1" hangingPunct="1">
              <a:lnSpc>
                <a:spcPct val="90000"/>
              </a:lnSpc>
            </a:pPr>
            <a:endParaRPr lang="ru-RU" sz="2000" b="1" smtClean="0">
              <a:solidFill>
                <a:srgbClr val="002060"/>
              </a:solidFill>
              <a:latin typeface="Arial" charset="0"/>
            </a:endParaRPr>
          </a:p>
          <a:p>
            <a:pPr algn="just" eaLnBrk="1" hangingPunct="1">
              <a:lnSpc>
                <a:spcPct val="90000"/>
              </a:lnSpc>
            </a:pPr>
            <a:endParaRPr lang="ru-RU" sz="2000" b="1" smtClean="0">
              <a:solidFill>
                <a:srgbClr val="002060"/>
              </a:solidFill>
              <a:latin typeface="Arial" charset="0"/>
            </a:endParaRPr>
          </a:p>
          <a:p>
            <a:pPr algn="just" eaLnBrk="1" hangingPunct="1">
              <a:lnSpc>
                <a:spcPct val="90000"/>
              </a:lnSpc>
            </a:pPr>
            <a:endParaRPr lang="ru-RU" sz="2000" b="1" smtClean="0">
              <a:solidFill>
                <a:srgbClr val="002060"/>
              </a:solidFill>
              <a:latin typeface="Arial" charset="0"/>
            </a:endParaRPr>
          </a:p>
          <a:p>
            <a:pPr algn="just" eaLnBrk="1" hangingPunct="1">
              <a:lnSpc>
                <a:spcPct val="90000"/>
              </a:lnSpc>
            </a:pPr>
            <a:endParaRPr lang="ru-RU" sz="2000" b="1" smtClean="0">
              <a:solidFill>
                <a:srgbClr val="002060"/>
              </a:solidFill>
              <a:latin typeface="Arial" charset="0"/>
            </a:endParaRPr>
          </a:p>
          <a:p>
            <a:pPr algn="just" eaLnBrk="1" hangingPunct="1">
              <a:lnSpc>
                <a:spcPct val="90000"/>
              </a:lnSpc>
            </a:pPr>
            <a:endParaRPr lang="ru-RU" sz="2000" b="1" smtClean="0">
              <a:solidFill>
                <a:srgbClr val="002060"/>
              </a:solidFill>
              <a:latin typeface="Arial" charset="0"/>
            </a:endParaRPr>
          </a:p>
          <a:p>
            <a:pPr algn="just" eaLnBrk="1" hangingPunct="1">
              <a:lnSpc>
                <a:spcPct val="90000"/>
              </a:lnSpc>
            </a:pPr>
            <a:endParaRPr lang="ru-RU" sz="2000" b="1" smtClean="0">
              <a:solidFill>
                <a:srgbClr val="002060"/>
              </a:solidFill>
              <a:latin typeface="Arial" charset="0"/>
            </a:endParaRPr>
          </a:p>
          <a:p>
            <a:pPr algn="just" eaLnBrk="1" hangingPunct="1">
              <a:lnSpc>
                <a:spcPct val="90000"/>
              </a:lnSpc>
            </a:pPr>
            <a:endParaRPr lang="ru-RU" sz="2000" b="1" smtClean="0">
              <a:solidFill>
                <a:srgbClr val="002060"/>
              </a:solidFill>
              <a:latin typeface="Arial" charset="0"/>
            </a:endParaRPr>
          </a:p>
          <a:p>
            <a:pPr algn="just" eaLnBrk="1" hangingPunct="1">
              <a:lnSpc>
                <a:spcPct val="90000"/>
              </a:lnSpc>
            </a:pPr>
            <a:endParaRPr lang="ru-RU" sz="2000" b="1" smtClean="0">
              <a:solidFill>
                <a:srgbClr val="002060"/>
              </a:solidFill>
              <a:latin typeface="Arial" charset="0"/>
            </a:endParaRPr>
          </a:p>
          <a:p>
            <a:pPr algn="just" eaLnBrk="1" hangingPunct="1">
              <a:lnSpc>
                <a:spcPct val="90000"/>
              </a:lnSpc>
            </a:pPr>
            <a:endParaRPr lang="ru-RU" sz="2000" b="1" smtClean="0">
              <a:solidFill>
                <a:srgbClr val="002060"/>
              </a:solidFill>
              <a:latin typeface="Arial" charset="0"/>
            </a:endParaRPr>
          </a:p>
          <a:p>
            <a:pPr algn="just" eaLnBrk="1" hangingPunct="1">
              <a:lnSpc>
                <a:spcPct val="90000"/>
              </a:lnSpc>
            </a:pPr>
            <a:endParaRPr lang="ru-RU" sz="2000" b="1" smtClean="0">
              <a:solidFill>
                <a:srgbClr val="002060"/>
              </a:solidFill>
              <a:latin typeface="Arial" charset="0"/>
            </a:endParaRPr>
          </a:p>
          <a:p>
            <a:pPr algn="just" eaLnBrk="1" hangingPunct="1">
              <a:lnSpc>
                <a:spcPct val="90000"/>
              </a:lnSpc>
            </a:pPr>
            <a:endParaRPr lang="ru-RU" sz="2000" b="1" smtClean="0">
              <a:solidFill>
                <a:srgbClr val="002060"/>
              </a:solidFill>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23850" y="188913"/>
            <a:ext cx="8424863" cy="6335712"/>
          </a:xfrm>
        </p:spPr>
        <p:txBody>
          <a:bodyPr rtlCol="0">
            <a:normAutofit lnSpcReduction="10000"/>
          </a:bodyPr>
          <a:lstStyle/>
          <a:p>
            <a:pPr marL="45720" indent="0" eaLnBrk="1" fontAlgn="auto" hangingPunct="1">
              <a:buClr>
                <a:schemeClr val="accent6">
                  <a:lumMod val="75000"/>
                </a:schemeClr>
              </a:buClr>
              <a:buFont typeface="Georgia" pitchFamily="18" charset="0"/>
              <a:buNone/>
              <a:defRPr/>
            </a:pPr>
            <a:r>
              <a:rPr lang="ru-RU" b="1" dirty="0">
                <a:solidFill>
                  <a:srgbClr val="002060"/>
                </a:solidFill>
              </a:rPr>
              <a:t> </a:t>
            </a:r>
          </a:p>
          <a:p>
            <a:pPr indent="-182880" algn="ctr" eaLnBrk="1" fontAlgn="auto" hangingPunct="1">
              <a:buClr>
                <a:schemeClr val="accent6">
                  <a:lumMod val="75000"/>
                </a:schemeClr>
              </a:buClr>
              <a:defRPr/>
            </a:pPr>
            <a:r>
              <a:rPr lang="ru-RU" sz="2800" b="1" dirty="0">
                <a:solidFill>
                  <a:srgbClr val="002060"/>
                </a:solidFill>
              </a:rPr>
              <a:t>В дальнейшем для I  группы здоровья проводятся профилактические мероприятия, а пациенты II-III групп направляются в специализированные учреждения здравоохранения и после обследования подлежат диспансерному наблюдению по программе больных с хроническим заболеванием, включающей индивидуальную программу реабилитации. При наличии медицинских показаний пациенты включаются в «Лист ожидания высокотехнологичной медицинской помощи», после получения которой им также назначается индивидуальная программа реабилитации.</a:t>
            </a:r>
          </a:p>
          <a:p>
            <a:pPr indent="-182880" algn="ctr" eaLnBrk="1" fontAlgn="auto" hangingPunct="1">
              <a:buClr>
                <a:schemeClr val="accent6">
                  <a:lumMod val="75000"/>
                </a:schemeClr>
              </a:buClr>
              <a:defRPr/>
            </a:pPr>
            <a:endParaRPr lang="ru-RU" sz="2800" b="1" dirty="0">
              <a:solidFill>
                <a:srgbClr val="00206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Объект 2"/>
          <p:cNvSpPr>
            <a:spLocks noGrp="1"/>
          </p:cNvSpPr>
          <p:nvPr>
            <p:ph sz="quarter" idx="13"/>
          </p:nvPr>
        </p:nvSpPr>
        <p:spPr>
          <a:xfrm>
            <a:off x="395288" y="188913"/>
            <a:ext cx="8353425" cy="863600"/>
          </a:xfrm>
        </p:spPr>
        <p:txBody>
          <a:bodyPr/>
          <a:lstStyle/>
          <a:p>
            <a:pPr marL="44450" indent="0" algn="ctr" eaLnBrk="1" hangingPunct="1">
              <a:buFont typeface="Georgia" pitchFamily="18" charset="0"/>
              <a:buNone/>
            </a:pPr>
            <a:r>
              <a:rPr lang="ru-RU" b="1" dirty="0" smtClean="0">
                <a:solidFill>
                  <a:srgbClr val="C00000"/>
                </a:solidFill>
              </a:rPr>
              <a:t>Каковы результаты дополнительной диспансеризации на </a:t>
            </a:r>
            <a:r>
              <a:rPr lang="ru-RU" b="1" dirty="0" smtClean="0">
                <a:solidFill>
                  <a:srgbClr val="C00000"/>
                </a:solidFill>
                <a:latin typeface="Arial" charset="0"/>
              </a:rPr>
              <a:t>01</a:t>
            </a:r>
            <a:r>
              <a:rPr lang="ru-RU" b="1" dirty="0" smtClean="0">
                <a:solidFill>
                  <a:srgbClr val="C00000"/>
                </a:solidFill>
              </a:rPr>
              <a:t>.1</a:t>
            </a:r>
            <a:r>
              <a:rPr lang="ru-RU" b="1" dirty="0" smtClean="0">
                <a:solidFill>
                  <a:srgbClr val="C00000"/>
                </a:solidFill>
                <a:latin typeface="Arial" charset="0"/>
              </a:rPr>
              <a:t>0</a:t>
            </a:r>
            <a:r>
              <a:rPr lang="ru-RU" b="1" dirty="0" smtClean="0">
                <a:solidFill>
                  <a:srgbClr val="C00000"/>
                </a:solidFill>
              </a:rPr>
              <a:t>.2017 в нашем объединении?</a:t>
            </a:r>
          </a:p>
        </p:txBody>
      </p:sp>
      <p:sp>
        <p:nvSpPr>
          <p:cNvPr id="37890" name="Прямоугольник 3"/>
          <p:cNvSpPr>
            <a:spLocks noChangeArrowheads="1"/>
          </p:cNvSpPr>
          <p:nvPr/>
        </p:nvSpPr>
        <p:spPr bwMode="auto">
          <a:xfrm>
            <a:off x="323850" y="1341438"/>
            <a:ext cx="8712200" cy="2677656"/>
          </a:xfrm>
          <a:prstGeom prst="rect">
            <a:avLst/>
          </a:prstGeom>
          <a:noFill/>
          <a:ln w="9525">
            <a:noFill/>
            <a:miter lim="800000"/>
            <a:headEnd/>
            <a:tailEnd/>
          </a:ln>
        </p:spPr>
        <p:txBody>
          <a:bodyPr>
            <a:spAutoFit/>
          </a:bodyPr>
          <a:lstStyle/>
          <a:p>
            <a:r>
              <a:rPr lang="ru-RU" sz="2400" b="1" dirty="0">
                <a:solidFill>
                  <a:srgbClr val="002060"/>
                </a:solidFill>
                <a:latin typeface="Trebuchet MS" pitchFamily="34" charset="0"/>
              </a:rPr>
              <a:t>План объединения- </a:t>
            </a:r>
            <a:r>
              <a:rPr lang="ru-RU" sz="2400" b="1" dirty="0" smtClean="0">
                <a:solidFill>
                  <a:srgbClr val="002060"/>
                </a:solidFill>
                <a:latin typeface="Trebuchet MS" pitchFamily="34" charset="0"/>
              </a:rPr>
              <a:t>18520. </a:t>
            </a:r>
            <a:r>
              <a:rPr lang="ru-RU" sz="2400" b="1" dirty="0">
                <a:solidFill>
                  <a:srgbClr val="002060"/>
                </a:solidFill>
                <a:latin typeface="Trebuchet MS" pitchFamily="34" charset="0"/>
              </a:rPr>
              <a:t>Осмотрено по диспансеризации </a:t>
            </a:r>
            <a:r>
              <a:rPr lang="ru-RU" sz="2400" b="1" dirty="0" smtClean="0">
                <a:solidFill>
                  <a:srgbClr val="002060"/>
                </a:solidFill>
                <a:latin typeface="Trebuchet MS" pitchFamily="34" charset="0"/>
              </a:rPr>
              <a:t>1</a:t>
            </a:r>
            <a:r>
              <a:rPr lang="ru-RU" sz="2400" b="1" dirty="0" smtClean="0">
                <a:solidFill>
                  <a:srgbClr val="002060"/>
                </a:solidFill>
              </a:rPr>
              <a:t>4100</a:t>
            </a:r>
            <a:r>
              <a:rPr lang="ru-RU" sz="2400" b="1" dirty="0" smtClean="0">
                <a:solidFill>
                  <a:srgbClr val="002060"/>
                </a:solidFill>
                <a:latin typeface="Trebuchet MS" pitchFamily="34" charset="0"/>
              </a:rPr>
              <a:t>-</a:t>
            </a:r>
            <a:r>
              <a:rPr lang="ru-RU" sz="2400" b="1" dirty="0" smtClean="0">
                <a:solidFill>
                  <a:srgbClr val="002060"/>
                </a:solidFill>
              </a:rPr>
              <a:t>76</a:t>
            </a:r>
            <a:r>
              <a:rPr lang="ru-RU" sz="2400" b="1" dirty="0" smtClean="0">
                <a:solidFill>
                  <a:srgbClr val="002060"/>
                </a:solidFill>
                <a:latin typeface="Trebuchet MS" pitchFamily="34" charset="0"/>
              </a:rPr>
              <a:t>%. </a:t>
            </a:r>
            <a:r>
              <a:rPr lang="ru-RU" sz="2400" b="1" dirty="0">
                <a:solidFill>
                  <a:srgbClr val="002060"/>
                </a:solidFill>
                <a:latin typeface="Trebuchet MS" pitchFamily="34" charset="0"/>
              </a:rPr>
              <a:t>Данные по группам здоровья населения , прошедшего дополнительную диспансеризацию, представлены следующим образом:</a:t>
            </a:r>
          </a:p>
          <a:p>
            <a:r>
              <a:rPr lang="ru-RU" sz="2400" b="1" dirty="0">
                <a:solidFill>
                  <a:srgbClr val="002060"/>
                </a:solidFill>
                <a:latin typeface="Trebuchet MS" pitchFamily="34" charset="0"/>
              </a:rPr>
              <a:t>•	I группа состояния </a:t>
            </a:r>
            <a:r>
              <a:rPr lang="ru-RU" sz="2400" b="1" dirty="0" smtClean="0">
                <a:solidFill>
                  <a:srgbClr val="002060"/>
                </a:solidFill>
                <a:latin typeface="Trebuchet MS" pitchFamily="34" charset="0"/>
              </a:rPr>
              <a:t>здоровья - </a:t>
            </a:r>
            <a:r>
              <a:rPr lang="ru-RU" sz="2400" b="1" dirty="0" smtClean="0">
                <a:solidFill>
                  <a:srgbClr val="002060"/>
                </a:solidFill>
              </a:rPr>
              <a:t>3779</a:t>
            </a:r>
            <a:r>
              <a:rPr lang="ru-RU" sz="2400" b="1" dirty="0" smtClean="0">
                <a:solidFill>
                  <a:srgbClr val="002060"/>
                </a:solidFill>
                <a:latin typeface="Trebuchet MS" pitchFamily="34" charset="0"/>
              </a:rPr>
              <a:t> -27%</a:t>
            </a:r>
            <a:endParaRPr lang="ru-RU" sz="2400" b="1" dirty="0">
              <a:solidFill>
                <a:srgbClr val="002060"/>
              </a:solidFill>
              <a:latin typeface="Trebuchet MS" pitchFamily="34" charset="0"/>
            </a:endParaRPr>
          </a:p>
          <a:p>
            <a:r>
              <a:rPr lang="ru-RU" sz="2400" b="1" dirty="0">
                <a:solidFill>
                  <a:srgbClr val="002060"/>
                </a:solidFill>
                <a:latin typeface="Trebuchet MS" pitchFamily="34" charset="0"/>
              </a:rPr>
              <a:t>•	II группа состояния </a:t>
            </a:r>
            <a:r>
              <a:rPr lang="ru-RU" sz="2400" b="1" dirty="0" smtClean="0">
                <a:solidFill>
                  <a:srgbClr val="002060"/>
                </a:solidFill>
                <a:latin typeface="Trebuchet MS" pitchFamily="34" charset="0"/>
              </a:rPr>
              <a:t>здоровья - </a:t>
            </a:r>
            <a:r>
              <a:rPr lang="ru-RU" sz="2400" b="1" dirty="0" smtClean="0">
                <a:solidFill>
                  <a:srgbClr val="002060"/>
                </a:solidFill>
              </a:rPr>
              <a:t>1860 </a:t>
            </a:r>
            <a:r>
              <a:rPr lang="ru-RU" sz="2400" b="1" dirty="0">
                <a:solidFill>
                  <a:srgbClr val="002060"/>
                </a:solidFill>
                <a:latin typeface="Trebuchet MS" pitchFamily="34" charset="0"/>
              </a:rPr>
              <a:t>-</a:t>
            </a:r>
            <a:r>
              <a:rPr lang="ru-RU" sz="2400" b="1" dirty="0" smtClean="0">
                <a:solidFill>
                  <a:srgbClr val="002060"/>
                </a:solidFill>
              </a:rPr>
              <a:t>13</a:t>
            </a:r>
            <a:r>
              <a:rPr lang="ru-RU" sz="2400" b="1" dirty="0" smtClean="0">
                <a:solidFill>
                  <a:srgbClr val="002060"/>
                </a:solidFill>
                <a:latin typeface="Trebuchet MS" pitchFamily="34" charset="0"/>
              </a:rPr>
              <a:t>%</a:t>
            </a:r>
            <a:endParaRPr lang="ru-RU" sz="2400" b="1" dirty="0">
              <a:solidFill>
                <a:srgbClr val="002060"/>
              </a:solidFill>
              <a:latin typeface="Trebuchet MS" pitchFamily="34" charset="0"/>
            </a:endParaRPr>
          </a:p>
          <a:p>
            <a:r>
              <a:rPr lang="ru-RU" sz="2400" b="1" dirty="0">
                <a:solidFill>
                  <a:srgbClr val="002060"/>
                </a:solidFill>
                <a:latin typeface="Trebuchet MS" pitchFamily="34" charset="0"/>
              </a:rPr>
              <a:t>•	III группа состояния </a:t>
            </a:r>
            <a:r>
              <a:rPr lang="ru-RU" sz="2400" b="1" dirty="0" smtClean="0">
                <a:solidFill>
                  <a:srgbClr val="002060"/>
                </a:solidFill>
                <a:latin typeface="Trebuchet MS" pitchFamily="34" charset="0"/>
              </a:rPr>
              <a:t>здоровья - </a:t>
            </a:r>
            <a:r>
              <a:rPr lang="ru-RU" sz="2400" b="1" dirty="0" smtClean="0">
                <a:solidFill>
                  <a:srgbClr val="002060"/>
                </a:solidFill>
              </a:rPr>
              <a:t>8461 </a:t>
            </a:r>
            <a:r>
              <a:rPr lang="ru-RU" sz="2400" b="1" dirty="0">
                <a:solidFill>
                  <a:srgbClr val="002060"/>
                </a:solidFill>
                <a:latin typeface="Trebuchet MS" pitchFamily="34" charset="0"/>
              </a:rPr>
              <a:t>-</a:t>
            </a:r>
            <a:r>
              <a:rPr lang="ru-RU" sz="2400" b="1" dirty="0">
                <a:solidFill>
                  <a:srgbClr val="002060"/>
                </a:solidFill>
              </a:rPr>
              <a:t> </a:t>
            </a:r>
            <a:r>
              <a:rPr lang="ru-RU" sz="2400" b="1" dirty="0" smtClean="0">
                <a:solidFill>
                  <a:srgbClr val="002060"/>
                </a:solidFill>
                <a:latin typeface="Trebuchet MS" pitchFamily="34" charset="0"/>
              </a:rPr>
              <a:t>60%</a:t>
            </a:r>
            <a:endParaRPr lang="ru-RU" sz="2400" b="1" dirty="0">
              <a:solidFill>
                <a:srgbClr val="002060"/>
              </a:solidFill>
              <a:latin typeface="Trebuchet MS"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Объект 2"/>
          <p:cNvSpPr>
            <a:spLocks noGrp="1"/>
          </p:cNvSpPr>
          <p:nvPr>
            <p:ph sz="quarter" idx="13"/>
          </p:nvPr>
        </p:nvSpPr>
        <p:spPr>
          <a:xfrm>
            <a:off x="323850" y="188913"/>
            <a:ext cx="8496300" cy="6335712"/>
          </a:xfrm>
        </p:spPr>
        <p:txBody>
          <a:bodyPr/>
          <a:lstStyle/>
          <a:p>
            <a:pPr eaLnBrk="1" hangingPunct="1">
              <a:lnSpc>
                <a:spcPct val="90000"/>
              </a:lnSpc>
            </a:pPr>
            <a:r>
              <a:rPr lang="ru-RU" sz="2400" b="1" dirty="0" smtClean="0">
                <a:solidFill>
                  <a:srgbClr val="002060"/>
                </a:solidFill>
              </a:rPr>
              <a:t>Выявлено новообразований</a:t>
            </a:r>
            <a:r>
              <a:rPr lang="ru-RU" sz="2400" b="1" dirty="0" smtClean="0">
                <a:solidFill>
                  <a:srgbClr val="002060"/>
                </a:solidFill>
                <a:latin typeface="Arial" charset="0"/>
              </a:rPr>
              <a:t>: </a:t>
            </a:r>
          </a:p>
          <a:p>
            <a:pPr eaLnBrk="1" hangingPunct="1">
              <a:lnSpc>
                <a:spcPct val="90000"/>
              </a:lnSpc>
              <a:buFontTx/>
              <a:buChar char="-"/>
            </a:pPr>
            <a:r>
              <a:rPr lang="ru-RU" sz="2400" b="1" dirty="0" smtClean="0">
                <a:solidFill>
                  <a:srgbClr val="002060"/>
                </a:solidFill>
              </a:rPr>
              <a:t>молочной железы-</a:t>
            </a:r>
            <a:r>
              <a:rPr lang="ru-RU" sz="2400" b="1" dirty="0" smtClean="0">
                <a:solidFill>
                  <a:srgbClr val="002060"/>
                </a:solidFill>
                <a:latin typeface="Arial" charset="0"/>
              </a:rPr>
              <a:t>3 (подтверждено 3);</a:t>
            </a:r>
          </a:p>
          <a:p>
            <a:pPr eaLnBrk="1" hangingPunct="1">
              <a:lnSpc>
                <a:spcPct val="90000"/>
              </a:lnSpc>
              <a:buFontTx/>
              <a:buChar char="-"/>
            </a:pPr>
            <a:r>
              <a:rPr lang="ru-RU" sz="2400" b="1" dirty="0" smtClean="0">
                <a:solidFill>
                  <a:srgbClr val="002060"/>
                </a:solidFill>
                <a:latin typeface="Arial" charset="0"/>
              </a:rPr>
              <a:t>п</a:t>
            </a:r>
            <a:r>
              <a:rPr lang="ru-RU" sz="2400" b="1" dirty="0" smtClean="0">
                <a:solidFill>
                  <a:srgbClr val="002060"/>
                </a:solidFill>
              </a:rPr>
              <a:t>редстательной</a:t>
            </a:r>
            <a:r>
              <a:rPr lang="ru-RU" sz="2400" b="1" dirty="0" smtClean="0">
                <a:solidFill>
                  <a:srgbClr val="002060"/>
                </a:solidFill>
                <a:latin typeface="Arial" charset="0"/>
              </a:rPr>
              <a:t> железы</a:t>
            </a:r>
            <a:r>
              <a:rPr lang="ru-RU" sz="2400" b="1" dirty="0" smtClean="0">
                <a:solidFill>
                  <a:srgbClr val="002060"/>
                </a:solidFill>
              </a:rPr>
              <a:t>-</a:t>
            </a:r>
            <a:r>
              <a:rPr lang="ru-RU" sz="2400" b="1" dirty="0" smtClean="0">
                <a:solidFill>
                  <a:srgbClr val="002060"/>
                </a:solidFill>
                <a:latin typeface="Arial" charset="0"/>
              </a:rPr>
              <a:t>1 (подтверждено 1);</a:t>
            </a:r>
          </a:p>
          <a:p>
            <a:pPr eaLnBrk="1" hangingPunct="1">
              <a:lnSpc>
                <a:spcPct val="90000"/>
              </a:lnSpc>
              <a:buFontTx/>
              <a:buChar char="-"/>
            </a:pPr>
            <a:r>
              <a:rPr lang="ru-RU" sz="2400" b="1" dirty="0" smtClean="0">
                <a:solidFill>
                  <a:srgbClr val="002060"/>
                </a:solidFill>
                <a:latin typeface="Arial" charset="0"/>
              </a:rPr>
              <a:t>почки – 1; </a:t>
            </a:r>
          </a:p>
          <a:p>
            <a:pPr eaLnBrk="1" hangingPunct="1">
              <a:lnSpc>
                <a:spcPct val="90000"/>
              </a:lnSpc>
              <a:buFontTx/>
              <a:buChar char="-"/>
            </a:pPr>
            <a:r>
              <a:rPr lang="ru-RU" sz="2400" b="1" dirty="0" smtClean="0">
                <a:solidFill>
                  <a:srgbClr val="002060"/>
                </a:solidFill>
                <a:latin typeface="Arial" charset="0"/>
              </a:rPr>
              <a:t>желудка – 1</a:t>
            </a:r>
          </a:p>
          <a:p>
            <a:pPr eaLnBrk="1" hangingPunct="1">
              <a:lnSpc>
                <a:spcPct val="90000"/>
              </a:lnSpc>
              <a:buFontTx/>
              <a:buChar char="-"/>
            </a:pPr>
            <a:r>
              <a:rPr lang="ru-RU" sz="2400" b="1" dirty="0" smtClean="0">
                <a:solidFill>
                  <a:srgbClr val="002060"/>
                </a:solidFill>
                <a:latin typeface="Arial" charset="0"/>
              </a:rPr>
              <a:t>шейки матки – 1 </a:t>
            </a:r>
          </a:p>
          <a:p>
            <a:pPr eaLnBrk="1" hangingPunct="1">
              <a:lnSpc>
                <a:spcPct val="90000"/>
              </a:lnSpc>
            </a:pPr>
            <a:r>
              <a:rPr lang="ru-RU" sz="2400" b="1" dirty="0" smtClean="0">
                <a:solidFill>
                  <a:srgbClr val="002060"/>
                </a:solidFill>
              </a:rPr>
              <a:t>Хронические неинфекционные</a:t>
            </a:r>
            <a:r>
              <a:rPr lang="ru-RU" sz="2400" b="1" dirty="0" smtClean="0">
                <a:solidFill>
                  <a:srgbClr val="002060"/>
                </a:solidFill>
                <a:latin typeface="Arial" charset="0"/>
              </a:rPr>
              <a:t> заболевания: </a:t>
            </a:r>
            <a:r>
              <a:rPr lang="ru-RU" sz="2400" b="1" dirty="0" smtClean="0">
                <a:solidFill>
                  <a:srgbClr val="002060"/>
                </a:solidFill>
              </a:rPr>
              <a:t>ожирение 175, сахарный диабет-</a:t>
            </a:r>
            <a:r>
              <a:rPr lang="ru-RU" sz="2400" b="1" dirty="0" smtClean="0">
                <a:solidFill>
                  <a:srgbClr val="002060"/>
                </a:solidFill>
                <a:latin typeface="Arial" charset="0"/>
              </a:rPr>
              <a:t>7</a:t>
            </a:r>
            <a:r>
              <a:rPr lang="ru-RU" sz="2400" b="1" dirty="0" smtClean="0">
                <a:solidFill>
                  <a:srgbClr val="002060"/>
                </a:solidFill>
              </a:rPr>
              <a:t>, артериальная гипертония</a:t>
            </a:r>
            <a:r>
              <a:rPr lang="ru-RU" sz="2400" b="1" dirty="0" smtClean="0">
                <a:solidFill>
                  <a:srgbClr val="002060"/>
                </a:solidFill>
                <a:latin typeface="Arial" charset="0"/>
              </a:rPr>
              <a:t>-126</a:t>
            </a:r>
            <a:r>
              <a:rPr lang="ru-RU" sz="2400" b="1" dirty="0" smtClean="0">
                <a:solidFill>
                  <a:srgbClr val="002060"/>
                </a:solidFill>
              </a:rPr>
              <a:t>,</a:t>
            </a:r>
            <a:r>
              <a:rPr lang="ru-RU" sz="2400" b="1" dirty="0" smtClean="0">
                <a:solidFill>
                  <a:srgbClr val="002060"/>
                </a:solidFill>
                <a:latin typeface="Arial" charset="0"/>
              </a:rPr>
              <a:t> </a:t>
            </a:r>
            <a:r>
              <a:rPr lang="ru-RU" sz="2400" b="1" dirty="0" smtClean="0">
                <a:solidFill>
                  <a:srgbClr val="002060"/>
                </a:solidFill>
              </a:rPr>
              <a:t>ИБС-12</a:t>
            </a:r>
            <a:r>
              <a:rPr lang="ru-RU" sz="2400" b="1" dirty="0" smtClean="0">
                <a:solidFill>
                  <a:srgbClr val="002060"/>
                </a:solidFill>
                <a:latin typeface="Arial" charset="0"/>
              </a:rPr>
              <a:t>, глаукома-1</a:t>
            </a:r>
          </a:p>
          <a:p>
            <a:pPr eaLnBrk="1" hangingPunct="1">
              <a:lnSpc>
                <a:spcPct val="90000"/>
              </a:lnSpc>
            </a:pPr>
            <a:r>
              <a:rPr lang="ru-RU" sz="2400" b="1" dirty="0" smtClean="0">
                <a:solidFill>
                  <a:srgbClr val="002060"/>
                </a:solidFill>
              </a:rPr>
              <a:t>Все 462 сотрудника объединения , подлежавшие диспансеризации , прошли её.</a:t>
            </a:r>
          </a:p>
          <a:p>
            <a:pPr eaLnBrk="1" hangingPunct="1">
              <a:lnSpc>
                <a:spcPct val="90000"/>
              </a:lnSpc>
            </a:pPr>
            <a:r>
              <a:rPr lang="ru-RU" sz="2400" b="1" dirty="0" smtClean="0">
                <a:solidFill>
                  <a:srgbClr val="002060"/>
                </a:solidFill>
              </a:rPr>
              <a:t>Выявлено 3 случая сахарного диабета и 1-заболевание молочной железы.</a:t>
            </a:r>
          </a:p>
          <a:p>
            <a:pPr eaLnBrk="1" hangingPunct="1">
              <a:lnSpc>
                <a:spcPct val="90000"/>
              </a:lnSpc>
            </a:pPr>
            <a:r>
              <a:rPr lang="ru-RU" sz="2400" b="1" dirty="0" smtClean="0">
                <a:solidFill>
                  <a:srgbClr val="002060"/>
                </a:solidFill>
              </a:rPr>
              <a:t>Профилактическим осмотрам по плану подлежало 2225 чел., осмотрено </a:t>
            </a:r>
            <a:r>
              <a:rPr lang="ru-RU" sz="2400" b="1" dirty="0" smtClean="0">
                <a:solidFill>
                  <a:srgbClr val="002060"/>
                </a:solidFill>
                <a:latin typeface="Arial" charset="0"/>
              </a:rPr>
              <a:t>2110</a:t>
            </a:r>
            <a:r>
              <a:rPr lang="ru-RU" sz="2400" b="1" dirty="0" smtClean="0">
                <a:solidFill>
                  <a:srgbClr val="002060"/>
                </a:solidFill>
              </a:rPr>
              <a:t>-</a:t>
            </a:r>
            <a:r>
              <a:rPr lang="ru-RU" sz="2400" b="1" dirty="0" smtClean="0">
                <a:solidFill>
                  <a:srgbClr val="002060"/>
                </a:solidFill>
                <a:latin typeface="Arial" charset="0"/>
              </a:rPr>
              <a:t>95</a:t>
            </a:r>
            <a:r>
              <a:rPr lang="ru-RU" sz="2800" b="1" dirty="0" smtClean="0">
                <a:solidFill>
                  <a:srgbClr val="002060"/>
                </a:solidFill>
              </a:rPr>
              <a:t>%</a:t>
            </a:r>
          </a:p>
          <a:p>
            <a:pPr eaLnBrk="1" hangingPunct="1">
              <a:lnSpc>
                <a:spcPct val="90000"/>
              </a:lnSpc>
            </a:pPr>
            <a:endParaRPr lang="ru-RU"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Объект 2"/>
          <p:cNvSpPr>
            <a:spLocks noGrp="1"/>
          </p:cNvSpPr>
          <p:nvPr>
            <p:ph sz="quarter" idx="13"/>
          </p:nvPr>
        </p:nvSpPr>
        <p:spPr>
          <a:xfrm>
            <a:off x="107950" y="260350"/>
            <a:ext cx="9036050" cy="6337300"/>
          </a:xfrm>
        </p:spPr>
        <p:txBody>
          <a:bodyPr/>
          <a:lstStyle/>
          <a:p>
            <a:pPr marL="44450" indent="0" algn="ctr" eaLnBrk="1" hangingPunct="1">
              <a:buFont typeface="Georgia" pitchFamily="18" charset="0"/>
              <a:buNone/>
            </a:pPr>
            <a:r>
              <a:rPr lang="ru-RU" sz="4000" b="1" dirty="0" smtClean="0">
                <a:solidFill>
                  <a:srgbClr val="C00000"/>
                </a:solidFill>
              </a:rPr>
              <a:t>По группам состояния здоровья:</a:t>
            </a:r>
          </a:p>
          <a:p>
            <a:pPr marL="44450" indent="0" algn="ctr" eaLnBrk="1" hangingPunct="1">
              <a:buFont typeface="Georgia" pitchFamily="18" charset="0"/>
              <a:buNone/>
            </a:pPr>
            <a:endParaRPr lang="ru-RU" sz="4000" b="1" dirty="0" smtClean="0"/>
          </a:p>
          <a:p>
            <a:pPr marL="44450" indent="0" eaLnBrk="1" hangingPunct="1"/>
            <a:r>
              <a:rPr lang="ru-RU" sz="4400" b="1" dirty="0" smtClean="0">
                <a:solidFill>
                  <a:srgbClr val="002060"/>
                </a:solidFill>
              </a:rPr>
              <a:t>I группа-</a:t>
            </a:r>
            <a:r>
              <a:rPr lang="ru-RU" sz="4400" b="1" dirty="0" smtClean="0">
                <a:solidFill>
                  <a:srgbClr val="002060"/>
                </a:solidFill>
                <a:latin typeface="Arial" charset="0"/>
              </a:rPr>
              <a:t>452</a:t>
            </a:r>
            <a:r>
              <a:rPr lang="ru-RU" sz="4400" b="1" dirty="0" smtClean="0">
                <a:solidFill>
                  <a:srgbClr val="002060"/>
                </a:solidFill>
              </a:rPr>
              <a:t>-</a:t>
            </a:r>
            <a:r>
              <a:rPr lang="ru-RU" sz="4400" b="1" dirty="0" smtClean="0">
                <a:solidFill>
                  <a:srgbClr val="002060"/>
                </a:solidFill>
                <a:latin typeface="Arial" charset="0"/>
              </a:rPr>
              <a:t>21,4</a:t>
            </a:r>
            <a:r>
              <a:rPr lang="ru-RU" sz="4400" b="1" dirty="0" smtClean="0">
                <a:solidFill>
                  <a:srgbClr val="002060"/>
                </a:solidFill>
              </a:rPr>
              <a:t>%</a:t>
            </a:r>
          </a:p>
          <a:p>
            <a:pPr marL="44450" indent="0" eaLnBrk="1" hangingPunct="1"/>
            <a:r>
              <a:rPr lang="ru-RU" sz="4400" b="1" dirty="0" smtClean="0">
                <a:solidFill>
                  <a:srgbClr val="002060"/>
                </a:solidFill>
              </a:rPr>
              <a:t>II группа-</a:t>
            </a:r>
            <a:r>
              <a:rPr lang="ru-RU" sz="4400" b="1" dirty="0" smtClean="0">
                <a:solidFill>
                  <a:srgbClr val="002060"/>
                </a:solidFill>
                <a:latin typeface="Arial" charset="0"/>
              </a:rPr>
              <a:t>265-12,6</a:t>
            </a:r>
            <a:r>
              <a:rPr lang="ru-RU" sz="4400" b="1" dirty="0" smtClean="0">
                <a:solidFill>
                  <a:srgbClr val="002060"/>
                </a:solidFill>
              </a:rPr>
              <a:t>% </a:t>
            </a:r>
          </a:p>
          <a:p>
            <a:pPr marL="44450" indent="0" eaLnBrk="1" hangingPunct="1"/>
            <a:r>
              <a:rPr lang="ru-RU" sz="4400" b="1" dirty="0" smtClean="0">
                <a:solidFill>
                  <a:srgbClr val="002060"/>
                </a:solidFill>
              </a:rPr>
              <a:t>IIIгруппа-</a:t>
            </a:r>
            <a:r>
              <a:rPr lang="ru-RU" sz="4400" b="1" dirty="0" smtClean="0">
                <a:solidFill>
                  <a:srgbClr val="002060"/>
                </a:solidFill>
                <a:latin typeface="Arial" charset="0"/>
              </a:rPr>
              <a:t>1393-66</a:t>
            </a:r>
            <a:r>
              <a:rPr lang="ru-RU" sz="4400" b="1" dirty="0" smtClean="0">
                <a:solidFill>
                  <a:srgbClr val="002060"/>
                </a:solidFill>
              </a:rPr>
              <a:t>%</a:t>
            </a:r>
          </a:p>
          <a:p>
            <a:pPr marL="44450" indent="0" eaLnBrk="1" hangingPunct="1"/>
            <a:r>
              <a:rPr lang="ru-RU" sz="4400" b="1" dirty="0" smtClean="0">
                <a:solidFill>
                  <a:srgbClr val="002060"/>
                </a:solidFill>
              </a:rPr>
              <a:t>Взято на «Д» учет 78 человек</a:t>
            </a:r>
          </a:p>
          <a:p>
            <a:pPr marL="44450" indent="0" eaLnBrk="1" hangingPunct="1"/>
            <a:endParaRPr lang="ru-RU" sz="44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Объект 2"/>
          <p:cNvSpPr>
            <a:spLocks noGrp="1"/>
          </p:cNvSpPr>
          <p:nvPr>
            <p:ph sz="quarter" idx="13"/>
          </p:nvPr>
        </p:nvSpPr>
        <p:spPr>
          <a:xfrm>
            <a:off x="395288" y="188913"/>
            <a:ext cx="8748712" cy="6553200"/>
          </a:xfrm>
        </p:spPr>
        <p:txBody>
          <a:bodyPr/>
          <a:lstStyle/>
          <a:p>
            <a:pPr eaLnBrk="1" hangingPunct="1"/>
            <a:r>
              <a:rPr lang="ru-RU" sz="2500" b="1" dirty="0" smtClean="0">
                <a:solidFill>
                  <a:srgbClr val="002060"/>
                </a:solidFill>
              </a:rPr>
              <a:t>Профилактическая работа.</a:t>
            </a:r>
          </a:p>
          <a:p>
            <a:pPr eaLnBrk="1" hangingPunct="1"/>
            <a:r>
              <a:rPr lang="ru-RU" sz="2500" b="1" dirty="0" smtClean="0">
                <a:solidFill>
                  <a:srgbClr val="002060"/>
                </a:solidFill>
              </a:rPr>
              <a:t>Работа в СМИ, т.е. выступление на ТВ-1, проведено лекций-1844. медицинскими сестрами проведено 9560 беседы, оформлено стендов-3.</a:t>
            </a:r>
          </a:p>
          <a:p>
            <a:pPr eaLnBrk="1" hangingPunct="1"/>
            <a:r>
              <a:rPr lang="ru-RU" sz="2500" b="1" dirty="0" smtClean="0">
                <a:solidFill>
                  <a:srgbClr val="002060"/>
                </a:solidFill>
              </a:rPr>
              <a:t>Проведено занятий в школе здоровья для пациентов с АГ-8, обучено 81 человек</a:t>
            </a:r>
          </a:p>
          <a:p>
            <a:pPr eaLnBrk="1" hangingPunct="1"/>
            <a:r>
              <a:rPr lang="ru-RU" sz="2500" b="1" dirty="0" smtClean="0">
                <a:solidFill>
                  <a:srgbClr val="002060"/>
                </a:solidFill>
              </a:rPr>
              <a:t>Для пациентов страдающих сахарным диабетом организована школа сахарного диабета, где наряду с врачами активно ведут работу медицинские сестры, обучено 75 человек.</a:t>
            </a:r>
          </a:p>
          <a:p>
            <a:pPr eaLnBrk="1" hangingPunct="1"/>
            <a:r>
              <a:rPr lang="ru-RU" sz="2500" b="1" dirty="0" smtClean="0">
                <a:solidFill>
                  <a:srgbClr val="002060"/>
                </a:solidFill>
              </a:rPr>
              <a:t>Распространено информационно-методических материалов(листовок) по диспансеризации-400 шт.</a:t>
            </a:r>
          </a:p>
          <a:p>
            <a:pPr eaLnBrk="1" hangingPunct="1"/>
            <a:r>
              <a:rPr lang="ru-RU" sz="2500" b="1" dirty="0" smtClean="0">
                <a:solidFill>
                  <a:srgbClr val="002060"/>
                </a:solidFill>
              </a:rPr>
              <a:t>Публикация материалов на WEB-сайтах больницы-6</a:t>
            </a:r>
          </a:p>
          <a:p>
            <a:pPr eaLnBrk="1" hangingPunct="1"/>
            <a:endParaRPr lang="ru-RU" sz="2500" b="1" dirty="0" smtClean="0">
              <a:solidFill>
                <a:srgbClr val="00206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C:\Users\User\Desktop\вика\les_28.jpg"/>
          <p:cNvPicPr>
            <a:picLocks noChangeAspect="1" noChangeArrowheads="1"/>
          </p:cNvPicPr>
          <p:nvPr/>
        </p:nvPicPr>
        <p:blipFill>
          <a:blip r:embed="rId2"/>
          <a:srcRect/>
          <a:stretch>
            <a:fillRect/>
          </a:stretch>
        </p:blipFill>
        <p:spPr bwMode="auto">
          <a:xfrm>
            <a:off x="0" y="-11113"/>
            <a:ext cx="9144000" cy="6858001"/>
          </a:xfrm>
          <a:prstGeom prst="rect">
            <a:avLst/>
          </a:prstGeom>
          <a:noFill/>
          <a:ln w="9525">
            <a:noFill/>
            <a:miter lim="800000"/>
            <a:headEnd/>
            <a:tailEnd/>
          </a:ln>
        </p:spPr>
      </p:pic>
      <p:sp>
        <p:nvSpPr>
          <p:cNvPr id="2" name="Заголовок 1"/>
          <p:cNvSpPr>
            <a:spLocks noGrp="1"/>
          </p:cNvSpPr>
          <p:nvPr>
            <p:ph type="title"/>
          </p:nvPr>
        </p:nvSpPr>
        <p:spPr>
          <a:xfrm>
            <a:off x="755576" y="1340768"/>
            <a:ext cx="7848872" cy="4464496"/>
          </a:xfrm>
        </p:spPr>
        <p:txBody>
          <a:bodyPr/>
          <a:lstStyle/>
          <a:p>
            <a:pPr marL="0" indent="0" algn="ctr" eaLnBrk="1" fontAlgn="auto" hangingPunct="1">
              <a:spcAft>
                <a:spcPts val="0"/>
              </a:spcAft>
              <a:buClr>
                <a:schemeClr val="accent6">
                  <a:lumMod val="75000"/>
                </a:schemeClr>
              </a:buClr>
              <a:buFont typeface="Georgia" pitchFamily="18" charset="0"/>
              <a:buNone/>
              <a:defRPr/>
            </a:pPr>
            <a:r>
              <a:rPr lang="ru-RU"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ВАШЕ ЗДОРОВЬЕ В ВАШИХ РУКАХ!</a:t>
            </a:r>
            <a:br>
              <a:rPr lang="ru-RU"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ru-RU"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БУДЬТЕ ЗДОРОВЫ!</a:t>
            </a:r>
            <a:br>
              <a:rPr lang="ru-RU"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ru-RU"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r>
            <a:br>
              <a:rPr lang="ru-RU"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endParaRPr lang="ru-RU"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Прямоугольник 4"/>
          <p:cNvSpPr>
            <a:spLocks noChangeArrowheads="1"/>
          </p:cNvSpPr>
          <p:nvPr/>
        </p:nvSpPr>
        <p:spPr bwMode="auto">
          <a:xfrm>
            <a:off x="395288" y="115888"/>
            <a:ext cx="8569325" cy="647700"/>
          </a:xfrm>
          <a:prstGeom prst="rect">
            <a:avLst/>
          </a:prstGeom>
          <a:noFill/>
          <a:ln w="9525">
            <a:noFill/>
            <a:miter lim="800000"/>
            <a:headEnd/>
            <a:tailEnd/>
          </a:ln>
        </p:spPr>
        <p:txBody>
          <a:bodyPr>
            <a:spAutoFit/>
          </a:bodyPr>
          <a:lstStyle/>
          <a:p>
            <a:pPr algn="ctr"/>
            <a:r>
              <a:rPr lang="ru-RU" b="1">
                <a:solidFill>
                  <a:srgbClr val="FF0000"/>
                </a:solidFill>
                <a:latin typeface="Trebuchet MS" pitchFamily="34" charset="0"/>
              </a:rPr>
              <a:t>Хронические неинфекционные  заболевания обуславливают 75% всех смертей в Российской Федерации</a:t>
            </a:r>
          </a:p>
        </p:txBody>
      </p:sp>
      <p:pic>
        <p:nvPicPr>
          <p:cNvPr id="15362" name="Picture 3"/>
          <p:cNvPicPr>
            <a:picLocks noChangeAspect="1" noChangeArrowheads="1"/>
          </p:cNvPicPr>
          <p:nvPr/>
        </p:nvPicPr>
        <p:blipFill>
          <a:blip r:embed="rId2"/>
          <a:srcRect/>
          <a:stretch>
            <a:fillRect/>
          </a:stretch>
        </p:blipFill>
        <p:spPr bwMode="auto">
          <a:xfrm>
            <a:off x="3924300" y="782638"/>
            <a:ext cx="4743450" cy="3448050"/>
          </a:xfrm>
          <a:prstGeom prst="rect">
            <a:avLst/>
          </a:prstGeom>
          <a:noFill/>
          <a:ln w="9525">
            <a:noFill/>
            <a:miter lim="800000"/>
            <a:headEnd/>
            <a:tailEnd/>
          </a:ln>
        </p:spPr>
      </p:pic>
      <p:sp>
        <p:nvSpPr>
          <p:cNvPr id="15363" name="TextBox 21"/>
          <p:cNvSpPr txBox="1">
            <a:spLocks noChangeArrowheads="1"/>
          </p:cNvSpPr>
          <p:nvPr/>
        </p:nvSpPr>
        <p:spPr bwMode="auto">
          <a:xfrm>
            <a:off x="419100" y="2276475"/>
            <a:ext cx="2916238" cy="923925"/>
          </a:xfrm>
          <a:prstGeom prst="rect">
            <a:avLst/>
          </a:prstGeom>
          <a:noFill/>
          <a:ln w="9525">
            <a:noFill/>
            <a:miter lim="800000"/>
            <a:headEnd/>
            <a:tailEnd/>
          </a:ln>
        </p:spPr>
        <p:txBody>
          <a:bodyPr>
            <a:spAutoFit/>
          </a:bodyPr>
          <a:lstStyle/>
          <a:p>
            <a:pPr algn="r"/>
            <a:r>
              <a:rPr lang="ru-RU" altLang="ru-RU" i="1">
                <a:solidFill>
                  <a:srgbClr val="000000"/>
                </a:solidFill>
                <a:latin typeface="Calibri" pitchFamily="34" charset="0"/>
              </a:rPr>
              <a:t>Структура причин смерти в Российской Федерации (Росстат, 2010)</a:t>
            </a:r>
          </a:p>
        </p:txBody>
      </p:sp>
      <p:sp>
        <p:nvSpPr>
          <p:cNvPr id="15364" name="Прямоугольник 5"/>
          <p:cNvSpPr>
            <a:spLocks noChangeArrowheads="1"/>
          </p:cNvSpPr>
          <p:nvPr/>
        </p:nvSpPr>
        <p:spPr bwMode="auto">
          <a:xfrm>
            <a:off x="611188" y="4076700"/>
            <a:ext cx="7777162" cy="646113"/>
          </a:xfrm>
          <a:prstGeom prst="rect">
            <a:avLst/>
          </a:prstGeom>
          <a:noFill/>
          <a:ln w="9525">
            <a:noFill/>
            <a:miter lim="800000"/>
            <a:headEnd/>
            <a:tailEnd/>
          </a:ln>
        </p:spPr>
        <p:txBody>
          <a:bodyPr>
            <a:spAutoFit/>
          </a:bodyPr>
          <a:lstStyle/>
          <a:p>
            <a:r>
              <a:rPr lang="ru-RU" b="1">
                <a:solidFill>
                  <a:srgbClr val="002060"/>
                </a:solidFill>
                <a:latin typeface="Trebuchet MS" pitchFamily="34" charset="0"/>
              </a:rPr>
              <a:t>на лиц, не достигших возраста в 60 лет, в Российской Федерации приходится </a:t>
            </a:r>
            <a:r>
              <a:rPr lang="ru-RU" b="1">
                <a:solidFill>
                  <a:srgbClr val="C00000"/>
                </a:solidFill>
                <a:latin typeface="Trebuchet MS" pitchFamily="34" charset="0"/>
              </a:rPr>
              <a:t>39,7% </a:t>
            </a:r>
            <a:r>
              <a:rPr lang="ru-RU" b="1">
                <a:solidFill>
                  <a:srgbClr val="002060"/>
                </a:solidFill>
                <a:latin typeface="Trebuchet MS" pitchFamily="34" charset="0"/>
              </a:rPr>
              <a:t>всех смертей</a:t>
            </a:r>
          </a:p>
        </p:txBody>
      </p:sp>
      <p:sp>
        <p:nvSpPr>
          <p:cNvPr id="15365" name="Прямоугольник 6"/>
          <p:cNvSpPr>
            <a:spLocks noChangeArrowheads="1"/>
          </p:cNvSpPr>
          <p:nvPr/>
        </p:nvSpPr>
        <p:spPr bwMode="auto">
          <a:xfrm>
            <a:off x="611188" y="5157788"/>
            <a:ext cx="8353425" cy="646112"/>
          </a:xfrm>
          <a:prstGeom prst="rect">
            <a:avLst/>
          </a:prstGeom>
          <a:noFill/>
          <a:ln w="9525">
            <a:noFill/>
            <a:miter lim="800000"/>
            <a:headEnd/>
            <a:tailEnd/>
          </a:ln>
        </p:spPr>
        <p:txBody>
          <a:bodyPr>
            <a:spAutoFit/>
          </a:bodyPr>
          <a:lstStyle/>
          <a:p>
            <a:r>
              <a:rPr lang="ru-RU" b="1">
                <a:solidFill>
                  <a:srgbClr val="002060"/>
                </a:solidFill>
                <a:latin typeface="Trebuchet MS" pitchFamily="34" charset="0"/>
              </a:rPr>
              <a:t>Суммарный экономический ущерб только от болезней системы кровообращения составляет около </a:t>
            </a:r>
            <a:r>
              <a:rPr lang="ru-RU" b="1">
                <a:solidFill>
                  <a:srgbClr val="C00000"/>
                </a:solidFill>
                <a:latin typeface="Trebuchet MS" pitchFamily="34" charset="0"/>
              </a:rPr>
              <a:t>1 трлн. руб. </a:t>
            </a:r>
            <a:r>
              <a:rPr lang="ru-RU" b="1">
                <a:solidFill>
                  <a:srgbClr val="002060"/>
                </a:solidFill>
                <a:latin typeface="Trebuchet MS" pitchFamily="34" charset="0"/>
              </a:rPr>
              <a:t>в год </a:t>
            </a:r>
            <a:r>
              <a:rPr lang="ru-RU" b="1">
                <a:solidFill>
                  <a:srgbClr val="C00000"/>
                </a:solidFill>
                <a:latin typeface="Trebuchet MS" pitchFamily="34" charset="0"/>
              </a:rPr>
              <a:t>(около 3% от ВВП)</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320040" indent="-320040" eaLnBrk="1" fontAlgn="auto" hangingPunct="1">
              <a:spcAft>
                <a:spcPts val="0"/>
              </a:spcAft>
              <a:buClr>
                <a:schemeClr val="accent6">
                  <a:lumMod val="75000"/>
                </a:schemeClr>
              </a:buClr>
              <a:defRPr/>
            </a:pPr>
            <a:endParaRPr lang="ru-RU"/>
          </a:p>
        </p:txBody>
      </p:sp>
      <p:pic>
        <p:nvPicPr>
          <p:cNvPr id="16386" name="Picture 2"/>
          <p:cNvPicPr>
            <a:picLocks noGrp="1" noChangeAspect="1" noChangeArrowheads="1"/>
          </p:cNvPicPr>
          <p:nvPr>
            <p:ph sz="quarter" idx="13"/>
          </p:nvPr>
        </p:nvPicPr>
        <p:blipFill>
          <a:blip r:embed="rId2"/>
          <a:srcRect/>
          <a:stretch>
            <a:fillRect/>
          </a:stretch>
        </p:blipFill>
        <p:spPr>
          <a:xfrm>
            <a:off x="1476375" y="115888"/>
            <a:ext cx="6400800" cy="803275"/>
          </a:xfrm>
        </p:spPr>
      </p:pic>
      <p:pic>
        <p:nvPicPr>
          <p:cNvPr id="16387" name="Picture 3"/>
          <p:cNvPicPr>
            <a:picLocks noChangeAspect="1" noChangeArrowheads="1"/>
          </p:cNvPicPr>
          <p:nvPr/>
        </p:nvPicPr>
        <p:blipFill>
          <a:blip r:embed="rId3"/>
          <a:srcRect/>
          <a:stretch>
            <a:fillRect/>
          </a:stretch>
        </p:blipFill>
        <p:spPr bwMode="auto">
          <a:xfrm>
            <a:off x="468313" y="1268413"/>
            <a:ext cx="8418512"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ъект 2"/>
          <p:cNvSpPr>
            <a:spLocks noGrp="1"/>
          </p:cNvSpPr>
          <p:nvPr>
            <p:ph sz="quarter" idx="13"/>
          </p:nvPr>
        </p:nvSpPr>
        <p:spPr>
          <a:xfrm>
            <a:off x="468313" y="115888"/>
            <a:ext cx="8496300" cy="6553200"/>
          </a:xfrm>
        </p:spPr>
        <p:txBody>
          <a:bodyPr/>
          <a:lstStyle/>
          <a:p>
            <a:pPr eaLnBrk="1" hangingPunct="1">
              <a:lnSpc>
                <a:spcPct val="90000"/>
              </a:lnSpc>
            </a:pPr>
            <a:r>
              <a:rPr lang="ru-RU" sz="2800" b="1" smtClean="0">
                <a:solidFill>
                  <a:srgbClr val="073C65"/>
                </a:solidFill>
              </a:rPr>
              <a:t>В соответствии со статьей 46 ФЗ № 323 «Об охране здоровья граждан РФ» утвержден порядок проведения диспансеризации определенных групп взрослого населения приказом № </a:t>
            </a:r>
            <a:r>
              <a:rPr lang="ru-RU" sz="2800" b="1" smtClean="0">
                <a:solidFill>
                  <a:srgbClr val="073C65"/>
                </a:solidFill>
                <a:latin typeface="Arial" charset="0"/>
              </a:rPr>
              <a:t>36-ан</a:t>
            </a:r>
            <a:r>
              <a:rPr lang="ru-RU" sz="2800" b="1" smtClean="0">
                <a:solidFill>
                  <a:srgbClr val="073C65"/>
                </a:solidFill>
              </a:rPr>
              <a:t> МЗ РФ от 03.</a:t>
            </a:r>
            <a:r>
              <a:rPr lang="ru-RU" sz="2800" b="1" smtClean="0">
                <a:solidFill>
                  <a:srgbClr val="073C65"/>
                </a:solidFill>
                <a:latin typeface="Arial" charset="0"/>
              </a:rPr>
              <a:t>02</a:t>
            </a:r>
            <a:r>
              <a:rPr lang="ru-RU" sz="2800" b="1" smtClean="0">
                <a:solidFill>
                  <a:srgbClr val="073C65"/>
                </a:solidFill>
              </a:rPr>
              <a:t>.1</a:t>
            </a:r>
            <a:r>
              <a:rPr lang="ru-RU" sz="2800" b="1" smtClean="0">
                <a:solidFill>
                  <a:srgbClr val="073C65"/>
                </a:solidFill>
                <a:latin typeface="Arial" charset="0"/>
              </a:rPr>
              <a:t>5.</a:t>
            </a:r>
            <a:r>
              <a:rPr lang="ru-RU" sz="2800" b="1" smtClean="0">
                <a:solidFill>
                  <a:srgbClr val="073C65"/>
                </a:solidFill>
              </a:rPr>
              <a:t> </a:t>
            </a:r>
            <a:r>
              <a:rPr lang="ru-RU" sz="2800" b="1" smtClean="0">
                <a:solidFill>
                  <a:srgbClr val="073C65"/>
                </a:solidFill>
                <a:latin typeface="Arial" charset="0"/>
              </a:rPr>
              <a:t>О</a:t>
            </a:r>
            <a:r>
              <a:rPr lang="ru-RU" sz="2800" b="1" smtClean="0">
                <a:solidFill>
                  <a:srgbClr val="073C65"/>
                </a:solidFill>
              </a:rPr>
              <a:t>сновная нагрузка в реализации данного приказа легла на плечи медицинских сестер</a:t>
            </a:r>
          </a:p>
          <a:p>
            <a:pPr eaLnBrk="1" hangingPunct="1">
              <a:lnSpc>
                <a:spcPct val="90000"/>
              </a:lnSpc>
            </a:pPr>
            <a:r>
              <a:rPr lang="ru-RU" sz="2800" b="1" smtClean="0">
                <a:solidFill>
                  <a:srgbClr val="073C65"/>
                </a:solidFill>
              </a:rPr>
              <a:t>Цель диспансеризации: раннее выявление хронических неинфекционных заболеваний, являющихся основной причиной инвалидности и преждевременной смертности населения РФ, основных факторов их развития</a:t>
            </a:r>
          </a:p>
          <a:p>
            <a:pPr eaLnBrk="1" hangingPunct="1">
              <a:lnSpc>
                <a:spcPct val="90000"/>
              </a:lnSpc>
            </a:pPr>
            <a:endParaRPr lang="ru-RU" b="1" smtClean="0">
              <a:solidFill>
                <a:srgbClr val="073C65"/>
              </a:solidFill>
            </a:endParaRPr>
          </a:p>
          <a:p>
            <a:pPr eaLnBrk="1" hangingPunct="1">
              <a:lnSpc>
                <a:spcPct val="90000"/>
              </a:lnSpc>
            </a:pPr>
            <a:endParaRPr lang="ru-RU" b="1" smtClean="0">
              <a:solidFill>
                <a:srgbClr val="073C65"/>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39750" y="260350"/>
            <a:ext cx="8353425" cy="6264275"/>
          </a:xfrm>
        </p:spPr>
        <p:txBody>
          <a:bodyPr rtlCol="0">
            <a:normAutofit/>
          </a:bodyPr>
          <a:lstStyle/>
          <a:p>
            <a:pPr indent="-182880" algn="just" eaLnBrk="1" fontAlgn="auto" hangingPunct="1">
              <a:buClr>
                <a:schemeClr val="accent6">
                  <a:lumMod val="75000"/>
                </a:schemeClr>
              </a:buClr>
              <a:defRPr/>
            </a:pPr>
            <a:r>
              <a:rPr lang="ru-RU" sz="2600" b="1" dirty="0">
                <a:solidFill>
                  <a:schemeClr val="bg2">
                    <a:lumMod val="25000"/>
                  </a:schemeClr>
                </a:solidFill>
              </a:rPr>
              <a:t>Участковая медицинская сестра приглашает пациентов в поликлинику для прохождения диспансеризации.</a:t>
            </a:r>
          </a:p>
          <a:p>
            <a:pPr indent="-182880" algn="just" eaLnBrk="1" fontAlgn="auto" hangingPunct="1">
              <a:buClr>
                <a:schemeClr val="accent6">
                  <a:lumMod val="75000"/>
                </a:schemeClr>
              </a:buClr>
              <a:defRPr/>
            </a:pPr>
            <a:r>
              <a:rPr lang="ru-RU" sz="2600" b="1" dirty="0">
                <a:solidFill>
                  <a:schemeClr val="bg2">
                    <a:lumMod val="25000"/>
                  </a:schemeClr>
                </a:solidFill>
              </a:rPr>
              <a:t>Медицинская сестра кабинета медицинской профилактики  проводит инструктаж граждан, прибывших на диспансеризацию , о порядке ее прохождения, объеме и последовательности проведения обследования. Он проводится с использованием </a:t>
            </a:r>
            <a:r>
              <a:rPr lang="ru-RU" sz="2600" b="1" dirty="0" smtClean="0">
                <a:solidFill>
                  <a:schemeClr val="bg2">
                    <a:lumMod val="25000"/>
                  </a:schemeClr>
                </a:solidFill>
              </a:rPr>
              <a:t>маршрутной </a:t>
            </a:r>
            <a:r>
              <a:rPr lang="ru-RU" sz="2600" b="1" dirty="0">
                <a:solidFill>
                  <a:schemeClr val="bg2">
                    <a:lumMod val="25000"/>
                  </a:schemeClr>
                </a:solidFill>
              </a:rPr>
              <a:t>карты диспансеризации. Затем пациент заполняет анкету с целью выявления хронических неинфекционных заболеваний , факторов риска их развития, потребления наркотических средств и психотропных веществ без назначения врача.</a:t>
            </a:r>
          </a:p>
          <a:p>
            <a:pPr indent="-182880" algn="just" eaLnBrk="1" fontAlgn="auto" hangingPunct="1">
              <a:buClr>
                <a:schemeClr val="accent6">
                  <a:lumMod val="75000"/>
                </a:schemeClr>
              </a:buClr>
              <a:defRPr/>
            </a:pPr>
            <a:endParaRPr lang="ru-RU" sz="2600" b="1"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ъект 2"/>
          <p:cNvSpPr>
            <a:spLocks noGrp="1"/>
          </p:cNvSpPr>
          <p:nvPr>
            <p:ph sz="quarter" idx="13"/>
          </p:nvPr>
        </p:nvSpPr>
        <p:spPr>
          <a:xfrm>
            <a:off x="1116013" y="44450"/>
            <a:ext cx="7559675" cy="647700"/>
          </a:xfrm>
        </p:spPr>
        <p:txBody>
          <a:bodyPr/>
          <a:lstStyle/>
          <a:p>
            <a:pPr algn="ctr" eaLnBrk="1" hangingPunct="1"/>
            <a:r>
              <a:rPr lang="ru-RU" sz="2400" b="1" smtClean="0">
                <a:solidFill>
                  <a:srgbClr val="C00000"/>
                </a:solidFill>
              </a:rPr>
              <a:t>Здесь же проводится антропометрия: измерение роста </a:t>
            </a:r>
          </a:p>
        </p:txBody>
      </p:sp>
      <p:pic>
        <p:nvPicPr>
          <p:cNvPr id="1027" name="Picture 3" descr="C:\Documents and Settings\Вероника\Рабочий стол\Вика\на конференцию\IMG_2952.JPG"/>
          <p:cNvPicPr>
            <a:picLocks noChangeAspect="1" noChangeArrowheads="1"/>
          </p:cNvPicPr>
          <p:nvPr/>
        </p:nvPicPr>
        <p:blipFill>
          <a:blip r:embed="rId2" cstate="print">
            <a:extLst/>
          </a:blip>
          <a:srcRect/>
          <a:stretch>
            <a:fillRect/>
          </a:stretch>
        </p:blipFill>
        <p:spPr bwMode="auto">
          <a:xfrm>
            <a:off x="2699792" y="1052736"/>
            <a:ext cx="3600400" cy="5400600"/>
          </a:xfrm>
          <a:prstGeom prst="rect">
            <a:avLst/>
          </a:prstGeom>
          <a:ln>
            <a:noFill/>
          </a:ln>
          <a:effectLst>
            <a:softEdge rad="112500"/>
          </a:effectLs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Объект 2"/>
          <p:cNvSpPr>
            <a:spLocks noGrp="1"/>
          </p:cNvSpPr>
          <p:nvPr>
            <p:ph sz="quarter" idx="13"/>
          </p:nvPr>
        </p:nvSpPr>
        <p:spPr>
          <a:xfrm>
            <a:off x="468313" y="188913"/>
            <a:ext cx="8567737" cy="576262"/>
          </a:xfrm>
        </p:spPr>
        <p:txBody>
          <a:bodyPr/>
          <a:lstStyle/>
          <a:p>
            <a:pPr marL="44450" indent="0" algn="ctr" eaLnBrk="1" hangingPunct="1">
              <a:buFont typeface="Georgia" pitchFamily="18" charset="0"/>
              <a:buNone/>
            </a:pPr>
            <a:r>
              <a:rPr lang="ru-RU" sz="2000" b="1" smtClean="0">
                <a:solidFill>
                  <a:srgbClr val="C00000"/>
                </a:solidFill>
              </a:rPr>
              <a:t>Измерение веса Затем медицинская сестра определяет ИМТ. Этот показатель  позволяет определить риск развития СС и эндокринных заболеваний.</a:t>
            </a:r>
          </a:p>
          <a:p>
            <a:pPr marL="44450" indent="0" eaLnBrk="1" hangingPunct="1">
              <a:buFont typeface="Georgia" pitchFamily="18" charset="0"/>
              <a:buNone/>
            </a:pPr>
            <a:endParaRPr lang="ru-RU" sz="3200" b="1" smtClean="0"/>
          </a:p>
        </p:txBody>
      </p:sp>
      <p:pic>
        <p:nvPicPr>
          <p:cNvPr id="2050" name="Picture 2"/>
          <p:cNvPicPr>
            <a:picLocks noChangeAspect="1" noChangeArrowheads="1"/>
          </p:cNvPicPr>
          <p:nvPr/>
        </p:nvPicPr>
        <p:blipFill>
          <a:blip r:embed="rId2">
            <a:extLst/>
          </a:blip>
          <a:srcRect/>
          <a:stretch>
            <a:fillRect/>
          </a:stretch>
        </p:blipFill>
        <p:spPr bwMode="auto">
          <a:xfrm>
            <a:off x="2627784" y="1268760"/>
            <a:ext cx="3621087" cy="5438775"/>
          </a:xfrm>
          <a:prstGeom prst="rect">
            <a:avLst/>
          </a:prstGeom>
          <a:ln>
            <a:noFill/>
          </a:ln>
          <a:effectLst>
            <a:softEdge rad="112500"/>
          </a:effectLs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320040" indent="-320040" eaLnBrk="1" fontAlgn="auto" hangingPunct="1">
              <a:spcAft>
                <a:spcPts val="0"/>
              </a:spcAft>
              <a:buClr>
                <a:schemeClr val="accent6">
                  <a:lumMod val="75000"/>
                </a:schemeClr>
              </a:buClr>
              <a:defRPr/>
            </a:pPr>
            <a:endParaRPr lang="ru-RU"/>
          </a:p>
        </p:txBody>
      </p:sp>
      <p:sp>
        <p:nvSpPr>
          <p:cNvPr id="21506" name="Объект 2"/>
          <p:cNvSpPr>
            <a:spLocks noGrp="1"/>
          </p:cNvSpPr>
          <p:nvPr>
            <p:ph sz="quarter" idx="13"/>
          </p:nvPr>
        </p:nvSpPr>
        <p:spPr>
          <a:xfrm>
            <a:off x="2339975" y="115888"/>
            <a:ext cx="4968875" cy="649287"/>
          </a:xfrm>
        </p:spPr>
        <p:txBody>
          <a:bodyPr/>
          <a:lstStyle/>
          <a:p>
            <a:pPr marL="44450" indent="0" algn="ctr" eaLnBrk="1" hangingPunct="1">
              <a:buFont typeface="Georgia" pitchFamily="18" charset="0"/>
              <a:buNone/>
            </a:pPr>
            <a:r>
              <a:rPr lang="ru-RU" sz="2800" b="1" smtClean="0">
                <a:solidFill>
                  <a:srgbClr val="C00000"/>
                </a:solidFill>
              </a:rPr>
              <a:t>Окружности талии</a:t>
            </a:r>
          </a:p>
        </p:txBody>
      </p:sp>
      <p:pic>
        <p:nvPicPr>
          <p:cNvPr id="4" name="Picture 2" descr="C:\Documents and Settings\Вероника\Рабочий стол\Вика\на конференцию\IMG_2954.JPG"/>
          <p:cNvPicPr>
            <a:picLocks noChangeAspect="1" noChangeArrowheads="1"/>
          </p:cNvPicPr>
          <p:nvPr/>
        </p:nvPicPr>
        <p:blipFill>
          <a:blip r:embed="rId2" cstate="print">
            <a:extLst/>
          </a:blip>
          <a:srcRect/>
          <a:stretch>
            <a:fillRect/>
          </a:stretch>
        </p:blipFill>
        <p:spPr bwMode="auto">
          <a:xfrm>
            <a:off x="287520" y="980728"/>
            <a:ext cx="8676967" cy="5784643"/>
          </a:xfrm>
          <a:prstGeom prst="rect">
            <a:avLst/>
          </a:prstGeom>
          <a:ln>
            <a:noFill/>
          </a:ln>
          <a:effectLst>
            <a:softEdge rad="112500"/>
          </a:effectLs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474</TotalTime>
  <Words>1381</Words>
  <Application>Microsoft Office PowerPoint</Application>
  <PresentationFormat>Экран (4:3)</PresentationFormat>
  <Paragraphs>91</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Воздушный поток</vt:lpstr>
      <vt:lpstr>Всеобщая диспансеризация определенных групп взрослого населения в  Государственном бюджетном учреждении здравоохранения “Городская клиническая больница № 1” города Оренбурга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ВАШЕ ЗДОРОВЬЕ В ВАШИХ РУКАХ! БУДЬТЕ ЗДОРОВЫ!  </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Вероника</dc:creator>
  <cp:lastModifiedBy>Admin</cp:lastModifiedBy>
  <cp:revision>28</cp:revision>
  <dcterms:created xsi:type="dcterms:W3CDTF">2013-11-25T02:53:31Z</dcterms:created>
  <dcterms:modified xsi:type="dcterms:W3CDTF">2017-10-16T13:14:05Z</dcterms:modified>
</cp:coreProperties>
</file>