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9" r:id="rId2"/>
  </p:sldMasterIdLst>
  <p:notesMasterIdLst>
    <p:notesMasterId r:id="rId24"/>
  </p:notesMasterIdLst>
  <p:handoutMasterIdLst>
    <p:handoutMasterId r:id="rId25"/>
  </p:handoutMasterIdLst>
  <p:sldIdLst>
    <p:sldId id="474" r:id="rId3"/>
    <p:sldId id="463" r:id="rId4"/>
    <p:sldId id="475" r:id="rId5"/>
    <p:sldId id="466" r:id="rId6"/>
    <p:sldId id="448" r:id="rId7"/>
    <p:sldId id="473" r:id="rId8"/>
    <p:sldId id="477" r:id="rId9"/>
    <p:sldId id="478" r:id="rId10"/>
    <p:sldId id="484" r:id="rId11"/>
    <p:sldId id="485" r:id="rId12"/>
    <p:sldId id="479" r:id="rId13"/>
    <p:sldId id="480" r:id="rId14"/>
    <p:sldId id="450" r:id="rId15"/>
    <p:sldId id="486" r:id="rId16"/>
    <p:sldId id="481" r:id="rId17"/>
    <p:sldId id="482" r:id="rId18"/>
    <p:sldId id="456" r:id="rId19"/>
    <p:sldId id="483" r:id="rId20"/>
    <p:sldId id="457" r:id="rId21"/>
    <p:sldId id="487" r:id="rId22"/>
    <p:sldId id="445" r:id="rId2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38"/>
    <a:srgbClr val="EE8510"/>
    <a:srgbClr val="0195FF"/>
    <a:srgbClr val="808816"/>
    <a:srgbClr val="B1C01E"/>
    <a:srgbClr val="C38944"/>
    <a:srgbClr val="9EB31C"/>
    <a:srgbClr val="CD2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94655" autoAdjust="0"/>
  </p:normalViewPr>
  <p:slideViewPr>
    <p:cSldViewPr>
      <p:cViewPr>
        <p:scale>
          <a:sx n="90" d="100"/>
          <a:sy n="90" d="100"/>
        </p:scale>
        <p:origin x="-2454" y="-552"/>
      </p:cViewPr>
      <p:guideLst>
        <p:guide orient="horz" pos="2160"/>
        <p:guide orient="horz" pos="2387"/>
        <p:guide pos="2880"/>
        <p:guide pos="431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11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58956A-1154-4D81-AE32-457F80B27132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5CA628-A330-4630-A825-626933376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0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0BDCF6-BF13-432F-9614-45F3AC41B153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3C781B-14FF-4D36-88E9-9B27FE534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06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6D27F3-A4AA-42BB-AD31-0DA3D0AD2BB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AD891-E796-4DD7-8AF9-604B4C984DA9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BA008-64D4-4AF0-B094-389750846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15816" y="620688"/>
            <a:ext cx="5770984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rgbClr val="1D26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915816" y="3076"/>
            <a:ext cx="5770984" cy="61761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715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NEW SHOWEET\CHIMIE\fond_medecine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3175"/>
            <a:ext cx="9150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662" y="2071678"/>
            <a:ext cx="7772400" cy="1470025"/>
          </a:xfrm>
        </p:spPr>
        <p:txBody>
          <a:bodyPr>
            <a:normAutofit/>
          </a:bodyPr>
          <a:lstStyle>
            <a:lvl1pPr>
              <a:defRPr sz="4000" b="1" cap="sm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04" y="1214422"/>
            <a:ext cx="6400800" cy="714380"/>
          </a:xfrm>
        </p:spPr>
        <p:txBody>
          <a:bodyPr anchor="ctr"/>
          <a:lstStyle>
            <a:lvl1pPr marL="0" indent="0" algn="ctr">
              <a:buNone/>
              <a:defRPr cap="small" baseline="0">
                <a:solidFill>
                  <a:srgbClr val="0195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NEW SHOWEET\CHIMIE\fond_medecine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3175"/>
            <a:ext cx="9150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929486" cy="1143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794" y="1600200"/>
            <a:ext cx="6929486" cy="4525963"/>
          </a:xfrm>
        </p:spPr>
        <p:txBody>
          <a:bodyPr/>
          <a:lstStyle>
            <a:lvl1pPr algn="l">
              <a:defRPr>
                <a:solidFill>
                  <a:srgbClr val="0195FF"/>
                </a:solidFill>
              </a:defRPr>
            </a:lvl1pPr>
            <a:lvl2pPr algn="l">
              <a:defRPr>
                <a:solidFill>
                  <a:srgbClr val="0195FF"/>
                </a:solidFill>
              </a:defRPr>
            </a:lvl2pPr>
            <a:lvl3pPr algn="l">
              <a:defRPr>
                <a:solidFill>
                  <a:srgbClr val="0195FF"/>
                </a:solidFill>
              </a:defRPr>
            </a:lvl3pPr>
            <a:lvl4pPr algn="l">
              <a:defRPr>
                <a:solidFill>
                  <a:srgbClr val="0195FF"/>
                </a:solidFill>
              </a:defRPr>
            </a:lvl4pPr>
            <a:lvl5pPr algn="l">
              <a:defRPr>
                <a:solidFill>
                  <a:srgbClr val="0195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786313" y="6356350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815263" y="6356350"/>
            <a:ext cx="1042987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A9AFBAA3-25F8-485D-BC94-14CE23C15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NEW SHOWEET\CHIMIE\fond_medecine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3175"/>
            <a:ext cx="9150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662" y="2071678"/>
            <a:ext cx="7772400" cy="1470025"/>
          </a:xfrm>
        </p:spPr>
        <p:txBody>
          <a:bodyPr>
            <a:normAutofit/>
          </a:bodyPr>
          <a:lstStyle>
            <a:lvl1pPr>
              <a:defRPr sz="4000" b="1" cap="sm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04" y="1214422"/>
            <a:ext cx="6400800" cy="714380"/>
          </a:xfrm>
        </p:spPr>
        <p:txBody>
          <a:bodyPr anchor="ctr"/>
          <a:lstStyle>
            <a:lvl1pPr marL="0" indent="0" algn="ctr">
              <a:buNone/>
              <a:defRPr cap="sm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NEW SHOWEET\CHIMIE\fond_medecine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3175"/>
            <a:ext cx="9150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929486" cy="1143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794" y="1600200"/>
            <a:ext cx="6929486" cy="45259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786313" y="6356350"/>
            <a:ext cx="2895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815263" y="6356350"/>
            <a:ext cx="10429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F90118-7656-46FC-94EB-4EFE69887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ED782C-1DC5-4212-90ED-87736D8BE61B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0B7CD1-FBEB-4009-A7AF-69B53DCEB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8473282" y="5799931"/>
            <a:ext cx="1839912" cy="27622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B3DC49-96FD-4523-AD6B-FFFC9068CA53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2CDAEE-EF76-4944-B114-A621886A0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00188" y="1643063"/>
            <a:ext cx="7486650" cy="2286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Организация работы клинических медицинских сестер в хирургической 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службе </a:t>
            </a:r>
            <a:r>
              <a:rPr lang="ru-RU" sz="3600" b="1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3600" b="1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3600" b="1" dirty="0">
              <a:solidFill>
                <a:srgbClr val="EE85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8750" y="6215063"/>
            <a:ext cx="657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Тольятти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2017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4286250"/>
            <a:ext cx="4286250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Землякова В.И.,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ст.м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/c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хирургической службы ТГКБ №5;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EE85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rgbClr val="EE85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Кантишова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А.К., </a:t>
            </a:r>
          </a:p>
          <a:p>
            <a:pPr algn="r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ст.м/с ТОО №2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88" y="142875"/>
            <a:ext cx="72231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600" b="1" dirty="0"/>
              <a:t>/ главный врач – к.м.н., заслуженный врач РФ Ренц Н.А. /</a:t>
            </a:r>
          </a:p>
        </p:txBody>
      </p:sp>
      <p:pic>
        <p:nvPicPr>
          <p:cNvPr id="10246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63" y="153988"/>
            <a:ext cx="6731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Рисунок 8" descr="58fe08ad67a8320d4f29e05b_shutterstock_110633099-resize-compress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7563"/>
            <a:ext cx="314325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75" y="142875"/>
            <a:ext cx="8215313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714375" y="714375"/>
            <a:ext cx="8286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На должность клинической медицинской сестры и медсестры - координатора </a:t>
            </a:r>
            <a:r>
              <a:rPr lang="ru-RU" sz="20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назначаются медицинские сестры, имеющие сертификат по специальности «Сестринское дело» и опыт  работы в профильных отделениях .</a:t>
            </a:r>
          </a:p>
        </p:txBody>
      </p:sp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5214938" y="2428875"/>
            <a:ext cx="36433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Клиническая медицинская сестра и медицинская сестра – координатор </a:t>
            </a:r>
            <a:r>
              <a:rPr lang="ru-RU" sz="24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подчиняются </a:t>
            </a:r>
            <a:r>
              <a:rPr lang="ru-RU" sz="2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заведующему отделению, врачу, с которым они работают, старшей медицинской сестре отделения.</a:t>
            </a:r>
          </a:p>
          <a:p>
            <a:pPr algn="ctr"/>
            <a:endParaRPr lang="ru-RU" sz="2400" b="1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11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 descr="IMG_27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059136"/>
            <a:ext cx="4644008" cy="464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"/>
          <p:cNvGrpSpPr>
            <a:grpSpLocks/>
          </p:cNvGrpSpPr>
          <p:nvPr/>
        </p:nvGrpSpPr>
        <p:grpSpPr bwMode="auto">
          <a:xfrm rot="-4423226">
            <a:off x="8504237" y="2020888"/>
            <a:ext cx="646113" cy="471488"/>
            <a:chOff x="1043" y="2596"/>
            <a:chExt cx="142" cy="99"/>
          </a:xfrm>
        </p:grpSpPr>
        <p:sp>
          <p:nvSpPr>
            <p:cNvPr id="22757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8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9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0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1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2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3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4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5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6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7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8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9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0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1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2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3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4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5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6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7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8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9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0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1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2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3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4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5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6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7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8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9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0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1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2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3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4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5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6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7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8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9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0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1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2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3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4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5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6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7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8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531" name="Group 5"/>
          <p:cNvGrpSpPr>
            <a:grpSpLocks/>
          </p:cNvGrpSpPr>
          <p:nvPr/>
        </p:nvGrpSpPr>
        <p:grpSpPr bwMode="auto">
          <a:xfrm rot="-4423226">
            <a:off x="8432800" y="3021013"/>
            <a:ext cx="646113" cy="471487"/>
            <a:chOff x="1043" y="2596"/>
            <a:chExt cx="142" cy="99"/>
          </a:xfrm>
        </p:grpSpPr>
        <p:sp>
          <p:nvSpPr>
            <p:cNvPr id="22705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6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7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8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9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0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1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2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3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4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5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6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7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8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9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0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1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2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3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4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5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6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7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8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9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0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1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2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3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4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5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6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7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8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9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0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1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2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3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4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5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6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7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8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9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0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1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2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3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4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5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6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532" name="Group 5"/>
          <p:cNvGrpSpPr>
            <a:grpSpLocks/>
          </p:cNvGrpSpPr>
          <p:nvPr/>
        </p:nvGrpSpPr>
        <p:grpSpPr bwMode="auto">
          <a:xfrm rot="-4423226">
            <a:off x="8432800" y="4021138"/>
            <a:ext cx="646113" cy="471487"/>
            <a:chOff x="1043" y="2596"/>
            <a:chExt cx="142" cy="99"/>
          </a:xfrm>
        </p:grpSpPr>
        <p:sp>
          <p:nvSpPr>
            <p:cNvPr id="22653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4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5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6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7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8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9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0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1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2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3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4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5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6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7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8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9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0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1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2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3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4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5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6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7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8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9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0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1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2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3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4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5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6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7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8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9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0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1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2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3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4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5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6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7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8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9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0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1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2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3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4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533" name="Group 5"/>
          <p:cNvGrpSpPr>
            <a:grpSpLocks/>
          </p:cNvGrpSpPr>
          <p:nvPr/>
        </p:nvGrpSpPr>
        <p:grpSpPr bwMode="auto">
          <a:xfrm rot="-4423226">
            <a:off x="8361363" y="5092700"/>
            <a:ext cx="646112" cy="471488"/>
            <a:chOff x="1043" y="2596"/>
            <a:chExt cx="142" cy="99"/>
          </a:xfrm>
        </p:grpSpPr>
        <p:sp>
          <p:nvSpPr>
            <p:cNvPr id="22601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2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3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4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5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6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7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8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9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0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1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2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3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4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5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6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7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8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9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0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1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2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3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4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5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6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7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8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9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0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1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2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3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4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5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6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7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8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9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0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1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2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3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4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5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6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7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8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9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0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1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2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534" name="Group 5"/>
          <p:cNvGrpSpPr>
            <a:grpSpLocks/>
          </p:cNvGrpSpPr>
          <p:nvPr/>
        </p:nvGrpSpPr>
        <p:grpSpPr bwMode="auto">
          <a:xfrm rot="-4423226">
            <a:off x="8361362" y="5878513"/>
            <a:ext cx="646113" cy="471488"/>
            <a:chOff x="1043" y="2596"/>
            <a:chExt cx="142" cy="99"/>
          </a:xfrm>
        </p:grpSpPr>
        <p:sp>
          <p:nvSpPr>
            <p:cNvPr id="22549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0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1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2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3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4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5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6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7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8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9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0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1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2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3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4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5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6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7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8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9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0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1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2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3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4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5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6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7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8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9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0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1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2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3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4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5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6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7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8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9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0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1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2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3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4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5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6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7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8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9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0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82" name="Прямая соединительная линия 281"/>
          <p:cNvCxnSpPr/>
          <p:nvPr/>
        </p:nvCxnSpPr>
        <p:spPr>
          <a:xfrm>
            <a:off x="3724275" y="6381750"/>
            <a:ext cx="457200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584" name="Rectangle 1"/>
          <p:cNvSpPr>
            <a:spLocks noChangeArrowheads="1"/>
          </p:cNvSpPr>
          <p:nvPr/>
        </p:nvSpPr>
        <p:spPr bwMode="auto">
          <a:xfrm>
            <a:off x="1143000" y="642938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latin typeface="+mj-lt"/>
                <a:ea typeface="Calibri" pitchFamily="34" charset="0"/>
                <a:cs typeface="Times New Roman" pitchFamily="18" charset="0"/>
              </a:rPr>
              <a:t>Функции </a:t>
            </a:r>
          </a:p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latin typeface="+mj-lt"/>
                <a:ea typeface="Calibri" pitchFamily="34" charset="0"/>
                <a:cs typeface="Times New Roman" pitchFamily="18" charset="0"/>
              </a:rPr>
              <a:t>медицинской сестры - координатора </a:t>
            </a:r>
          </a:p>
        </p:txBody>
      </p:sp>
      <p:sp>
        <p:nvSpPr>
          <p:cNvPr id="22537" name="Rectangle 2"/>
          <p:cNvSpPr>
            <a:spLocks noChangeArrowheads="1"/>
          </p:cNvSpPr>
          <p:nvPr/>
        </p:nvSpPr>
        <p:spPr bwMode="auto">
          <a:xfrm>
            <a:off x="3438525" y="1857375"/>
            <a:ext cx="47148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latin typeface="Calibri" pitchFamily="34" charset="0"/>
                <a:cs typeface="Times New Roman" pitchFamily="18" charset="0"/>
              </a:rPr>
              <a:t>организация расстановки медицинских сестер в смене (совместно со старшей медсестрой);</a:t>
            </a:r>
          </a:p>
        </p:txBody>
      </p:sp>
      <p:pic>
        <p:nvPicPr>
          <p:cNvPr id="22538" name="Рисунок 284" descr="IMG_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1813"/>
            <a:ext cx="30337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Прямоугольник 285"/>
          <p:cNvSpPr>
            <a:spLocks noChangeArrowheads="1"/>
          </p:cNvSpPr>
          <p:nvPr/>
        </p:nvSpPr>
        <p:spPr bwMode="auto">
          <a:xfrm>
            <a:off x="3509963" y="2881313"/>
            <a:ext cx="4500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  <a:cs typeface="Times New Roman" pitchFamily="18" charset="0"/>
              </a:rPr>
              <a:t>распределение поступающих пациентов в  палаты;</a:t>
            </a:r>
          </a:p>
        </p:txBody>
      </p:sp>
      <p:sp>
        <p:nvSpPr>
          <p:cNvPr id="22540" name="Rectangle 3"/>
          <p:cNvSpPr>
            <a:spLocks noChangeArrowheads="1"/>
          </p:cNvSpPr>
          <p:nvPr/>
        </p:nvSpPr>
        <p:spPr bwMode="auto">
          <a:xfrm>
            <a:off x="3438525" y="3644900"/>
            <a:ext cx="5000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latin typeface="Calibri" pitchFamily="34" charset="0"/>
                <a:cs typeface="Times New Roman" pitchFamily="18" charset="0"/>
              </a:rPr>
              <a:t>взаимодействие со всеми лечебно-диагностическими службами больницы с целью организации мероприятий по диагностике и  лечению пациента; </a:t>
            </a:r>
          </a:p>
        </p:txBody>
      </p:sp>
      <p:sp>
        <p:nvSpPr>
          <p:cNvPr id="22541" name="Rectangle 4"/>
          <p:cNvSpPr>
            <a:spLocks noChangeArrowheads="1"/>
          </p:cNvSpPr>
          <p:nvPr/>
        </p:nvSpPr>
        <p:spPr bwMode="auto">
          <a:xfrm>
            <a:off x="3509963" y="4992688"/>
            <a:ext cx="428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latin typeface="Calibri" pitchFamily="34" charset="0"/>
                <a:cs typeface="Times New Roman" pitchFamily="18" charset="0"/>
              </a:rPr>
              <a:t>составление и подача плановых  заявок в диспетчерскую службу ;</a:t>
            </a:r>
          </a:p>
        </p:txBody>
      </p:sp>
      <p:sp>
        <p:nvSpPr>
          <p:cNvPr id="22542" name="Rectangle 5"/>
          <p:cNvSpPr>
            <a:spLocks noChangeArrowheads="1"/>
          </p:cNvSpPr>
          <p:nvPr/>
        </p:nvSpPr>
        <p:spPr bwMode="auto">
          <a:xfrm>
            <a:off x="3509963" y="5865813"/>
            <a:ext cx="4714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latin typeface="Calibri" pitchFamily="34" charset="0"/>
                <a:cs typeface="Times New Roman" pitchFamily="18" charset="0"/>
              </a:rPr>
              <a:t>прием и отправление пневмопочты.</a:t>
            </a:r>
          </a:p>
        </p:txBody>
      </p:sp>
      <p:cxnSp>
        <p:nvCxnSpPr>
          <p:cNvPr id="291" name="Прямая соединительная линия 290"/>
          <p:cNvCxnSpPr/>
          <p:nvPr/>
        </p:nvCxnSpPr>
        <p:spPr>
          <a:xfrm>
            <a:off x="3581400" y="5667375"/>
            <a:ext cx="4714875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2" name="Прямая соединительная линия 291"/>
          <p:cNvCxnSpPr/>
          <p:nvPr/>
        </p:nvCxnSpPr>
        <p:spPr>
          <a:xfrm>
            <a:off x="3581400" y="4953000"/>
            <a:ext cx="4714875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3" name="Прямая соединительная линия 292"/>
          <p:cNvCxnSpPr/>
          <p:nvPr/>
        </p:nvCxnSpPr>
        <p:spPr>
          <a:xfrm>
            <a:off x="3509963" y="3524250"/>
            <a:ext cx="4929187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4" name="Прямая соединительная линия 293"/>
          <p:cNvCxnSpPr/>
          <p:nvPr/>
        </p:nvCxnSpPr>
        <p:spPr>
          <a:xfrm>
            <a:off x="3509963" y="2809875"/>
            <a:ext cx="485775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48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5"/>
          <p:cNvGrpSpPr>
            <a:grpSpLocks/>
          </p:cNvGrpSpPr>
          <p:nvPr/>
        </p:nvGrpSpPr>
        <p:grpSpPr bwMode="auto">
          <a:xfrm rot="-4423226">
            <a:off x="8388350" y="2341563"/>
            <a:ext cx="646113" cy="471487"/>
            <a:chOff x="1043" y="2596"/>
            <a:chExt cx="142" cy="99"/>
          </a:xfrm>
        </p:grpSpPr>
        <p:sp>
          <p:nvSpPr>
            <p:cNvPr id="23671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2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3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4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5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6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7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8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9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0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1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2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3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4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5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6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7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8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9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0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1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2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3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4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5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6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7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8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9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0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1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2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3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4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5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6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7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8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9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0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1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2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3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4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5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6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7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8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9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0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1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2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555" name="Group 5"/>
          <p:cNvGrpSpPr>
            <a:grpSpLocks/>
          </p:cNvGrpSpPr>
          <p:nvPr/>
        </p:nvGrpSpPr>
        <p:grpSpPr bwMode="auto">
          <a:xfrm rot="-4423226">
            <a:off x="8459787" y="3068638"/>
            <a:ext cx="646113" cy="471488"/>
            <a:chOff x="1043" y="2596"/>
            <a:chExt cx="142" cy="99"/>
          </a:xfrm>
        </p:grpSpPr>
        <p:sp>
          <p:nvSpPr>
            <p:cNvPr id="23619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0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1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2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3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4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5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6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7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8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9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0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1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2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3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4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5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6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7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8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9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0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1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2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3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4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5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6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7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8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9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0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1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2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3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4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5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6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7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8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9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0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1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2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3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4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5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6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7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8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9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0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-4423226">
            <a:off x="8504237" y="3865563"/>
            <a:ext cx="646113" cy="471488"/>
            <a:chOff x="1043" y="2596"/>
            <a:chExt cx="142" cy="99"/>
          </a:xfrm>
        </p:grpSpPr>
        <p:sp>
          <p:nvSpPr>
            <p:cNvPr id="23567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8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9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0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1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2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3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4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5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6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7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8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9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0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1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2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3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4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5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6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7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8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9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0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1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2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3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4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5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6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7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8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9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0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1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2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3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4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5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6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7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8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9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0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1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2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3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4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5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6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7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8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610" name="Rectangle 1"/>
          <p:cNvSpPr>
            <a:spLocks noChangeArrowheads="1"/>
          </p:cNvSpPr>
          <p:nvPr/>
        </p:nvSpPr>
        <p:spPr bwMode="auto">
          <a:xfrm>
            <a:off x="1357313" y="785813"/>
            <a:ext cx="7786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latin typeface="+mj-lt"/>
                <a:ea typeface="Calibri" pitchFamily="34" charset="0"/>
                <a:cs typeface="Times New Roman" pitchFamily="18" charset="0"/>
              </a:rPr>
              <a:t>Функции </a:t>
            </a:r>
          </a:p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latin typeface="+mj-lt"/>
                <a:ea typeface="Calibri" pitchFamily="34" charset="0"/>
                <a:cs typeface="Times New Roman" pitchFamily="18" charset="0"/>
              </a:rPr>
              <a:t>клинической медицинской сестры: </a:t>
            </a:r>
          </a:p>
        </p:txBody>
      </p:sp>
      <p:sp>
        <p:nvSpPr>
          <p:cNvPr id="23558" name="Rectangle 2"/>
          <p:cNvSpPr>
            <a:spLocks noChangeArrowheads="1"/>
          </p:cNvSpPr>
          <p:nvPr/>
        </p:nvSpPr>
        <p:spPr bwMode="auto">
          <a:xfrm>
            <a:off x="3608388" y="2428875"/>
            <a:ext cx="4929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>
                <a:latin typeface="Calibri" pitchFamily="34" charset="0"/>
                <a:cs typeface="Times New Roman" pitchFamily="18" charset="0"/>
              </a:rPr>
              <a:t> уход за пациентом;</a:t>
            </a:r>
          </a:p>
        </p:txBody>
      </p:sp>
      <p:sp>
        <p:nvSpPr>
          <p:cNvPr id="23559" name="Прямоугольник 511"/>
          <p:cNvSpPr>
            <a:spLocks noChangeArrowheads="1"/>
          </p:cNvSpPr>
          <p:nvPr/>
        </p:nvSpPr>
        <p:spPr bwMode="auto">
          <a:xfrm>
            <a:off x="3608388" y="3143250"/>
            <a:ext cx="471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>
                <a:latin typeface="Calibri" pitchFamily="34" charset="0"/>
                <a:cs typeface="Times New Roman" pitchFamily="18" charset="0"/>
              </a:rPr>
              <a:t>выполнение назначений врача;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3608388" y="3929063"/>
            <a:ext cx="5286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 dirty="0">
                <a:latin typeface="Calibri" pitchFamily="34" charset="0"/>
                <a:cs typeface="Times New Roman" pitchFamily="18" charset="0"/>
              </a:rPr>
              <a:t>работа с медицинской документацией; </a:t>
            </a:r>
          </a:p>
        </p:txBody>
      </p:sp>
      <p:pic>
        <p:nvPicPr>
          <p:cNvPr id="23561" name="Рисунок 514" descr="IMG_4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1813"/>
            <a:ext cx="342900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9" name="Прямая соединительная линия 168"/>
          <p:cNvCxnSpPr/>
          <p:nvPr/>
        </p:nvCxnSpPr>
        <p:spPr>
          <a:xfrm>
            <a:off x="3536950" y="2857500"/>
            <a:ext cx="485775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/>
          <p:cNvCxnSpPr/>
          <p:nvPr/>
        </p:nvCxnSpPr>
        <p:spPr>
          <a:xfrm>
            <a:off x="3608388" y="3571875"/>
            <a:ext cx="485775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>
            <a:off x="3679825" y="4357688"/>
            <a:ext cx="4857750" cy="158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66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3" name="Group 5"/>
          <p:cNvGrpSpPr>
            <a:grpSpLocks/>
          </p:cNvGrpSpPr>
          <p:nvPr/>
        </p:nvGrpSpPr>
        <p:grpSpPr bwMode="auto">
          <a:xfrm rot="-4423226">
            <a:off x="8504091" y="4433540"/>
            <a:ext cx="646113" cy="471488"/>
            <a:chOff x="1043" y="2596"/>
            <a:chExt cx="142" cy="99"/>
          </a:xfrm>
        </p:grpSpPr>
        <p:sp>
          <p:nvSpPr>
            <p:cNvPr id="174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7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8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9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0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1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2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3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6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7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8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1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3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6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7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8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9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0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1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2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3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6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7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8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0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1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2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4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6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7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8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9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0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1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2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3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4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28" name="Прямая соединительная линия 227"/>
          <p:cNvCxnSpPr/>
          <p:nvPr/>
        </p:nvCxnSpPr>
        <p:spPr>
          <a:xfrm>
            <a:off x="3707904" y="4941168"/>
            <a:ext cx="485775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9" name="Прямая соединительная линия 228"/>
          <p:cNvCxnSpPr/>
          <p:nvPr/>
        </p:nvCxnSpPr>
        <p:spPr>
          <a:xfrm>
            <a:off x="3707903" y="5733256"/>
            <a:ext cx="4857750" cy="158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30" name="Group 5"/>
          <p:cNvGrpSpPr>
            <a:grpSpLocks/>
          </p:cNvGrpSpPr>
          <p:nvPr/>
        </p:nvGrpSpPr>
        <p:grpSpPr bwMode="auto">
          <a:xfrm rot="-4423226">
            <a:off x="8504091" y="5225629"/>
            <a:ext cx="646113" cy="471488"/>
            <a:chOff x="1043" y="2596"/>
            <a:chExt cx="142" cy="99"/>
          </a:xfrm>
        </p:grpSpPr>
        <p:sp>
          <p:nvSpPr>
            <p:cNvPr id="231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3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4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9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0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1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2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3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4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5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7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8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9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0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1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2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1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2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3" name="Rectangle 3"/>
          <p:cNvSpPr>
            <a:spLocks noChangeArrowheads="1"/>
          </p:cNvSpPr>
          <p:nvPr/>
        </p:nvSpPr>
        <p:spPr bwMode="auto">
          <a:xfrm>
            <a:off x="3635896" y="4581128"/>
            <a:ext cx="5286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контроль </a:t>
            </a:r>
            <a:r>
              <a:rPr lang="ru-RU" sz="2000" b="1" dirty="0" err="1" smtClean="0">
                <a:latin typeface="Calibri" pitchFamily="34" charset="0"/>
                <a:cs typeface="Times New Roman" pitchFamily="18" charset="0"/>
              </a:rPr>
              <a:t>санэпидрежима</a:t>
            </a:r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 в палатах; </a:t>
            </a:r>
            <a:endParaRPr lang="ru-RU" sz="2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84" name="Rectangle 3"/>
          <p:cNvSpPr>
            <a:spLocks noChangeArrowheads="1"/>
          </p:cNvSpPr>
          <p:nvPr/>
        </p:nvSpPr>
        <p:spPr bwMode="auto">
          <a:xfrm>
            <a:off x="3635896" y="5013176"/>
            <a:ext cx="5286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проведение с пациентами </a:t>
            </a:r>
          </a:p>
          <a:p>
            <a:pPr algn="just"/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санпросвет работы .</a:t>
            </a:r>
            <a:endParaRPr lang="ru-RU" sz="2000" b="1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643063" y="2990850"/>
            <a:ext cx="1643062" cy="15621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3205163"/>
            <a:ext cx="9461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707904" y="2705100"/>
            <a:ext cx="493603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endParaRPr lang="ru-RU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старшая медсестра;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медсестры клинических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; 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медсестра-координатор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 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1655763" y="4906962"/>
            <a:ext cx="3867150" cy="3492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5813" y="919163"/>
            <a:ext cx="8358187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Организационная структура отделения после оптимизации работы сестринского персонала: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4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75" y="142875"/>
            <a:ext cx="8215313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Рисунок 2" descr="IMG_26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3375"/>
            <a:ext cx="42862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4714875" y="2143125"/>
            <a:ext cx="3857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 </a:t>
            </a:r>
            <a:r>
              <a:rPr lang="ru-RU" sz="28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Пациент поступает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из приемного отделения </a:t>
            </a:r>
            <a:r>
              <a:rPr lang="ru-RU" sz="28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в сопровождении санитара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с медицинской картой в круглосуточном режиме. </a:t>
            </a:r>
          </a:p>
        </p:txBody>
      </p:sp>
      <p:sp>
        <p:nvSpPr>
          <p:cNvPr id="25605" name="Прямоугольник 4"/>
          <p:cNvSpPr>
            <a:spLocks noChangeArrowheads="1"/>
          </p:cNvSpPr>
          <p:nvPr/>
        </p:nvSpPr>
        <p:spPr bwMode="auto">
          <a:xfrm>
            <a:off x="1143000" y="785813"/>
            <a:ext cx="800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Распределение</a:t>
            </a:r>
            <a:r>
              <a:rPr lang="ru-RU" sz="2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пациентов осуществляет </a:t>
            </a:r>
          </a:p>
          <a:p>
            <a:pPr algn="ctr"/>
            <a:r>
              <a:rPr lang="ru-RU" sz="24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медсестра – координатор.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7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Таблица 223"/>
          <p:cNvGraphicFramePr>
            <a:graphicFrameLocks noGrp="1"/>
          </p:cNvGraphicFramePr>
          <p:nvPr/>
        </p:nvGraphicFramePr>
        <p:xfrm>
          <a:off x="1285875" y="1357313"/>
          <a:ext cx="7500938" cy="5214938"/>
        </p:xfrm>
        <a:graphic>
          <a:graphicData uri="http://schemas.openxmlformats.org/drawingml/2006/table">
            <a:tbl>
              <a:tblPr/>
              <a:tblGrid>
                <a:gridCol w="1216025"/>
                <a:gridCol w="2833688"/>
                <a:gridCol w="2254250"/>
                <a:gridCol w="1196975"/>
              </a:tblGrid>
              <a:tr h="2095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ВРЕМЯ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ВЫПОЛНЯЕМЫЕ ДОЛЖНОСТНЫЕ ОБЯЗАННОСТИ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ВРЕМЯ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КЛИНИЧЕСКАЯ МЕДСЕСТРА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СЕСТРА - КООРДИНАТОР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7.30 –8.00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ПРИЕМ СМЕНЫ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4524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8.00 - 8.10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УТРЕННЕЕ СОВЕЩАНИЕ ПЕРСОНАЛА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8.00 - 8.10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8.10 – 9.00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ПОЛУЧЕНИЕ У СТАРШЕЙ М/С  МЕДИКАМЕНТОВ, РАСХОДНЫХ МАТЕРИАЛОВ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ОБХОД ПАЦИЕНТОВ СОВМЕСТНО С ВРАЧОМ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8.10 - 9.00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9.00 - 9.15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ПЕРЕДАЧА ВРАЧЕБНЫХ ПОКАЗАНИЙ СЕСТРОЙ – КООРДИНАТОРОМ КЛИНИЧЕСКОЙ МЕДСЕСТРЕ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9.00 - 9.15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58775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9.15 – 15.00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ВЫПОЛНЕНИЕ ВРАЧЕБНЫХ НАЗНАЧЕНИЙ;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НАБЛЮДЕНИЕ ЗА СОСТОЯНИЕМ ПОСЛЕОПЕРАЦИОННЫХ ПАЦИЕНТОВ;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КОНТРОЛЬ НАД КОРМЛЕНИЕМ ТЯЖЕЛОБОЛЬНЫХ ПАЦИЕНТОВ;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КОНТРОЛЬ НАД РАБОТОЙ САНИТАРОК – УБОРЩИЦ И САНИТАРОК – БУФЕТЧИЦ;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СБОР ОТХОДОВ КЛАССА Б ДЛЯ УТИЛИЗАЦИИ.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ВЫВЕРКА ЛИСТОВ НАЗНАЧЕНИЙ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9.15 - 9.30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527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ОРГАНИЗАЦИЯ КОНСУЛЬТАЦИЙ, ОБСЛЕДОВАНИЙ, ЛФК И ДР.;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ОФОРМЛЯЕТ ПРИЕМ И ВЫПИСКУ ПАЦИЕНТОВ ОТДЕЛЕНИЯ;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КООРДИНИРУЕТ ТРАНСПОРТИРОВКУ ПАЦИЕНТОВ.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9.30 - 12.30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58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ОБЕД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12.30 - 13.00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2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САНИТАРНО – ПРОСВЕТИТЕЛЬСКАЯ РАБОТА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13.00 - 13.30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6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РАБОТА С ДОКУМЕНТАЦИЕЙ;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ПОМОЩЬ В РАБОТЕ СТАРШЕЙ М/С.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13.30 - 16.18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15.00 - 15.30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ОБЕД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15.30 - 16.00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ПЕРЕДАЧА СМЕНЫ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16.18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5" name="Прямоугольник 224"/>
          <p:cNvSpPr/>
          <p:nvPr/>
        </p:nvSpPr>
        <p:spPr>
          <a:xfrm>
            <a:off x="785813" y="785813"/>
            <a:ext cx="807243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Таблица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Регламент работы клинической медсестры и медсестры – координатора в дневную смену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88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5875" y="714375"/>
            <a:ext cx="7358063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Таблица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Регламент работы клинической медсестры в ночную смену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214438" y="1081088"/>
          <a:ext cx="7715250" cy="5776913"/>
        </p:xfrm>
        <a:graphic>
          <a:graphicData uri="http://schemas.openxmlformats.org/drawingml/2006/table">
            <a:tbl>
              <a:tblPr/>
              <a:tblGrid>
                <a:gridCol w="1585912"/>
                <a:gridCol w="6129338"/>
              </a:tblGrid>
              <a:tr h="192806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ВРЕМЯ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ВЫПОЛНЯЕМЫЕ ДОЛЖНОСТНЫЕ ОБЯЗАННОСТИ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9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15.30 – 16.00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ПРИЕМ СМЕНЫ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06214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16.00 – 17.00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ОБХОД ОТДЕЛЕНИЯ – КОНТРОЛЬ СОБЛЮДЕНИЯ РЕЖИМА ОТДЕЛЕНИЯ.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ОФОРМЛЕНИЕ ДОКУМЕНТАЦИИ;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ПОДГОТОВКА К ВЫПОЛНЕНИЮ НАЗНАЧЕНИЙ.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223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17.00 – 20.00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ИЗМЕРЕНИЕ T  ТЕЛА, РЕГИСТРАЦИЯ РЕЗУЛЬТАТОВ В ТЕМПЕРАТУРНОМ ЛИСТЕ КСБ;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ВЫПОЛНЕНИЕ НАЗНАЧЕНИЙ ВРАЧА;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НАБЛЮДЕНИЕ ЗА СОСТОЯНИЕМ  ПОСЛЕОПЕРАЦИОННЫХ ПАЦИЕНТОВ.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9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20.00 – 20.30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ОБХОД ПАЦИЕНТОВ СОВМЕСТНО С ВРАЧОМ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78417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20.30 – 22.00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ВЫПОЛНЕНИЕ ВРАЧЕБНЫХ НАЗНАЧЕНИЙ;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РАБОТА С ДОКУМЕНТАЦИЕЙ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ПОДГОТОВКА ПАЦИЕНТОВ К ОПЕРАЦИИ.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223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22.00 – 5.30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КОНТРОЛЬ ЗА СОБЛЮДЕНИЕМ РЕЖИМА ОТДЕЛЕНИЯ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ОБХОД ОТДЕЛЕНИЯ;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НАБЛЮДЕНИЕ ЗА СОСТОЯНИЕМ  ПОСЛЕОПЕРАЦИОННЫХ ПАЦИЕНТОВ;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ОФОРМЛЕНИЕ ДОКУМЕНТАЦИИ.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252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5.30 – 7.00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ИЗМЕРЕНИЕ T  ТЕЛА, РЕГИСТРАЦИЯ РЕЗУЛЬТАТОВ В ТЕМПЕРАТУРНОМ ЛИСТЕ КСБ;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ВЫПОЛНЕНИЕ ВРАЧЕБНЫХ НАЗНАЧЕНИЙ;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ПОДГОТОВКА ПАЦИЕНТОВ К ОПЕРАЦИИ;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НАБЛЮДЕНИЕ ЗА СОСТОЯНИЕМ  ПАЦИЕНТОВ;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САНИТАРНО-ГИГИЕНИЧЕСКИЕ МЕРОПРИЯТИЯ ТЯЖЕЛОБОЛЬНЫМ ПАЦИЕНТАМ;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СМЕНА ПОСТЕЛЬНОГО БЕЛЬЯ ТЯЖЕЛОБОЛЬНЫХ ПАЦИЕНТОВ С ОТМЕТКОЙ В КСБ.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611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7.00 – 7.30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ЗАБОР КРОВИ У ПАЦИЕНТОВ ДЛЯ ИССЛЕДОВАНИЯ;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ПОДГОТОВКА К СДАЧЕ СМЕНЫ.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9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7.30 – 8.00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ПЕРЕДАЧА СМЕНЫ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87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75" y="825500"/>
            <a:ext cx="8215313" cy="5724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АВТОМАТИЗИРОВАННОЕ РАБОЧЕЕ </a:t>
            </a:r>
            <a:r>
              <a:rPr lang="ru-RU" sz="2400" b="1" u="sng" dirty="0" smtClean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МЕСТО СЕСТРКООРДИНАТОРА</a:t>
            </a:r>
            <a:endParaRPr lang="ru-RU" sz="2400" b="1" u="sng" dirty="0">
              <a:solidFill>
                <a:srgbClr val="F1A1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РусБИТех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Икар»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ониторинг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данных по пациентам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отделения;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правление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движением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пациентов;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азмещение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пациентов внутри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отделения;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правление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перечнем палат и мест в отделении.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8675" name="Рисунок 6" descr="IMG_4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285875"/>
            <a:ext cx="4071937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7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4" descr="main_ok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785938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750" y="642938"/>
            <a:ext cx="8858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Преимущества организации труда в современной модели медицинской сестры</a:t>
            </a:r>
          </a:p>
        </p:txBody>
      </p:sp>
      <p:sp>
        <p:nvSpPr>
          <p:cNvPr id="29700" name="Rectangle 1"/>
          <p:cNvSpPr>
            <a:spLocks noChangeArrowheads="1"/>
          </p:cNvSpPr>
          <p:nvPr/>
        </p:nvSpPr>
        <p:spPr bwMode="auto">
          <a:xfrm>
            <a:off x="2071688" y="2214563"/>
            <a:ext cx="6786562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Calibri" pitchFamily="34" charset="0"/>
              <a:buChar char="―"/>
            </a:pPr>
            <a:r>
              <a:rPr lang="ru-RU" b="1">
                <a:latin typeface="Calibri" pitchFamily="34" charset="0"/>
                <a:cs typeface="Times New Roman" pitchFamily="18" charset="0"/>
              </a:rPr>
              <a:t>клиническая </a:t>
            </a: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медицинская сестра решает проблемы конкретного пациента физического и психологического характера: доверие пациента при выполнении санитарно-гигиенических мероприятий;</a:t>
            </a:r>
          </a:p>
          <a:p>
            <a:pPr algn="just">
              <a:buFont typeface="Calibri" pitchFamily="34" charset="0"/>
              <a:buChar char="―"/>
            </a:pPr>
            <a:endParaRPr lang="ru-RU" b="1">
              <a:latin typeface="Calibri" pitchFamily="34" charset="0"/>
            </a:endParaRPr>
          </a:p>
          <a:p>
            <a:pPr algn="just" eaLnBrk="0" hangingPunct="0">
              <a:buFont typeface="Calibri" pitchFamily="34" charset="0"/>
              <a:buChar char="―"/>
            </a:pPr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несет персональную ответственность за полноту выполнения врачебных назначений, выполняя весь объем  сестринской помощи от момента поступления до выписки из стационара;</a:t>
            </a:r>
          </a:p>
          <a:p>
            <a:pPr algn="just" eaLnBrk="0" hangingPunct="0">
              <a:buFont typeface="Calibri" pitchFamily="34" charset="0"/>
              <a:buChar char="―"/>
            </a:pPr>
            <a:endParaRPr lang="ru-RU" b="1">
              <a:latin typeface="Calibri" pitchFamily="34" charset="0"/>
            </a:endParaRPr>
          </a:p>
          <a:p>
            <a:pPr algn="just" eaLnBrk="0" hangingPunct="0">
              <a:buFont typeface="Calibri" pitchFamily="34" charset="0"/>
              <a:buChar char="―"/>
            </a:pPr>
            <a:r>
              <a:rPr lang="ru-RU" b="1">
                <a:latin typeface="Calibri" pitchFamily="34" charset="0"/>
              </a:rPr>
              <a:t>клиническая медицинская сестра будет заниматься профилактикой осложнений в послеоперационном периоде на фоне гиподинамии у пациента;</a:t>
            </a:r>
          </a:p>
          <a:p>
            <a:pPr algn="just" eaLnBrk="0" hangingPunct="0">
              <a:buFont typeface="Calibri" pitchFamily="34" charset="0"/>
              <a:buChar char="―"/>
            </a:pPr>
            <a:endParaRPr lang="ru-RU" b="1">
              <a:latin typeface="Calibri" pitchFamily="34" charset="0"/>
            </a:endParaRPr>
          </a:p>
          <a:p>
            <a:pPr algn="just" eaLnBrk="0" hangingPunct="0">
              <a:buFont typeface="Calibri" pitchFamily="34" charset="0"/>
              <a:buChar char="―"/>
            </a:pPr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обеспечивает психофизиологическую помощь, как пациенту, так и его родственникам.</a:t>
            </a:r>
          </a:p>
          <a:p>
            <a:pPr algn="just" eaLnBrk="0" hangingPunct="0">
              <a:buFont typeface="Calibri" pitchFamily="34" charset="0"/>
              <a:buChar char="―"/>
            </a:pPr>
            <a:endParaRPr lang="ru-RU" b="1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702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5" descr="thinker-clo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25" y="4500563"/>
            <a:ext cx="2809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750" y="642938"/>
            <a:ext cx="7715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Проблемы при внедрении проекта</a:t>
            </a:r>
          </a:p>
        </p:txBody>
      </p:sp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1714500" y="1000125"/>
            <a:ext cx="7429500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514350" lvl="1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arenR"/>
              <a:defRPr/>
            </a:pPr>
            <a:r>
              <a:rPr lang="ru-RU" sz="2800" b="1" dirty="0">
                <a:latin typeface="+mn-lt"/>
                <a:ea typeface="Calibri" pitchFamily="34" charset="0"/>
                <a:cs typeface="Times New Roman" pitchFamily="18" charset="0"/>
              </a:rPr>
              <a:t>отсутствие правовой основы деятельности специалистов сестринского дела;</a:t>
            </a:r>
          </a:p>
          <a:p>
            <a:pPr marL="514350" lvl="1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arenR"/>
              <a:defRPr/>
            </a:pPr>
            <a:r>
              <a:rPr lang="ru-RU" sz="2800" b="1" dirty="0">
                <a:latin typeface="+mn-lt"/>
                <a:ea typeface="Calibri" pitchFamily="34" charset="0"/>
                <a:cs typeface="Times New Roman" pitchFamily="18" charset="0"/>
              </a:rPr>
              <a:t>соблюдение санитарно-эпидемиологического режима;</a:t>
            </a:r>
          </a:p>
          <a:p>
            <a:pPr marL="514350" lvl="1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arenR"/>
              <a:defRPr/>
            </a:pPr>
            <a:r>
              <a:rPr lang="ru-RU" sz="2800" b="1" dirty="0">
                <a:latin typeface="+mn-lt"/>
                <a:ea typeface="Calibri" pitchFamily="34" charset="0"/>
                <a:cs typeface="Times New Roman" pitchFamily="18" charset="0"/>
              </a:rPr>
              <a:t>более высокая психологическая нагрузка на персонал.</a:t>
            </a:r>
          </a:p>
          <a:p>
            <a:pPr marL="0" lvl="1" algn="just">
              <a:buFontTx/>
              <a:buAutoNum type="arabicPeriod"/>
              <a:defRPr/>
            </a:pP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6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7" descr="IMG_1324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14313" y="5786438"/>
            <a:ext cx="87153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Государственное бюджетное учреждение здравоохранения Самарской области «Тольяттинская городская клиническая больница №5»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50" y="142875"/>
            <a:ext cx="5818188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/ главный врач – к.м.н., заслуженный врач РФ Ренц Н.А. /</a:t>
            </a:r>
          </a:p>
        </p:txBody>
      </p:sp>
      <p:pic>
        <p:nvPicPr>
          <p:cNvPr id="11269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2875"/>
            <a:ext cx="6731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1835696" y="1268760"/>
            <a:ext cx="70214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Главным плюсом  </a:t>
            </a:r>
            <a:r>
              <a:rPr lang="ru-RU" sz="36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сестринского ухода, ориентированного на пациента, является то, что в конечном итоге все медицинские сестры отделения могут выполнить перевязку, инъекцию, инфузию и осуществлять мероприятия по уходу.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3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928938" y="1000125"/>
            <a:ext cx="564356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5400" b="1" i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Благодарю </a:t>
            </a:r>
          </a:p>
          <a:p>
            <a:pPr algn="ctr">
              <a:defRPr/>
            </a:pPr>
            <a:r>
              <a:rPr lang="ru-RU" sz="5400" b="1" i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 </a:t>
            </a:r>
          </a:p>
          <a:p>
            <a:pPr algn="ctr">
              <a:defRPr/>
            </a:pPr>
            <a:r>
              <a:rPr lang="ru-RU" sz="5400" b="1" i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внимание!</a:t>
            </a:r>
            <a:endParaRPr lang="ru-RU" sz="4800" b="1" i="1" dirty="0">
              <a:solidFill>
                <a:srgbClr val="F1A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795" name="Рисунок 4" descr="accueil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696913"/>
            <a:ext cx="4929188" cy="61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786688" y="1143000"/>
            <a:ext cx="1071562" cy="10715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571625" y="1168400"/>
            <a:ext cx="1071563" cy="10715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357313"/>
            <a:ext cx="64293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1357313"/>
            <a:ext cx="601663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2571750" y="2286000"/>
            <a:ext cx="6357938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sz="3200" b="1">
                <a:latin typeface="Calibri" pitchFamily="34" charset="0"/>
              </a:rPr>
              <a:t>Изменение модели деятельности медицинской сестры.</a:t>
            </a:r>
          </a:p>
          <a:p>
            <a:pPr marL="457200" indent="-457200">
              <a:buFontTx/>
              <a:buAutoNum type="arabicPeriod"/>
            </a:pPr>
            <a:r>
              <a:rPr lang="ru-RU" sz="3200" b="1">
                <a:latin typeface="Calibri" pitchFamily="34" charset="0"/>
              </a:rPr>
              <a:t>Пациентоориентированность.</a:t>
            </a:r>
          </a:p>
          <a:p>
            <a:pPr marL="457200" indent="-457200">
              <a:buFontTx/>
              <a:buAutoNum type="arabicPeriod"/>
            </a:pPr>
            <a:r>
              <a:rPr lang="ru-RU" sz="3200" b="1">
                <a:latin typeface="Calibri" pitchFamily="34" charset="0"/>
              </a:rPr>
              <a:t>Возрастает роль медицинской сестры, сестринского ухода.</a:t>
            </a:r>
          </a:p>
          <a:p>
            <a:pPr marL="457200" indent="-457200">
              <a:buFontTx/>
              <a:buAutoNum type="arabicPeriod"/>
            </a:pPr>
            <a:r>
              <a:rPr lang="ru-RU" sz="3200" b="1">
                <a:latin typeface="Calibri" pitchFamily="34" charset="0"/>
              </a:rPr>
              <a:t>Рациональное использование медицинских кадров.</a:t>
            </a:r>
          </a:p>
          <a:p>
            <a:pPr marL="457200" indent="-457200"/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4625" y="928688"/>
            <a:ext cx="50006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Актуальность темы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7" name="Рисунок 8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34990">
            <a:off x="7231063" y="5289550"/>
            <a:ext cx="1481137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928813" y="1785938"/>
            <a:ext cx="7215187" cy="4894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Представление сестринских услуг на качественно новом уровне.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Пациентоориентированная модель работы сестринского персонала.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Введение новых должностей: «универсальной» (клинической) медицинской сестры и медицинской сестры-координатора. 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Повышение престижа сестринской деятельности, расширение полномочий медицинской сестры.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43063" y="785813"/>
            <a:ext cx="750093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Практическая значимость оптимизации работы сестринского персонала в стационаре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8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85875" y="1071563"/>
            <a:ext cx="72866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Цель: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повышение удовлетворенности пациентов качеством сестринского ухода.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42938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Цели и задачи оптимизации работы сестринского персонала в стационаре</a:t>
            </a:r>
          </a:p>
        </p:txBody>
      </p:sp>
      <p:pic>
        <p:nvPicPr>
          <p:cNvPr id="14340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13" y="3048000"/>
            <a:ext cx="2381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3048000"/>
            <a:ext cx="2381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13" y="3048000"/>
            <a:ext cx="2381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19"/>
          <p:cNvSpPr>
            <a:spLocks noChangeArrowheads="1"/>
          </p:cNvSpPr>
          <p:nvPr/>
        </p:nvSpPr>
        <p:spPr bwMode="auto">
          <a:xfrm>
            <a:off x="1293813" y="3987800"/>
            <a:ext cx="205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ru-RU" sz="1600" b="1">
                <a:latin typeface="Calibri" pitchFamily="34" charset="0"/>
              </a:rPr>
              <a:t>введение новых форм организации сестринского труда</a:t>
            </a:r>
            <a:endParaRPr lang="en-US" altLang="ko-KR" sz="1600" b="1">
              <a:latin typeface="Calibri" pitchFamily="34" charset="0"/>
              <a:ea typeface="돋움" pitchFamily="34" charset="-127"/>
            </a:endParaRPr>
          </a:p>
        </p:txBody>
      </p:sp>
      <p:sp>
        <p:nvSpPr>
          <p:cNvPr id="14344" name="Rectangle 17"/>
          <p:cNvSpPr>
            <a:spLocks noChangeArrowheads="1"/>
          </p:cNvSpPr>
          <p:nvPr/>
        </p:nvSpPr>
        <p:spPr bwMode="auto">
          <a:xfrm>
            <a:off x="3960813" y="3992563"/>
            <a:ext cx="2057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ru-RU" sz="1600" b="1">
                <a:latin typeface="Calibri" pitchFamily="34" charset="0"/>
              </a:rPr>
              <a:t>определение функциональных обязанностей клинической медсестры, медсестры – координатора</a:t>
            </a:r>
            <a:endParaRPr lang="en-US" altLang="ko-KR" sz="1600" b="1">
              <a:latin typeface="Calibri" pitchFamily="34" charset="0"/>
              <a:ea typeface="돋움" pitchFamily="34" charset="-127"/>
            </a:endParaRPr>
          </a:p>
        </p:txBody>
      </p:sp>
      <p:pic>
        <p:nvPicPr>
          <p:cNvPr id="14345" name="Picture 8" descr="C:\Users\pmarkasian\Desktop\Other\Шаблоны\заготовки1\9\5.png"/>
          <p:cNvPicPr>
            <a:picLocks noChangeAspect="1" noChangeArrowheads="1"/>
          </p:cNvPicPr>
          <p:nvPr/>
        </p:nvPicPr>
        <p:blipFill>
          <a:blip r:embed="rId3" cstate="print"/>
          <a:srcRect b="67039"/>
          <a:stretch>
            <a:fillRect/>
          </a:stretch>
        </p:blipFill>
        <p:spPr bwMode="auto">
          <a:xfrm>
            <a:off x="1357313" y="2101850"/>
            <a:ext cx="2014537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8" descr="C:\Users\pmarkasian\Desktop\Other\Шаблоны\заготовки1\9\5.png"/>
          <p:cNvPicPr>
            <a:picLocks noChangeAspect="1" noChangeArrowheads="1"/>
          </p:cNvPicPr>
          <p:nvPr/>
        </p:nvPicPr>
        <p:blipFill>
          <a:blip r:embed="rId3" cstate="print"/>
          <a:srcRect t="31102" b="35938"/>
          <a:stretch>
            <a:fillRect/>
          </a:stretch>
        </p:blipFill>
        <p:spPr bwMode="auto">
          <a:xfrm>
            <a:off x="3929063" y="2070100"/>
            <a:ext cx="20510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:\Users\pmarkasian\Desktop\Other\Шаблоны\заготовки1\9\5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 l="-504" t="65792" r="504" b="1248"/>
          <a:stretch/>
        </p:blipFill>
        <p:spPr bwMode="auto">
          <a:xfrm>
            <a:off x="6755453" y="2143116"/>
            <a:ext cx="1998340" cy="1317306"/>
          </a:xfrm>
          <a:prstGeom prst="rect">
            <a:avLst/>
          </a:prstGeom>
          <a:noFill/>
          <a:extLst/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71500" y="1928813"/>
            <a:ext cx="1928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Задачи:</a:t>
            </a:r>
          </a:p>
        </p:txBody>
      </p:sp>
      <p:sp>
        <p:nvSpPr>
          <p:cNvPr id="14349" name="Прямоугольник 14"/>
          <p:cNvSpPr>
            <a:spLocks noChangeArrowheads="1"/>
          </p:cNvSpPr>
          <p:nvPr/>
        </p:nvSpPr>
        <p:spPr bwMode="auto">
          <a:xfrm>
            <a:off x="6643688" y="4000500"/>
            <a:ext cx="18573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создание современной модели деятельности медицинской сестры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51" name="Рисунок 8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1785938" y="2919413"/>
            <a:ext cx="1643062" cy="15621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3063" y="704850"/>
            <a:ext cx="71437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Анализ должностей сестринского персонала до оптимизации работы сестринского персонала в стационаре </a:t>
            </a:r>
            <a:r>
              <a:rPr lang="ru-RU" sz="24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(в дневную смену)</a:t>
            </a:r>
            <a:endParaRPr lang="ru-RU" sz="3200" b="1" u="sng" dirty="0">
              <a:solidFill>
                <a:srgbClr val="F1A1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205163"/>
            <a:ext cx="9461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000500" y="2705100"/>
            <a:ext cx="51435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endParaRPr lang="ru-RU" sz="2400" b="1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старшая медсестра; 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 медсестры  палатные; 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процедурная медсестра;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 перевязочные медсестры. </a:t>
            </a:r>
            <a:endParaRPr lang="ru-RU" sz="28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1798638" y="4906962"/>
            <a:ext cx="3867150" cy="3492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2" name="Рисунок 8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63" y="1030288"/>
            <a:ext cx="5827712" cy="5827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86188" y="1428750"/>
            <a:ext cx="4141787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введение мероприятий, освобождающих время медицинских сестер для работы с пациентами;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53644" y="1471901"/>
            <a:ext cx="116064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01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53644" y="2821820"/>
            <a:ext cx="116064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02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38551" y="4194119"/>
            <a:ext cx="116064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03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28688" y="500063"/>
            <a:ext cx="8215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Этапы внедрения оптимизации работы</a:t>
            </a:r>
          </a:p>
          <a:p>
            <a:pPr algn="ctr">
              <a:defRPr/>
            </a:pP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57625" y="2714625"/>
            <a:ext cx="414178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освобождение медицинской сестры перевязочной, медицинской сестры процедурной от неквалифицированного труда;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29063" y="4286250"/>
            <a:ext cx="378618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расширение функций медицинских сестер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9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7250" y="357188"/>
            <a:ext cx="7858125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Оптимизация работы медицинских сестер</a:t>
            </a:r>
          </a:p>
        </p:txBody>
      </p:sp>
      <p:pic>
        <p:nvPicPr>
          <p:cNvPr id="19459" name="Рисунок 7"/>
          <p:cNvPicPr>
            <a:picLocks noChangeAspect="1"/>
          </p:cNvPicPr>
          <p:nvPr/>
        </p:nvPicPr>
        <p:blipFill>
          <a:blip r:embed="rId2" cstate="print"/>
          <a:srcRect b="4903"/>
          <a:stretch>
            <a:fillRect/>
          </a:stretch>
        </p:blipFill>
        <p:spPr bwMode="auto">
          <a:xfrm>
            <a:off x="142875" y="1214438"/>
            <a:ext cx="8786813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786063" y="2714625"/>
            <a:ext cx="6762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№</a:t>
            </a:r>
            <a:r>
              <a:rPr lang="en-US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1</a:t>
            </a:r>
            <a:endParaRPr lang="ru-RU" sz="24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0688" y="2786063"/>
            <a:ext cx="7143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№</a:t>
            </a:r>
            <a:r>
              <a:rPr lang="en-US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2</a:t>
            </a:r>
            <a:endParaRPr lang="ru-RU" sz="40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86063" y="4786313"/>
            <a:ext cx="7143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№</a:t>
            </a:r>
            <a:r>
              <a:rPr lang="en-US" sz="2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3</a:t>
            </a:r>
            <a:endParaRPr lang="ru-RU" sz="2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72125" y="4786313"/>
            <a:ext cx="7143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№</a:t>
            </a:r>
            <a:r>
              <a:rPr lang="en-US" sz="2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4</a:t>
            </a:r>
            <a:endParaRPr lang="ru-RU" sz="2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86500" y="4714875"/>
            <a:ext cx="257175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Доставка биоматериала в лабораторию для планового исследования – курьерская служба (ОДС)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4313" y="2143125"/>
            <a:ext cx="2571750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Проведение обезболивания наркотическими анальгетиками -  пост наркотических инъекций (ПНИ)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5063" y="2286000"/>
            <a:ext cx="2571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Два этапа обработки инструментов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инструментов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ЦСО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643438"/>
            <a:ext cx="28575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Доставка биоматериала в лабораторию  для экстренного исследования  - пневмопочта из ПДО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9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63" y="714375"/>
            <a:ext cx="807243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Создана </a:t>
            </a:r>
          </a:p>
          <a:p>
            <a:pPr algn="ctr">
              <a:defRPr/>
            </a:pPr>
            <a:r>
              <a:rPr lang="ru-RU" sz="3600" b="1" i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центральная диспетчерская служба</a:t>
            </a:r>
            <a:r>
              <a:rPr lang="ru-RU" sz="2800" b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 штатном расписании данной службы </a:t>
            </a:r>
            <a:r>
              <a:rPr lang="ru-RU" sz="2800" b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27 единиц  </a:t>
            </a:r>
            <a:endParaRPr lang="ru-RU" sz="3600" dirty="0">
              <a:solidFill>
                <a:srgbClr val="F1A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483" name="Рисунок 4" descr="IMG_4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86000"/>
            <a:ext cx="3643313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5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45380</TotalTime>
  <Words>1201</Words>
  <Application>Microsoft Office PowerPoint</Application>
  <PresentationFormat>Экран (4:3)</PresentationFormat>
  <Paragraphs>249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Blank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- Medical</dc:title>
  <dc:creator>showeet.com</dc:creator>
  <dc:description>© Copyright Showeet.com</dc:description>
  <cp:lastModifiedBy>Admin</cp:lastModifiedBy>
  <cp:revision>210</cp:revision>
  <dcterms:created xsi:type="dcterms:W3CDTF">2011-05-09T14:18:21Z</dcterms:created>
  <dcterms:modified xsi:type="dcterms:W3CDTF">2017-10-16T14:45:44Z</dcterms:modified>
  <cp:category>Templates</cp:category>
</cp:coreProperties>
</file>