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374" r:id="rId3"/>
    <p:sldId id="375" r:id="rId4"/>
    <p:sldId id="417" r:id="rId5"/>
    <p:sldId id="384" r:id="rId6"/>
    <p:sldId id="428" r:id="rId7"/>
    <p:sldId id="437" r:id="rId8"/>
    <p:sldId id="438" r:id="rId9"/>
    <p:sldId id="416" r:id="rId10"/>
    <p:sldId id="294" r:id="rId11"/>
    <p:sldId id="364" r:id="rId12"/>
    <p:sldId id="338" r:id="rId13"/>
    <p:sldId id="430" r:id="rId14"/>
    <p:sldId id="431" r:id="rId15"/>
    <p:sldId id="269" r:id="rId16"/>
    <p:sldId id="307" r:id="rId17"/>
    <p:sldId id="308" r:id="rId18"/>
    <p:sldId id="414" r:id="rId19"/>
    <p:sldId id="387" r:id="rId20"/>
    <p:sldId id="388" r:id="rId21"/>
    <p:sldId id="342" r:id="rId22"/>
    <p:sldId id="411" r:id="rId23"/>
    <p:sldId id="421" r:id="rId24"/>
    <p:sldId id="422" r:id="rId25"/>
    <p:sldId id="408" r:id="rId26"/>
    <p:sldId id="413" r:id="rId27"/>
    <p:sldId id="419" r:id="rId28"/>
    <p:sldId id="420" r:id="rId29"/>
    <p:sldId id="330" r:id="rId30"/>
    <p:sldId id="424" r:id="rId31"/>
    <p:sldId id="436" r:id="rId32"/>
    <p:sldId id="398" r:id="rId33"/>
    <p:sldId id="423" r:id="rId34"/>
    <p:sldId id="409" r:id="rId35"/>
    <p:sldId id="285" r:id="rId3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8BC"/>
    <a:srgbClr val="0000FF"/>
    <a:srgbClr val="FF7C80"/>
    <a:srgbClr val="9966FF"/>
    <a:srgbClr val="00FF00"/>
    <a:srgbClr val="2D9337"/>
    <a:srgbClr val="1216AE"/>
    <a:srgbClr val="0033CC"/>
    <a:srgbClr val="D60093"/>
    <a:srgbClr val="103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85" autoAdjust="0"/>
    <p:restoredTop sz="93529" autoAdjust="0"/>
  </p:normalViewPr>
  <p:slideViewPr>
    <p:cSldViewPr>
      <p:cViewPr>
        <p:scale>
          <a:sx n="105" d="100"/>
          <a:sy n="105" d="100"/>
        </p:scale>
        <p:origin x="-9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8-3\temp\&#1057;&#1084;&#1072;&#1083;&#1100;\&#1086;&#1090;%20&#1041;&#1080;&#1079;&#1102;&#1082;&#1086;&#1074;&#1086;&#1081;\&#1079;&#1087;&#1083;&#1072;&#1090;&#1072;%20&#1069;&#105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8-3\temp\&#1057;&#1084;&#1072;&#1083;&#1100;\&#1086;&#1090;%20&#1041;&#1080;&#1079;&#1102;&#1082;&#1086;&#1074;&#1086;&#1081;\&#1079;&#1087;&#1083;&#1072;&#1090;&#1072;%20&#1069;&#105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978743102618213E-2"/>
          <c:y val="0.11310147645787356"/>
          <c:w val="0.38065562159760075"/>
          <c:h val="0.395070391930375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999FF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b="0" i="0" baseline="0" dirty="0" smtClean="0">
                        <a:latin typeface="Arial" pitchFamily="34" charset="0"/>
                      </a:rPr>
                      <a:t>4</a:t>
                    </a:r>
                    <a:r>
                      <a:rPr lang="en-US" dirty="0" smtClean="0"/>
                      <a:t>2.0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805113038624214E-2"/>
                  <c:y val="-0.12711121691508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121223994675513E-2"/>
                  <c:y val="5.3994485785126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543559974817631E-2"/>
                  <c:y val="3.6598188308384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418357983374683E-2"/>
                  <c:y val="5.427453489516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Основные виды деятельности (лечебно-диагностическая, консультативная, профилактическая деятельность)</c:v>
                </c:pt>
                <c:pt idx="1">
                  <c:v>Работа с медицинской документацией</c:v>
                </c:pt>
                <c:pt idx="2">
                  <c:v>Служебные коммуникации</c:v>
                </c:pt>
                <c:pt idx="3">
                  <c:v>Вспомогательная деятельность (мытье рук, переходы и др.)</c:v>
                </c:pt>
                <c:pt idx="4">
                  <c:v>Прочая деятельность (непрерывное  профессиональное образование, личное необходимое время)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42.5</c:v>
                </c:pt>
                <c:pt idx="2">
                  <c:v>9.1</c:v>
                </c:pt>
                <c:pt idx="3">
                  <c:v>4.8</c:v>
                </c:pt>
                <c:pt idx="4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53880350873180149"/>
          <c:w val="0.99183840684368463"/>
          <c:h val="0.46119649126819834"/>
        </c:manualLayout>
      </c:layout>
      <c:overlay val="0"/>
      <c:txPr>
        <a:bodyPr/>
        <a:lstStyle/>
        <a:p>
          <a:pPr algn="just">
            <a:defRPr sz="1600" kern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 b="0">
          <a:solidFill>
            <a:srgbClr val="1216AE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80179596903026"/>
          <c:y val="3.2653779209717505E-3"/>
          <c:w val="0.67940248018419513"/>
          <c:h val="0.593638669777431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999FF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0648965249072224E-2"/>
                  <c:y val="7.856596180671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984628144765522E-2"/>
                  <c:y val="2.543205075979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767776807896332E-2"/>
                  <c:y val="7.2451712881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Основные виды деятельности (лечебно-диагностическая, консультативная, профилактическая деятельность)</c:v>
                </c:pt>
                <c:pt idx="1">
                  <c:v>Оформление амбулаторной карты </c:v>
                </c:pt>
                <c:pt idx="2">
                  <c:v>Служебные разговоры</c:v>
                </c:pt>
                <c:pt idx="3">
                  <c:v>Вспомогательная деятельность</c:v>
                </c:pt>
                <c:pt idx="4">
                  <c:v>Прочая деятельность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45.5</c:v>
                </c:pt>
                <c:pt idx="1">
                  <c:v>38.300000000000004</c:v>
                </c:pt>
                <c:pt idx="2">
                  <c:v>10.200000000000001</c:v>
                </c:pt>
                <c:pt idx="3">
                  <c:v>4.5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solidFill>
            <a:srgbClr val="1216AE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40"/>
      <c:rAngAx val="0"/>
      <c:perspective val="1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график!$B$3</c:f>
              <c:strCache>
                <c:ptCount val="1"/>
                <c:pt idx="0">
                  <c:v>ВОП КТУ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216A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график!$C$2:$F$2</c:f>
              <c:strCache>
                <c:ptCount val="4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</c:strCache>
            </c:strRef>
          </c:cat>
          <c:val>
            <c:numRef>
              <c:f>график!$C$3:$F$3</c:f>
              <c:numCache>
                <c:formatCode>#,##0</c:formatCode>
                <c:ptCount val="4"/>
                <c:pt idx="0">
                  <c:v>50531</c:v>
                </c:pt>
                <c:pt idx="1">
                  <c:v>58765</c:v>
                </c:pt>
                <c:pt idx="2">
                  <c:v>59533</c:v>
                </c:pt>
                <c:pt idx="3">
                  <c:v>61089</c:v>
                </c:pt>
              </c:numCache>
            </c:numRef>
          </c:val>
        </c:ser>
        <c:ser>
          <c:idx val="1"/>
          <c:order val="1"/>
          <c:tx>
            <c:strRef>
              <c:f>график!$B$4</c:f>
              <c:strCache>
                <c:ptCount val="1"/>
                <c:pt idx="0">
                  <c:v>ВОП НТУ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748308802185502E-2"/>
                  <c:y val="1.4512370081434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391649144418242E-2"/>
                  <c:y val="2.1768555122152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510535697007287E-2"/>
                  <c:y val="1.088427756107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951092420712792E-2"/>
                  <c:y val="-1.088427756107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216A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график!$C$2:$F$2</c:f>
              <c:strCache>
                <c:ptCount val="4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</c:strCache>
            </c:strRef>
          </c:cat>
          <c:val>
            <c:numRef>
              <c:f>график!$C$4:$F$4</c:f>
              <c:numCache>
                <c:formatCode>#,##0</c:formatCode>
                <c:ptCount val="4"/>
                <c:pt idx="0">
                  <c:v>36094</c:v>
                </c:pt>
                <c:pt idx="1">
                  <c:v>39427</c:v>
                </c:pt>
                <c:pt idx="2">
                  <c:v>40390</c:v>
                </c:pt>
                <c:pt idx="3">
                  <c:v>42183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53546496"/>
        <c:axId val="46853504"/>
        <c:axId val="0"/>
      </c:bar3DChart>
      <c:catAx>
        <c:axId val="5354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216A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53504"/>
        <c:crosses val="autoZero"/>
        <c:auto val="1"/>
        <c:lblAlgn val="ctr"/>
        <c:lblOffset val="100"/>
        <c:noMultiLvlLbl val="0"/>
      </c:catAx>
      <c:valAx>
        <c:axId val="4685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216A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46496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216AE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график!$B$11</c:f>
              <c:strCache>
                <c:ptCount val="1"/>
                <c:pt idx="0">
                  <c:v>МОП КТУ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216A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график!$C$10:$F$10</c:f>
              <c:strCache>
                <c:ptCount val="4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</c:strCache>
            </c:strRef>
          </c:cat>
          <c:val>
            <c:numRef>
              <c:f>график!$C$11:$F$11</c:f>
              <c:numCache>
                <c:formatCode>#,##0</c:formatCode>
                <c:ptCount val="4"/>
                <c:pt idx="0">
                  <c:v>25603</c:v>
                </c:pt>
                <c:pt idx="1">
                  <c:v>27405</c:v>
                </c:pt>
                <c:pt idx="2">
                  <c:v>28238</c:v>
                </c:pt>
                <c:pt idx="3">
                  <c:v>34279</c:v>
                </c:pt>
              </c:numCache>
            </c:numRef>
          </c:val>
        </c:ser>
        <c:ser>
          <c:idx val="1"/>
          <c:order val="1"/>
          <c:tx>
            <c:strRef>
              <c:f>график!$B$12</c:f>
              <c:strCache>
                <c:ptCount val="1"/>
                <c:pt idx="0">
                  <c:v>МОП НТУ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1216AE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график!$C$10:$F$10</c:f>
              <c:strCache>
                <c:ptCount val="4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</c:strCache>
            </c:strRef>
          </c:cat>
          <c:val>
            <c:numRef>
              <c:f>график!$C$12:$F$12</c:f>
              <c:numCache>
                <c:formatCode>#,##0</c:formatCode>
                <c:ptCount val="4"/>
                <c:pt idx="0">
                  <c:v>22625</c:v>
                </c:pt>
                <c:pt idx="1">
                  <c:v>24294</c:v>
                </c:pt>
                <c:pt idx="2">
                  <c:v>24885</c:v>
                </c:pt>
                <c:pt idx="3">
                  <c:v>25512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84874752"/>
        <c:axId val="46857536"/>
        <c:axId val="0"/>
      </c:bar3DChart>
      <c:catAx>
        <c:axId val="8487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216A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57536"/>
        <c:crosses val="autoZero"/>
        <c:auto val="1"/>
        <c:lblAlgn val="ctr"/>
        <c:lblOffset val="100"/>
        <c:noMultiLvlLbl val="0"/>
      </c:catAx>
      <c:valAx>
        <c:axId val="46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216AE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874752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216AE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021019921583802E-3"/>
          <c:w val="0.67584934404304065"/>
          <c:h val="0.597976730858340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9999FF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737346717961049"/>
                  <c:y val="7.807231221921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966599167468174E-2"/>
                  <c:y val="4.2817274909922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767776807896332E-2"/>
                  <c:y val="7.2451712881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Основные виды деятельности (лечебно-диагностическая, консультативная, профилактическая деятельность)</c:v>
                </c:pt>
                <c:pt idx="1">
                  <c:v>Оформление амбулаторной карты </c:v>
                </c:pt>
                <c:pt idx="2">
                  <c:v>Служебные разговоры</c:v>
                </c:pt>
                <c:pt idx="3">
                  <c:v>Вспомогательная деятельность</c:v>
                </c:pt>
                <c:pt idx="4">
                  <c:v>Прочая деятельность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45.5</c:v>
                </c:pt>
                <c:pt idx="1">
                  <c:v>38.300000000000004</c:v>
                </c:pt>
                <c:pt idx="2">
                  <c:v>10.200000000000001</c:v>
                </c:pt>
                <c:pt idx="3">
                  <c:v>4.5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solidFill>
            <a:srgbClr val="1216AE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10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885423461998126"/>
          <c:y val="4.5283034395355304E-2"/>
          <c:w val="0.60048582808075601"/>
          <c:h val="0.530342964256925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explosion val="1"/>
            <c:spPr>
              <a:solidFill>
                <a:srgbClr val="9999FF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213352508252561E-2"/>
                  <c:y val="-9.512966923428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867983479418492E-2"/>
                  <c:y val="4.497343084810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044535012678931E-2"/>
                  <c:y val="6.2675364675792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Опрос и осмотр пациента </c:v>
                </c:pt>
                <c:pt idx="1">
                  <c:v>Оформление амбулаторной карты </c:v>
                </c:pt>
                <c:pt idx="2">
                  <c:v>Служебные разговоры</c:v>
                </c:pt>
                <c:pt idx="3">
                  <c:v>Вспомогательная деятельность</c:v>
                </c:pt>
                <c:pt idx="4">
                  <c:v>Прочая деятельность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51.8</c:v>
                </c:pt>
                <c:pt idx="1">
                  <c:v>33.1</c:v>
                </c:pt>
                <c:pt idx="2">
                  <c:v>8.9</c:v>
                </c:pt>
                <c:pt idx="3">
                  <c:v>4.5</c:v>
                </c:pt>
                <c:pt idx="4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b"/>
      <c:layout>
        <c:manualLayout>
          <c:xMode val="edge"/>
          <c:yMode val="edge"/>
          <c:x val="1.7385860635368039E-2"/>
          <c:y val="0.54989930196881265"/>
          <c:w val="0.91184459036715204"/>
          <c:h val="0.4337354951104723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 b="1">
          <a:solidFill>
            <a:srgbClr val="1418BC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4.6296296296296337E-3"/>
                  <c:y val="7.0671161797729674E-3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400">
                      <a:solidFill>
                        <a:srgbClr val="1216AE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>
                    <a:solidFill>
                      <a:srgbClr val="1216AE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mmm/yy</c:formatCode>
                <c:ptCount val="9"/>
                <c:pt idx="0">
                  <c:v>41426</c:v>
                </c:pt>
                <c:pt idx="1">
                  <c:v>41609</c:v>
                </c:pt>
                <c:pt idx="2">
                  <c:v>41791</c:v>
                </c:pt>
                <c:pt idx="3">
                  <c:v>41974</c:v>
                </c:pt>
                <c:pt idx="4">
                  <c:v>42156</c:v>
                </c:pt>
                <c:pt idx="5">
                  <c:v>42339</c:v>
                </c:pt>
                <c:pt idx="6">
                  <c:v>42522</c:v>
                </c:pt>
                <c:pt idx="7">
                  <c:v>42705</c:v>
                </c:pt>
                <c:pt idx="8">
                  <c:v>42887</c:v>
                </c:pt>
              </c:numCache>
            </c:numRef>
          </c:cat>
          <c:val>
            <c:numRef>
              <c:f>Лист1!$B$2:$B$10</c:f>
              <c:numCache>
                <c:formatCode>0.00</c:formatCode>
                <c:ptCount val="9"/>
                <c:pt idx="0">
                  <c:v>67</c:v>
                </c:pt>
                <c:pt idx="1">
                  <c:v>67.3</c:v>
                </c:pt>
                <c:pt idx="2">
                  <c:v>67.599999999999994</c:v>
                </c:pt>
                <c:pt idx="3">
                  <c:v>67.8</c:v>
                </c:pt>
                <c:pt idx="4">
                  <c:v>68.099999999999994</c:v>
                </c:pt>
                <c:pt idx="5">
                  <c:v>68.099999999999994</c:v>
                </c:pt>
                <c:pt idx="6">
                  <c:v>70.099999999999994</c:v>
                </c:pt>
                <c:pt idx="7">
                  <c:v>70.3</c:v>
                </c:pt>
                <c:pt idx="8">
                  <c:v>83.3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99456"/>
        <c:axId val="85223680"/>
      </c:lineChart>
      <c:dateAx>
        <c:axId val="84499456"/>
        <c:scaling>
          <c:orientation val="minMax"/>
          <c:max val="42887"/>
          <c:min val="41426"/>
        </c:scaling>
        <c:delete val="0"/>
        <c:axPos val="b"/>
        <c:numFmt formatCode="mmm/yy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216AE"/>
                </a:solidFill>
              </a:defRPr>
            </a:pPr>
            <a:endParaRPr lang="ru-RU"/>
          </a:p>
        </c:txPr>
        <c:crossAx val="85223680"/>
        <c:crosses val="autoZero"/>
        <c:auto val="1"/>
        <c:lblOffset val="100"/>
        <c:baseTimeUnit val="months"/>
        <c:majorUnit val="6"/>
        <c:majorTimeUnit val="months"/>
      </c:dateAx>
      <c:valAx>
        <c:axId val="85223680"/>
        <c:scaling>
          <c:orientation val="minMax"/>
          <c:max val="85"/>
          <c:min val="6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216AE"/>
                </a:solidFill>
              </a:defRPr>
            </a:pPr>
            <a:endParaRPr lang="ru-RU"/>
          </a:p>
        </c:txPr>
        <c:crossAx val="84499456"/>
        <c:crosses val="autoZero"/>
        <c:crossBetween val="between"/>
        <c:majorUnit val="5"/>
      </c:valAx>
    </c:plotArea>
    <c:legend>
      <c:legendPos val="b"/>
      <c:overlay val="0"/>
      <c:txPr>
        <a:bodyPr/>
        <a:lstStyle/>
        <a:p>
          <a:pPr>
            <a:defRPr>
              <a:solidFill>
                <a:srgbClr val="1216AE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  <c:spPr>
        <a:noFill/>
        <a:ln w="19005">
          <a:noFill/>
        </a:ln>
      </c:spPr>
    </c:sideWall>
    <c:backWall>
      <c:thickness val="0"/>
      <c:spPr>
        <a:noFill/>
        <a:ln w="19005">
          <a:noFill/>
        </a:ln>
      </c:spPr>
    </c:backWall>
    <c:plotArea>
      <c:layout>
        <c:manualLayout>
          <c:layoutTarget val="inner"/>
          <c:xMode val="edge"/>
          <c:yMode val="edge"/>
          <c:x val="6.097560975609756E-2"/>
          <c:y val="3.9138943248532287E-2"/>
          <c:w val="0.91574279379157442"/>
          <c:h val="0.61643835616438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Целевое значение индикатора 2015г.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2"/>
              <c:layout>
                <c:manualLayout>
                  <c:x val="-7.326007326007326E-3"/>
                  <c:y val="1.2698380956428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rgbClr val="1418B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0.318</c:v>
                </c:pt>
                <c:pt idx="1">
                  <c:v>0.32100000000000001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показатель на стат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7912087912087912E-3"/>
                  <c:y val="-9.523785717321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1418B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0.156</c:v>
                </c:pt>
                <c:pt idx="1">
                  <c:v>0.13</c:v>
                </c:pt>
                <c:pt idx="2">
                  <c:v>0.128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997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3273510409188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368268883267084E-3"/>
                  <c:y val="8.0401783947860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19.7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4759511844938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Целевое значение индикатора 2015г.2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-7.3260073260073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172161172160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1418B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0.17199999999999999</c:v>
                </c:pt>
                <c:pt idx="1">
                  <c:v>0.17199999999999999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Фактический показатель на стат3</c:v>
                </c:pt>
              </c:strCache>
            </c:strRef>
          </c:tx>
          <c:spPr>
            <a:solidFill>
              <a:srgbClr val="00EE00"/>
            </a:solidFill>
          </c:spPr>
          <c:invertIfNegative val="0"/>
          <c:dLbls>
            <c:dLbl>
              <c:idx val="0"/>
              <c:layout>
                <c:manualLayout>
                  <c:x val="7.326007326007326E-3"/>
                  <c:y val="3.1745952391070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1418B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0.154</c:v>
                </c:pt>
                <c:pt idx="1">
                  <c:v>0.158</c:v>
                </c:pt>
                <c:pt idx="2">
                  <c:v>0.152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740288"/>
        <c:axId val="84653120"/>
        <c:axId val="0"/>
      </c:bar3DChart>
      <c:catAx>
        <c:axId val="89740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653120"/>
        <c:crosses val="autoZero"/>
        <c:auto val="1"/>
        <c:lblAlgn val="ctr"/>
        <c:lblOffset val="100"/>
        <c:noMultiLvlLbl val="0"/>
      </c:catAx>
      <c:valAx>
        <c:axId val="8465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418BC"/>
                </a:solidFill>
                <a:latin typeface="Century Gothic" pitchFamily="34" charset="0"/>
              </a:defRPr>
            </a:pPr>
            <a:endParaRPr lang="ru-RU"/>
          </a:p>
        </c:txPr>
        <c:crossAx val="8974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333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0.18956</cdr:x>
      <cdr:y>0.75</cdr:y>
    </cdr:from>
    <cdr:to>
      <cdr:x>0.28145</cdr:x>
      <cdr:y>0.81355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643042" y="3000396"/>
          <a:ext cx="796480" cy="2542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1418BC"/>
              </a:solidFill>
              <a:latin typeface="Arial Black" pitchFamily="34" charset="0"/>
            </a:rPr>
            <a:t>2015</a:t>
          </a:r>
          <a:endParaRPr lang="ru-RU" sz="1400" b="1" dirty="0">
            <a:solidFill>
              <a:srgbClr val="1418BC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0.48626</cdr:x>
      <cdr:y>0.75</cdr:y>
    </cdr:from>
    <cdr:to>
      <cdr:x>0.57817</cdr:x>
      <cdr:y>0.81194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14810" y="3000396"/>
          <a:ext cx="796653" cy="2477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1418BC"/>
              </a:solidFill>
              <a:latin typeface="Arial Black" pitchFamily="34" charset="0"/>
            </a:rPr>
            <a:t>2016</a:t>
          </a:r>
          <a:endParaRPr lang="ru-RU" sz="1400" b="1" dirty="0">
            <a:solidFill>
              <a:srgbClr val="1418BC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0.78297</cdr:x>
      <cdr:y>0.75</cdr:y>
    </cdr:from>
    <cdr:to>
      <cdr:x>0.98078</cdr:x>
      <cdr:y>0.81194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786578" y="3161146"/>
          <a:ext cx="1714544" cy="2610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rgbClr val="1418BC"/>
              </a:solidFill>
              <a:latin typeface="Arial Black" pitchFamily="34" charset="0"/>
            </a:rPr>
            <a:t>2017 (расчетный)</a:t>
          </a:r>
          <a:endParaRPr lang="ru-RU" sz="1400" b="1" dirty="0">
            <a:solidFill>
              <a:srgbClr val="1418BC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0.01648</cdr:x>
      <cdr:y>0.85715</cdr:y>
    </cdr:from>
    <cdr:to>
      <cdr:x>0.07417</cdr:x>
      <cdr:y>0.91072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142844" y="3429024"/>
          <a:ext cx="500066" cy="21431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noFill/>
            </a:ln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0.01648</cdr:x>
      <cdr:y>0.92858</cdr:y>
    </cdr:from>
    <cdr:to>
      <cdr:x>0.07417</cdr:x>
      <cdr:y>0.98215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142844" y="3714776"/>
          <a:ext cx="500066" cy="214314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ln>
              <a:noFill/>
            </a:ln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0.08241</cdr:x>
      <cdr:y>0.83929</cdr:y>
    </cdr:from>
    <cdr:to>
      <cdr:x>0.21428</cdr:x>
      <cdr:y>0.98215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714348" y="3357586"/>
          <a:ext cx="114300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rgbClr val="1418BC"/>
              </a:solidFill>
            </a:rPr>
            <a:t>Целевые значения индикаторов</a:t>
          </a:r>
          <a:endParaRPr lang="ru-RU" sz="1200" dirty="0">
            <a:solidFill>
              <a:srgbClr val="1418BC"/>
            </a:solidFill>
          </a:endParaRPr>
        </a:p>
      </cdr:txBody>
    </cdr:sp>
  </cdr:relSizeAnchor>
  <cdr:relSizeAnchor xmlns:cdr="http://schemas.openxmlformats.org/drawingml/2006/chartDrawing">
    <cdr:from>
      <cdr:x>0.27198</cdr:x>
      <cdr:y>0.85715</cdr:y>
    </cdr:from>
    <cdr:to>
      <cdr:x>0.32967</cdr:x>
      <cdr:y>0.91072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2357454" y="3429024"/>
          <a:ext cx="500066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5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ln>
              <a:noFill/>
            </a:ln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0.27198</cdr:x>
      <cdr:y>0.92858</cdr:y>
    </cdr:from>
    <cdr:to>
      <cdr:x>0.32967</cdr:x>
      <cdr:y>0.98215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357454" y="3714776"/>
          <a:ext cx="500066" cy="21431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ln>
              <a:noFill/>
            </a:ln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0.33791</cdr:x>
      <cdr:y>0.83929</cdr:y>
    </cdr:from>
    <cdr:to>
      <cdr:x>0.48627</cdr:x>
      <cdr:y>0.98215</cdr:y>
    </cdr:to>
    <cdr:sp macro="" textlink="">
      <cdr:nvSpPr>
        <cdr:cNvPr id="18" name="TextBox 3"/>
        <cdr:cNvSpPr txBox="1"/>
      </cdr:nvSpPr>
      <cdr:spPr>
        <a:xfrm xmlns:a="http://schemas.openxmlformats.org/drawingml/2006/main">
          <a:off x="2928958" y="3357586"/>
          <a:ext cx="128588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1418BC"/>
              </a:solidFill>
            </a:rPr>
            <a:t>Фактические показатели на стат.население</a:t>
          </a:r>
          <a:endParaRPr lang="ru-RU" sz="1200" dirty="0">
            <a:solidFill>
              <a:srgbClr val="1418BC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3B0D3-FB7D-46D8-8EA1-C51C28D97A7E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F6E6B-7E43-4059-982C-7AA668E0A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873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CB46-2452-42D4-B30A-59E6DEBCADAD}" type="datetimeFigureOut">
              <a:rPr lang="ru-RU" smtClean="0"/>
              <a:pPr/>
              <a:t>12.10.2017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23F58-C430-4F14-9DD7-4B99CFACBC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1739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40938" cy="491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E91902-EA16-46DC-B72C-D91ADE53828F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44085" cy="49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76A7346-1910-42BC-B013-A7518B686D63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522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36600"/>
            <a:ext cx="6648450" cy="3740150"/>
          </a:xfrm>
          <a:solidFill>
            <a:srgbClr val="FFFFFF"/>
          </a:solidFill>
          <a:ln/>
        </p:spPr>
      </p:sp>
      <p:sp>
        <p:nvSpPr>
          <p:cNvPr id="522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8"/>
            <a:ext cx="5438140" cy="3816161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3092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Мониторинг работы</a:t>
            </a:r>
            <a:r>
              <a:rPr lang="ru-RU" b="0" baseline="0" dirty="0" smtClean="0"/>
              <a:t> медсестер самостоятельного приема выявил существенную разницу в нагрузках привел к необходимости создания спаренной схемы обслуживания на двух КТУ.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17465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Экономические</a:t>
            </a:r>
            <a:r>
              <a:rPr lang="ru-RU" baseline="0" dirty="0" smtClean="0"/>
              <a:t> преимущества модели1/2,5 не сочетались с конечными результатами деятельности ВСБ при 6-месячном мониторинге, поэтому модель была отвергнута.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34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34644" cy="4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SzPct val="100000"/>
            </a:pPr>
            <a:fld id="{48E28199-9141-4CD2-8AF3-24868CDEAB7C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42512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SzPct val="100000"/>
            </a:pPr>
            <a:fld id="{1028EB2C-1A91-4E8F-B45E-4ADAB7976B2C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50443" y="9430091"/>
            <a:ext cx="2944085" cy="49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SzPct val="100000"/>
            </a:pPr>
            <a:fld id="{83107453-60CE-461F-B0B3-C52D8F111964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36600"/>
            <a:ext cx="6648450" cy="3740150"/>
          </a:xfrm>
          <a:solidFill>
            <a:srgbClr val="FFFFFF"/>
          </a:solidFill>
          <a:ln/>
        </p:spPr>
      </p:sp>
      <p:sp>
        <p:nvSpPr>
          <p:cNvPr id="245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 smtClean="0">
                <a:latin typeface="Times New Roman" pitchFamily="18" charset="0"/>
              </a:rPr>
              <a:t>Действующая модель КТУ 1/3</a:t>
            </a:r>
            <a:r>
              <a:rPr lang="ru-RU" altLang="ru-RU" baseline="0" dirty="0" smtClean="0">
                <a:latin typeface="Times New Roman" pitchFamily="18" charset="0"/>
              </a:rPr>
              <a:t> доказала свою клинико-экономическую и социальную эффективность и внедрена на более чем 30% территориальных участков</a:t>
            </a:r>
            <a:endParaRPr lang="ru-RU" alt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36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34644" cy="48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SzPct val="100000"/>
            </a:pPr>
            <a:fld id="{C049E77B-A90F-4C8C-9422-E4F32E51A542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18</a:t>
            </a:fld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42512" cy="49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r" eaLnBrk="1" hangingPunct="1">
              <a:buSzPct val="100000"/>
            </a:pPr>
            <a:fld id="{8228CB91-A761-496E-BB20-F530AE0C60B1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buSzPct val="100000"/>
              </a:pPr>
              <a:t>18</a:t>
            </a:fld>
            <a:endParaRPr lang="ru-RU" alt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35013"/>
            <a:ext cx="6646862" cy="3740150"/>
          </a:xfrm>
          <a:solidFill>
            <a:srgbClr val="FFFFFF"/>
          </a:solidFill>
          <a:ln/>
        </p:spPr>
      </p:sp>
      <p:sp>
        <p:nvSpPr>
          <p:cNvPr id="286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7"/>
            <a:ext cx="5436567" cy="44677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dirty="0" smtClean="0">
                <a:latin typeface="Arial" charset="0"/>
                <a:cs typeface="Arial" charset="0"/>
              </a:rPr>
              <a:t>В связи с меняющимися условиями профессиональной деятельности возникла необходимость повышения профессионального уровня среднего медперсонала. Совместно</a:t>
            </a:r>
            <a:r>
              <a:rPr lang="ru-RU" baseline="0" dirty="0" smtClean="0">
                <a:latin typeface="Arial" charset="0"/>
                <a:cs typeface="Arial" charset="0"/>
              </a:rPr>
              <a:t> с Сестринским медицинским колледжем была разработана индивидуальная программа повышения квалификации на 288 часов, в рамках которой в очно-заочной форме прорабатывались заказанные направления сестринской деятельности: от неотложной помощи до</a:t>
            </a:r>
            <a:endParaRPr lang="ru-RU" dirty="0" smtClean="0">
              <a:latin typeface="Arial" charset="0"/>
              <a:cs typeface="Arial" charset="0"/>
            </a:endParaRPr>
          </a:p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r>
              <a:rPr lang="ru-RU" dirty="0" smtClean="0">
                <a:latin typeface="Arial" charset="0"/>
                <a:cs typeface="Arial" charset="0"/>
              </a:rPr>
              <a:t>психологических подходов в работе с пациентами.</a:t>
            </a: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3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Pct val="150000"/>
              <a:buFontTx/>
              <a:buNone/>
              <a:tabLst/>
              <a:defRPr/>
            </a:pPr>
            <a:r>
              <a:rPr lang="ru-RU" dirty="0" smtClean="0"/>
              <a:t>Общеврачебная</a:t>
            </a:r>
            <a:r>
              <a:rPr lang="ru-RU" baseline="0" dirty="0" smtClean="0"/>
              <a:t> практика оценивается в рамках работы ВСБ,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557B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557B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основным преимуществом работы в команде является возможность комплементарного подбора бригады при имеющей место неравнозначности квалификационных характеристик персонала.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5557B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541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Оценка сложности участка учитывает</a:t>
            </a:r>
            <a:r>
              <a:rPr lang="ru-RU" baseline="0" dirty="0" smtClean="0"/>
              <a:t>: количество прикрепленного населения и его возрастную структуру, размер льготного контингента, протяженность и высотность участка, количество пациентов, состоящих на Д- учете, наличие и состав организаций на территории. Колебания КС в СГП 6 составляет от 0,8 до 1,3.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375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рамках СК</a:t>
            </a:r>
            <a:r>
              <a:rPr lang="ru-RU" baseline="0" dirty="0" smtClean="0"/>
              <a:t> формируется дифференцированная оплата труда. Критерии оценки делятся на базовые и динамические (устанавливаются в зависимости от приоритетов, сезонности, необходимости нововведений). Динамический критерий может со временем преобразовываться в базовый. Балльная система оценки позволяет устанавливать стоимость каждого балла в зависимости от текущего финансового состояния ЛПУ.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848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613" y="731838"/>
            <a:ext cx="6643687" cy="3738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4429" cy="44636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78903" tIns="41030" rIns="78903" bIns="41030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dirty="0">
              <a:ea typeface="Microsoft YaHei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49923" y="9429971"/>
            <a:ext cx="2940615" cy="490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 anchor="b"/>
          <a:lstStyle/>
          <a:p>
            <a:pPr algn="r">
              <a:tabLst>
                <a:tab pos="634643" algn="l"/>
                <a:tab pos="1269286" algn="l"/>
                <a:tab pos="1903929" algn="l"/>
                <a:tab pos="2538573" algn="l"/>
              </a:tabLst>
            </a:pPr>
            <a:fld id="{25407582-8F69-439F-8355-EA755E5BC26A}" type="slidenum">
              <a:rPr lang="ru-RU" sz="11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634643" algn="l"/>
                  <a:tab pos="1269286" algn="l"/>
                  <a:tab pos="1903929" algn="l"/>
                  <a:tab pos="2538573" algn="l"/>
                </a:tabLst>
              </a:pPr>
              <a:t>22</a:t>
            </a:fld>
            <a:endParaRPr lang="ru-RU" sz="11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80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Динамика распределения рабочего времени врача за 1,5 года: увеличение на 5,3% времени на лечебно-диагностический процесс</a:t>
            </a:r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613" y="731838"/>
            <a:ext cx="6643687" cy="3738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4429" cy="44636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78903" tIns="41030" rIns="78903" bIns="41030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dirty="0">
              <a:ea typeface="Microsoft YaHei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49923" y="9429971"/>
            <a:ext cx="2940615" cy="490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 anchor="b"/>
          <a:lstStyle/>
          <a:p>
            <a:pPr algn="r">
              <a:tabLst>
                <a:tab pos="634643" algn="l"/>
                <a:tab pos="1269286" algn="l"/>
                <a:tab pos="1903929" algn="l"/>
                <a:tab pos="2538573" algn="l"/>
              </a:tabLst>
            </a:pPr>
            <a:fld id="{25407582-8F69-439F-8355-EA755E5BC26A}" type="slidenum">
              <a:rPr lang="ru-RU" sz="11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634643" algn="l"/>
                  <a:tab pos="1269286" algn="l"/>
                  <a:tab pos="1903929" algn="l"/>
                  <a:tab pos="2538573" algn="l"/>
                </a:tabLst>
              </a:pPr>
              <a:t>27</a:t>
            </a:fld>
            <a:endParaRPr lang="ru-RU" sz="11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8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Оптимизация процессов предусматривает использование принципов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production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например: минимизация времени циклов, заказчик- поставщик, ценность-потеря, цикл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PDCA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принципы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Деминга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SFTP)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835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613" y="731838"/>
            <a:ext cx="6643687" cy="3738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4429" cy="44636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78903" tIns="41030" rIns="78903" bIns="41030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dirty="0">
              <a:ea typeface="Microsoft YaHei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49923" y="9429971"/>
            <a:ext cx="2940615" cy="490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 anchor="b"/>
          <a:lstStyle/>
          <a:p>
            <a:pPr algn="r">
              <a:tabLst>
                <a:tab pos="634643" algn="l"/>
                <a:tab pos="1269286" algn="l"/>
                <a:tab pos="1903929" algn="l"/>
                <a:tab pos="2538573" algn="l"/>
              </a:tabLst>
            </a:pPr>
            <a:fld id="{25407582-8F69-439F-8355-EA755E5BC26A}" type="slidenum">
              <a:rPr lang="ru-RU" sz="11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634643" algn="l"/>
                  <a:tab pos="1269286" algn="l"/>
                  <a:tab pos="1903929" algn="l"/>
                  <a:tab pos="2538573" algn="l"/>
                </a:tabLst>
              </a:pPr>
              <a:t>28</a:t>
            </a:fld>
            <a:endParaRPr lang="ru-RU" sz="11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80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Демографические показатели имеют ежегодную тенденцию к улучшению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145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588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58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4613" y="731838"/>
            <a:ext cx="6643687" cy="3738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4429" cy="44636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78903" tIns="41030" rIns="78903" bIns="41030"/>
          <a:lstStyle/>
          <a:p>
            <a:pPr>
              <a:spcBef>
                <a:spcPts val="395"/>
              </a:spcBef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endParaRPr lang="ru-RU" dirty="0">
              <a:ea typeface="Microsoft YaHei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49923" y="9429971"/>
            <a:ext cx="2940615" cy="4908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41030" rIns="78903" bIns="41030" anchor="b"/>
          <a:lstStyle/>
          <a:p>
            <a:pPr algn="r">
              <a:tabLst>
                <a:tab pos="634643" algn="l"/>
                <a:tab pos="1269286" algn="l"/>
                <a:tab pos="1903929" algn="l"/>
                <a:tab pos="2538573" algn="l"/>
              </a:tabLst>
            </a:pPr>
            <a:fld id="{25407582-8F69-439F-8355-EA755E5BC26A}" type="slidenum">
              <a:rPr lang="ru-RU" sz="11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634643" algn="l"/>
                  <a:tab pos="1269286" algn="l"/>
                  <a:tab pos="1903929" algn="l"/>
                  <a:tab pos="2538573" algn="l"/>
                </a:tabLst>
              </a:pPr>
              <a:t>33</a:t>
            </a:fld>
            <a:endParaRPr lang="ru-RU" sz="11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80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Несмотря на значительное увеличение зарплат ВСБ КТУ, ежегодная экономия ФОТ ОП составила около 6 млн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44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«Зоны неэффективности», выявляемые при ежемесячном мониторинге, в определенной степени соответствуют</a:t>
            </a:r>
            <a:r>
              <a:rPr lang="ru-RU" baseline="0" dirty="0" smtClean="0"/>
              <a:t> определению «потерь» в </a:t>
            </a:r>
            <a:r>
              <a:rPr lang="en-US" baseline="0" dirty="0" smtClean="0"/>
              <a:t>Lean Production</a:t>
            </a:r>
            <a:r>
              <a:rPr lang="ru-RU" baseline="0" dirty="0" smtClean="0"/>
              <a:t>: систематические дефекты оказания медуслуг, перепроизводство- излишняя документация, ненужные анализы и диагностика; излишние запасы; не нужная транспортировка – выстраивание маршрутов пациентов и т. 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25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Существенное</a:t>
            </a:r>
            <a:r>
              <a:rPr lang="ru-RU" baseline="0" dirty="0" smtClean="0"/>
              <a:t> значение</a:t>
            </a:r>
            <a:r>
              <a:rPr lang="ru-RU" dirty="0" smtClean="0"/>
              <a:t> в развитии СМК нашего учреждения явилось подтверждение в 2009 году сертификата соответствия СМК стандарту ИСО 9001:2008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33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40938" cy="491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E91902-EA16-46DC-B72C-D91ADE53828F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44085" cy="49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76A7346-1910-42BC-B013-A7518B686D63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522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36600"/>
            <a:ext cx="6648450" cy="3740150"/>
          </a:xfrm>
          <a:solidFill>
            <a:srgbClr val="FFFFFF"/>
          </a:solidFill>
          <a:ln/>
        </p:spPr>
      </p:sp>
      <p:sp>
        <p:nvSpPr>
          <p:cNvPr id="522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8"/>
            <a:ext cx="5438140" cy="3816161"/>
          </a:xfrm>
          <a:noFill/>
          <a:ln/>
        </p:spPr>
        <p:txBody>
          <a:bodyPr wrap="none" anchor="ctr"/>
          <a:lstStyle/>
          <a:p>
            <a:r>
              <a:rPr lang="ru-RU" b="0" dirty="0" smtClean="0"/>
              <a:t>Систематически проводившееся хронометрирование рабочего времени основной бизнес-единицы поликлиники выявило избыток «</a:t>
            </a:r>
            <a:r>
              <a:rPr lang="ru-RU" b="0" dirty="0" err="1" smtClean="0"/>
              <a:t>неврачебных</a:t>
            </a:r>
            <a:r>
              <a:rPr lang="ru-RU" b="0" dirty="0" smtClean="0"/>
              <a:t>» функций ВОП. </a:t>
            </a:r>
            <a:r>
              <a:rPr lang="ru-RU" b="0" baseline="0" dirty="0" smtClean="0"/>
              <a:t>В 2013г. по сравнению с 2005г. высвободилось дополнительно только 10,5 мин. (при 5-ти часовом приеме) рабочего времени врача на приеме для работы непосредственно с пациентом. </a:t>
            </a:r>
          </a:p>
          <a:p>
            <a:endParaRPr lang="ru-RU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76251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40938" cy="491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E91902-EA16-46DC-B72C-D91ADE53828F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3850443" y="9430091"/>
            <a:ext cx="2944085" cy="49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76A7346-1910-42BC-B013-A7518B686D63}" type="slidenum">
              <a:rPr lang="ru-RU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522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3" y="736600"/>
            <a:ext cx="6648450" cy="3740150"/>
          </a:xfrm>
          <a:solidFill>
            <a:srgbClr val="FFFFFF"/>
          </a:solidFill>
          <a:ln/>
        </p:spPr>
      </p:sp>
      <p:sp>
        <p:nvSpPr>
          <p:cNvPr id="522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9768" y="4715908"/>
            <a:ext cx="5438140" cy="3816161"/>
          </a:xfrm>
          <a:noFill/>
          <a:ln/>
        </p:spPr>
        <p:txBody>
          <a:bodyPr wrap="none" anchor="ctr"/>
          <a:lstStyle/>
          <a:p>
            <a:r>
              <a:rPr lang="ru-RU" b="0" i="0" dirty="0" smtClean="0"/>
              <a:t>В соответствии с рекомендациями ВОЗ, мы решили изменить соотношение</a:t>
            </a:r>
            <a:r>
              <a:rPr lang="ru-RU" b="0" i="0" baseline="0" dirty="0" smtClean="0"/>
              <a:t> врач/медсестра на территориальном участке до ¼. Основной задачей являлось перераспределение рабочего времени врача в пользу лечебно-диагностического процесса.</a:t>
            </a:r>
            <a:endParaRPr lang="ru-RU" b="0" i="0" dirty="0" smtClean="0"/>
          </a:p>
        </p:txBody>
      </p:sp>
    </p:spTree>
    <p:extLst>
      <p:ext uri="{BB962C8B-B14F-4D97-AF65-F5344CB8AC3E}">
        <p14:creationId xmlns:p14="http://schemas.microsoft.com/office/powerpoint/2010/main" val="509456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i="0" dirty="0" smtClean="0"/>
              <a:t>Модель предусматривает</a:t>
            </a:r>
            <a:r>
              <a:rPr lang="ru-RU" b="0" i="0" baseline="0" dirty="0" smtClean="0"/>
              <a:t> 12-часовой прием пациентов территориального участка врачом и медсестрой самостоятельного приема последовательно, параллельный с врачом медсестринский прием в отдельном кабинете. Ежемесячная ротация медсестер.</a:t>
            </a:r>
            <a:endParaRPr lang="ru-RU" b="0" i="0" dirty="0"/>
          </a:p>
        </p:txBody>
      </p:sp>
    </p:spTree>
    <p:extLst>
      <p:ext uri="{BB962C8B-B14F-4D97-AF65-F5344CB8AC3E}">
        <p14:creationId xmlns:p14="http://schemas.microsoft.com/office/powerpoint/2010/main" val="1838577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0" dirty="0" smtClean="0">
                <a:solidFill>
                  <a:schemeClr val="tx1"/>
                </a:solidFill>
                <a:latin typeface="Times New Roman" pitchFamily="18" charset="0"/>
              </a:rPr>
              <a:t>Ведущая</a:t>
            </a:r>
            <a:r>
              <a:rPr lang="ru-RU" sz="1200" b="1" i="0" baseline="0" dirty="0" smtClean="0">
                <a:solidFill>
                  <a:schemeClr val="tx1"/>
                </a:solidFill>
                <a:latin typeface="Times New Roman" pitchFamily="18" charset="0"/>
              </a:rPr>
              <a:t> роль отводится медсестрам самостоятельного приема. Сложности преодоления «статусного» барьера</a:t>
            </a:r>
            <a:endParaRPr lang="ru-RU" sz="1200" b="1" i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1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200" b="1" i="0" dirty="0" smtClean="0">
                <a:solidFill>
                  <a:schemeClr val="tx1"/>
                </a:solidFill>
                <a:latin typeface="Times New Roman" pitchFamily="18" charset="0"/>
              </a:rPr>
              <a:t>Стандартные</a:t>
            </a:r>
            <a:r>
              <a:rPr lang="ru-RU" sz="1200" b="1" i="0" baseline="0" dirty="0" smtClean="0">
                <a:solidFill>
                  <a:schemeClr val="tx1"/>
                </a:solidFill>
                <a:latin typeface="Times New Roman" pitchFamily="18" charset="0"/>
              </a:rPr>
              <a:t> обязанности медсестры при работе на дому расширены профилактическими пакетами</a:t>
            </a:r>
            <a:endParaRPr lang="ru-RU" sz="1200" b="1" i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C8FA-A404-48A3-8EC2-BEC998A11F9E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730B-ACB3-4299-ABCF-48044A6866DE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F8AF-4D2F-49D0-B0A4-33C326EC1A3C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4"/>
            <a:ext cx="8229600" cy="8548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7C19-C678-4403-A63D-C03B385461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12.10.2017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D1AB-9FF6-40A8-9E76-38A15049B1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692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D6ED-A666-4469-8A1C-2EC91BC351E3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0F905-4E35-41F9-BC6C-3721E423EECA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76AB-159B-483C-B20A-6822F639F589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E69B-D3CA-4B81-9A45-0E9CCCE0B5DA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8B889-93BE-42E0-9CC4-F20F35AB42AF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8736-9436-4755-B556-E27FAD915D80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D7FF-3D46-45EC-B85D-D34F05A702C4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83A-0B9C-444C-954D-039399C03D5D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105C-38E4-4578-97CD-A5678165B950}" type="datetime1">
              <a:rPr lang="ru-RU" smtClean="0"/>
              <a:t>12.10.2017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jpeg"/><Relationship Id="rId7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610644" y="521624"/>
            <a:ext cx="6140450" cy="4680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 		</a:t>
            </a:r>
            <a:r>
              <a:rPr lang="ru-RU" dirty="0">
                <a:solidFill>
                  <a:srgbClr val="FFFFFF"/>
                </a:solidFill>
              </a:rPr>
              <a:t>	</a:t>
            </a:r>
          </a:p>
          <a:p>
            <a:pPr marL="342900" indent="-33655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	</a:t>
            </a:r>
            <a:endParaRPr lang="ru-RU" i="1" dirty="0">
              <a:solidFill>
                <a:srgbClr val="FFFFFF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5496" y="1597825"/>
            <a:ext cx="8496944" cy="110251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41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 ресурсной эффективности</a:t>
            </a:r>
            <a:br>
              <a:rPr lang="ru-RU" sz="3600" b="1" dirty="0" smtClean="0">
                <a:solidFill>
                  <a:srgbClr val="141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141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работы комплексного терапевтического участка на базе многопрофильной поликлиники</a:t>
            </a:r>
            <a:endParaRPr lang="ru-RU" sz="3600" b="1" dirty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99592" y="4359432"/>
            <a:ext cx="7500442" cy="444568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главного врача ГБУЗ СО СГП 6, к.м.н.  Е. В. Зорина</a:t>
            </a:r>
            <a:endParaRPr lang="ru-RU" sz="2400" b="1" dirty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79513" y="411957"/>
            <a:ext cx="8588251" cy="4680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>
              <a:spcBef>
                <a:spcPts val="800"/>
              </a:spcBef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 		</a:t>
            </a:r>
            <a:r>
              <a:rPr lang="ru-RU" dirty="0">
                <a:solidFill>
                  <a:srgbClr val="FFFFFF"/>
                </a:solidFill>
              </a:rPr>
              <a:t>	</a:t>
            </a:r>
          </a:p>
          <a:p>
            <a:pPr marL="342900" indent="-336550" algn="just">
              <a:spcBef>
                <a:spcPts val="800"/>
              </a:spcBef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	</a:t>
            </a:r>
            <a:endParaRPr lang="ru-RU" i="1" dirty="0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0"/>
            <a:ext cx="7848872" cy="8975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b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асширения функционала медсестер</a:t>
            </a:r>
            <a:endParaRPr lang="ru-RU" sz="2800" b="1" i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149592"/>
            <a:ext cx="8964488" cy="394243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1.Улучшение качества и доступности медпомощи за счет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перераспределения рабочего времени врача в пользу лечебно-диагностического процесса.</a:t>
            </a:r>
          </a:p>
          <a:p>
            <a:pPr algn="just">
              <a:buNone/>
            </a:pPr>
            <a:endParaRPr lang="ru-RU" sz="2000" b="1" dirty="0" smtClean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None/>
            </a:pP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2.Расширение </a:t>
            </a:r>
            <a:r>
              <a:rPr lang="ru-RU" sz="20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возможностей профилактики и укрепления здоровья территориального населения</a:t>
            </a: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None/>
            </a:pPr>
            <a:endParaRPr lang="ru-RU" sz="2000" b="1" dirty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3. Полноценная реализация знаний и умений медсестер, полученных в процессе обучения.</a:t>
            </a:r>
          </a:p>
          <a:p>
            <a:pPr algn="just">
              <a:buNone/>
            </a:pPr>
            <a:endParaRPr lang="ru-RU" sz="2000" b="1" dirty="0" smtClean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0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.Популяризация профессии медсестры: формирование имиджа профессионального медицинского работника в пределах своей компетенции.</a:t>
            </a:r>
          </a:p>
          <a:p>
            <a:pPr algn="just">
              <a:buNone/>
            </a:pPr>
            <a:endParaRPr lang="ru-RU" sz="2000" b="1" dirty="0" smtClean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0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5*.Уменьшение потребности в кадрах ВОП и МОП        </a:t>
            </a:r>
          </a:p>
          <a:p>
            <a:pPr algn="just">
              <a:buNone/>
            </a:pPr>
            <a:endParaRPr lang="ru-RU" sz="2400" b="1" i="1" dirty="0" smtClean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ru-RU" sz="2400" b="1" i="1" dirty="0">
              <a:solidFill>
                <a:srgbClr val="1418BC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815666"/>
            <a:ext cx="6228184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3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6014"/>
            <a:ext cx="8100392" cy="78955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Схема взаимодействия</a:t>
            </a:r>
            <a:b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врачебно-сестринской бригады ЭУ  СГП 6 </a:t>
            </a:r>
            <a:b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 Модель 1/4 )</a:t>
            </a:r>
            <a:endParaRPr lang="ru-RU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649" y="1024137"/>
            <a:ext cx="2376487" cy="756140"/>
          </a:xfrm>
          <a:prstGeom prst="roundRect">
            <a:avLst/>
          </a:prstGeom>
          <a:solidFill>
            <a:srgbClr val="FFFF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Медсестра </a:t>
            </a: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№4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на </a:t>
            </a:r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участке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428480"/>
            <a:ext cx="2520280" cy="917972"/>
          </a:xfrm>
          <a:prstGeom prst="roundRect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Медсестра на самостоятельном приеме  №1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(в смену врача)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649" y="4048472"/>
            <a:ext cx="2448272" cy="9715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Медсестра на самостоятельном приеме  №2 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(без врача)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014" y="2428292"/>
            <a:ext cx="2376487" cy="918102"/>
          </a:xfrm>
          <a:prstGeom prst="round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Медсестра на приеме </a:t>
            </a:r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</a:rPr>
              <a:t>№3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Century Gothic" pitchFamily="34" charset="0"/>
              </a:rPr>
              <a:t>(вместе с врачом)</a:t>
            </a:r>
          </a:p>
        </p:txBody>
      </p:sp>
      <p:sp>
        <p:nvSpPr>
          <p:cNvPr id="15" name="Стрелка углом 14"/>
          <p:cNvSpPr/>
          <p:nvPr/>
        </p:nvSpPr>
        <p:spPr>
          <a:xfrm rot="5400000">
            <a:off x="6498264" y="861845"/>
            <a:ext cx="972108" cy="1944762"/>
          </a:xfrm>
          <a:prstGeom prst="ben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углом 15"/>
          <p:cNvSpPr/>
          <p:nvPr/>
        </p:nvSpPr>
        <p:spPr>
          <a:xfrm rot="10800000">
            <a:off x="5939929" y="3454412"/>
            <a:ext cx="1944836" cy="1133531"/>
          </a:xfrm>
          <a:prstGeom prst="ben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16200000">
            <a:off x="1619958" y="2752011"/>
            <a:ext cx="1079525" cy="2376313"/>
          </a:xfrm>
          <a:prstGeom prst="ben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1187624" y="1240161"/>
            <a:ext cx="2160240" cy="1026114"/>
          </a:xfrm>
          <a:prstGeom prst="ben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5651897" y="2752328"/>
            <a:ext cx="863600" cy="1618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2771737" y="2806334"/>
            <a:ext cx="792163" cy="1618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35673" y="2482298"/>
            <a:ext cx="1944216" cy="8100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Врач общей практики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5400000">
            <a:off x="4310602" y="2023399"/>
            <a:ext cx="594122" cy="215776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16200000">
            <a:off x="4310603" y="3535567"/>
            <a:ext cx="594122" cy="215776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338"/>
            <a:ext cx="7643192" cy="6357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Пример посменной работы врачебно-сестринской </a:t>
            </a:r>
            <a:b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бригады ЭУ  СГП 6 ( Модель 1/4 )</a:t>
            </a:r>
            <a:endParaRPr lang="ru-RU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4859349" y="789558"/>
            <a:ext cx="4033837" cy="540377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161616"/>
                </a:solidFill>
                <a:latin typeface="Century Gothic" pitchFamily="34" charset="0"/>
              </a:rPr>
              <a:t>Медсестра на самостоятельном приеме  №1 (в смену врача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)</a:t>
            </a:r>
            <a:r>
              <a:rPr lang="en-US" sz="1400" b="1" dirty="0" smtClean="0">
                <a:solidFill>
                  <a:srgbClr val="161616"/>
                </a:solidFill>
                <a:latin typeface="Century Gothic" pitchFamily="34" charset="0"/>
              </a:rPr>
              <a:t>.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 Кабинет </a:t>
            </a:r>
            <a:r>
              <a:rPr lang="en-US" sz="1400" b="1" dirty="0" smtClean="0">
                <a:solidFill>
                  <a:srgbClr val="161616"/>
                </a:solidFill>
                <a:latin typeface="Century Gothic" pitchFamily="34" charset="0"/>
              </a:rPr>
              <a:t>2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, смена </a:t>
            </a:r>
            <a:r>
              <a:rPr lang="en-US" sz="1400" b="1" dirty="0" smtClean="0">
                <a:solidFill>
                  <a:srgbClr val="161616"/>
                </a:solidFill>
                <a:latin typeface="Century Gothic" pitchFamily="34" charset="0"/>
              </a:rPr>
              <a:t>I</a:t>
            </a:r>
            <a:endParaRPr lang="ru-RU" sz="1400" b="1" dirty="0">
              <a:solidFill>
                <a:srgbClr val="161616"/>
              </a:solidFill>
              <a:latin typeface="Century Gothic" pitchFamily="34" charset="0"/>
            </a:endParaRPr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107506" y="4515973"/>
            <a:ext cx="4105151" cy="573881"/>
          </a:xfrm>
          <a:prstGeom prst="roundRect">
            <a:avLst>
              <a:gd name="adj" fmla="val 16667"/>
            </a:avLst>
          </a:prstGeom>
          <a:solidFill>
            <a:srgbClr val="86CEFF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161616"/>
                </a:solidFill>
                <a:latin typeface="Century Gothic" pitchFamily="34" charset="0"/>
              </a:rPr>
              <a:t>Медсестра на самостоятельном приеме  №2  (без 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врача). Кабинет 1, смена </a:t>
            </a:r>
            <a:r>
              <a:rPr lang="en-US" sz="1400" b="1" dirty="0" smtClean="0">
                <a:solidFill>
                  <a:srgbClr val="161616"/>
                </a:solidFill>
                <a:latin typeface="Century Gothic" pitchFamily="34" charset="0"/>
              </a:rPr>
              <a:t>II</a:t>
            </a:r>
            <a:endParaRPr lang="ru-RU" sz="1600" b="1" dirty="0">
              <a:solidFill>
                <a:srgbClr val="161616"/>
              </a:solidFill>
              <a:latin typeface="Century Gothic" pitchFamily="34" charset="0"/>
            </a:endParaRP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107504" y="789559"/>
            <a:ext cx="3901951" cy="540377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161616"/>
                </a:solidFill>
                <a:latin typeface="Century Gothic" pitchFamily="34" charset="0"/>
              </a:rPr>
              <a:t>Медсестра на приеме №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3 (</a:t>
            </a:r>
            <a:r>
              <a:rPr lang="ru-RU" sz="1400" b="1" dirty="0">
                <a:solidFill>
                  <a:srgbClr val="161616"/>
                </a:solidFill>
                <a:latin typeface="Century Gothic" pitchFamily="34" charset="0"/>
              </a:rPr>
              <a:t>вместе с врачом</a:t>
            </a:r>
            <a:r>
              <a:rPr lang="ru-RU" sz="1400" b="1" dirty="0" smtClean="0">
                <a:solidFill>
                  <a:srgbClr val="161616"/>
                </a:solidFill>
                <a:latin typeface="Century Gothic" pitchFamily="34" charset="0"/>
              </a:rPr>
              <a:t>),  Кабинет 1, смена </a:t>
            </a:r>
            <a:r>
              <a:rPr lang="en-US" sz="1400" b="1" dirty="0" smtClean="0">
                <a:solidFill>
                  <a:srgbClr val="161616"/>
                </a:solidFill>
                <a:latin typeface="Century Gothic" pitchFamily="34" charset="0"/>
              </a:rPr>
              <a:t>I</a:t>
            </a:r>
            <a:endParaRPr lang="ru-RU" sz="1600" b="1" dirty="0">
              <a:solidFill>
                <a:srgbClr val="161616"/>
              </a:solidFill>
              <a:latin typeface="Century Gothic" pitchFamily="34" charset="0"/>
            </a:endParaRPr>
          </a:p>
        </p:txBody>
      </p:sp>
      <p:sp>
        <p:nvSpPr>
          <p:cNvPr id="87046" name="AutoShape 2"/>
          <p:cNvSpPr>
            <a:spLocks noChangeArrowheads="1"/>
          </p:cNvSpPr>
          <p:nvPr/>
        </p:nvSpPr>
        <p:spPr bwMode="auto">
          <a:xfrm>
            <a:off x="5220075" y="4516041"/>
            <a:ext cx="3744415" cy="540544"/>
          </a:xfrm>
          <a:prstGeom prst="roundRect">
            <a:avLst>
              <a:gd name="adj" fmla="val 16667"/>
            </a:avLst>
          </a:prstGeom>
          <a:solidFill>
            <a:srgbClr val="FFFF6D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161616"/>
                </a:solidFill>
                <a:latin typeface="Century Gothic" pitchFamily="34" charset="0"/>
              </a:rPr>
              <a:t>Медсестра №4 </a:t>
            </a:r>
            <a:endParaRPr lang="en-US" sz="1600" b="1" dirty="0" smtClean="0">
              <a:solidFill>
                <a:srgbClr val="161616"/>
              </a:solidFill>
              <a:latin typeface="Century Gothic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161616"/>
                </a:solidFill>
                <a:latin typeface="Century Gothic" pitchFamily="34" charset="0"/>
              </a:rPr>
              <a:t>на </a:t>
            </a:r>
            <a:r>
              <a:rPr lang="ru-RU" sz="1600" b="1" dirty="0">
                <a:solidFill>
                  <a:srgbClr val="161616"/>
                </a:solidFill>
                <a:latin typeface="Century Gothic" pitchFamily="34" charset="0"/>
              </a:rPr>
              <a:t>участке</a:t>
            </a:r>
          </a:p>
        </p:txBody>
      </p:sp>
      <p:pic>
        <p:nvPicPr>
          <p:cNvPr id="87050" name="Picture 3" descr="C:\Users\nachinf.CRP6\Desktop\медсестры\вр и м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29612"/>
            <a:ext cx="2304256" cy="160217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7051" name="Picture 4" descr="C:\Users\nachinf.CRP6\Desktop\медсестры\сам 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72904"/>
            <a:ext cx="2304256" cy="154306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7052" name="Picture 5" descr="C:\Users\nachinf.CRP6\Desktop\медсестры\сампр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6675" y="1329612"/>
            <a:ext cx="2336513" cy="160217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7053" name="Picture 6" descr="C:\Users\nachinf.CRP6\Desktop\медсестры\на дом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5" y="2968373"/>
            <a:ext cx="2304950" cy="154759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" name="Стрелка вправо 17"/>
          <p:cNvSpPr/>
          <p:nvPr/>
        </p:nvSpPr>
        <p:spPr>
          <a:xfrm rot="19973432">
            <a:off x="5120747" y="1856689"/>
            <a:ext cx="1314941" cy="64770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2489399">
            <a:off x="2610921" y="1856883"/>
            <a:ext cx="1266556" cy="64770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9270997">
            <a:off x="2638930" y="3629502"/>
            <a:ext cx="1299154" cy="64770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454490">
            <a:off x="5134871" y="3605896"/>
            <a:ext cx="1239405" cy="64889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7058" name="Picture 8" descr="C:\Users\nachinf.CRP6\Desktop\медсестры\челове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2196" y="1545638"/>
            <a:ext cx="1063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3923928" y="3975906"/>
            <a:ext cx="1224136" cy="1620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161616"/>
                </a:solidFill>
                <a:latin typeface="Century Gothic" pitchFamily="34" charset="0"/>
              </a:rPr>
              <a:t>Пациент</a:t>
            </a:r>
            <a:endParaRPr lang="ru-RU" sz="1600" b="1" dirty="0">
              <a:solidFill>
                <a:srgbClr val="161616"/>
              </a:solidFill>
              <a:latin typeface="Century Gothic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4925" y="-20240"/>
            <a:ext cx="8208963" cy="9718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Приоритетные </a:t>
            </a: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обязанности </a:t>
            </a:r>
            <a:b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медицинских сестер </a:t>
            </a: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ЭУ СГП 6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00034" cy="6965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334" y="0"/>
            <a:ext cx="612756" cy="589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1822" y="0"/>
            <a:ext cx="582177" cy="589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0" y="1059583"/>
            <a:ext cx="2339752" cy="1836781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2556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Медсестра на самостоятельном приеме  №1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смену врача)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0" y="3057804"/>
            <a:ext cx="2339752" cy="1836204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556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Медсестра на самостоятельном приеме  №2 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врача)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2483768" y="3057804"/>
            <a:ext cx="6552728" cy="1836204"/>
          </a:xfrm>
          <a:prstGeom prst="rect">
            <a:avLst/>
          </a:prstGeom>
          <a:solidFill>
            <a:schemeClr val="bg2"/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Самостоятельный прием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с хроническими заболеваниями вне обострения.</a:t>
            </a:r>
          </a:p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и анкетирование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пациентов, обучение в «школах здоровья».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инструментальных методов обследования в кабинете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базой данных.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483770" y="1059582"/>
            <a:ext cx="6552505" cy="1836204"/>
          </a:xfrm>
          <a:prstGeom prst="rect">
            <a:avLst/>
          </a:prstGeom>
          <a:solidFill>
            <a:srgbClr val="E6FFCD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342900" indent="-342900" algn="just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71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Самостоятельный прием пациентов.</a:t>
            </a:r>
          </a:p>
          <a:p>
            <a:pPr marL="342900" indent="-342900" algn="just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71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Профилактическое </a:t>
            </a:r>
            <a:r>
              <a:rPr lang="ru-RU" sz="171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и анкетирование </a:t>
            </a:r>
            <a:r>
              <a:rPr lang="ru-RU" sz="171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пациентов, обучение в «школах здоровья».</a:t>
            </a:r>
            <a:endParaRPr lang="ru-RU" sz="171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71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71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инструментальных методов обследования в </a:t>
            </a:r>
            <a:r>
              <a:rPr lang="ru-RU" sz="171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кабинете.</a:t>
            </a:r>
          </a:p>
          <a:p>
            <a:pPr marL="342900" indent="-342900" algn="just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71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медицинской документацией и базой данных.</a:t>
            </a:r>
            <a:endParaRPr lang="ru-RU" sz="171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492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" y="249492"/>
            <a:ext cx="8208963" cy="756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Приоритетные обязанности </a:t>
            </a: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медицинских </a:t>
            </a: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сестер ЭУ СГП 6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71472" cy="714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8336" y="0"/>
            <a:ext cx="612754" cy="589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1825" y="0"/>
            <a:ext cx="582175" cy="589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107504" y="3003798"/>
            <a:ext cx="2088009" cy="1728192"/>
          </a:xfrm>
          <a:prstGeom prst="roundRect">
            <a:avLst>
              <a:gd name="adj" fmla="val 16667"/>
            </a:avLst>
          </a:prstGeom>
          <a:solidFill>
            <a:srgbClr val="FFFF6D"/>
          </a:solidFill>
          <a:ln w="2556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</a:rPr>
              <a:t>Медсестра </a:t>
            </a:r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</a:rPr>
              <a:t>№4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</a:rPr>
              <a:t>участке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07504" y="1167594"/>
            <a:ext cx="2053084" cy="172819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2556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206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</a:rPr>
              <a:t>Медсестра </a:t>
            </a:r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</a:rPr>
              <a:t>№ 3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Century Gothic" pitchFamily="34" charset="0"/>
              </a:rPr>
              <a:t>приеме с врачом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338164" y="3003798"/>
            <a:ext cx="6696521" cy="1836204"/>
          </a:xfrm>
          <a:prstGeom prst="rect">
            <a:avLst/>
          </a:prstGeom>
          <a:solidFill>
            <a:srgbClr val="FFFFD1"/>
          </a:solidFill>
          <a:ln w="25560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marL="341313" indent="-341313"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Активный осмотр </a:t>
            </a:r>
            <a:r>
              <a:rPr lang="ru-RU" sz="1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пациентов с хроническими заболеваниями вне обострения</a:t>
            </a:r>
            <a:r>
              <a:rPr lang="ru-RU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Times New Roman" pitchFamily="18" charset="0"/>
              <a:buAutoNum type="arabicPeriod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инструментальных </a:t>
            </a:r>
            <a:r>
              <a:rPr lang="ru-RU" sz="17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обследования </a:t>
            </a:r>
            <a:r>
              <a:rPr lang="ru-RU" sz="17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дому.</a:t>
            </a:r>
          </a:p>
          <a:p>
            <a:pPr marL="341313" indent="-341313"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7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Профилактическое консультирование и анкетирование пациентов.</a:t>
            </a:r>
          </a:p>
          <a:p>
            <a:pPr marL="341313" indent="-341313">
              <a:buFont typeface="Times New Roman" pitchFamily="18" charset="0"/>
              <a:buAutoNum type="arabicPeriod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/>
            </a:pPr>
            <a:r>
              <a:rPr lang="ru-RU" sz="175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назначений врача на дому.</a:t>
            </a: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339753" y="1167594"/>
            <a:ext cx="6694933" cy="1728192"/>
          </a:xfrm>
          <a:prstGeom prst="rect">
            <a:avLst/>
          </a:prstGeom>
          <a:solidFill>
            <a:srgbClr val="D5D5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buFont typeface="Times New Roman" pitchFamily="18" charset="0"/>
              <a:buAutoNum type="arabicPeriod"/>
              <a:defRPr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электронной карты амбулаторного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больного, работа с базой данных.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Times New Roman" pitchFamily="18" charset="0"/>
              <a:buAutoNum type="arabicPeriod"/>
              <a:defRPr/>
            </a:pPr>
            <a:r>
              <a:rPr lang="ru-RU" b="1" dirty="0" smtClean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Профилактическое </a:t>
            </a:r>
            <a:r>
              <a:rPr lang="ru-RU" b="1" dirty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 и анкетирование пациентов, оформление документов по диспансеризации и профилактическим осмотрам</a:t>
            </a:r>
            <a:r>
              <a:rPr lang="ru-RU" b="1" dirty="0" smtClean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Times New Roman" pitchFamily="18" charset="0"/>
              <a:buAutoNum type="arabicPeriod"/>
              <a:defRPr/>
            </a:pPr>
            <a:r>
              <a:rPr lang="ru-RU" b="1" dirty="0" smtClean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функций </a:t>
            </a:r>
            <a:r>
              <a:rPr lang="ru-RU" b="1" dirty="0" err="1" smtClean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</a:t>
            </a:r>
            <a:r>
              <a:rPr lang="ru-RU" b="1" dirty="0" smtClean="0">
                <a:solidFill>
                  <a:srgbClr val="8064A2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-центра.</a:t>
            </a:r>
            <a:endParaRPr lang="ru-RU" b="1" dirty="0">
              <a:solidFill>
                <a:srgbClr val="8064A2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35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779912" y="2841780"/>
            <a:ext cx="1584176" cy="1026114"/>
          </a:xfrm>
          <a:prstGeom prst="roundRect">
            <a:avLst/>
          </a:prstGeom>
          <a:solidFill>
            <a:srgbClr val="92D050">
              <a:tint val="66000"/>
              <a:satMod val="1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№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3219822"/>
            <a:ext cx="1440160" cy="3240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ВОП 1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3219822"/>
            <a:ext cx="1440160" cy="3240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ВОП 2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3003798"/>
            <a:ext cx="1656184" cy="810090"/>
          </a:xfrm>
          <a:prstGeom prst="round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№ 3 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96336" y="2949792"/>
            <a:ext cx="1547664" cy="810090"/>
          </a:xfrm>
          <a:prstGeom prst="round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№ 3 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7704" y="2085696"/>
            <a:ext cx="1512168" cy="810090"/>
          </a:xfrm>
          <a:prstGeom prst="roundRect">
            <a:avLst/>
          </a:prstGeom>
          <a:solidFill>
            <a:srgbClr val="FFFF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№ 4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07704" y="3867894"/>
            <a:ext cx="1512168" cy="810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№ 2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24128" y="3867894"/>
            <a:ext cx="1512168" cy="810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№2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24128" y="2085696"/>
            <a:ext cx="1512168" cy="810090"/>
          </a:xfrm>
          <a:prstGeom prst="roundRect">
            <a:avLst/>
          </a:prstGeom>
          <a:solidFill>
            <a:srgbClr val="FFFF6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№ 4</a:t>
            </a:r>
            <a:endParaRPr lang="ru-RU" sz="1600" b="1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2" name="Стрелка углом 21"/>
          <p:cNvSpPr/>
          <p:nvPr/>
        </p:nvSpPr>
        <p:spPr>
          <a:xfrm>
            <a:off x="683568" y="2409732"/>
            <a:ext cx="1152128" cy="432048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5400000" flipH="1" flipV="1">
            <a:off x="1007604" y="3597864"/>
            <a:ext cx="432048" cy="1080120"/>
          </a:xfrm>
          <a:prstGeom prst="bentArrow">
            <a:avLst>
              <a:gd name="adj1" fmla="val 25000"/>
              <a:gd name="adj2" fmla="val 22178"/>
              <a:gd name="adj3" fmla="val 25000"/>
              <a:gd name="adj4" fmla="val 437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3491880" y="2463738"/>
            <a:ext cx="432048" cy="1890210"/>
          </a:xfrm>
          <a:prstGeom prst="curved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2627784" y="3543858"/>
            <a:ext cx="144016" cy="27003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2627784" y="2949792"/>
            <a:ext cx="144016" cy="27003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419872" y="3327834"/>
            <a:ext cx="402344" cy="1080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лево 42"/>
          <p:cNvSpPr/>
          <p:nvPr/>
        </p:nvSpPr>
        <p:spPr>
          <a:xfrm>
            <a:off x="5292080" y="3327834"/>
            <a:ext cx="432048" cy="10801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7164288" y="3327834"/>
            <a:ext cx="402344" cy="1080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углом 25"/>
          <p:cNvSpPr/>
          <p:nvPr/>
        </p:nvSpPr>
        <p:spPr>
          <a:xfrm rot="5400000">
            <a:off x="7690853" y="2099198"/>
            <a:ext cx="459051" cy="1080120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10800000">
            <a:off x="7380312" y="3867900"/>
            <a:ext cx="1008112" cy="526559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 rot="10800000">
            <a:off x="5220072" y="2409732"/>
            <a:ext cx="432048" cy="1890210"/>
          </a:xfrm>
          <a:prstGeom prst="curvedLef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 вверх 29"/>
          <p:cNvSpPr/>
          <p:nvPr/>
        </p:nvSpPr>
        <p:spPr>
          <a:xfrm>
            <a:off x="6372200" y="2949792"/>
            <a:ext cx="135632" cy="270030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372200" y="3543858"/>
            <a:ext cx="144016" cy="27003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87474"/>
            <a:ext cx="8964488" cy="1134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 распределения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сестринского  персонала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«спаренном»  КТУ  СГП  6 (Модель 1/3,5)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483768" y="1329612"/>
            <a:ext cx="338437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41" name="Стрелка влево 40"/>
          <p:cNvSpPr/>
          <p:nvPr/>
        </p:nvSpPr>
        <p:spPr>
          <a:xfrm>
            <a:off x="1547664" y="3327834"/>
            <a:ext cx="432048" cy="10801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923928" y="2301720"/>
            <a:ext cx="1368152" cy="756084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Медсестра № 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2517744"/>
            <a:ext cx="1440160" cy="3240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ВОП 1</a:t>
            </a:r>
            <a:endParaRPr lang="ru-RU" sz="16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517744"/>
            <a:ext cx="1440160" cy="3240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ВОП 2</a:t>
            </a:r>
            <a:endParaRPr lang="ru-RU" sz="16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23728" y="3111810"/>
            <a:ext cx="1440160" cy="810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Медсестра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№ 2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24128" y="3111810"/>
            <a:ext cx="1440160" cy="8100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Медсестра № 2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2699792" y="2841780"/>
            <a:ext cx="144016" cy="27003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Стрелка влево 40"/>
          <p:cNvSpPr/>
          <p:nvPr/>
        </p:nvSpPr>
        <p:spPr>
          <a:xfrm>
            <a:off x="1547664" y="2625756"/>
            <a:ext cx="504056" cy="10801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3491880" y="2625756"/>
            <a:ext cx="402344" cy="1080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трелка влево 42"/>
          <p:cNvSpPr/>
          <p:nvPr/>
        </p:nvSpPr>
        <p:spPr>
          <a:xfrm>
            <a:off x="5292080" y="2625756"/>
            <a:ext cx="432048" cy="108012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7164288" y="2625756"/>
            <a:ext cx="402344" cy="1080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6372200" y="2841780"/>
            <a:ext cx="144016" cy="27003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7504" y="2247714"/>
            <a:ext cx="1440160" cy="810090"/>
          </a:xfrm>
          <a:prstGeom prst="round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Медсестра № 3 </a:t>
            </a:r>
            <a:endParaRPr lang="ru-RU" sz="1400" b="1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96336" y="2301720"/>
            <a:ext cx="1440160" cy="810090"/>
          </a:xfrm>
          <a:prstGeom prst="roundRect">
            <a:avLst/>
          </a:prstGeom>
          <a:solidFill>
            <a:srgbClr val="99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Медсестра № 3</a:t>
            </a:r>
          </a:p>
        </p:txBody>
      </p:sp>
      <p:sp>
        <p:nvSpPr>
          <p:cNvPr id="47" name="Двойная стрелка влево/вверх 46"/>
          <p:cNvSpPr/>
          <p:nvPr/>
        </p:nvSpPr>
        <p:spPr>
          <a:xfrm flipH="1">
            <a:off x="755576" y="3165816"/>
            <a:ext cx="1152128" cy="540060"/>
          </a:xfrm>
          <a:prstGeom prst="left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Двойная стрелка влево/вверх 47"/>
          <p:cNvSpPr/>
          <p:nvPr/>
        </p:nvSpPr>
        <p:spPr>
          <a:xfrm>
            <a:off x="7380312" y="3219822"/>
            <a:ext cx="1152128" cy="486054"/>
          </a:xfrm>
          <a:prstGeom prst="left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1026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 распределения</a:t>
            </a:r>
            <a:b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сестринского  персонала </a:t>
            </a:r>
            <a:b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«спаренном»  КТУ  СГП  6</a:t>
            </a:r>
            <a:b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(Модель 1/2,5)</a:t>
            </a:r>
            <a:r>
              <a:rPr lang="ru-RU" sz="28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1418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1418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4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5796012" y="2067695"/>
            <a:ext cx="2376488" cy="1116087"/>
          </a:xfrm>
          <a:prstGeom prst="roundRect">
            <a:avLst>
              <a:gd name="adj" fmla="val 16667"/>
            </a:avLst>
          </a:prstGeom>
          <a:solidFill>
            <a:srgbClr val="C7E6A4"/>
          </a:solidFill>
          <a:ln w="25560" cap="sq">
            <a:solidFill>
              <a:srgbClr val="006F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500" b="1" dirty="0">
                <a:solidFill>
                  <a:srgbClr val="161616"/>
                </a:solidFill>
                <a:latin typeface="Century Gothic" pitchFamily="34" charset="0"/>
              </a:rPr>
              <a:t>МОП №1 на самостоятельном приеме</a:t>
            </a:r>
          </a:p>
          <a:p>
            <a:pPr algn="ctr" eaLnBrk="1" hangingPunct="1">
              <a:buSzPct val="100000"/>
            </a:pPr>
            <a:r>
              <a:rPr lang="ru-RU" altLang="ru-RU" sz="1500" b="1" dirty="0">
                <a:solidFill>
                  <a:srgbClr val="161616"/>
                </a:solidFill>
                <a:latin typeface="Century Gothic" pitchFamily="34" charset="0"/>
              </a:rPr>
              <a:t>(в смену врача) + участок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3852914" y="2374156"/>
            <a:ext cx="1439863" cy="594122"/>
          </a:xfrm>
          <a:prstGeom prst="rect">
            <a:avLst/>
          </a:prstGeom>
          <a:solidFill>
            <a:srgbClr val="FF9900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600" b="1">
                <a:solidFill>
                  <a:srgbClr val="161616"/>
                </a:solidFill>
                <a:latin typeface="Century Gothic" pitchFamily="34" charset="0"/>
                <a:cs typeface="Arial" charset="0"/>
              </a:rPr>
              <a:t>ВОП 1</a:t>
            </a: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3348087" y="3292128"/>
            <a:ext cx="2592388" cy="1007814"/>
          </a:xfrm>
          <a:prstGeom prst="roundRect">
            <a:avLst>
              <a:gd name="adj" fmla="val 16667"/>
            </a:avLst>
          </a:prstGeom>
          <a:solidFill>
            <a:srgbClr val="FFC78F"/>
          </a:solidFill>
          <a:ln w="25560" cap="sq">
            <a:solidFill>
              <a:srgbClr val="006F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161616"/>
                </a:solidFill>
                <a:latin typeface="Century Gothic" pitchFamily="34" charset="0"/>
                <a:cs typeface="Arial" charset="0"/>
              </a:rPr>
              <a:t>МОП №2 </a:t>
            </a:r>
          </a:p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161616"/>
                </a:solidFill>
                <a:latin typeface="Century Gothic" pitchFamily="34" charset="0"/>
                <a:cs typeface="Arial" charset="0"/>
              </a:rPr>
              <a:t>на самостоятельном приеме без  ВОП</a:t>
            </a: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4500614" y="2968278"/>
            <a:ext cx="144463" cy="270272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9900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3348087" y="2698012"/>
            <a:ext cx="431800" cy="108347"/>
          </a:xfrm>
          <a:prstGeom prst="leftArrow">
            <a:avLst>
              <a:gd name="adj1" fmla="val 50000"/>
              <a:gd name="adj2" fmla="val 49997"/>
            </a:avLst>
          </a:prstGeom>
          <a:solidFill>
            <a:srgbClr val="FF9900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5322937" y="2698012"/>
            <a:ext cx="401638" cy="108347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FF9900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71603" y="2067695"/>
            <a:ext cx="2376487" cy="1116087"/>
          </a:xfrm>
          <a:prstGeom prst="roundRect">
            <a:avLst>
              <a:gd name="adj" fmla="val 16667"/>
            </a:avLst>
          </a:prstGeom>
          <a:solidFill>
            <a:srgbClr val="D8C5FF"/>
          </a:solidFill>
          <a:ln w="25560" cap="sq">
            <a:solidFill>
              <a:srgbClr val="006F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161616"/>
                </a:solidFill>
                <a:latin typeface="Century Gothic" pitchFamily="34" charset="0"/>
                <a:cs typeface="Arial" charset="0"/>
              </a:rPr>
              <a:t>МОП №3 на</a:t>
            </a:r>
          </a:p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161616"/>
                </a:solidFill>
                <a:latin typeface="Century Gothic" pitchFamily="34" charset="0"/>
                <a:cs typeface="Arial" charset="0"/>
              </a:rPr>
              <a:t> приеме с врачом </a:t>
            </a:r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2628952" y="1428742"/>
            <a:ext cx="3887787" cy="567099"/>
          </a:xfrm>
          <a:prstGeom prst="curvedDownArrow">
            <a:avLst>
              <a:gd name="adj1" fmla="val 25018"/>
              <a:gd name="adj2" fmla="val 50006"/>
              <a:gd name="adj3" fmla="val 25000"/>
            </a:avLst>
          </a:prstGeom>
          <a:solidFill>
            <a:srgbClr val="008AE8"/>
          </a:solidFill>
          <a:ln w="255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 rot="10800000">
            <a:off x="6097650" y="3301655"/>
            <a:ext cx="1008063" cy="485775"/>
          </a:xfrm>
          <a:custGeom>
            <a:avLst/>
            <a:gdLst>
              <a:gd name="T0" fmla="*/ 846127 w 1008063"/>
              <a:gd name="T1" fmla="*/ 0 h 647700"/>
              <a:gd name="T2" fmla="*/ 846127 w 1008063"/>
              <a:gd name="T3" fmla="*/ 303292 h 647700"/>
              <a:gd name="T4" fmla="*/ 80963 w 1008063"/>
              <a:gd name="T5" fmla="*/ 647700 h 647700"/>
              <a:gd name="T6" fmla="*/ 1008052 w 1008063"/>
              <a:gd name="T7" fmla="*/ 151646 h 647700"/>
              <a:gd name="T8" fmla="*/ 0 60000 65536"/>
              <a:gd name="T9" fmla="*/ 0 60000 65536"/>
              <a:gd name="T10" fmla="*/ 0 60000 65536"/>
              <a:gd name="T11" fmla="*/ 0 60000 65536"/>
              <a:gd name="T12" fmla="*/ 0 w 1008063"/>
              <a:gd name="T13" fmla="*/ 0 h 647700"/>
              <a:gd name="T14" fmla="*/ 1008063 w 1008063"/>
              <a:gd name="T15" fmla="*/ 647700 h 647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063" h="647700">
                <a:moveTo>
                  <a:pt x="0" y="647700"/>
                </a:moveTo>
                <a:lnTo>
                  <a:pt x="0" y="354052"/>
                </a:lnTo>
                <a:cubicBezTo>
                  <a:pt x="0" y="197551"/>
                  <a:pt x="126868" y="70683"/>
                  <a:pt x="283368" y="70683"/>
                </a:cubicBezTo>
                <a:lnTo>
                  <a:pt x="846138" y="70684"/>
                </a:lnTo>
                <a:lnTo>
                  <a:pt x="846138" y="0"/>
                </a:lnTo>
                <a:lnTo>
                  <a:pt x="1008063" y="151646"/>
                </a:lnTo>
                <a:lnTo>
                  <a:pt x="846138" y="303292"/>
                </a:lnTo>
                <a:lnTo>
                  <a:pt x="846138" y="232609"/>
                </a:lnTo>
                <a:lnTo>
                  <a:pt x="283369" y="232609"/>
                </a:lnTo>
                <a:lnTo>
                  <a:pt x="283368" y="232609"/>
                </a:lnTo>
                <a:cubicBezTo>
                  <a:pt x="216297" y="232609"/>
                  <a:pt x="161925" y="286981"/>
                  <a:pt x="161925" y="354052"/>
                </a:cubicBezTo>
                <a:lnTo>
                  <a:pt x="161925" y="647700"/>
                </a:lnTo>
                <a:lnTo>
                  <a:pt x="0" y="647700"/>
                </a:lnTo>
                <a:close/>
              </a:path>
            </a:pathLst>
          </a:custGeom>
          <a:solidFill>
            <a:srgbClr val="008AE8"/>
          </a:solidFill>
          <a:ln w="25560" cap="sq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 rot="-5400000">
            <a:off x="2278317" y="2990304"/>
            <a:ext cx="458391" cy="1081088"/>
          </a:xfrm>
          <a:custGeom>
            <a:avLst/>
            <a:gdLst>
              <a:gd name="T0" fmla="*/ 458418 w 611187"/>
              <a:gd name="T1" fmla="*/ 0 h 1081088"/>
              <a:gd name="T2" fmla="*/ 458418 w 611187"/>
              <a:gd name="T3" fmla="*/ 286194 h 1081088"/>
              <a:gd name="T4" fmla="*/ 76398 w 611187"/>
              <a:gd name="T5" fmla="*/ 1081077 h 1081088"/>
              <a:gd name="T6" fmla="*/ 611215 w 611187"/>
              <a:gd name="T7" fmla="*/ 143097 h 1081088"/>
              <a:gd name="T8" fmla="*/ 0 60000 65536"/>
              <a:gd name="T9" fmla="*/ 0 60000 65536"/>
              <a:gd name="T10" fmla="*/ 0 60000 65536"/>
              <a:gd name="T11" fmla="*/ 0 60000 65536"/>
              <a:gd name="T12" fmla="*/ 0 w 611187"/>
              <a:gd name="T13" fmla="*/ 0 h 1081088"/>
              <a:gd name="T14" fmla="*/ 611187 w 611187"/>
              <a:gd name="T15" fmla="*/ 1081088 h 108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1187" h="1081088">
                <a:moveTo>
                  <a:pt x="0" y="1081088"/>
                </a:moveTo>
                <a:lnTo>
                  <a:pt x="0" y="334093"/>
                </a:lnTo>
                <a:cubicBezTo>
                  <a:pt x="0" y="186415"/>
                  <a:pt x="119716" y="66699"/>
                  <a:pt x="267393" y="66699"/>
                </a:cubicBezTo>
                <a:lnTo>
                  <a:pt x="458390" y="66699"/>
                </a:lnTo>
                <a:lnTo>
                  <a:pt x="458390" y="0"/>
                </a:lnTo>
                <a:lnTo>
                  <a:pt x="611187" y="143097"/>
                </a:lnTo>
                <a:lnTo>
                  <a:pt x="458390" y="286194"/>
                </a:lnTo>
                <a:lnTo>
                  <a:pt x="458390" y="219496"/>
                </a:lnTo>
                <a:lnTo>
                  <a:pt x="267394" y="219496"/>
                </a:lnTo>
                <a:lnTo>
                  <a:pt x="267393" y="219496"/>
                </a:lnTo>
                <a:cubicBezTo>
                  <a:pt x="204103" y="219496"/>
                  <a:pt x="152796" y="270803"/>
                  <a:pt x="152796" y="334093"/>
                </a:cubicBezTo>
                <a:lnTo>
                  <a:pt x="152797" y="1081088"/>
                </a:lnTo>
                <a:lnTo>
                  <a:pt x="0" y="1081088"/>
                </a:lnTo>
                <a:close/>
              </a:path>
            </a:pathLst>
          </a:custGeom>
          <a:solidFill>
            <a:srgbClr val="008AE8"/>
          </a:solidFill>
          <a:ln w="25560" cap="sq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0" y="-20538"/>
            <a:ext cx="8243888" cy="127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SzPct val="100000"/>
            </a:pPr>
            <a:r>
              <a:rPr lang="ru-RU" alt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модель (1/3) </a:t>
            </a:r>
          </a:p>
          <a:p>
            <a:pPr algn="ctr" eaLnBrk="1" hangingPunct="1">
              <a:lnSpc>
                <a:spcPct val="150000"/>
              </a:lnSpc>
              <a:buSzPct val="100000"/>
            </a:pPr>
            <a:r>
              <a:rPr lang="ru-RU" alt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комплексного территориального участка </a:t>
            </a:r>
            <a:r>
              <a:rPr lang="ru-RU" altLang="ru-RU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СГП </a:t>
            </a:r>
            <a:r>
              <a:rPr lang="ru-RU" alt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altLang="ru-RU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5974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0" y="2283719"/>
            <a:ext cx="3367904" cy="268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4716016" y="2283722"/>
            <a:ext cx="3384376" cy="2652613"/>
            <a:chOff x="2880" y="2251"/>
            <a:chExt cx="2539" cy="1895"/>
          </a:xfrm>
        </p:grpSpPr>
        <p:pic>
          <p:nvPicPr>
            <p:cNvPr id="820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251"/>
              <a:ext cx="2539" cy="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02" name="Text Box 4"/>
            <p:cNvSpPr txBox="1">
              <a:spLocks noChangeArrowheads="1"/>
            </p:cNvSpPr>
            <p:nvPr/>
          </p:nvSpPr>
          <p:spPr bwMode="auto">
            <a:xfrm>
              <a:off x="2880" y="2251"/>
              <a:ext cx="2539" cy="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dirty="0"/>
            </a:p>
          </p:txBody>
        </p:sp>
      </p:grp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41199" y="1573657"/>
            <a:ext cx="864076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>
              <a:buSzPct val="100000"/>
            </a:pPr>
            <a:r>
              <a:rPr lang="ru-RU" altLang="ru-RU" sz="2000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Углубленную подготовку </a:t>
            </a:r>
            <a:r>
              <a:rPr lang="ru-RU" alt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altLang="ru-RU" sz="2000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повышению профессионального </a:t>
            </a:r>
            <a:r>
              <a:rPr lang="ru-RU" alt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уровня</a:t>
            </a:r>
            <a:r>
              <a:rPr lang="ru-RU" altLang="ru-RU" sz="2000" dirty="0">
                <a:solidFill>
                  <a:srgbClr val="1418BC"/>
                </a:solidFill>
                <a:latin typeface="Arial" pitchFamily="34" charset="0"/>
                <a:ea typeface="Microsoft YaHei"/>
                <a:cs typeface="Arial" pitchFamily="34" charset="0"/>
              </a:rPr>
              <a:t> на базе поликлиники</a:t>
            </a:r>
            <a:r>
              <a:rPr lang="ru-RU" alt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прошли 100% </a:t>
            </a:r>
            <a:r>
              <a:rPr lang="ru-RU" altLang="ru-RU" sz="2000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медицинских сестер общей </a:t>
            </a:r>
            <a:r>
              <a:rPr lang="ru-RU" alt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практики, </a:t>
            </a:r>
            <a:endParaRPr lang="ru-RU" alt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Заголовок 10"/>
          <p:cNvSpPr>
            <a:spLocks noGrp="1"/>
          </p:cNvSpPr>
          <p:nvPr>
            <p:ph type="title"/>
          </p:nvPr>
        </p:nvSpPr>
        <p:spPr>
          <a:xfrm>
            <a:off x="0" y="195491"/>
            <a:ext cx="8216900" cy="1075135"/>
          </a:xfrm>
        </p:spPr>
        <p:txBody>
          <a:bodyPr>
            <a:normAutofit fontScale="90000"/>
          </a:bodyPr>
          <a:lstStyle/>
          <a:p>
            <a:pPr defTabSz="449263" fontAlgn="base">
              <a:spcAft>
                <a:spcPct val="0"/>
              </a:spcAft>
            </a:pP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Индивидуальная программа </a:t>
            </a:r>
            <a:b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  <a:b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МОП СГП </a:t>
            </a:r>
            <a:r>
              <a:rPr lang="ru-RU" alt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ГБПОУ «СМК им. Н. Ляпиной»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162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892674" y="2232200"/>
            <a:ext cx="2921000" cy="162044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5000" rIns="90000" bIns="45000" anchor="ctr" anchorCtr="1"/>
          <a:lstStyle/>
          <a:p>
            <a:pPr algn="ctr"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_BosaNova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Врачебно-</a:t>
            </a:r>
          </a:p>
          <a:p>
            <a:pPr algn="ctr"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_BosaNova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сестринская</a:t>
            </a:r>
          </a:p>
          <a:p>
            <a:pPr algn="ctr"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_BosaNova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бригада</a:t>
            </a:r>
            <a:endParaRPr lang="en-GB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37549" y="2690589"/>
            <a:ext cx="2233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Клинический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фармаколог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507299" y="1010618"/>
            <a:ext cx="1547813" cy="118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Инфекционно-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эпидемиологическая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служба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303588" y="1213023"/>
            <a:ext cx="255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Специалисты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информационного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центра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95537" y="2731071"/>
            <a:ext cx="1787525" cy="54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Финансовый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менеджмент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5450137" y="3813348"/>
            <a:ext cx="2195513" cy="113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Заведующие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специализированными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отделением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241674" y="3945510"/>
            <a:ext cx="2413000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Заведующие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отделениями врачей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1418BC"/>
                </a:solidFill>
                <a:latin typeface="Arial" charset="0"/>
              </a:rPr>
              <a:t>общей практики</a:t>
            </a:r>
          </a:p>
        </p:txBody>
      </p:sp>
      <p:sp>
        <p:nvSpPr>
          <p:cNvPr id="32777" name="Нашивка 18"/>
          <p:cNvSpPr>
            <a:spLocks noChangeArrowheads="1"/>
          </p:cNvSpPr>
          <p:nvPr/>
        </p:nvSpPr>
        <p:spPr bwMode="auto">
          <a:xfrm rot="10800000">
            <a:off x="5878766" y="2789417"/>
            <a:ext cx="606425" cy="440531"/>
          </a:xfrm>
          <a:prstGeom prst="chevron">
            <a:avLst>
              <a:gd name="adj" fmla="val 5003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78" name="Нашивка 19"/>
          <p:cNvSpPr>
            <a:spLocks noChangeArrowheads="1"/>
          </p:cNvSpPr>
          <p:nvPr/>
        </p:nvSpPr>
        <p:spPr bwMode="auto">
          <a:xfrm rot="7692722">
            <a:off x="5043352" y="1815883"/>
            <a:ext cx="454819" cy="587375"/>
          </a:xfrm>
          <a:prstGeom prst="chevron">
            <a:avLst>
              <a:gd name="adj" fmla="val 5003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79" name="Нашивка 20"/>
          <p:cNvSpPr>
            <a:spLocks noChangeArrowheads="1"/>
          </p:cNvSpPr>
          <p:nvPr/>
        </p:nvSpPr>
        <p:spPr bwMode="auto">
          <a:xfrm rot="-8255524">
            <a:off x="5154874" y="3701431"/>
            <a:ext cx="606425" cy="441722"/>
          </a:xfrm>
          <a:prstGeom prst="chevron">
            <a:avLst>
              <a:gd name="adj" fmla="val 499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80" name="Нашивка 21"/>
          <p:cNvSpPr>
            <a:spLocks noChangeArrowheads="1"/>
          </p:cNvSpPr>
          <p:nvPr/>
        </p:nvSpPr>
        <p:spPr bwMode="auto">
          <a:xfrm rot="2588112">
            <a:off x="3064137" y="1923829"/>
            <a:ext cx="606425" cy="441722"/>
          </a:xfrm>
          <a:prstGeom prst="chevron">
            <a:avLst>
              <a:gd name="adj" fmla="val 499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81" name="Нашивка 22"/>
          <p:cNvSpPr>
            <a:spLocks noChangeArrowheads="1"/>
          </p:cNvSpPr>
          <p:nvPr/>
        </p:nvSpPr>
        <p:spPr bwMode="auto">
          <a:xfrm>
            <a:off x="2243399" y="2798940"/>
            <a:ext cx="606425" cy="440531"/>
          </a:xfrm>
          <a:prstGeom prst="chevron">
            <a:avLst>
              <a:gd name="adj" fmla="val 5003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82" name="Нашивка 23"/>
          <p:cNvSpPr>
            <a:spLocks noChangeArrowheads="1"/>
          </p:cNvSpPr>
          <p:nvPr/>
        </p:nvSpPr>
        <p:spPr bwMode="auto">
          <a:xfrm rot="-2493926">
            <a:off x="3119699" y="3730011"/>
            <a:ext cx="606425" cy="440531"/>
          </a:xfrm>
          <a:prstGeom prst="chevron">
            <a:avLst>
              <a:gd name="adj" fmla="val 50035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A4510C"/>
              </a:solidFill>
              <a:latin typeface="Arial" pitchFamily="34" charset="0"/>
            </a:endParaRPr>
          </a:p>
        </p:txBody>
      </p:sp>
      <p:sp>
        <p:nvSpPr>
          <p:cNvPr id="32783" name="Прямоугольник 24"/>
          <p:cNvSpPr>
            <a:spLocks noChangeArrowheads="1"/>
          </p:cNvSpPr>
          <p:nvPr/>
        </p:nvSpPr>
        <p:spPr bwMode="auto">
          <a:xfrm>
            <a:off x="1115618" y="-8334"/>
            <a:ext cx="61499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Arial" pitchFamily="34" charset="0"/>
              </a:rPr>
              <a:t>Интегрированная оценка </a:t>
            </a:r>
            <a:r>
              <a:rPr lang="ru-RU" sz="2600" b="1" dirty="0">
                <a:solidFill>
                  <a:srgbClr val="0000FF"/>
                </a:solidFill>
                <a:latin typeface="Arial" pitchFamily="34" charset="0"/>
              </a:rPr>
              <a:t>работы врачебно-сестринской </a:t>
            </a:r>
            <a:r>
              <a:rPr lang="ru-RU" sz="2600" b="1" dirty="0" smtClean="0">
                <a:solidFill>
                  <a:srgbClr val="0000FF"/>
                </a:solidFill>
                <a:latin typeface="Arial" pitchFamily="34" charset="0"/>
              </a:rPr>
              <a:t>бригады СГП 6 </a:t>
            </a:r>
            <a:endParaRPr lang="ru-RU" sz="2600" b="1" dirty="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8315" y="4246961"/>
            <a:ext cx="8135937" cy="809625"/>
          </a:xfrm>
          <a:prstGeom prst="roundRect">
            <a:avLst/>
          </a:prstGeom>
          <a:solidFill>
            <a:srgbClr val="B0AC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Кадровый менеджмент, основанный </a:t>
            </a: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на социальной ответственности </a:t>
            </a: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учреждения</a:t>
            </a:r>
            <a:endParaRPr lang="ru-RU" sz="2800" b="1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5" y="3218594"/>
            <a:ext cx="8135937" cy="810816"/>
          </a:xfrm>
          <a:prstGeom prst="roundRect">
            <a:avLst/>
          </a:prstGeom>
          <a:solidFill>
            <a:srgbClr val="E6AF00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Формирование новой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модели профилактики</a:t>
            </a:r>
            <a:endParaRPr lang="ru-RU" sz="2800" b="1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5" y="1167594"/>
            <a:ext cx="8207375" cy="864394"/>
          </a:xfrm>
          <a:prstGeom prst="roundRect">
            <a:avLst/>
          </a:prstGeom>
          <a:solidFill>
            <a:srgbClr val="FFFFAB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Управление качеством оказания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медицинской помощи</a:t>
            </a:r>
          </a:p>
        </p:txBody>
      </p:sp>
      <p:sp>
        <p:nvSpPr>
          <p:cNvPr id="24584" name="Прямоугольник 6"/>
          <p:cNvSpPr>
            <a:spLocks noChangeArrowheads="1"/>
          </p:cNvSpPr>
          <p:nvPr/>
        </p:nvSpPr>
        <p:spPr bwMode="auto">
          <a:xfrm>
            <a:off x="755650" y="250035"/>
            <a:ext cx="7056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360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339502"/>
            <a:ext cx="8229600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Приоритетные </a:t>
            </a:r>
            <a:br>
              <a:rPr lang="ru-RU" sz="32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направления деятельности СГП 6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8314" y="2193708"/>
            <a:ext cx="8207375" cy="864394"/>
          </a:xfrm>
          <a:prstGeom prst="roundRect">
            <a:avLst/>
          </a:prstGeom>
          <a:solidFill>
            <a:srgbClr val="FFBA75"/>
          </a:solidFill>
          <a:ln>
            <a:solidFill>
              <a:srgbClr val="E6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Совершенствование института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 общеврачебной практики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84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0" name="Object 2"/>
          <p:cNvGraphicFramePr>
            <a:graphicFrameLocks noChangeAspect="1"/>
          </p:cNvGraphicFramePr>
          <p:nvPr/>
        </p:nvGraphicFramePr>
        <p:xfrm>
          <a:off x="107504" y="1125143"/>
          <a:ext cx="8928992" cy="3732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9" name="Лист" r:id="rId5" imgW="11531160" imgH="6513840" progId="Excel.Sheet.8">
                  <p:embed/>
                </p:oleObj>
              </mc:Choice>
              <mc:Fallback>
                <p:oleObj name="Лист" r:id="rId5" imgW="11531160" imgH="6513840" progId="Excel.Sheet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5143"/>
                        <a:ext cx="8928992" cy="3732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0080" y="22225"/>
            <a:ext cx="69482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Алгоритм дифференцированной оценки сложности участка ОП СГП 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88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86688" cy="84415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Дифференцированная оплата труда  ВОП  </a:t>
            </a:r>
            <a:br>
              <a:rPr lang="ru-RU" sz="24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СГП 6  в рамках Совета по качеству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629881"/>
              </p:ext>
            </p:extLst>
          </p:nvPr>
        </p:nvGraphicFramePr>
        <p:xfrm>
          <a:off x="71406" y="1000114"/>
          <a:ext cx="8496943" cy="38559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48234"/>
                <a:gridCol w="1171472"/>
                <a:gridCol w="859079"/>
                <a:gridCol w="859079"/>
                <a:gridCol w="859079"/>
              </a:tblGrid>
              <a:tr h="3877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Показатели деятельности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8B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Баллы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(с 01.08.2013г.)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8B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Баллы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8B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(с 01.01.2017)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8B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431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ВОП  НТУ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ВОП КТУ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ВОП  НТУ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ВОП КТУ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77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Выполнение плана диспансеризации </a:t>
                      </a:r>
                      <a:r>
                        <a:rPr lang="ru-RU" sz="1400" b="0" baseline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не менее 90%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418BC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8000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13500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8000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13500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6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Выполнение плана профосмотров</a:t>
                      </a:r>
                      <a:r>
                        <a:rPr lang="ru-RU" sz="1400" b="0" baseline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 не менее 90%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1250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Работа с ЖФВ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Экспертная оценка ведения больного по законченному случаю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750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Выполнение плана по ККФ не менее 80%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750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3500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Качество работы в базе АИС «Поликлиника»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1200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3000</a:t>
                      </a:r>
                      <a:endParaRPr lang="ru-RU" sz="14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1418B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 в смотровые кабинеты, КПС</a:t>
                      </a:r>
                      <a:endParaRPr lang="ru-RU" sz="1400" b="0" kern="1200" dirty="0">
                        <a:solidFill>
                          <a:srgbClr val="1418B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600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418B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…..</a:t>
                      </a:r>
                      <a:endParaRPr lang="ru-RU" sz="1400" b="1" kern="1200" dirty="0">
                        <a:solidFill>
                          <a:srgbClr val="1418B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418B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Итого: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15 700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47700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26700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54400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866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6480" y="0"/>
            <a:ext cx="7786080" cy="843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Дифференцированная оплата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труда  МОП  </a:t>
            </a:r>
            <a:endParaRPr lang="ru-RU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СГП 6 в </a:t>
            </a:r>
            <a:r>
              <a:rPr lang="ru-RU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рамках Совета по качеству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812616"/>
              </p:ext>
            </p:extLst>
          </p:nvPr>
        </p:nvGraphicFramePr>
        <p:xfrm>
          <a:off x="71406" y="857238"/>
          <a:ext cx="8784976" cy="4151154"/>
        </p:xfrm>
        <a:graphic>
          <a:graphicData uri="http://schemas.openxmlformats.org/drawingml/2006/table">
            <a:tbl>
              <a:tblPr/>
              <a:tblGrid>
                <a:gridCol w="3810567"/>
                <a:gridCol w="1375522"/>
                <a:gridCol w="1199629"/>
                <a:gridCol w="1199629"/>
                <a:gridCol w="1199629"/>
              </a:tblGrid>
              <a:tr h="396993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 Показатели деятельности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 Баллы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 (с 01.08.2013г.)</a:t>
                      </a:r>
                    </a:p>
                  </a:txBody>
                  <a:tcPr marL="62371" marR="62371" marT="13717" marB="0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 Баллы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 (на 01.01.2017г.)</a:t>
                      </a:r>
                    </a:p>
                  </a:txBody>
                  <a:tcPr marL="62371" marR="62371" marT="13717" marB="0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НТУ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КТУ  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НТУ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МОП КТУ  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99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диспансеризации не менее 90%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3000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4500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5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профосмотров не менее 90%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93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Работа с ЖФВ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1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Качество работы с базой данных АИС «Поликлиника»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300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1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по ККФ не менее 80%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Ведение пациентов из группы риска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900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1600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1600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4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Выполнение плана по вакцинации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250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700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Самостоятельный  прием  МОП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1000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1500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9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1" marR="62371" marT="10802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1" marR="62371" marT="10802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1" marR="62371" marT="10802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…</a:t>
                      </a:r>
                    </a:p>
                  </a:txBody>
                  <a:tcPr marL="62371" marR="62371" marT="10802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11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418BC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62371" marR="62371" marT="1646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9 700</a:t>
                      </a:r>
                    </a:p>
                  </a:txBody>
                  <a:tcPr marL="62371" marR="62371" marT="1646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16 000</a:t>
                      </a:r>
                    </a:p>
                  </a:txBody>
                  <a:tcPr marL="62371" marR="62371" marT="1646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19 200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1646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21 200</a:t>
                      </a:r>
                    </a:p>
                  </a:txBody>
                  <a:tcPr marL="62371" marR="62371" marT="16460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4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214262" y="-20538"/>
            <a:ext cx="7958138" cy="86465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уровня заработной платы  врачей участковой службы СГП 6,  201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-2017гг. (тыс. руб.)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7" name="Диаграмма 16"/>
          <p:cNvGraphicFramePr/>
          <p:nvPr/>
        </p:nvGraphicFramePr>
        <p:xfrm>
          <a:off x="428596" y="1000114"/>
          <a:ext cx="828680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14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214262" y="64022"/>
            <a:ext cx="7958138" cy="86465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уровня заработной платы  </a:t>
            </a:r>
            <a:b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среднего медицинского персонала </a:t>
            </a:r>
            <a:b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участковой службы СГП 6,  201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-2017гг. (тыс. руб.)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214282" y="1142990"/>
          <a:ext cx="857256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14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8"/>
          <p:cNvSpPr>
            <a:spLocks noGrp="1"/>
          </p:cNvSpPr>
          <p:nvPr>
            <p:ph type="title"/>
          </p:nvPr>
        </p:nvSpPr>
        <p:spPr>
          <a:xfrm>
            <a:off x="35496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рабочего времени ВОП </a:t>
            </a:r>
            <a:b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хронометража СГП 6, 2016г.</a:t>
            </a:r>
            <a:endParaRPr lang="ru-RU" sz="2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627313" y="411957"/>
            <a:ext cx="6140450" cy="4680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 		</a:t>
            </a:r>
            <a:r>
              <a:rPr lang="ru-RU" dirty="0">
                <a:solidFill>
                  <a:srgbClr val="FFFFFF"/>
                </a:solidFill>
              </a:rPr>
              <a:t>	</a:t>
            </a:r>
          </a:p>
          <a:p>
            <a:pPr marL="342900" indent="-33655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	</a:t>
            </a:r>
            <a:endParaRPr lang="ru-RU" i="1" dirty="0">
              <a:solidFill>
                <a:srgbClr val="FFFFFF"/>
              </a:solidFill>
            </a:endParaRPr>
          </a:p>
        </p:txBody>
      </p:sp>
      <p:graphicFrame>
        <p:nvGraphicFramePr>
          <p:cNvPr id="17" name="Содержимое 14"/>
          <p:cNvGraphicFramePr>
            <a:graphicFrameLocks noGrp="1"/>
          </p:cNvGraphicFramePr>
          <p:nvPr>
            <p:ph sz="half" idx="2"/>
          </p:nvPr>
        </p:nvGraphicFramePr>
        <p:xfrm>
          <a:off x="179512" y="1563640"/>
          <a:ext cx="4258816" cy="342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Текст 11"/>
          <p:cNvSpPr>
            <a:spLocks noGrp="1"/>
          </p:cNvSpPr>
          <p:nvPr>
            <p:ph type="body" sz="quarter" idx="3"/>
          </p:nvPr>
        </p:nvSpPr>
        <p:spPr>
          <a:xfrm>
            <a:off x="179512" y="1329612"/>
            <a:ext cx="3465711" cy="3240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2013г.</a:t>
            </a:r>
            <a:endParaRPr 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Текст 11"/>
          <p:cNvSpPr>
            <a:spLocks noGrp="1"/>
          </p:cNvSpPr>
          <p:nvPr>
            <p:ph type="body" sz="quarter" idx="3"/>
          </p:nvPr>
        </p:nvSpPr>
        <p:spPr>
          <a:xfrm>
            <a:off x="5220085" y="1275612"/>
            <a:ext cx="3465711" cy="3240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2016г.</a:t>
            </a:r>
            <a:endParaRPr 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Содержимое 14"/>
          <p:cNvGraphicFramePr>
            <a:graphicFrameLocks noGrp="1"/>
          </p:cNvGraphicFramePr>
          <p:nvPr>
            <p:ph sz="quarter" idx="4"/>
          </p:nvPr>
        </p:nvGraphicFramePr>
        <p:xfrm>
          <a:off x="755576" y="1491630"/>
          <a:ext cx="82089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4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7787208" cy="8572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удовлетворенности пациентов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СГП 6, июнь 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2013г. – июнь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000114"/>
          <a:ext cx="82296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1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6480" y="85109"/>
            <a:ext cx="7786080" cy="843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оценки качества работы врачей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данным анкетирования пациентов СГП 6,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г. - 2017г., %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70818"/>
              </p:ext>
            </p:extLst>
          </p:nvPr>
        </p:nvGraphicFramePr>
        <p:xfrm>
          <a:off x="142845" y="1142536"/>
          <a:ext cx="8643999" cy="3515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7"/>
                <a:gridCol w="1131102"/>
                <a:gridCol w="1131102"/>
                <a:gridCol w="1131102"/>
                <a:gridCol w="1131102"/>
                <a:gridCol w="1131102"/>
                <a:gridCol w="1131102"/>
              </a:tblGrid>
              <a:tr h="714835">
                <a:tc>
                  <a:txBody>
                    <a:bodyPr/>
                    <a:lstStyle/>
                    <a:p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Июль 2013 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2014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2015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2016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2017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Июль 2017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Крайне плохо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7,8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6,4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418BC"/>
                          </a:solidFill>
                        </a:rPr>
                        <a:t>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418B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Плохо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13,6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11,3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7,3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7,3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2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Удовлетворительно</a:t>
                      </a:r>
                      <a:endParaRPr lang="ru-RU" sz="14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45,6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48,8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48,0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39,9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8,6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10,0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Хорошо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18,7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19,1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24,7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31,3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51,3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51,7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Отлично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14,3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14,4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18,3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20,4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36,1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37,0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4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4282" y="142860"/>
            <a:ext cx="7786080" cy="843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оценки качества работы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медицинских сестер по данным анкетирования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пациентов СГП 6,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г. - 2017г., %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1214429"/>
          <a:ext cx="8643999" cy="344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7"/>
                <a:gridCol w="1131102"/>
                <a:gridCol w="1131102"/>
                <a:gridCol w="1131102"/>
                <a:gridCol w="1131102"/>
                <a:gridCol w="1131102"/>
                <a:gridCol w="1131102"/>
              </a:tblGrid>
              <a:tr h="643397">
                <a:tc>
                  <a:txBody>
                    <a:bodyPr/>
                    <a:lstStyle/>
                    <a:p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Июль 2013 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2014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2015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2016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Январь 2017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Июль 2017</a:t>
                      </a:r>
                      <a:endParaRPr lang="ru-RU" sz="1600" b="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Крайне плохо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6,3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5,8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0,9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0,3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Плохо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19,1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16,7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13,7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8,7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6,1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32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Удовлетворительно</a:t>
                      </a:r>
                      <a:endParaRPr lang="ru-RU" sz="14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34,4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33,7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22,9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23,0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11,1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7,0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Хорошо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35,1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37,8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52,4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45,5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46,1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48,3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524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  <a:latin typeface="Arial" pitchFamily="34" charset="0"/>
                          <a:cs typeface="Arial" pitchFamily="34" charset="0"/>
                        </a:rPr>
                        <a:t>Отлично</a:t>
                      </a:r>
                      <a:endParaRPr lang="ru-RU" sz="16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5,1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6,0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8,7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21,4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35,8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1216AE"/>
                            </a:solidFill>
                          </a:ln>
                          <a:solidFill>
                            <a:srgbClr val="1216AE"/>
                          </a:solidFill>
                        </a:rPr>
                        <a:t>43,4</a:t>
                      </a:r>
                      <a:endParaRPr lang="ru-RU" sz="1800" dirty="0">
                        <a:ln>
                          <a:solidFill>
                            <a:srgbClr val="1216AE"/>
                          </a:solidFill>
                        </a:ln>
                        <a:solidFill>
                          <a:srgbClr val="1216A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4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0" y="71422"/>
            <a:ext cx="8686800" cy="854869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Динамика  уровней </a:t>
            </a:r>
            <a:br>
              <a:rPr lang="ru-RU" altLang="ru-RU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рождаемости и смертности </a:t>
            </a:r>
            <a:br>
              <a:rPr lang="ru-RU" altLang="ru-RU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в СГП 6, 2002-2016гг. ( на 1000 нас.)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707"/>
          <a:ext cx="8501122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Worksheet" r:id="rId5" imgW="8829704" imgH="6429452" progId="Excel.Sheet.8">
                  <p:embed/>
                </p:oleObj>
              </mc:Choice>
              <mc:Fallback>
                <p:oleObj name="Worksheet" r:id="rId5" imgW="8829704" imgH="6429452" progId="Excel.Sheet.8">
                  <p:embed/>
                  <p:pic>
                    <p:nvPicPr>
                      <p:cNvPr id="0" name="Picture 3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928707"/>
                        <a:ext cx="8501122" cy="450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>
                                <a:alpha val="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70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6551612" cy="844154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Система менеджмента качества СГП 6 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285750" y="1221917"/>
            <a:ext cx="8715375" cy="329445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1216AE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1216AE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339979" y="1059993"/>
            <a:ext cx="6480175" cy="701278"/>
          </a:xfrm>
          <a:prstGeom prst="wedgeRectCallout">
            <a:avLst>
              <a:gd name="adj1" fmla="val -26658"/>
              <a:gd name="adj2" fmla="val -50891"/>
            </a:avLst>
          </a:prstGeom>
          <a:solidFill>
            <a:srgbClr val="88B8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 Политика и цели в области качества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339979" y="2949519"/>
            <a:ext cx="6480175" cy="702469"/>
          </a:xfrm>
          <a:prstGeom prst="wedgeRectCallout">
            <a:avLst>
              <a:gd name="adj1" fmla="val -24947"/>
              <a:gd name="adj2" fmla="val -49499"/>
            </a:avLst>
          </a:prstGeom>
          <a:solidFill>
            <a:srgbClr val="808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Процессы </a:t>
            </a:r>
            <a:r>
              <a:rPr lang="ru-RU" sz="24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СМК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979" y="2031548"/>
            <a:ext cx="6480175" cy="702469"/>
          </a:xfrm>
          <a:prstGeom prst="rect">
            <a:avLst/>
          </a:prstGeom>
          <a:solidFill>
            <a:srgbClr val="B0AC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Документированные процедуры СМК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979" y="3922260"/>
            <a:ext cx="6480175" cy="863203"/>
          </a:xfrm>
          <a:prstGeom prst="rect">
            <a:avLst/>
          </a:prstGeom>
          <a:solidFill>
            <a:srgbClr val="CC976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200" b="1" dirty="0" smtClean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Совет </a:t>
            </a:r>
            <a:r>
              <a:rPr lang="ru-RU" sz="22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по качеству - </a:t>
            </a:r>
            <a:r>
              <a:rPr lang="ru-RU" sz="2200" b="1" dirty="0" smtClean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технологический инструмент </a:t>
            </a:r>
            <a:r>
              <a:rPr lang="ru-RU" sz="22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внутреннего контроля </a:t>
            </a:r>
            <a:r>
              <a:rPr lang="ru-RU" sz="2200" b="1" dirty="0" smtClean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качества</a:t>
            </a:r>
            <a:endParaRPr lang="ru-RU" sz="2200" b="1" dirty="0">
              <a:solidFill>
                <a:srgbClr val="1216A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1059582"/>
            <a:ext cx="1224136" cy="3618402"/>
          </a:xfrm>
          <a:prstGeom prst="roundRect">
            <a:avLst/>
          </a:prstGeom>
          <a:solidFill>
            <a:srgbClr val="BC7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1216AE"/>
                </a:solidFill>
                <a:latin typeface="Arial" pitchFamily="34" charset="0"/>
                <a:cs typeface="Arial" pitchFamily="34" charset="0"/>
              </a:rPr>
              <a:t>Система менеджмента качества </a:t>
            </a:r>
            <a:endParaRPr lang="ru-RU" sz="2400" b="1" dirty="0">
              <a:solidFill>
                <a:srgbClr val="1216A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0800000" flipH="1">
            <a:off x="1692282" y="1113570"/>
            <a:ext cx="358775" cy="3618310"/>
          </a:xfrm>
          <a:prstGeom prst="rightArrow">
            <a:avLst/>
          </a:prstGeom>
          <a:solidFill>
            <a:srgbClr val="BC7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1216A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6507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0" y="334557"/>
            <a:ext cx="8001000" cy="73699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Сравнительный анализ показателей </a:t>
            </a:r>
            <a:b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смертности и количества вызовов </a:t>
            </a:r>
            <a:b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скорой медицинской помощи на КТУ и НТУ СГП 6, </a:t>
            </a:r>
            <a:b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2015 – 2017гг.</a:t>
            </a: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24143"/>
              </p:ext>
            </p:extLst>
          </p:nvPr>
        </p:nvGraphicFramePr>
        <p:xfrm>
          <a:off x="107504" y="1428743"/>
          <a:ext cx="8822212" cy="35004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88036"/>
                <a:gridCol w="1305696"/>
                <a:gridCol w="1305696"/>
                <a:gridCol w="1305696"/>
                <a:gridCol w="1305696"/>
                <a:gridCol w="1305696"/>
                <a:gridCol w="1305696"/>
              </a:tblGrid>
              <a:tr h="5349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Участок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Смертность (пациента/месяц)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dirty="0" smtClean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Вызовы скорой помощи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(пациента/месяц)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6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2015г.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16г.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2017г. (расчетный по данным 6 месяцев)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2015г.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16г.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2017г. (расчетный по данным 6 месяцев)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КТУ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1,09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1,14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1,07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9,6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9,83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9,64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НТУ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1,11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1,23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1,09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9,69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9,97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9,86</a:t>
                      </a:r>
                      <a:endParaRPr lang="ru-RU" sz="140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08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388" y="86916"/>
            <a:ext cx="7848600" cy="8643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Динамика показателей качества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оказания медицинской помощи СГП6, 2015-2017г.г.</a:t>
            </a:r>
            <a:endParaRPr lang="ru-RU" sz="24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14282" y="714362"/>
          <a:ext cx="866775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596" cy="5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9001_r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8336" y="0"/>
            <a:ext cx="612754" cy="5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IQNet cert mar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1824" y="0"/>
            <a:ext cx="582175" cy="5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4414" y="357188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418BC"/>
                </a:solidFill>
              </a:rPr>
              <a:t>Вызовы СП</a:t>
            </a:r>
            <a:endParaRPr lang="ru-RU" sz="1400" dirty="0">
              <a:solidFill>
                <a:srgbClr val="1418B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357188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1418BC"/>
                </a:solidFill>
              </a:rPr>
              <a:t>Госпитализация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388" y="357188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418BC"/>
                </a:solidFill>
              </a:rPr>
              <a:t>Вызовы СП</a:t>
            </a:r>
            <a:endParaRPr lang="ru-RU" sz="1400" dirty="0">
              <a:solidFill>
                <a:srgbClr val="1418B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644" y="357188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1418BC"/>
                </a:solidFill>
              </a:rPr>
              <a:t>Госпитализация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43306" y="357188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418BC"/>
                </a:solidFill>
              </a:rPr>
              <a:t>Вызовы СП</a:t>
            </a:r>
            <a:endParaRPr lang="ru-RU" sz="1400" dirty="0">
              <a:solidFill>
                <a:srgbClr val="1418B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357188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1418BC"/>
                </a:solidFill>
              </a:rPr>
              <a:t>Госпитализация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0" y="160740"/>
            <a:ext cx="8001000" cy="73699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показателей </a:t>
            </a:r>
            <a:b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профилактической работы  СГП 6, </a:t>
            </a:r>
            <a:b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2013 – 2017гг.</a:t>
            </a: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24143"/>
              </p:ext>
            </p:extLst>
          </p:nvPr>
        </p:nvGraphicFramePr>
        <p:xfrm>
          <a:off x="107504" y="1203598"/>
          <a:ext cx="8856982" cy="32598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92662"/>
                <a:gridCol w="746432"/>
                <a:gridCol w="746432"/>
                <a:gridCol w="746432"/>
                <a:gridCol w="746432"/>
                <a:gridCol w="746432"/>
                <a:gridCol w="746432"/>
                <a:gridCol w="746432"/>
                <a:gridCol w="746432"/>
                <a:gridCol w="746432"/>
                <a:gridCol w="746432"/>
              </a:tblGrid>
              <a:tr h="3389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2013г.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2014г.</a:t>
                      </a:r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2015г.</a:t>
                      </a:r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2016г.</a:t>
                      </a:r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г. </a:t>
                      </a:r>
                      <a:r>
                        <a:rPr lang="en-US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расчетн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.)</a:t>
                      </a:r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59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Целевой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Факт.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Целевой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Факт.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Целевой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Факт.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Целевой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Факт.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Целевой показатель 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Факт. показатель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женщин в возрасте старше 40 лет, прошедших маммографическое обследование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28,0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51,8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52,95</a:t>
                      </a:r>
                      <a:endParaRPr lang="ru-RU" sz="12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50,0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57,38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50,0</a:t>
                      </a: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56,2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Охват населения профилактическими осмотрами на туберкулез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93,7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75,0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88,8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78,0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90,6</a:t>
                      </a:r>
                      <a:endParaRPr lang="ru-RU" sz="12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85,0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97,4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76,0 (только ККФ)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86,2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Охват диспансерными осмотрами взрослого населения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109,5</a:t>
                      </a: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101,2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100,0</a:t>
                      </a:r>
                      <a:endParaRPr lang="ru-RU" sz="1200" b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latin typeface="Arial" pitchFamily="34" charset="0"/>
                          <a:cs typeface="Arial" pitchFamily="34" charset="0"/>
                        </a:rPr>
                        <a:t>101,84</a:t>
                      </a:r>
                      <a:endParaRPr lang="ru-RU" sz="1200" b="0" dirty="0">
                        <a:solidFill>
                          <a:srgbClr val="1418B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77" marR="68577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100,0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97,05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100,0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418BC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102,4</a:t>
                      </a:r>
                      <a:endParaRPr lang="ru-RU" sz="1200" b="0" dirty="0">
                        <a:solidFill>
                          <a:srgbClr val="1418BC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16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086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1406" y="227985"/>
            <a:ext cx="7786080" cy="843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Динамика показателей госпитализации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пациентов СГП 6 и экономическая эффективность применения стационарзамещающих видов медицинской помощи, 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 – 2017гг.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55058"/>
              </p:ext>
            </p:extLst>
          </p:nvPr>
        </p:nvGraphicFramePr>
        <p:xfrm>
          <a:off x="142844" y="1285869"/>
          <a:ext cx="8784976" cy="3643338"/>
        </p:xfrm>
        <a:graphic>
          <a:graphicData uri="http://schemas.openxmlformats.org/drawingml/2006/table">
            <a:tbl>
              <a:tblPr/>
              <a:tblGrid>
                <a:gridCol w="3786214"/>
                <a:gridCol w="1399875"/>
                <a:gridCol w="1199629"/>
                <a:gridCol w="1199629"/>
                <a:gridCol w="1199629"/>
              </a:tblGrid>
              <a:tr h="5725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2014г.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2015г.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2016г.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2017г. (расчетный)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6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Госпитализировано в круглосуточные стационары 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абс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./на 1 000 чел.)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7352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169,9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6697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154,5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6843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149,5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6576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145,3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64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Пролечено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сационарзамещающими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 видами МП (абс./на 1 000 чел.)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5122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118,2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5272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113,4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6163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134,6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6604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endParaRPr kumimoji="0" lang="ru-RU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145,9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Пролечено больных в дневном стационаре при поликлинике, чел.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n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)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3858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4224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5146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5580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Средняя стоимость лечения в дневном стационаре при поликлинике, руб.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m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)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6408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7010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6464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6198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2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Средняя стоимость лечения в круглосуточном стационаре по ТПГГ, руб.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s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)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261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,6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22 388,7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23 759,5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23 917,7</a:t>
                      </a: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3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Экономическая эффективность лечения в дневном стационаре при поликлинике, тыс.руб.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G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)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G=(s*n-m*n)/1000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24494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57 305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64 959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89 002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,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16AE"/>
                        </a:solidFill>
                        <a:effectLst/>
                        <a:latin typeface="Arial" pitchFamily="34" charset="0"/>
                        <a:ea typeface="Microsoft YaHei" charset="-122"/>
                        <a:cs typeface="Arial" pitchFamily="34" charset="0"/>
                      </a:endParaRP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16AE"/>
                          </a:solidFill>
                          <a:effectLst/>
                          <a:latin typeface="Arial" pitchFamily="34" charset="0"/>
                          <a:ea typeface="Microsoft YaHei" charset="-122"/>
                          <a:cs typeface="Arial" pitchFamily="34" charset="0"/>
                        </a:rPr>
                        <a:t>98 875,9</a:t>
                      </a:r>
                    </a:p>
                  </a:txBody>
                  <a:tcPr marL="62371" marR="62371" marT="13717" marB="0" anchor="ctr" horzOverflow="overflow">
                    <a:lnL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18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4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687868"/>
              </p:ext>
            </p:extLst>
          </p:nvPr>
        </p:nvGraphicFramePr>
        <p:xfrm>
          <a:off x="71407" y="1071556"/>
          <a:ext cx="8893082" cy="3941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3074"/>
                <a:gridCol w="3929089"/>
                <a:gridCol w="3320919"/>
              </a:tblGrid>
              <a:tr h="327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Ставки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Среднемесячная </a:t>
                      </a:r>
                      <a:r>
                        <a:rPr lang="ru-RU" sz="900" dirty="0" err="1">
                          <a:effectLst/>
                        </a:rPr>
                        <a:t>з</a:t>
                      </a:r>
                      <a:r>
                        <a:rPr lang="ru-RU" sz="900" dirty="0">
                          <a:effectLst/>
                        </a:rPr>
                        <a:t>/плата на 1 чел., руб.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ФЗП (1+2 статьи),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/>
                </a:tc>
              </a:tr>
              <a:tr h="19280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 Норматив согласно Приказа МЗ РФ от 15.05.2012 № 543н (1200 чел.)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ВОП - 37,5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56</a:t>
                      </a:r>
                      <a:r>
                        <a:rPr lang="ru-RU" sz="900" baseline="0" dirty="0" smtClean="0">
                          <a:effectLst/>
                        </a:rPr>
                        <a:t> 040,00</a:t>
                      </a:r>
                      <a:r>
                        <a:rPr lang="ru-RU" sz="900" dirty="0" smtClean="0">
                          <a:effectLst/>
                        </a:rPr>
                        <a:t>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32 833 836,00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</a:tr>
              <a:tr h="192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МОП – 75,0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28 020,00*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32 833 836,00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</a:tr>
              <a:tr h="29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</a:rPr>
                        <a:t>ИТОГО на год: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27305" marR="27305" marT="1190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65 667 672,00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</a:tr>
              <a:tr h="192802">
                <a:tc gridSpan="3"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dirty="0">
                          <a:effectLst/>
                        </a:rPr>
                        <a:t>2. </a:t>
                      </a:r>
                      <a:r>
                        <a:rPr lang="ru-RU" sz="900" kern="1200" dirty="0" smtClean="0">
                          <a:effectLst/>
                        </a:rPr>
                        <a:t>Действующая </a:t>
                      </a:r>
                      <a:r>
                        <a:rPr lang="ru-RU" sz="900" kern="1200" dirty="0" err="1" smtClean="0">
                          <a:effectLst/>
                        </a:rPr>
                        <a:t>оргструктура</a:t>
                      </a:r>
                      <a:r>
                        <a:rPr lang="ru-RU" sz="900" kern="1200" dirty="0" smtClean="0">
                          <a:effectLst/>
                        </a:rPr>
                        <a:t>  на 01.01.2017 (12 НТУ + 7 КТУ по 3000 чел. -   1 ВОП + 3 МОП)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ВОП – </a:t>
                      </a:r>
                      <a:r>
                        <a:rPr lang="ru-RU" sz="900" dirty="0" smtClean="0">
                          <a:effectLst/>
                        </a:rPr>
                        <a:t>7,0 </a:t>
                      </a:r>
                      <a:r>
                        <a:rPr lang="ru-RU" sz="900" dirty="0">
                          <a:effectLst/>
                        </a:rPr>
                        <a:t>ст.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59 533,00***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6 511 005,14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</a:tr>
              <a:tr h="200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МОП – </a:t>
                      </a:r>
                      <a:r>
                        <a:rPr lang="ru-RU" sz="900" dirty="0" smtClean="0">
                          <a:effectLst/>
                        </a:rPr>
                        <a:t>21,0 </a:t>
                      </a:r>
                      <a:r>
                        <a:rPr lang="ru-RU" sz="900" dirty="0">
                          <a:effectLst/>
                        </a:rPr>
                        <a:t>ст.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28  238,00***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9 265 000,75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</a:tr>
              <a:tr h="247818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>
                          <a:effectLst/>
                        </a:rPr>
                        <a:t>ВОП – 12,0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40 390,00**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7305" marR="27305" marT="1190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7 572 640,32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</a:tr>
              <a:tr h="247818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>
                          <a:effectLst/>
                        </a:rPr>
                        <a:t>МОП – 24,0 ст.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24 885,00**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27305" marR="27305" marT="1190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9 331 277,76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</a:tr>
              <a:tr h="295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 dirty="0">
                          <a:effectLst/>
                        </a:rPr>
                        <a:t>ИТОГО на год: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27305" marR="27305" marT="1190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32 679 923,98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</a:tr>
              <a:tr h="192802">
                <a:tc gridSpan="3"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>
                          <a:effectLst/>
                        </a:rPr>
                        <a:t>3. Действующая </a:t>
                      </a:r>
                      <a:r>
                        <a:rPr lang="ru-RU" sz="900" kern="1200" dirty="0" err="1">
                          <a:effectLst/>
                        </a:rPr>
                        <a:t>оргструктура</a:t>
                      </a:r>
                      <a:r>
                        <a:rPr lang="ru-RU" sz="900" kern="1200" dirty="0">
                          <a:effectLst/>
                        </a:rPr>
                        <a:t>  на </a:t>
                      </a:r>
                      <a:r>
                        <a:rPr lang="ru-RU" sz="900" kern="1200" dirty="0" smtClean="0">
                          <a:effectLst/>
                        </a:rPr>
                        <a:t>01.07.2017 </a:t>
                      </a:r>
                      <a:r>
                        <a:rPr lang="ru-RU" sz="900" kern="1200" dirty="0">
                          <a:effectLst/>
                        </a:rPr>
                        <a:t>(12 НТУ + 7 КТУ по 3000 чел. -   1 ВОП + 3 МОП)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989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>
                          <a:effectLst/>
                        </a:rPr>
                        <a:t>ВОП КТУ – 7,0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61 089,00***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>
                          <a:effectLst/>
                        </a:rPr>
                        <a:t>6 </a:t>
                      </a:r>
                      <a:r>
                        <a:rPr lang="ru-RU" sz="900" kern="1200" dirty="0" smtClean="0">
                          <a:effectLst/>
                        </a:rPr>
                        <a:t>681 181,75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/>
                </a:tc>
              </a:tr>
              <a:tr h="200989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>
                          <a:effectLst/>
                        </a:rPr>
                        <a:t>МОП КТУ – 21,0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30 279,00***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9 934 661,02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/>
                </a:tc>
              </a:tr>
              <a:tr h="200989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>
                          <a:effectLst/>
                        </a:rPr>
                        <a:t>ВОП – 12,0 ст.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42 183,00**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7 908</a:t>
                      </a:r>
                      <a:r>
                        <a:rPr lang="ru-RU" sz="900" kern="1200" baseline="0" dirty="0" smtClean="0">
                          <a:effectLst/>
                        </a:rPr>
                        <a:t> 806,30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/>
                </a:tc>
              </a:tr>
              <a:tr h="200989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>
                          <a:effectLst/>
                        </a:rPr>
                        <a:t>МОП – 24,0 ст.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25 512,00</a:t>
                      </a:r>
                      <a:r>
                        <a:rPr lang="ru-RU" sz="900" kern="1200" dirty="0">
                          <a:effectLst/>
                        </a:rPr>
                        <a:t>**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 anchor="ctr"/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kern="1200" dirty="0" smtClean="0">
                          <a:effectLst/>
                        </a:rPr>
                        <a:t>9 566 387,71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/>
                </a:tc>
              </a:tr>
              <a:tr h="357234">
                <a:tc>
                  <a:txBody>
                    <a:bodyPr/>
                    <a:lstStyle/>
                    <a:p>
                      <a:pPr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u="sng" kern="1200" dirty="0">
                          <a:effectLst/>
                        </a:rPr>
                        <a:t>ИТОГО на год: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05" marR="27305" marT="10478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27305" marR="27305" marT="11906" marB="0" anchor="ctr"/>
                </a:tc>
                <a:tc>
                  <a:txBody>
                    <a:bodyPr/>
                    <a:lstStyle/>
                    <a:p>
                      <a:pPr algn="ctr" eaLnBrk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900" b="1" u="sng" kern="1200" dirty="0" smtClean="0">
                          <a:solidFill>
                            <a:srgbClr val="FF0000"/>
                          </a:solidFill>
                          <a:effectLst/>
                        </a:rPr>
                        <a:t>34 091 036,78</a:t>
                      </a:r>
                      <a:endParaRPr lang="ru-RU" sz="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17621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77994" y="14357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Расчет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экономической эффективности  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работы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общеврачебных практик СГП 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6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(45 000 населения)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 с  различной  укомплектованностью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МОП в 2017 году 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8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56895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23528" y="3921900"/>
            <a:ext cx="8280920" cy="122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1216AE"/>
                </a:solidFill>
                <a:latin typeface="Century Gothic" pitchFamily="34" charset="0"/>
              </a:rPr>
              <a:t>    </a:t>
            </a:r>
            <a:r>
              <a:rPr lang="ru-RU" sz="4400" b="1" i="1" dirty="0" smtClean="0">
                <a:solidFill>
                  <a:srgbClr val="1216AE"/>
                </a:solidFill>
                <a:latin typeface="Century Gothic" pitchFamily="34" charset="0"/>
              </a:rPr>
              <a:t>Спасибо за внимание !</a:t>
            </a:r>
            <a:endParaRPr lang="ru-RU" sz="4400" b="1" i="1" dirty="0">
              <a:solidFill>
                <a:srgbClr val="1216A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55576" y="2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ahoma" pitchFamily="34" charset="0"/>
              </a:rPr>
              <a:t>Структура Совета по качеству</a:t>
            </a:r>
          </a:p>
          <a:p>
            <a:pPr algn="ctr" eaLnBrk="0" hangingPunct="0"/>
            <a:r>
              <a:rPr lang="ru-RU" sz="2800" b="1" dirty="0">
                <a:solidFill>
                  <a:srgbClr val="0000FF"/>
                </a:solidFill>
                <a:latin typeface="Arial Black" pitchFamily="34" charset="0"/>
                <a:cs typeface="Tahoma" pitchFamily="34" charset="0"/>
              </a:rPr>
              <a:t> СГП 6</a:t>
            </a:r>
          </a:p>
        </p:txBody>
      </p:sp>
      <p:pic>
        <p:nvPicPr>
          <p:cNvPr id="3076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78581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9001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43" y="0"/>
            <a:ext cx="827087" cy="5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IQNet cert ma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188" y="0"/>
            <a:ext cx="785812" cy="58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62753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Совет по качеству отделений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356" y="627534"/>
            <a:ext cx="347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Совет по качеству учреждения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67624"/>
            <a:ext cx="3888432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Состав: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заведующие отделениями, старшие медицинские сестры, инфекционно-эпидемиологическая служба, специалисты информационного отдела, статистического и планово-экономического отделов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967624"/>
            <a:ext cx="3888432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Состав: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заместитель главного врача по медицинской части, заместитель главного врача по ЭВН, заместитель главного врача по экономике, заведующие структурными подразделениями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777714"/>
            <a:ext cx="3888432" cy="324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 анализа: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ресурсные показатели деятельности врачей и медицинских сестер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77714"/>
            <a:ext cx="3888432" cy="324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 анализа: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ресурсные показатели деятельности СГП 6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263768"/>
            <a:ext cx="388843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клинико-экономический анализ деятельности конкретного врача и среднего медицинского персонала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48" y="2263768"/>
            <a:ext cx="3888432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000"/>
              </a:lnSpc>
            </a:pPr>
            <a:r>
              <a:rPr lang="ru-RU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оптимизация системы управления (материальными, кадровыми, финансовыми ресурсами, информационными потоками, инновациями)</a:t>
            </a:r>
            <a:endParaRPr lang="ru-RU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2803828"/>
            <a:ext cx="3888432" cy="162018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2803828"/>
            <a:ext cx="3888432" cy="162018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3073858"/>
            <a:ext cx="1944216" cy="594066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Учет движения потоков пациентов, ресурсов с территориального участка на всех этапах оказания медицинской	 помощи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3073858"/>
            <a:ext cx="1656184" cy="639522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Контроль исполнения предшествующих управленческих решений</a:t>
            </a:r>
            <a:endParaRPr lang="ru-RU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3775936"/>
            <a:ext cx="1944216" cy="594066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Анализ объемов и затрат на каждом этапе медицинской помощи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478014"/>
            <a:ext cx="1944216" cy="594066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Выявление «зон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неэффективности» (отклонений от запланированных объемов и затрат)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4048" y="3073858"/>
            <a:ext cx="3888432" cy="540060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Обработка и анализ первого с привлечением дополнительных данных по использованию трудовых и финансовых ресурсов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3721930"/>
            <a:ext cx="1728192" cy="540060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Дифференцированная оплата труда медицинского персонала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3721930"/>
            <a:ext cx="2016224" cy="540060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8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клинико-экономических управленческих решений по рациональному управлению ресурсами</a:t>
            </a:r>
            <a:endParaRPr lang="ru-RU" sz="98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76256" y="4370002"/>
            <a:ext cx="2016224" cy="648072"/>
          </a:xfrm>
          <a:prstGeom prst="rect">
            <a:avLst/>
          </a:prstGeom>
          <a:solidFill>
            <a:srgbClr val="CC99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07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Утверждение проекта на рабочей группе стратегического управления </a:t>
            </a:r>
          </a:p>
          <a:p>
            <a:pPr algn="ctr">
              <a:lnSpc>
                <a:spcPct val="80000"/>
              </a:lnSpc>
            </a:pPr>
            <a:r>
              <a:rPr lang="ru-RU" sz="107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 представительством 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главного</a:t>
            </a:r>
            <a:r>
              <a:rPr lang="ru-RU" sz="107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врача</a:t>
            </a:r>
            <a:endParaRPr lang="ru-RU" sz="107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 стрелкой 27"/>
          <p:cNvCxnSpPr>
            <a:stCxn id="10" idx="2"/>
            <a:endCxn id="12" idx="0"/>
          </p:cNvCxnSpPr>
          <p:nvPr/>
        </p:nvCxnSpPr>
        <p:spPr>
          <a:xfrm>
            <a:off x="2123728" y="1615696"/>
            <a:ext cx="0" cy="162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948264" y="1615696"/>
            <a:ext cx="0" cy="162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123728" y="2101750"/>
            <a:ext cx="0" cy="162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123728" y="2695816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948264" y="2101750"/>
            <a:ext cx="0" cy="1620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948264" y="2695816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203848" y="2965846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187624" y="2965846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187624" y="3667924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187624" y="4370002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948264" y="2965846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868144" y="3613918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956376" y="3613918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956376" y="4261990"/>
            <a:ext cx="0" cy="1080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трелка вправо 42"/>
          <p:cNvSpPr/>
          <p:nvPr/>
        </p:nvSpPr>
        <p:spPr>
          <a:xfrm>
            <a:off x="4211960" y="1669702"/>
            <a:ext cx="648072" cy="1944216"/>
          </a:xfrm>
          <a:prstGeom prst="rightArrow">
            <a:avLst>
              <a:gd name="adj1" fmla="val 23161"/>
              <a:gd name="adj2" fmla="val 50000"/>
            </a:avLst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990600" y="4030272"/>
            <a:ext cx="8001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r" eaLnBrk="0" hangingPunct="0">
              <a:spcBef>
                <a:spcPct val="25000"/>
              </a:spcBef>
              <a:defRPr/>
            </a:pPr>
            <a:r>
              <a:rPr lang="ru-RU" sz="2200" dirty="0">
                <a:solidFill>
                  <a:srgbClr val="004892"/>
                </a:solidFill>
              </a:rPr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740" y="53580"/>
            <a:ext cx="7890644" cy="73580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0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Функции Совета по качеству СГП 6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539553" y="1059658"/>
            <a:ext cx="8064699" cy="59412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ts val="2400"/>
              </a:lnSpc>
            </a:pPr>
            <a:r>
              <a:rPr lang="ru-RU" sz="2200" dirty="0">
                <a:solidFill>
                  <a:srgbClr val="003399"/>
                </a:solidFill>
              </a:rPr>
              <a:t>Оценка результатов работы отделений </a:t>
            </a:r>
          </a:p>
          <a:p>
            <a:pPr algn="ctr">
              <a:lnSpc>
                <a:spcPts val="2400"/>
              </a:lnSpc>
            </a:pPr>
            <a:r>
              <a:rPr lang="ru-RU" sz="2200" dirty="0">
                <a:solidFill>
                  <a:srgbClr val="003399"/>
                </a:solidFill>
              </a:rPr>
              <a:t>и учреждения в целом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539553" y="1762126"/>
            <a:ext cx="8064699" cy="59412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rgbClr val="003399"/>
                </a:solidFill>
              </a:rPr>
              <a:t>Расчет и анализ показателей </a:t>
            </a:r>
          </a:p>
          <a:p>
            <a:pPr algn="ctr"/>
            <a:r>
              <a:rPr lang="ru-RU" sz="2200" dirty="0">
                <a:solidFill>
                  <a:srgbClr val="003399"/>
                </a:solidFill>
              </a:rPr>
              <a:t>эффективности медицинской помощи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539553" y="3165874"/>
            <a:ext cx="8064699" cy="91797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Разработка рекомендаций по </a:t>
            </a:r>
            <a:r>
              <a:rPr lang="ru-RU" sz="2400" b="1" dirty="0" smtClean="0">
                <a:solidFill>
                  <a:srgbClr val="FF0000"/>
                </a:solidFill>
              </a:rPr>
              <a:t>предупреждению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медицинских ошибок и несоответствий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539553" y="4192193"/>
            <a:ext cx="8064699" cy="809625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3399"/>
                </a:solidFill>
              </a:rPr>
              <a:t>Контроль реализации предшествующих </a:t>
            </a:r>
          </a:p>
          <a:p>
            <a:pPr algn="ctr"/>
            <a:r>
              <a:rPr lang="ru-RU" sz="2400" dirty="0">
                <a:solidFill>
                  <a:srgbClr val="003399"/>
                </a:solidFill>
              </a:rPr>
              <a:t>управленческих решений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539553" y="2463403"/>
            <a:ext cx="8064699" cy="594122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Выявление «зон неэффективности»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778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42877" y="0"/>
            <a:ext cx="7929563" cy="14916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Сертификат соответствия</a:t>
            </a:r>
            <a:br>
              <a:rPr lang="ru-RU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СМК стандарту ИСО 9001: 2008 </a:t>
            </a:r>
            <a:r>
              <a:rPr lang="en-US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выдан СГП  6  в  2009г.,  подтверждается ежегодно</a:t>
            </a:r>
          </a:p>
        </p:txBody>
      </p:sp>
      <p:pic>
        <p:nvPicPr>
          <p:cNvPr id="3891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1419623"/>
            <a:ext cx="2592288" cy="3528616"/>
          </a:xfrm>
          <a:noFill/>
        </p:spPr>
      </p:pic>
      <p:pic>
        <p:nvPicPr>
          <p:cNvPr id="3891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9622"/>
            <a:ext cx="2592288" cy="349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3153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787208" cy="5714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Бережливое производство, регистратура</a:t>
            </a:r>
            <a:endPara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7158" y="385763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БЫЛО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3240" y="364332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СТАЛО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nachinf.CRP6\Desktop\Презентация Пенза\регистратура3.jpg"/>
          <p:cNvPicPr>
            <a:picLocks noChangeAspect="1" noChangeArrowheads="1"/>
          </p:cNvPicPr>
          <p:nvPr/>
        </p:nvPicPr>
        <p:blipFill>
          <a:blip r:embed="rId5" cstate="print"/>
          <a:srcRect l="25000"/>
          <a:stretch>
            <a:fillRect/>
          </a:stretch>
        </p:blipFill>
        <p:spPr bwMode="auto">
          <a:xfrm>
            <a:off x="214282" y="1785932"/>
            <a:ext cx="1928826" cy="18904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123" name="Picture 3" descr="C:\Users\nachinf.CRP6\Desktop\Презентация Пенза\регистратура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928676"/>
            <a:ext cx="2839661" cy="21431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3" name="Picture 3" descr="C:\Users\nachinf.CRP6\Desktop\Презентация Пенза\рагистратура4.jpg"/>
          <p:cNvPicPr>
            <a:picLocks noChangeAspect="1" noChangeArrowheads="1"/>
          </p:cNvPicPr>
          <p:nvPr/>
        </p:nvPicPr>
        <p:blipFill>
          <a:blip r:embed="rId7"/>
          <a:srcRect r="13257"/>
          <a:stretch>
            <a:fillRect/>
          </a:stretch>
        </p:blipFill>
        <p:spPr bwMode="auto">
          <a:xfrm>
            <a:off x="5072066" y="2714626"/>
            <a:ext cx="2804659" cy="20463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5122" name="Picture 2" descr="C:\Users\nachinf.CRP6\Desktop\Презентация Пенза\регистратура7.jpg"/>
          <p:cNvPicPr>
            <a:picLocks noChangeAspect="1" noChangeArrowheads="1"/>
          </p:cNvPicPr>
          <p:nvPr/>
        </p:nvPicPr>
        <p:blipFill>
          <a:blip r:embed="rId8"/>
          <a:srcRect r="17475"/>
          <a:stretch>
            <a:fillRect/>
          </a:stretch>
        </p:blipFill>
        <p:spPr bwMode="auto">
          <a:xfrm>
            <a:off x="2786050" y="857238"/>
            <a:ext cx="2928958" cy="22606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81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787208" cy="5714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Бережливое производство, кабинеты ВОП</a:t>
            </a:r>
            <a:endPara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"/>
            <a:ext cx="500033" cy="631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341" y="0"/>
            <a:ext cx="597749" cy="571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6080" y="0"/>
            <a:ext cx="567919" cy="571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" name="Picture 3" descr="C:\Users\nachinf.CRP6\Desktop\Презентация Пенза\воп305_стал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642924"/>
            <a:ext cx="4786346" cy="2981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" name="Picture 3" descr="C:\Users\nachinf.CRP6\Desktop\Презентация Пенза\каб305_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749548"/>
            <a:ext cx="2571768" cy="38939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8" name="Picture 4" descr="C:\Users\nachinf.CRP6\Desktop\Презентация Пенза\ВОП2.jpg"/>
          <p:cNvPicPr>
            <a:picLocks noChangeAspect="1" noChangeArrowheads="1"/>
          </p:cNvPicPr>
          <p:nvPr/>
        </p:nvPicPr>
        <p:blipFill>
          <a:blip r:embed="rId7" cstate="print"/>
          <a:srcRect l="4620" b="-625"/>
          <a:stretch>
            <a:fillRect/>
          </a:stretch>
        </p:blipFill>
        <p:spPr bwMode="auto">
          <a:xfrm>
            <a:off x="6286512" y="3500444"/>
            <a:ext cx="2005272" cy="15001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029" name="Picture 5" descr="C:\Users\nachinf.CRP6\Desktop\Презентация Пенза\ВОП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3500444"/>
            <a:ext cx="1857388" cy="15259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818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627313" y="411957"/>
            <a:ext cx="6140450" cy="4680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36550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sz="2400" dirty="0">
                <a:solidFill>
                  <a:srgbClr val="FFFFFF"/>
                </a:solidFill>
              </a:rPr>
              <a:t> 		</a:t>
            </a:r>
            <a:r>
              <a:rPr lang="ru-RU" dirty="0">
                <a:solidFill>
                  <a:srgbClr val="FFFFFF"/>
                </a:solidFill>
              </a:rPr>
              <a:t>	</a:t>
            </a:r>
          </a:p>
          <a:p>
            <a:pPr marL="342900" indent="-336550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6500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	</a:t>
            </a:r>
            <a:endParaRPr lang="ru-RU" i="1" dirty="0">
              <a:solidFill>
                <a:srgbClr val="FFFFFF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496" y="0"/>
            <a:ext cx="8064896" cy="84355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распределения рабочего времени ВОП </a:t>
            </a:r>
            <a:br>
              <a:rPr 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результатам хронометража СГП 6</a:t>
            </a:r>
            <a:endParaRPr lang="ru-RU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5536" y="1131593"/>
            <a:ext cx="2170584" cy="23228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2005г.</a:t>
            </a:r>
            <a:endParaRPr 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179512" y="771550"/>
          <a:ext cx="8640960" cy="43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796142" y="987577"/>
            <a:ext cx="3465711" cy="32403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rgbClr val="1418BC"/>
                </a:solidFill>
                <a:latin typeface="Arial" pitchFamily="34" charset="0"/>
                <a:cs typeface="Arial" pitchFamily="34" charset="0"/>
              </a:rPr>
              <a:t>2013г.</a:t>
            </a:r>
            <a:endParaRPr lang="ru-RU" sz="2000" dirty="0">
              <a:solidFill>
                <a:srgbClr val="1418B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quarter" idx="4"/>
          </p:nvPr>
        </p:nvGraphicFramePr>
        <p:xfrm>
          <a:off x="4860032" y="1131590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7"/>
            <a:ext cx="539552" cy="681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0"/>
            <a:ext cx="731690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8824" y="0"/>
            <a:ext cx="695176" cy="699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292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5984</TotalTime>
  <Words>2250</Words>
  <Application>Microsoft Office PowerPoint</Application>
  <PresentationFormat>Экран (16:9)</PresentationFormat>
  <Paragraphs>613</Paragraphs>
  <Slides>35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Тема Office</vt:lpstr>
      <vt:lpstr>Лист</vt:lpstr>
      <vt:lpstr>Worksheet</vt:lpstr>
      <vt:lpstr>Анализ ресурсной эффективности работы комплексного терапевтического участка на базе многопрофильной поликлиники</vt:lpstr>
      <vt:lpstr>Приоритетные  направления деятельности СГП 6 </vt:lpstr>
      <vt:lpstr>Система менеджмента качества СГП 6 </vt:lpstr>
      <vt:lpstr>Презентация PowerPoint</vt:lpstr>
      <vt:lpstr>Функции Совета по качеству СГП 6</vt:lpstr>
      <vt:lpstr>Сертификат соответствия  СМК стандарту ИСО 9001: 2008  выдан СГП  6  в  2009г.,  подтверждается ежегодно</vt:lpstr>
      <vt:lpstr>Бережливое производство, регистратура</vt:lpstr>
      <vt:lpstr>Бережливое производство, кабинеты ВОП</vt:lpstr>
      <vt:lpstr>Динамика распределения рабочего времени ВОП  по результатам хронометража СГП 6</vt:lpstr>
      <vt:lpstr>Ожидаемые результаты расширения функционала медсестер</vt:lpstr>
      <vt:lpstr>Схема взаимодействия  врачебно-сестринской бригады ЭУ  СГП 6  ( Модель 1/4 )</vt:lpstr>
      <vt:lpstr>Пример посменной работы врачебно-сестринской  бригады ЭУ  СГП 6 ( Модель 1/4 )</vt:lpstr>
      <vt:lpstr>Презентация PowerPoint</vt:lpstr>
      <vt:lpstr>Презентация PowerPoint</vt:lpstr>
      <vt:lpstr>Презентация PowerPoint</vt:lpstr>
      <vt:lpstr>  Схема  распределения  сестринского  персонала  на «спаренном»  КТУ  СГП  6 (Модель 1/2,5) </vt:lpstr>
      <vt:lpstr>Презентация PowerPoint</vt:lpstr>
      <vt:lpstr>Индивидуальная программа  дополнительного образования  МОП СГП 6 на базе ГБПОУ «СМК им. Н. Ляпиной»</vt:lpstr>
      <vt:lpstr>Презентация PowerPoint</vt:lpstr>
      <vt:lpstr>Презентация PowerPoint</vt:lpstr>
      <vt:lpstr>Дифференцированная оплата труда  ВОП   СГП 6  в рамках Совета по качеству</vt:lpstr>
      <vt:lpstr>Презентация PowerPoint</vt:lpstr>
      <vt:lpstr>Динамика уровня заработной платы  врачей участковой службы СГП 6,  2014-2017гг. (тыс. руб.)</vt:lpstr>
      <vt:lpstr>Динамика уровня заработной платы   среднего медицинского персонала  участковой службы СГП 6,  2014-2017гг. (тыс. руб.)</vt:lpstr>
      <vt:lpstr>Распределение рабочего времени ВОП  по результатам хронометража СГП 6, 2016г.</vt:lpstr>
      <vt:lpstr>Динамика удовлетворенности пациентов  СГП 6, июнь 2013г. – июнь 2017 г.</vt:lpstr>
      <vt:lpstr>Презентация PowerPoint</vt:lpstr>
      <vt:lpstr>Презентация PowerPoint</vt:lpstr>
      <vt:lpstr>Динамика  уровней  рождаемости и смертности  в СГП 6, 2002-2016гг. ( на 1000 нас.)</vt:lpstr>
      <vt:lpstr>Сравнительный анализ показателей   смертности и количества вызовов  скорой медицинской помощи на КТУ и НТУ СГП 6,  2015 – 2017гг.</vt:lpstr>
      <vt:lpstr>Динамика показателей качества  оказания медицинской помощи СГП6, 2015-2017г.г.</vt:lpstr>
      <vt:lpstr>Динамика показателей   профилактической работы  СГП 6,  2013 – 2017гг.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Admin</cp:lastModifiedBy>
  <cp:revision>583</cp:revision>
  <dcterms:modified xsi:type="dcterms:W3CDTF">2017-10-12T15:33:17Z</dcterms:modified>
</cp:coreProperties>
</file>