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charts/colors6.xml" ContentType="application/vnd.ms-office.chartcolor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olors4.xml" ContentType="application/vnd.ms-office.chartcolorstyl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charts/chart7.xml" ContentType="application/vnd.openxmlformats-officedocument.drawingml.chart+xml"/>
  <Override PartName="/ppt/charts/style7.xml" ContentType="application/vnd.ms-office.chartstyl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charts/style5.xml" ContentType="application/vnd.ms-office.chart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olors7.xml" ContentType="application/vnd.ms-office.chartcolor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charts/colors5.xml" ContentType="application/vnd.ms-office.chartcolor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4.xml" ContentType="application/vnd.openxmlformats-officedocument.drawingml.chart+xml"/>
  <Override PartName="/ppt/charts/style6.xml" ContentType="application/vnd.ms-office.chartstyle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4.xml" ContentType="application/vnd.ms-office.chartstyl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8" r:id="rId1"/>
  </p:sldMasterIdLst>
  <p:notesMasterIdLst>
    <p:notesMasterId r:id="rId44"/>
  </p:notesMasterIdLst>
  <p:sldIdLst>
    <p:sldId id="263" r:id="rId2"/>
    <p:sldId id="289" r:id="rId3"/>
    <p:sldId id="290" r:id="rId4"/>
    <p:sldId id="312" r:id="rId5"/>
    <p:sldId id="313" r:id="rId6"/>
    <p:sldId id="323" r:id="rId7"/>
    <p:sldId id="320" r:id="rId8"/>
    <p:sldId id="257" r:id="rId9"/>
    <p:sldId id="328" r:id="rId10"/>
    <p:sldId id="304" r:id="rId11"/>
    <p:sldId id="268" r:id="rId12"/>
    <p:sldId id="292" r:id="rId13"/>
    <p:sldId id="269" r:id="rId14"/>
    <p:sldId id="331" r:id="rId15"/>
    <p:sldId id="332" r:id="rId16"/>
    <p:sldId id="327" r:id="rId17"/>
    <p:sldId id="296" r:id="rId18"/>
    <p:sldId id="297" r:id="rId19"/>
    <p:sldId id="298" r:id="rId20"/>
    <p:sldId id="299" r:id="rId21"/>
    <p:sldId id="300" r:id="rId22"/>
    <p:sldId id="314" r:id="rId23"/>
    <p:sldId id="278" r:id="rId24"/>
    <p:sldId id="279" r:id="rId25"/>
    <p:sldId id="280" r:id="rId26"/>
    <p:sldId id="316" r:id="rId27"/>
    <p:sldId id="282" r:id="rId28"/>
    <p:sldId id="317" r:id="rId29"/>
    <p:sldId id="329" r:id="rId30"/>
    <p:sldId id="334" r:id="rId31"/>
    <p:sldId id="335" r:id="rId32"/>
    <p:sldId id="336" r:id="rId33"/>
    <p:sldId id="337" r:id="rId34"/>
    <p:sldId id="338" r:id="rId35"/>
    <p:sldId id="339" r:id="rId36"/>
    <p:sldId id="340" r:id="rId37"/>
    <p:sldId id="341" r:id="rId38"/>
    <p:sldId id="342" r:id="rId39"/>
    <p:sldId id="343" r:id="rId40"/>
    <p:sldId id="344" r:id="rId41"/>
    <p:sldId id="345" r:id="rId42"/>
    <p:sldId id="288" r:id="rId43"/>
  </p:sldIdLst>
  <p:sldSz cx="12192000" cy="6858000"/>
  <p:notesSz cx="6791325" cy="99218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ШайхутдиновФН" initials="Ш" lastIdx="1" clrIdx="0">
    <p:extLst>
      <p:ext uri="{19B8F6BF-5375-455C-9EA6-DF929625EA0E}">
        <p15:presenceInfo xmlns:p15="http://schemas.microsoft.com/office/powerpoint/2012/main" xmlns="" userId="S-1-5-21-3583613068-3970341097-2854792994-22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CCFF"/>
    <a:srgbClr val="66FF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-33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_____Microsoft_Office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аварийных ситуаций в Самарской области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9 месяцев 2017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82</c:v>
                </c:pt>
                <c:pt idx="1">
                  <c:v>97</c:v>
                </c:pt>
                <c:pt idx="2">
                  <c:v>86</c:v>
                </c:pt>
                <c:pt idx="3">
                  <c:v>109</c:v>
                </c:pt>
                <c:pt idx="4">
                  <c:v>78</c:v>
                </c:pt>
              </c:numCache>
            </c:numRef>
          </c:val>
        </c:ser>
        <c:dLbls/>
        <c:gapWidth val="219"/>
        <c:overlap val="-27"/>
        <c:axId val="166012416"/>
        <c:axId val="168497152"/>
      </c:barChart>
      <c:catAx>
        <c:axId val="16601241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8497152"/>
        <c:crosses val="autoZero"/>
        <c:auto val="1"/>
        <c:lblAlgn val="ctr"/>
        <c:lblOffset val="100"/>
      </c:catAx>
      <c:valAx>
        <c:axId val="16849715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6012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Анализ по</a:t>
            </a:r>
            <a:r>
              <a:rPr lang="ru-RU" baseline="0" dirty="0" smtClean="0"/>
              <a:t> специальностям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врачи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32</c:v>
                </c:pt>
                <c:pt idx="1">
                  <c:v>38</c:v>
                </c:pt>
                <c:pt idx="2">
                  <c:v>37</c:v>
                </c:pt>
                <c:pt idx="3">
                  <c:v>30</c:v>
                </c:pt>
                <c:pt idx="4">
                  <c:v>36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медперсонал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61</c:v>
                </c:pt>
                <c:pt idx="1">
                  <c:v>59</c:v>
                </c:pt>
                <c:pt idx="2">
                  <c:v>53</c:v>
                </c:pt>
                <c:pt idx="3">
                  <c:v>63</c:v>
                </c:pt>
                <c:pt idx="4">
                  <c:v>62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младший медперсонал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Лист1!$A$2:$A$6</c:f>
              <c:numCache>
                <c:formatCode>General</c:formatCod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7</c:v>
                </c:pt>
                <c:pt idx="1">
                  <c:v>3</c:v>
                </c:pt>
                <c:pt idx="2">
                  <c:v>10</c:v>
                </c:pt>
                <c:pt idx="3">
                  <c:v>7</c:v>
                </c:pt>
                <c:pt idx="4">
                  <c:v>2</c:v>
                </c:pt>
              </c:numCache>
            </c:numRef>
          </c:val>
        </c:ser>
        <c:dLbls/>
        <c:gapWidth val="219"/>
        <c:overlap val="-27"/>
        <c:axId val="169463168"/>
        <c:axId val="169469056"/>
      </c:barChart>
      <c:catAx>
        <c:axId val="16946316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9469056"/>
        <c:crosses val="autoZero"/>
        <c:auto val="1"/>
        <c:lblAlgn val="ctr"/>
        <c:lblOffset val="100"/>
      </c:catAx>
      <c:valAx>
        <c:axId val="16946905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9463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75"/>
      <c:rotY val="3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7459076543202105E-2"/>
          <c:y val="2.3586230468024411E-2"/>
          <c:w val="0.48850080751971303"/>
          <c:h val="0.88600568859720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 от всех случаев</c:v>
                </c:pt>
              </c:strCache>
            </c:strRef>
          </c:tx>
          <c:dPt>
            <c:idx val="0"/>
            <c:explosion val="2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CatName val="1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укол полой иглой 50%</c:v>
                </c:pt>
                <c:pt idx="1">
                  <c:v>укол хирургической иглой 19%</c:v>
                </c:pt>
                <c:pt idx="2">
                  <c:v>загрязнение биоматериалом слизистых, кожи 19%</c:v>
                </c:pt>
                <c:pt idx="3">
                  <c:v>другое (укус, оцарапывание, порез) 12%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50</c:v>
                </c:pt>
                <c:pt idx="1">
                  <c:v>19.3</c:v>
                </c:pt>
                <c:pt idx="2">
                  <c:v>19.2</c:v>
                </c:pt>
                <c:pt idx="3">
                  <c:v>11.5</c:v>
                </c:pt>
              </c:numCache>
            </c:numRef>
          </c:val>
        </c:ser>
        <c:dLbls>
          <c:showPercent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62976478543447"/>
          <c:y val="5.0192551436425634E-2"/>
          <c:w val="0.31636154840660324"/>
          <c:h val="0.33454982385265408"/>
        </c:manualLayout>
      </c:layout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view3D>
      <c:rotX val="5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4065884320234171E-2"/>
          <c:y val="0.13124437779130496"/>
          <c:w val="0.54313948024242298"/>
          <c:h val="0.7020316740844051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 </c:v>
                </c:pt>
              </c:strCache>
            </c:strRef>
          </c:tx>
          <c:dPt>
            <c:idx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spPr>
                <a:pattFill prst="pct75">
                  <a:fgClr>
                    <a:prstClr val="black">
                      <a:lumMod val="75000"/>
                      <a:lumOff val="25000"/>
                    </a:prstClr>
                  </a:fgClr>
                  <a:bgClr>
                    <a:prstClr val="black">
                      <a:lumMod val="65000"/>
                      <a:lumOff val="35000"/>
                    </a:prst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1"/>
              <c:spPr>
                <a:pattFill prst="pct75">
                  <a:fgClr>
                    <a:prstClr val="black">
                      <a:lumMod val="75000"/>
                      <a:lumOff val="25000"/>
                    </a:prstClr>
                  </a:fgClr>
                  <a:bgClr>
                    <a:prstClr val="black">
                      <a:lumMod val="65000"/>
                      <a:lumOff val="35000"/>
                    </a:prst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2"/>
              <c:layout>
                <c:manualLayout>
                  <c:x val="7.8132893492062441E-2"/>
                  <c:y val="6.1214180357008575E-2"/>
                </c:manualLayout>
              </c:layout>
              <c:spPr>
                <a:pattFill prst="pct75">
                  <a:fgClr>
                    <a:prstClr val="black">
                      <a:lumMod val="75000"/>
                      <a:lumOff val="25000"/>
                    </a:prstClr>
                  </a:fgClr>
                  <a:bgClr>
                    <a:prstClr val="black">
                      <a:lumMod val="65000"/>
                      <a:lumOff val="35000"/>
                    </a:prst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</c15:spPr>
                  <c15:layout>
                    <c:manualLayout>
                      <c:w val="0.19401700327402491"/>
                      <c:h val="0.19052947952772592"/>
                    </c:manualLayout>
                  </c15:layout>
                </c:ext>
              </c:extLst>
            </c:dLbl>
            <c:dLbl>
              <c:idx val="3"/>
              <c:spPr>
                <a:pattFill prst="pct75">
                  <a:fgClr>
                    <a:prstClr val="black">
                      <a:lumMod val="75000"/>
                      <a:lumOff val="25000"/>
                    </a:prstClr>
                  </a:fgClr>
                  <a:bgClr>
                    <a:prstClr val="black">
                      <a:lumMod val="65000"/>
                      <a:lumOff val="35000"/>
                    </a:prst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4"/>
              <c:spPr>
                <a:pattFill prst="pct75">
                  <a:fgClr>
                    <a:prstClr val="black">
                      <a:lumMod val="75000"/>
                      <a:lumOff val="25000"/>
                    </a:prstClr>
                  </a:fgClr>
                  <a:bgClr>
                    <a:prstClr val="black">
                      <a:lumMod val="65000"/>
                      <a:lumOff val="35000"/>
                    </a:prst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CatName val="1"/>
            <c:showPercent val="1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</c:ext>
            </c:extLst>
          </c:dLbls>
          <c:cat>
            <c:strRef>
              <c:f>Лист1!$A$2:$A$6</c:f>
              <c:strCache>
                <c:ptCount val="5"/>
                <c:pt idx="0">
                  <c:v>операции</c:v>
                </c:pt>
                <c:pt idx="1">
                  <c:v>инъекции, инфузии</c:v>
                </c:pt>
                <c:pt idx="2">
                  <c:v>постановка сосудистого катетера</c:v>
                </c:pt>
                <c:pt idx="3">
                  <c:v>сбор и утилизация мединструментов</c:v>
                </c:pt>
                <c:pt idx="4">
                  <c:v>другое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26.9</c:v>
                </c:pt>
                <c:pt idx="1">
                  <c:v>25.6</c:v>
                </c:pt>
                <c:pt idx="2">
                  <c:v>14.1</c:v>
                </c:pt>
                <c:pt idx="3">
                  <c:v>5.0999999999999996</c:v>
                </c:pt>
                <c:pt idx="4">
                  <c:v>28.3</c:v>
                </c:pt>
              </c:numCache>
            </c:numRef>
          </c:val>
        </c:ser>
        <c:dLbls/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605490363721587"/>
          <c:y val="0.15454127099698506"/>
          <c:w val="0.31452813857988254"/>
          <c:h val="0.76588959875846885"/>
        </c:manualLayout>
      </c:layout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5613910574875798E-2"/>
          <c:y val="0.12964057541872012"/>
          <c:w val="0.91057487579843854"/>
          <c:h val="0.6592816751760466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 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1"/>
              <c:layout>
                <c:manualLayout>
                  <c:x val="1.1746172362172919E-2"/>
                  <c:y val="2.207923454944713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акушерско-гинекологический </a:t>
                    </a:r>
                    <a:r>
                      <a:rPr lang="ru-RU" dirty="0"/>
                      <a:t>профиль
13%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CatName val="1"/>
              <c:showPercent val="1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хирургический профиль</c:v>
                </c:pt>
                <c:pt idx="1">
                  <c:v>акушерско-гинекологичесий профиль</c:v>
                </c:pt>
                <c:pt idx="2">
                  <c:v>реанимации и анестезиологии</c:v>
                </c:pt>
                <c:pt idx="3">
                  <c:v>другие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20.5</c:v>
                </c:pt>
                <c:pt idx="1">
                  <c:v>12.7</c:v>
                </c:pt>
                <c:pt idx="2">
                  <c:v>19.2</c:v>
                </c:pt>
                <c:pt idx="3">
                  <c:v>47.6</c:v>
                </c:pt>
              </c:numCache>
            </c:numRef>
          </c:val>
        </c:ser>
        <c:dLbls>
          <c:showCatName val="1"/>
        </c:dLbls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7"/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/>
              <a:t>%</a:t>
            </a: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3.1227821149751596E-2"/>
          <c:y val="0.21850143072938844"/>
          <c:w val="0.96877217885024836"/>
          <c:h val="0.70605410888415499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>
              <a:gsLst>
                <a:gs pos="0">
                  <a:schemeClr val="accent5"/>
                </a:gs>
                <a:gs pos="100000">
                  <a:schemeClr val="accent5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стационар</c:v>
                </c:pt>
                <c:pt idx="1">
                  <c:v>поликлиника</c:v>
                </c:pt>
                <c:pt idx="2">
                  <c:v>станция скорой помощи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0.73100000000000009</c:v>
                </c:pt>
                <c:pt idx="1">
                  <c:v>0.11600000000000002</c:v>
                </c:pt>
                <c:pt idx="2">
                  <c:v>0.15300000000000002</c:v>
                </c:pt>
              </c:numCache>
            </c:numRef>
          </c:val>
        </c:ser>
        <c:dLbls>
          <c:showVal val="1"/>
        </c:dLbls>
        <c:gapWidth val="41"/>
        <c:axId val="170133760"/>
        <c:axId val="170143744"/>
      </c:barChart>
      <c:catAx>
        <c:axId val="17013376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0143744"/>
        <c:crosses val="autoZero"/>
        <c:auto val="1"/>
        <c:lblAlgn val="ctr"/>
        <c:lblOffset val="100"/>
      </c:catAx>
      <c:valAx>
        <c:axId val="170143744"/>
        <c:scaling>
          <c:orientation val="minMax"/>
        </c:scaling>
        <c:delete val="1"/>
        <c:axPos val="l"/>
        <c:numFmt formatCode="0.00%" sourceLinked="1"/>
        <c:majorTickMark val="none"/>
        <c:tickLblPos val="none"/>
        <c:crossAx val="170133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Percent val="1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0-1 год</c:v>
                </c:pt>
                <c:pt idx="1">
                  <c:v>1-5 лет</c:v>
                </c:pt>
                <c:pt idx="2">
                  <c:v>6-10 лет</c:v>
                </c:pt>
                <c:pt idx="3">
                  <c:v>11-20 лет</c:v>
                </c:pt>
                <c:pt idx="4">
                  <c:v>более 20 лет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20.5</c:v>
                </c:pt>
                <c:pt idx="1">
                  <c:v>20.5</c:v>
                </c:pt>
                <c:pt idx="2">
                  <c:v>15.4</c:v>
                </c:pt>
                <c:pt idx="3">
                  <c:v>19.3</c:v>
                </c:pt>
                <c:pt idx="4">
                  <c:v>24.3</c:v>
                </c:pt>
              </c:numCache>
            </c:numRef>
          </c:val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985229933554265"/>
          <c:y val="0.12071585566578845"/>
          <c:w val="0.36163102216907062"/>
          <c:h val="0.81903001171181777"/>
        </c:manualLayout>
      </c:layout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/>
              <a:t>Назначение</a:t>
            </a:r>
            <a:r>
              <a:rPr lang="ru-RU" b="1" baseline="0" dirty="0" smtClean="0"/>
              <a:t> ПКП ВИЧ</a:t>
            </a:r>
            <a:endParaRPr lang="ru-RU" b="1" dirty="0"/>
          </a:p>
        </c:rich>
      </c:tx>
      <c:layout/>
      <c:spPr>
        <a:noFill/>
        <a:ln>
          <a:noFill/>
        </a:ln>
        <a:effectLst/>
      </c:spPr>
    </c:title>
    <c:view3D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1"/>
          <c:order val="0"/>
          <c:tx>
            <c:strRef>
              <c:f>Лист1!$B$1</c:f>
              <c:strCache>
                <c:ptCount val="1"/>
                <c:pt idx="0">
                  <c:v>получили ПКП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dLbls>
            <c:dLbl>
              <c:idx val="0"/>
              <c:layout>
                <c:manualLayout>
                  <c:x val="4.2583392476933483E-3"/>
                  <c:y val="0.10896709584576054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ПКП</c:v>
                </c:pt>
              </c:strCache>
            </c:strRef>
          </c:cat>
          <c:val>
            <c:numRef>
              <c:f>Лист1!$B$2</c:f>
              <c:numCache>
                <c:formatCode>0.00%</c:formatCode>
                <c:ptCount val="1"/>
                <c:pt idx="0">
                  <c:v>0.93500000000000005</c:v>
                </c:pt>
              </c:numCache>
            </c:numRef>
          </c:val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не получили ПКП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dLbls>
            <c:dLbl>
              <c:idx val="0"/>
              <c:layout>
                <c:manualLayout>
                  <c:x val="1.4194464158977999E-3"/>
                  <c:y val="5.44835479228803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ПКП</c:v>
                </c:pt>
              </c:strCache>
            </c:strRef>
          </c:cat>
          <c:val>
            <c:numRef>
              <c:f>Лист1!$C$2</c:f>
              <c:numCache>
                <c:formatCode>0.00%</c:formatCode>
                <c:ptCount val="1"/>
                <c:pt idx="0">
                  <c:v>6.5000000000000002E-2</c:v>
                </c:pt>
              </c:numCache>
            </c:numRef>
          </c:val>
        </c:ser>
        <c:dLbls/>
        <c:gapWidth val="108"/>
        <c:shape val="box"/>
        <c:axId val="169900288"/>
        <c:axId val="169918464"/>
        <c:axId val="0"/>
      </c:bar3DChart>
      <c:catAx>
        <c:axId val="16990028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9918464"/>
        <c:crosses val="autoZero"/>
        <c:auto val="1"/>
        <c:lblAlgn val="ctr"/>
        <c:lblOffset val="100"/>
      </c:catAx>
      <c:valAx>
        <c:axId val="16991846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990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75587756995244"/>
          <c:y val="0.85738204407208973"/>
          <c:w val="0.78024085882096539"/>
          <c:h val="0.11840304573996334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2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6513" y="0"/>
            <a:ext cx="29432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A8C6A-FE1D-4E35-B615-87ABAA222AF8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5200"/>
            <a:ext cx="5432425" cy="39068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4988"/>
            <a:ext cx="29432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6513" y="9424988"/>
            <a:ext cx="29432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9DDD8-175C-4645-85D8-A91438B31F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7756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54063"/>
            <a:ext cx="6610350" cy="37195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8974" y="4713367"/>
            <a:ext cx="5422272" cy="445468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8642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9DDD8-175C-4645-85D8-A91438B31F2A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3090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27986-A399-4203-8B04-48BF0DF255F3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2F06A9C-5B67-4D9F-9C58-4D1C3E1514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1988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27986-A399-4203-8B04-48BF0DF255F3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2F06A9C-5B67-4D9F-9C58-4D1C3E1514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9236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27986-A399-4203-8B04-48BF0DF255F3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2F06A9C-5B67-4D9F-9C58-4D1C3E15140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220322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27986-A399-4203-8B04-48BF0DF255F3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2F06A9C-5B67-4D9F-9C58-4D1C3E1514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0972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27986-A399-4203-8B04-48BF0DF255F3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2F06A9C-5B67-4D9F-9C58-4D1C3E15140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572266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27986-A399-4203-8B04-48BF0DF255F3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2F06A9C-5B67-4D9F-9C58-4D1C3E1514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3753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27986-A399-4203-8B04-48BF0DF255F3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6A9C-5B67-4D9F-9C58-4D1C3E1514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1810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27986-A399-4203-8B04-48BF0DF255F3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6A9C-5B67-4D9F-9C58-4D1C3E1514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785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27986-A399-4203-8B04-48BF0DF255F3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6A9C-5B67-4D9F-9C58-4D1C3E1514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1533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27986-A399-4203-8B04-48BF0DF255F3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2F06A9C-5B67-4D9F-9C58-4D1C3E1514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799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27986-A399-4203-8B04-48BF0DF255F3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2F06A9C-5B67-4D9F-9C58-4D1C3E1514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2476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27986-A399-4203-8B04-48BF0DF255F3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2F06A9C-5B67-4D9F-9C58-4D1C3E1514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2453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27986-A399-4203-8B04-48BF0DF255F3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6A9C-5B67-4D9F-9C58-4D1C3E1514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9059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27986-A399-4203-8B04-48BF0DF255F3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6A9C-5B67-4D9F-9C58-4D1C3E1514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0123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27986-A399-4203-8B04-48BF0DF255F3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6A9C-5B67-4D9F-9C58-4D1C3E1514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9785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27986-A399-4203-8B04-48BF0DF255F3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2F06A9C-5B67-4D9F-9C58-4D1C3E1514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3114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27986-A399-4203-8B04-48BF0DF255F3}" type="datetimeFigureOut">
              <a:rPr lang="ru-RU" smtClean="0"/>
              <a:pPr/>
              <a:t>07.11.2017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2F06A9C-5B67-4D9F-9C58-4D1C3E1514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174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2861" y="43084"/>
            <a:ext cx="10141951" cy="1934678"/>
          </a:xfrm>
        </p:spPr>
        <p:txBody>
          <a:bodyPr>
            <a:noAutofit/>
          </a:bodyPr>
          <a:lstStyle/>
          <a:p>
            <a:pPr algn="ctr"/>
            <a:endParaRPr lang="ru-RU" sz="3600" b="1" u="sng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2862" y="2955324"/>
            <a:ext cx="10141951" cy="170205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4000" b="1" dirty="0">
                <a:solidFill>
                  <a:schemeClr val="accent1"/>
                </a:solidFill>
              </a:rPr>
              <a:t>Безопасность медицинского персонала как один из факторов профилактики ИСМП</a:t>
            </a:r>
            <a:endParaRPr lang="ru-RU" sz="4000" dirty="0">
              <a:solidFill>
                <a:schemeClr val="accent1"/>
              </a:solidFill>
            </a:endParaRPr>
          </a:p>
          <a:p>
            <a:pPr algn="ctr"/>
            <a:endParaRPr lang="ru-RU" sz="4000" b="1" i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754" y="5111013"/>
            <a:ext cx="1758214" cy="1365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406400">
              <a:schemeClr val="accent6">
                <a:lumMod val="75000"/>
                <a:alpha val="59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  <a:reflection blurRad="215900" stA="45000" endPos="11000" dist="457200" dir="5400000" sy="-100000" algn="bl" rotWithShape="0"/>
          </a:effectLst>
          <a:scene3d>
            <a:camera prst="orthographicFront">
              <a:rot lat="0" lon="20999974" rev="0"/>
            </a:camera>
            <a:lightRig rig="twoPt" dir="t">
              <a:rot lat="0" lon="0" rev="7200000"/>
            </a:lightRig>
          </a:scene3d>
          <a:sp3d>
            <a:bevelT w="25400" h="19050" prst="relaxedInset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094992" y="6107567"/>
            <a:ext cx="1730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Самара 2017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677465" y="6153733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Н.Х. Грошева</a:t>
            </a:r>
          </a:p>
          <a:p>
            <a:endParaRPr lang="ru-RU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14" t="22736" r="17760" b="27823"/>
          <a:stretch>
            <a:fillRect/>
          </a:stretch>
        </p:blipFill>
        <p:spPr bwMode="auto">
          <a:xfrm>
            <a:off x="3129445" y="0"/>
            <a:ext cx="6070968" cy="197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6444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78283" y="1444283"/>
            <a:ext cx="5413717" cy="54137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9188" y="194237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Профилактика </a:t>
            </a:r>
            <a:r>
              <a:rPr lang="ru-RU" b="1" dirty="0" smtClean="0">
                <a:solidFill>
                  <a:schemeClr val="accent1"/>
                </a:solidFill>
              </a:rPr>
              <a:t>ИСМП среди медицинских работников </a:t>
            </a:r>
            <a:r>
              <a:rPr lang="ru-RU" sz="5400" b="1" dirty="0"/>
              <a:t/>
            </a:r>
            <a:br>
              <a:rPr lang="ru-RU" sz="5400" b="1" dirty="0"/>
            </a:b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6958" y="1870038"/>
            <a:ext cx="9266815" cy="4195481"/>
          </a:xfrm>
        </p:spPr>
        <p:txBody>
          <a:bodyPr>
            <a:normAutofit/>
          </a:bodyPr>
          <a:lstStyle/>
          <a:p>
            <a:r>
              <a:rPr lang="ru-RU" sz="4400" u="sng" dirty="0" smtClean="0"/>
              <a:t>Стандартные меры </a:t>
            </a:r>
            <a:r>
              <a:rPr lang="ru-RU" sz="4400" dirty="0" smtClean="0"/>
              <a:t>(</a:t>
            </a:r>
            <a:r>
              <a:rPr lang="ru-RU" sz="4000" dirty="0" smtClean="0"/>
              <a:t>обработка рук, СИЗ, утилизация медицинских отходов</a:t>
            </a:r>
            <a:r>
              <a:rPr lang="ru-RU" sz="4400" dirty="0" smtClean="0"/>
              <a:t>)</a:t>
            </a:r>
          </a:p>
          <a:p>
            <a:r>
              <a:rPr lang="ru-RU" sz="4400" u="sng" dirty="0" smtClean="0"/>
              <a:t>Специальные меры </a:t>
            </a:r>
            <a:r>
              <a:rPr lang="ru-RU" sz="4400" dirty="0" smtClean="0"/>
              <a:t>(</a:t>
            </a:r>
            <a:r>
              <a:rPr lang="ru-RU" sz="4000" dirty="0" smtClean="0"/>
              <a:t>вакцинация, ПКП</a:t>
            </a:r>
            <a:r>
              <a:rPr lang="ru-RU" sz="4400" dirty="0" smtClean="0"/>
              <a:t>)</a:t>
            </a:r>
          </a:p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xmlns="" val="159308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73814" y="2309446"/>
            <a:ext cx="4818185" cy="4548554"/>
          </a:xfrm>
          <a:prstGeom prst="rect">
            <a:avLst/>
          </a:prstGeom>
        </p:spPr>
      </p:pic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1881188" y="500064"/>
            <a:ext cx="8329612" cy="134778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3200" b="1" dirty="0" smtClean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Медицинские аварии </a:t>
            </a:r>
            <a:br>
              <a:rPr lang="ru-RU" altLang="ru-RU" sz="3200" b="1" dirty="0" smtClean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3200" b="1" dirty="0" smtClean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у </a:t>
            </a:r>
            <a:r>
              <a:rPr lang="ru-RU" altLang="ru-RU" sz="3200" b="1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медработников</a:t>
            </a:r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>
          <a:xfrm>
            <a:off x="850424" y="2226027"/>
            <a:ext cx="10835440" cy="4252912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ru-RU" altLang="ru-RU" sz="28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 мире зарегистрировано 350 случаев профессионального инфицирования медработников (Бобрик А., 2010г.)</a:t>
            </a:r>
          </a:p>
          <a:p>
            <a:pPr algn="just" eaLnBrk="1" hangingPunct="1"/>
            <a:r>
              <a:rPr lang="ru-RU" altLang="ru-RU" sz="36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 РФ </a:t>
            </a:r>
            <a:r>
              <a:rPr lang="ru-RU" altLang="ru-RU" sz="3600" b="1" dirty="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– 4</a:t>
            </a:r>
            <a:endParaRPr lang="ru-RU" altLang="ru-RU" sz="36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 eaLnBrk="1" hangingPunct="1"/>
            <a:r>
              <a:rPr lang="ru-RU" altLang="ru-RU" sz="28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Средняя вероятность заражения 0,3%</a:t>
            </a:r>
          </a:p>
          <a:p>
            <a:pPr algn="just" eaLnBrk="1" hangingPunct="1"/>
            <a:r>
              <a:rPr lang="ru-RU" altLang="ru-RU" sz="28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Ежегодно частота аварийных ситуаций колеблется от 0,8 до 15,5 на 100 сотрудников в год</a:t>
            </a:r>
          </a:p>
          <a:p>
            <a:pPr eaLnBrk="1" hangingPunct="1"/>
            <a:endParaRPr lang="ru-RU" altLang="ru-RU" b="1" dirty="0" smtClean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1312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38588" y="3845169"/>
            <a:ext cx="6153412" cy="30128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0651" y="0"/>
            <a:ext cx="8812349" cy="18532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accent1"/>
                </a:solidFill>
              </a:rPr>
              <a:t>В ГБУЗ «Самарский областной центр по профилактике и борьбе со СПИД и ИЗ»</a:t>
            </a:r>
            <a:endParaRPr lang="ru-RU" sz="4000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564" y="1986559"/>
            <a:ext cx="11392249" cy="375774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altLang="ru-RU" sz="3200" b="1" dirty="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За период с 1989 года по 2017 зарегистрировано </a:t>
            </a:r>
            <a:r>
              <a:rPr lang="ru-RU" altLang="ru-RU" sz="3200" b="1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103</a:t>
            </a:r>
            <a:r>
              <a:rPr lang="ru-RU" altLang="ru-RU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случая </a:t>
            </a:r>
            <a:r>
              <a:rPr lang="ru-RU" altLang="ru-RU" sz="3200" b="1" dirty="0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ВИЧ-инфекции</a:t>
            </a:r>
            <a:r>
              <a:rPr lang="ru-RU" altLang="ru-RU" sz="32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у </a:t>
            </a:r>
            <a:r>
              <a:rPr lang="ru-RU" altLang="ru-RU" sz="3200" b="1" dirty="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медработников:</a:t>
            </a:r>
            <a:endParaRPr lang="ru-RU" altLang="ru-RU" sz="32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buNone/>
            </a:pPr>
            <a:endParaRPr lang="ru-RU" altLang="ru-RU" sz="32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altLang="ru-RU" sz="28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половой и парентеральный пути заражения- </a:t>
            </a:r>
            <a:r>
              <a:rPr lang="ru-RU" altLang="ru-RU" sz="3200" b="1" dirty="0" smtClean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101</a:t>
            </a:r>
            <a:r>
              <a:rPr lang="ru-RU" altLang="ru-RU" sz="3200" b="1" dirty="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</a:t>
            </a:r>
            <a:endParaRPr lang="ru-RU" altLang="ru-RU" sz="32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altLang="ru-RU" sz="28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altLang="ru-RU" sz="2800" b="1" dirty="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рофессиональное заболевание – </a:t>
            </a:r>
            <a:r>
              <a:rPr lang="ru-RU" altLang="ru-RU" sz="3600" b="1" dirty="0" smtClean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ru-RU" altLang="ru-RU" sz="2800" b="1" dirty="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endParaRPr lang="ru-RU" altLang="ru-RU" sz="28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altLang="ru-RU" sz="28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подозрение на профессиональное заболевание - </a:t>
            </a:r>
            <a:r>
              <a:rPr lang="ru-RU" altLang="ru-RU" sz="3200" b="1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40560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7125" y="229514"/>
            <a:ext cx="9930580" cy="662848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500" b="1" dirty="0" smtClean="0">
                <a:solidFill>
                  <a:schemeClr val="accent1"/>
                </a:solidFill>
              </a:rPr>
              <a:t>Анализ аварийных ситуаций медработников в Самарской области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За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chemeClr val="accent1"/>
                </a:solidFill>
              </a:rPr>
              <a:t>9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</a:rPr>
              <a:t>месяцев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chemeClr val="accent1"/>
                </a:solidFill>
              </a:rPr>
              <a:t>2017</a:t>
            </a:r>
            <a:r>
              <a:rPr lang="ru-RU" sz="2800" b="1" dirty="0" smtClean="0">
                <a:solidFill>
                  <a:schemeClr val="tx1"/>
                </a:solidFill>
              </a:rPr>
              <a:t>обратилось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</a:rPr>
              <a:t>в Центр </a:t>
            </a:r>
            <a:r>
              <a:rPr lang="ru-RU" sz="2800" b="1" dirty="0" smtClean="0">
                <a:solidFill>
                  <a:schemeClr val="accent1"/>
                </a:solidFill>
              </a:rPr>
              <a:t>110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</a:rPr>
              <a:t>медработников по поводу аварийных ситуаций при выполнении профессиональных обязанностей, из них при оказании медицинской помощи пациентам с ВИЧ-инфекцией и неизвестным ВИЧ-статусом  - </a:t>
            </a:r>
            <a:r>
              <a:rPr lang="ru-RU" sz="2800" b="1" dirty="0" smtClean="0">
                <a:solidFill>
                  <a:schemeClr val="accent1"/>
                </a:solidFill>
              </a:rPr>
              <a:t>78</a:t>
            </a:r>
            <a:r>
              <a:rPr lang="ru-RU" sz="2800" b="1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chemeClr val="tx1"/>
                </a:solidFill>
              </a:rPr>
              <a:t>Из них: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 врачей – </a:t>
            </a:r>
            <a:r>
              <a:rPr lang="ru-RU" sz="2800" b="1" dirty="0" smtClean="0">
                <a:solidFill>
                  <a:schemeClr val="accent1"/>
                </a:solidFill>
              </a:rPr>
              <a:t>27</a:t>
            </a:r>
            <a:r>
              <a:rPr lang="ru-RU" sz="2800" b="1" dirty="0" smtClean="0">
                <a:solidFill>
                  <a:schemeClr val="tx1"/>
                </a:solidFill>
              </a:rPr>
              <a:t>,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средних  медработников (медсестры, лаборанты, фельдшера – </a:t>
            </a:r>
            <a:r>
              <a:rPr lang="ru-RU" sz="2800" b="1" dirty="0" smtClean="0">
                <a:solidFill>
                  <a:schemeClr val="accent1"/>
                </a:solidFill>
              </a:rPr>
              <a:t>49</a:t>
            </a:r>
            <a:r>
              <a:rPr lang="ru-RU" sz="2800" b="1" dirty="0" smtClean="0">
                <a:solidFill>
                  <a:schemeClr val="tx1"/>
                </a:solidFill>
              </a:rPr>
              <a:t>,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младшего медперсонала – </a:t>
            </a:r>
            <a:r>
              <a:rPr lang="ru-RU" sz="2800" b="1" dirty="0" smtClean="0">
                <a:solidFill>
                  <a:schemeClr val="accent1"/>
                </a:solidFill>
              </a:rPr>
              <a:t>1</a:t>
            </a:r>
            <a:r>
              <a:rPr lang="ru-RU" sz="2800" b="1" dirty="0" smtClean="0">
                <a:solidFill>
                  <a:schemeClr val="tx1"/>
                </a:solidFill>
              </a:rPr>
              <a:t>,</a:t>
            </a:r>
          </a:p>
          <a:p>
            <a:r>
              <a:rPr lang="ru-RU" sz="2800" b="1" dirty="0" smtClean="0">
                <a:solidFill>
                  <a:schemeClr val="tx1"/>
                </a:solidFill>
              </a:rPr>
              <a:t>студентов </a:t>
            </a:r>
            <a:r>
              <a:rPr lang="ru-RU" sz="2800" b="1" dirty="0" err="1" smtClean="0">
                <a:solidFill>
                  <a:schemeClr val="tx1"/>
                </a:solidFill>
              </a:rPr>
              <a:t>СамГМУ</a:t>
            </a:r>
            <a:r>
              <a:rPr lang="ru-RU" sz="2800" b="1" dirty="0" smtClean="0">
                <a:solidFill>
                  <a:schemeClr val="tx1"/>
                </a:solidFill>
              </a:rPr>
              <a:t> - </a:t>
            </a:r>
            <a:r>
              <a:rPr lang="ru-RU" sz="2800" b="1" dirty="0" smtClean="0">
                <a:solidFill>
                  <a:schemeClr val="accent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1788152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130629"/>
            <a:ext cx="8911687" cy="177437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accent1"/>
                </a:solidFill>
              </a:rPr>
              <a:t>Анализ аварийных ситуаций медработников в Самарской области</a:t>
            </a:r>
            <a:r>
              <a:rPr lang="ru-RU" b="1" dirty="0">
                <a:solidFill>
                  <a:schemeClr val="accent1"/>
                </a:solidFill>
              </a:rPr>
              <a:t/>
            </a:r>
            <a:br>
              <a:rPr lang="ru-RU" b="1" dirty="0">
                <a:solidFill>
                  <a:schemeClr val="accent1"/>
                </a:solidFill>
              </a:rPr>
            </a:br>
            <a:endParaRPr lang="ru-RU" dirty="0">
              <a:solidFill>
                <a:schemeClr val="accent1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30183758"/>
              </p:ext>
            </p:extLst>
          </p:nvPr>
        </p:nvGraphicFramePr>
        <p:xfrm>
          <a:off x="1419497" y="1905000"/>
          <a:ext cx="10598332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51675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0"/>
            <a:ext cx="8911687" cy="1905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accent1"/>
                </a:solidFill>
              </a:rPr>
              <a:t>Анализ аварийных ситуаций медработников в Самарской области</a:t>
            </a:r>
            <a:r>
              <a:rPr lang="ru-RU" b="1" dirty="0">
                <a:solidFill>
                  <a:schemeClr val="accent1"/>
                </a:solidFill>
              </a:rPr>
              <a:t/>
            </a:r>
            <a:br>
              <a:rPr lang="ru-RU" b="1" dirty="0">
                <a:solidFill>
                  <a:schemeClr val="accent1"/>
                </a:solidFill>
              </a:rPr>
            </a:br>
            <a:endParaRPr lang="ru-RU" dirty="0">
              <a:solidFill>
                <a:schemeClr val="accent1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92664379"/>
              </p:ext>
            </p:extLst>
          </p:nvPr>
        </p:nvGraphicFramePr>
        <p:xfrm>
          <a:off x="1393371" y="2133600"/>
          <a:ext cx="10476412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94186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5245" y="0"/>
            <a:ext cx="8911687" cy="1537855"/>
          </a:xfrm>
        </p:spPr>
        <p:txBody>
          <a:bodyPr/>
          <a:lstStyle/>
          <a:p>
            <a:pPr algn="ctr"/>
            <a:r>
              <a:rPr lang="ru-RU" altLang="ru-RU" b="1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По характеру травм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49100385"/>
              </p:ext>
            </p:extLst>
          </p:nvPr>
        </p:nvGraphicFramePr>
        <p:xfrm>
          <a:off x="0" y="679269"/>
          <a:ext cx="12191999" cy="6178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005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8557" y="0"/>
            <a:ext cx="9404723" cy="185324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Обстоятельства аварийных ситуаций</a:t>
            </a:r>
            <a:endParaRPr lang="ru-RU" b="1" dirty="0">
              <a:solidFill>
                <a:schemeClr val="accent1"/>
              </a:solidFill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02786502"/>
              </p:ext>
            </p:extLst>
          </p:nvPr>
        </p:nvGraphicFramePr>
        <p:xfrm>
          <a:off x="0" y="714102"/>
          <a:ext cx="12252960" cy="614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84848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3312" y="0"/>
            <a:ext cx="9404723" cy="185324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Структурные подразделения стационаров</a:t>
            </a:r>
            <a:endParaRPr lang="ru-RU" b="1" dirty="0">
              <a:solidFill>
                <a:schemeClr val="accent1"/>
              </a:solidFill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67264348"/>
              </p:ext>
            </p:extLst>
          </p:nvPr>
        </p:nvGraphicFramePr>
        <p:xfrm>
          <a:off x="446810" y="1105989"/>
          <a:ext cx="11893236" cy="5752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419724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9417" y="0"/>
            <a:ext cx="8911687" cy="128669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Подразделения МО</a:t>
            </a:r>
            <a:endParaRPr lang="ru-RU" b="1" dirty="0">
              <a:solidFill>
                <a:schemeClr val="accent1"/>
              </a:solidFill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85735376"/>
              </p:ext>
            </p:extLst>
          </p:nvPr>
        </p:nvGraphicFramePr>
        <p:xfrm>
          <a:off x="165462" y="1210492"/>
          <a:ext cx="12026537" cy="5512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04877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43446" y="3637881"/>
            <a:ext cx="4548554" cy="34156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0"/>
            <a:ext cx="8911687" cy="14536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chemeClr val="accent1"/>
                </a:solidFill>
              </a:rPr>
              <a:t>Стратегическая задача здравоохранения </a:t>
            </a:r>
            <a:r>
              <a:rPr lang="ru-RU" sz="4800" dirty="0" smtClean="0"/>
              <a:t>–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1273" y="1453662"/>
            <a:ext cx="10091417" cy="3892061"/>
          </a:xfrm>
        </p:spPr>
        <p:txBody>
          <a:bodyPr>
            <a:normAutofit/>
          </a:bodyPr>
          <a:lstStyle/>
          <a:p>
            <a:pPr algn="just"/>
            <a:r>
              <a:rPr lang="ru-RU" sz="4000" dirty="0"/>
              <a:t>обеспечение </a:t>
            </a:r>
            <a:r>
              <a:rPr lang="ru-RU" sz="4000" b="1" u="sng" dirty="0">
                <a:solidFill>
                  <a:srgbClr val="C00000"/>
                </a:solidFill>
              </a:rPr>
              <a:t>качества </a:t>
            </a:r>
            <a:r>
              <a:rPr lang="ru-RU" sz="4000" dirty="0"/>
              <a:t>медицинской помощи и создание </a:t>
            </a:r>
            <a:r>
              <a:rPr lang="ru-RU" sz="4000" b="1" u="sng" dirty="0">
                <a:solidFill>
                  <a:srgbClr val="C00000"/>
                </a:solidFill>
              </a:rPr>
              <a:t>безопасной среды </a:t>
            </a:r>
            <a:r>
              <a:rPr lang="ru-RU" sz="4000" dirty="0"/>
              <a:t>пребывания для </a:t>
            </a:r>
            <a:r>
              <a:rPr lang="ru-RU" sz="4000" b="1" u="sng" dirty="0">
                <a:solidFill>
                  <a:srgbClr val="C00000"/>
                </a:solidFill>
              </a:rPr>
              <a:t>пациентов</a:t>
            </a:r>
            <a:r>
              <a:rPr lang="ru-RU" sz="4000" dirty="0"/>
              <a:t> и </a:t>
            </a:r>
            <a:r>
              <a:rPr lang="ru-RU" sz="4000" b="1" u="sng" dirty="0">
                <a:solidFill>
                  <a:srgbClr val="C00000"/>
                </a:solidFill>
              </a:rPr>
              <a:t>персонала</a:t>
            </a:r>
            <a:r>
              <a:rPr lang="ru-RU" sz="4000" dirty="0"/>
              <a:t> в организациях, осуществляющих медицинскую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xmlns="" val="420348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5211" y="179973"/>
            <a:ext cx="8911687" cy="1280890"/>
          </a:xfrm>
        </p:spPr>
        <p:txBody>
          <a:bodyPr/>
          <a:lstStyle/>
          <a:p>
            <a:pPr algn="ctr"/>
            <a:r>
              <a:rPr lang="ru-RU" altLang="ru-RU" b="1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Стаж работы медработников, получивших травму в МО</a:t>
            </a:r>
            <a:endParaRPr lang="ru-RU" dirty="0">
              <a:solidFill>
                <a:schemeClr val="accent1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33456813"/>
              </p:ext>
            </p:extLst>
          </p:nvPr>
        </p:nvGraphicFramePr>
        <p:xfrm>
          <a:off x="322216" y="1349829"/>
          <a:ext cx="11773989" cy="5590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44365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3588" y="110305"/>
            <a:ext cx="8911687" cy="128089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Проведение </a:t>
            </a:r>
            <a:r>
              <a:rPr lang="ru-RU" b="1" dirty="0" err="1" smtClean="0">
                <a:solidFill>
                  <a:schemeClr val="accent1"/>
                </a:solidFill>
              </a:rPr>
              <a:t>постконтактной</a:t>
            </a:r>
            <a:r>
              <a:rPr lang="ru-RU" b="1" dirty="0" smtClean="0">
                <a:solidFill>
                  <a:schemeClr val="accent1"/>
                </a:solidFill>
              </a:rPr>
              <a:t> профилактики ВИЧ-инфекции</a:t>
            </a:r>
            <a:endParaRPr lang="ru-RU" b="1" dirty="0">
              <a:solidFill>
                <a:schemeClr val="accent1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57644903"/>
              </p:ext>
            </p:extLst>
          </p:nvPr>
        </p:nvGraphicFramePr>
        <p:xfrm>
          <a:off x="444136" y="1391195"/>
          <a:ext cx="11599817" cy="5466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6472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75212" y="0"/>
            <a:ext cx="8911687" cy="128089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Случаи ВБИ ВИЧ и подозрения на ВБИ в Самарской области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596784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98017" y="1152907"/>
            <a:ext cx="6554875" cy="587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359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Содержимое 2"/>
          <p:cNvSpPr>
            <a:spLocks noGrp="1"/>
          </p:cNvSpPr>
          <p:nvPr>
            <p:ph idx="1"/>
          </p:nvPr>
        </p:nvSpPr>
        <p:spPr>
          <a:xfrm>
            <a:off x="1114696" y="101238"/>
            <a:ext cx="10384179" cy="5561013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ru-RU" altLang="ru-RU" sz="3600" b="1" dirty="0" smtClean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Случаи подозрения на профессиональное заражение</a:t>
            </a:r>
            <a:r>
              <a:rPr lang="en-US" altLang="ru-RU" sz="3600" b="1" dirty="0" smtClean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3600" b="1" dirty="0" smtClean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ВИЧ в Самарской области</a:t>
            </a:r>
          </a:p>
          <a:p>
            <a:pPr marL="0" indent="0" algn="ctr" eaLnBrk="1" hangingPunct="1">
              <a:buNone/>
            </a:pPr>
            <a:endParaRPr lang="ru-RU" altLang="ru-RU" sz="3600" b="1" dirty="0" smtClean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r>
              <a:rPr lang="ru-RU" altLang="ru-RU" sz="3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1. врач-акушер-гинеколог (не доказан)</a:t>
            </a:r>
          </a:p>
          <a:p>
            <a:pPr eaLnBrk="1" hangingPunct="1"/>
            <a:r>
              <a:rPr lang="ru-RU" altLang="ru-RU" sz="3600" b="1" dirty="0"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ru-RU" altLang="ru-RU" sz="3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. медсестра пункта забора крови в частной лаборатории (профзаболевание подтверждено)</a:t>
            </a:r>
          </a:p>
        </p:txBody>
      </p:sp>
    </p:spTree>
    <p:extLst>
      <p:ext uri="{BB962C8B-B14F-4D97-AF65-F5344CB8AC3E}">
        <p14:creationId xmlns:p14="http://schemas.microsoft.com/office/powerpoint/2010/main" xmlns="" val="424502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67543" y="0"/>
            <a:ext cx="10485120" cy="194649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dirty="0" smtClean="0">
                <a:solidFill>
                  <a:schemeClr val="accent1"/>
                </a:solidFill>
              </a:rPr>
              <a:t>Алгоритм действий при аварийных ситуациях определен СП 3.1.5.2826-10 «Профилактика ВИЧ-инфекции</a:t>
            </a:r>
            <a:r>
              <a:rPr lang="ru-RU" altLang="ru-RU" sz="4000" b="1" dirty="0" smtClean="0">
                <a:solidFill>
                  <a:schemeClr val="tx1"/>
                </a:solidFill>
              </a:rPr>
              <a:t/>
            </a:r>
            <a:br>
              <a:rPr lang="ru-RU" altLang="ru-RU" sz="4000" b="1" dirty="0" smtClean="0">
                <a:solidFill>
                  <a:schemeClr val="tx1"/>
                </a:solidFill>
              </a:rPr>
            </a:br>
            <a:endParaRPr lang="ru-RU" altLang="ru-RU" sz="4000" b="1" dirty="0">
              <a:solidFill>
                <a:schemeClr val="tx1"/>
              </a:solidFill>
            </a:endParaRPr>
          </a:p>
        </p:txBody>
      </p:sp>
      <p:sp>
        <p:nvSpPr>
          <p:cNvPr id="304131" name="Rectangle 3"/>
          <p:cNvSpPr>
            <a:spLocks noGrp="1" noChangeArrowheads="1"/>
          </p:cNvSpPr>
          <p:nvPr>
            <p:ph idx="1"/>
          </p:nvPr>
        </p:nvSpPr>
        <p:spPr>
          <a:xfrm>
            <a:off x="960873" y="1738266"/>
            <a:ext cx="11155619" cy="455659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ru-RU" altLang="ru-RU" sz="3200" b="1" dirty="0" smtClean="0">
                <a:solidFill>
                  <a:schemeClr val="tx1"/>
                </a:solidFill>
                <a:latin typeface="+mj-lt"/>
              </a:rPr>
              <a:t>1. Обработка места травмы</a:t>
            </a:r>
          </a:p>
          <a:p>
            <a:pPr>
              <a:lnSpc>
                <a:spcPct val="110000"/>
              </a:lnSpc>
            </a:pPr>
            <a:r>
              <a:rPr lang="ru-RU" altLang="ru-RU" sz="3200" b="1" dirty="0" smtClean="0">
                <a:solidFill>
                  <a:schemeClr val="accent1"/>
                </a:solidFill>
                <a:latin typeface="+mj-lt"/>
              </a:rPr>
              <a:t>При порезах и уколах: </a:t>
            </a:r>
            <a:r>
              <a:rPr lang="ru-RU" altLang="ru-RU" sz="3200" b="1" dirty="0" smtClean="0">
                <a:solidFill>
                  <a:schemeClr val="tx1"/>
                </a:solidFill>
                <a:latin typeface="+mj-lt"/>
              </a:rPr>
              <a:t>кровотечение </a:t>
            </a:r>
            <a:r>
              <a:rPr lang="ru-RU" altLang="ru-RU" sz="3200" b="1" dirty="0">
                <a:solidFill>
                  <a:schemeClr val="tx1"/>
                </a:solidFill>
                <a:latin typeface="+mj-lt"/>
              </a:rPr>
              <a:t>не останавливать</a:t>
            </a:r>
            <a:r>
              <a:rPr lang="ru-RU" altLang="ru-RU" sz="3200" b="1" dirty="0" smtClean="0">
                <a:solidFill>
                  <a:schemeClr val="tx1"/>
                </a:solidFill>
                <a:latin typeface="+mj-lt"/>
              </a:rPr>
              <a:t>, снять перчатки, вымыть руки с мылом, обработать</a:t>
            </a:r>
            <a:r>
              <a:rPr lang="ru-RU" altLang="ru-RU" sz="3200" b="1" i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ru-RU" altLang="ru-RU" sz="3200" b="1" dirty="0" smtClean="0">
                <a:solidFill>
                  <a:schemeClr val="tx1"/>
                </a:solidFill>
                <a:latin typeface="+mj-lt"/>
              </a:rPr>
              <a:t>спиртом </a:t>
            </a:r>
            <a:r>
              <a:rPr lang="ru-RU" altLang="ru-RU" sz="3200" b="1" dirty="0">
                <a:solidFill>
                  <a:schemeClr val="tx1"/>
                </a:solidFill>
                <a:latin typeface="+mj-lt"/>
              </a:rPr>
              <a:t>70%, </a:t>
            </a:r>
            <a:r>
              <a:rPr lang="ru-RU" altLang="ru-RU" sz="3200" b="1" dirty="0" smtClean="0">
                <a:solidFill>
                  <a:schemeClr val="tx1"/>
                </a:solidFill>
                <a:latin typeface="+mj-lt"/>
              </a:rPr>
              <a:t>ранку обработать йодом, заклеить бактерицидным пластырем</a:t>
            </a:r>
            <a:endParaRPr lang="ru-RU" altLang="ru-RU" sz="3200" b="1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10000"/>
              </a:lnSpc>
            </a:pPr>
            <a:r>
              <a:rPr lang="ru-RU" altLang="ru-RU" sz="3200" b="1" dirty="0">
                <a:solidFill>
                  <a:schemeClr val="accent1"/>
                </a:solidFill>
                <a:latin typeface="+mj-lt"/>
              </a:rPr>
              <a:t>Глаза: </a:t>
            </a:r>
            <a:r>
              <a:rPr lang="ru-RU" altLang="ru-RU" sz="3200" b="1" dirty="0">
                <a:solidFill>
                  <a:schemeClr val="tx1"/>
                </a:solidFill>
                <a:latin typeface="+mj-lt"/>
              </a:rPr>
              <a:t>промыть водой</a:t>
            </a:r>
          </a:p>
          <a:p>
            <a:pPr>
              <a:lnSpc>
                <a:spcPct val="110000"/>
              </a:lnSpc>
            </a:pPr>
            <a:r>
              <a:rPr lang="ru-RU" altLang="ru-RU" sz="3200" b="1" dirty="0">
                <a:solidFill>
                  <a:schemeClr val="accent1"/>
                </a:solidFill>
                <a:latin typeface="+mj-lt"/>
              </a:rPr>
              <a:t>Ротовая полость: </a:t>
            </a:r>
            <a:r>
              <a:rPr lang="ru-RU" altLang="ru-RU" sz="3200" b="1" dirty="0">
                <a:solidFill>
                  <a:schemeClr val="tx1"/>
                </a:solidFill>
                <a:latin typeface="+mj-lt"/>
              </a:rPr>
              <a:t>прополоскать 70% спиртом</a:t>
            </a:r>
          </a:p>
          <a:p>
            <a:pPr>
              <a:lnSpc>
                <a:spcPct val="110000"/>
              </a:lnSpc>
            </a:pPr>
            <a:r>
              <a:rPr lang="ru-RU" altLang="ru-RU" sz="3200" b="1" dirty="0" smtClean="0">
                <a:solidFill>
                  <a:schemeClr val="accent1"/>
                </a:solidFill>
                <a:latin typeface="+mj-lt"/>
              </a:rPr>
              <a:t>Неповрежденная кожа: </a:t>
            </a:r>
            <a:r>
              <a:rPr lang="ru-RU" altLang="ru-RU" sz="3200" b="1" dirty="0" smtClean="0">
                <a:solidFill>
                  <a:schemeClr val="tx1"/>
                </a:solidFill>
                <a:latin typeface="+mj-lt"/>
              </a:rPr>
              <a:t>протереть </a:t>
            </a:r>
            <a:r>
              <a:rPr lang="ru-RU" altLang="ru-RU" sz="3200" b="1" dirty="0">
                <a:solidFill>
                  <a:schemeClr val="tx1"/>
                </a:solidFill>
                <a:latin typeface="+mj-lt"/>
              </a:rPr>
              <a:t>70% </a:t>
            </a:r>
            <a:r>
              <a:rPr lang="ru-RU" altLang="ru-RU" sz="3200" b="1" dirty="0" smtClean="0">
                <a:solidFill>
                  <a:schemeClr val="tx1"/>
                </a:solidFill>
                <a:latin typeface="+mj-lt"/>
              </a:rPr>
              <a:t>спиртом, вымыть с мылом, протереть спиртом.</a:t>
            </a:r>
            <a:endParaRPr lang="ru-RU" altLang="ru-RU" sz="32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6925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10953" y="3824177"/>
            <a:ext cx="3779979" cy="3033823"/>
          </a:xfrm>
          <a:prstGeom prst="rect">
            <a:avLst/>
          </a:prstGeom>
        </p:spPr>
      </p:pic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>
          <a:xfrm>
            <a:off x="959666" y="651850"/>
            <a:ext cx="10683090" cy="669956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dirty="0" err="1" smtClean="0">
                <a:solidFill>
                  <a:schemeClr val="accent1"/>
                </a:solidFill>
              </a:rPr>
              <a:t>Постконтактная</a:t>
            </a:r>
            <a:r>
              <a:rPr lang="ru-RU" altLang="ru-RU" sz="4000" b="1" dirty="0" smtClean="0">
                <a:solidFill>
                  <a:schemeClr val="accent1"/>
                </a:solidFill>
              </a:rPr>
              <a:t> </a:t>
            </a:r>
            <a:r>
              <a:rPr lang="ru-RU" altLang="ru-RU" sz="4000" b="1" dirty="0">
                <a:solidFill>
                  <a:schemeClr val="accent1"/>
                </a:solidFill>
              </a:rPr>
              <a:t>профилактика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idx="1"/>
          </p:nvPr>
        </p:nvSpPr>
        <p:spPr>
          <a:xfrm>
            <a:off x="801189" y="1412341"/>
            <a:ext cx="10703423" cy="4498881"/>
          </a:xfrm>
        </p:spPr>
        <p:txBody>
          <a:bodyPr>
            <a:normAutofit fontScale="92500" lnSpcReduction="10000"/>
          </a:bodyPr>
          <a:lstStyle/>
          <a:p>
            <a:r>
              <a:rPr lang="ru-RU" altLang="ru-RU" sz="3600" b="1" dirty="0">
                <a:solidFill>
                  <a:schemeClr val="tx1"/>
                </a:solidFill>
                <a:latin typeface="+mj-lt"/>
              </a:rPr>
              <a:t>Оценка </a:t>
            </a:r>
            <a:r>
              <a:rPr lang="ru-RU" altLang="ru-RU" sz="3600" b="1" dirty="0" smtClean="0">
                <a:solidFill>
                  <a:schemeClr val="tx1"/>
                </a:solidFill>
                <a:latin typeface="+mj-lt"/>
              </a:rPr>
              <a:t>риска – если ВИЧ-статус неизвестен – провести экспресс-тестирование</a:t>
            </a:r>
          </a:p>
          <a:p>
            <a:r>
              <a:rPr lang="ru-RU" altLang="ru-RU" sz="3600" b="1" dirty="0" smtClean="0">
                <a:solidFill>
                  <a:schemeClr val="tx1"/>
                </a:solidFill>
                <a:latin typeface="+mj-lt"/>
              </a:rPr>
              <a:t>Беседа </a:t>
            </a:r>
            <a:r>
              <a:rPr lang="ru-RU" altLang="ru-RU" sz="3600" b="1" dirty="0">
                <a:solidFill>
                  <a:schemeClr val="tx1"/>
                </a:solidFill>
                <a:latin typeface="+mj-lt"/>
              </a:rPr>
              <a:t>с медработником: психологическая поддержка, решение вопроса о ПКП, схеме, обсуждение беременности, сексуальной </a:t>
            </a:r>
            <a:r>
              <a:rPr lang="ru-RU" altLang="ru-RU" sz="3600" b="1" dirty="0" smtClean="0">
                <a:solidFill>
                  <a:schemeClr val="tx1"/>
                </a:solidFill>
                <a:latin typeface="+mj-lt"/>
              </a:rPr>
              <a:t>жизни.</a:t>
            </a:r>
            <a:endParaRPr lang="ru-RU" altLang="ru-RU" sz="3600" b="1" dirty="0">
              <a:solidFill>
                <a:schemeClr val="tx1"/>
              </a:solidFill>
              <a:latin typeface="+mj-lt"/>
            </a:endParaRPr>
          </a:p>
          <a:p>
            <a:r>
              <a:rPr lang="ru-RU" altLang="ru-RU" sz="3600" b="1" dirty="0">
                <a:solidFill>
                  <a:schemeClr val="tx1"/>
                </a:solidFill>
                <a:latin typeface="+mj-lt"/>
              </a:rPr>
              <a:t>Начало </a:t>
            </a:r>
            <a:r>
              <a:rPr lang="ru-RU" altLang="ru-RU" sz="3600" b="1" dirty="0" smtClean="0">
                <a:solidFill>
                  <a:schemeClr val="tx1"/>
                </a:solidFill>
                <a:latin typeface="+mj-lt"/>
              </a:rPr>
              <a:t>терапии по месту работы или в Центре СПИД: </a:t>
            </a:r>
            <a:r>
              <a:rPr lang="ru-RU" altLang="ru-RU" sz="3600" b="1" dirty="0">
                <a:solidFill>
                  <a:schemeClr val="tx1"/>
                </a:solidFill>
                <a:latin typeface="+mj-lt"/>
              </a:rPr>
              <a:t>чем раньше – первые 2 </a:t>
            </a:r>
            <a:r>
              <a:rPr lang="ru-RU" altLang="ru-RU" sz="3600" b="1" dirty="0" smtClean="0">
                <a:solidFill>
                  <a:schemeClr val="tx1"/>
                </a:solidFill>
                <a:latin typeface="+mj-lt"/>
              </a:rPr>
              <a:t>часа – тем </a:t>
            </a:r>
            <a:r>
              <a:rPr lang="ru-RU" altLang="ru-RU" sz="3600" b="1" dirty="0">
                <a:solidFill>
                  <a:schemeClr val="tx1"/>
                </a:solidFill>
                <a:latin typeface="+mj-lt"/>
              </a:rPr>
              <a:t>лучше. Не позднее 72 часов.</a:t>
            </a:r>
          </a:p>
          <a:p>
            <a:endParaRPr lang="ru-RU" altLang="ru-RU" sz="2800" dirty="0"/>
          </a:p>
          <a:p>
            <a:endParaRPr lang="ru-RU" alt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048166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11361" y="4572001"/>
            <a:ext cx="6280639" cy="2285999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92925" y="175846"/>
            <a:ext cx="8911687" cy="1729154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chemeClr val="accent1"/>
                </a:solidFill>
              </a:rPr>
              <a:t>Основные ошибки и нарушения медработников при аварийных ситуациях</a:t>
            </a: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89212" y="1207478"/>
            <a:ext cx="8915400" cy="378655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 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недооценка степени риска при оказании помощи пациенту с высокой вирусной нагрузкой,</a:t>
            </a:r>
          </a:p>
          <a:p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проведение </a:t>
            </a:r>
            <a:r>
              <a:rPr lang="ru-RU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постконтактной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химиопрофилактики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 нарушением действующих нормативных документов,</a:t>
            </a:r>
          </a:p>
          <a:p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низкая доступность препаратов для проведения ПКП и </a:t>
            </a:r>
            <a:r>
              <a:rPr lang="ru-RU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экспресс-тестирования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ВИЧ, </a:t>
            </a:r>
          </a:p>
          <a:p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нарушение алгоритма действий по дезинфекции </a:t>
            </a:r>
            <a:r>
              <a:rPr lang="ru-RU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мединструментария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нарушение требований оформления аварийной ситуации.</a:t>
            </a:r>
          </a:p>
          <a:p>
            <a:endParaRPr lang="ru-RU" sz="32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8876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27630" y="4431322"/>
            <a:ext cx="5064369" cy="24266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Причины возникновения аварийных ситуаций у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медработников</a:t>
            </a:r>
            <a:r>
              <a:rPr lang="ru-RU" b="1" dirty="0" err="1" smtClean="0">
                <a:solidFill>
                  <a:schemeClr val="bg1"/>
                </a:solidFill>
              </a:rPr>
              <a:t>ДИАГРАММА</a:t>
            </a:r>
            <a:r>
              <a:rPr lang="ru-RU" b="1" dirty="0" smtClean="0">
                <a:solidFill>
                  <a:schemeClr val="bg1"/>
                </a:solidFill>
              </a:rPr>
              <a:t> из своих карт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930401"/>
            <a:ext cx="10887748" cy="41109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несоблюдение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 техники безопасности при работе с острыми инструментами 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биоматериалом: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надевание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колпачка на иглу, снятие рукой иглы со шприца, перенос использованного оборудования с незащищенными иглами и т.п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несоблюдение медработниками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стандартных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 безопасности для защиты кожи и слизистых оболочек при контакте с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биоматериалом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неиспользование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барьерных средств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защиты (маски, защитные экраны)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манипуляций медработниками с необработанными ранами и микротравмами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утилизации острых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инструментов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уборка рабочего места с оставленным на нем острым инструментом, вынос использованных острых инструментов в прокалываемой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таре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7230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20315" y="77184"/>
            <a:ext cx="11146366" cy="90593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</a:rPr>
              <a:t>Для предотвращения </a:t>
            </a:r>
            <a:r>
              <a:rPr lang="ru-RU" sz="3200" b="1" dirty="0" err="1" smtClean="0">
                <a:solidFill>
                  <a:schemeClr val="accent1"/>
                </a:solidFill>
              </a:rPr>
              <a:t>травмирования</a:t>
            </a:r>
            <a:r>
              <a:rPr lang="ru-RU" sz="3200" b="1" dirty="0" smtClean="0">
                <a:solidFill>
                  <a:schemeClr val="accent1"/>
                </a:solidFill>
              </a:rPr>
              <a:t> медицинского персонала «среднего» звена необходимо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82600" y="1719262"/>
            <a:ext cx="11235267" cy="4833937"/>
          </a:xfrm>
        </p:spPr>
        <p:txBody>
          <a:bodyPr>
            <a:noAutofit/>
          </a:bodyPr>
          <a:lstStyle/>
          <a:p>
            <a:r>
              <a:rPr lang="ru-RU" sz="1800" i="1" dirty="0" smtClean="0"/>
              <a:t>на </a:t>
            </a:r>
            <a:r>
              <a:rPr lang="ru-RU" sz="1800" i="1" dirty="0"/>
              <a:t>каждом рабочем месте </a:t>
            </a:r>
            <a:r>
              <a:rPr lang="ru-RU" sz="1800" i="1" dirty="0" smtClean="0"/>
              <a:t>разработать стандартные </a:t>
            </a:r>
            <a:r>
              <a:rPr lang="ru-RU" sz="1800" i="1" dirty="0"/>
              <a:t>операционные </a:t>
            </a:r>
            <a:r>
              <a:rPr lang="ru-RU" sz="1800" i="1" dirty="0" smtClean="0"/>
              <a:t>процедуры. </a:t>
            </a:r>
          </a:p>
          <a:p>
            <a:r>
              <a:rPr lang="ru-RU" sz="1800" dirty="0" smtClean="0"/>
              <a:t>Стандартная </a:t>
            </a:r>
            <a:r>
              <a:rPr lang="ru-RU" sz="1800" dirty="0"/>
              <a:t>операционная процедура (СОП) — документ, описывающий оптимальный ход выполнения работ, содержит информацию о последовательности и времени выполнения операций для достижения требуемого уровня качества процесса, его результативности и безопасности. Этот высокоэффективный инструмент является основой совершенствования </a:t>
            </a:r>
            <a:r>
              <a:rPr lang="ru-RU" sz="1800" dirty="0" smtClean="0"/>
              <a:t>процессов.</a:t>
            </a:r>
          </a:p>
          <a:p>
            <a:r>
              <a:rPr lang="ru-RU" sz="1800" dirty="0" smtClean="0"/>
              <a:t>они </a:t>
            </a:r>
            <a:r>
              <a:rPr lang="ru-RU" sz="1800" dirty="0"/>
              <a:t>содержат поэтапные инструкции, которым должен </a:t>
            </a:r>
            <a:r>
              <a:rPr lang="ru-RU" sz="1800" dirty="0" smtClean="0"/>
              <a:t>неукоснительно следовать </a:t>
            </a:r>
            <a:r>
              <a:rPr lang="ru-RU" sz="1800" dirty="0"/>
              <a:t>персонал </a:t>
            </a:r>
            <a:r>
              <a:rPr lang="ru-RU" sz="1800" dirty="0" smtClean="0"/>
              <a:t>при </a:t>
            </a:r>
            <a:r>
              <a:rPr lang="ru-RU" sz="1800" dirty="0"/>
              <a:t>выполнении той или иной процедуры. </a:t>
            </a:r>
          </a:p>
          <a:p>
            <a:r>
              <a:rPr lang="ru-RU" sz="1800" dirty="0" smtClean="0"/>
              <a:t>по </a:t>
            </a:r>
            <a:r>
              <a:rPr lang="ru-RU" sz="1800" dirty="0"/>
              <a:t>одной на каждую выполняемую в </a:t>
            </a:r>
            <a:r>
              <a:rPr lang="ru-RU" sz="1800" dirty="0" smtClean="0"/>
              <a:t>процедуру</a:t>
            </a:r>
            <a:r>
              <a:rPr lang="ru-RU" sz="1800" dirty="0"/>
              <a:t>.</a:t>
            </a:r>
          </a:p>
          <a:p>
            <a:r>
              <a:rPr lang="ru-RU" sz="1800" dirty="0"/>
              <a:t>Задокументированные СОП обеспечивают следующее:</a:t>
            </a:r>
          </a:p>
          <a:p>
            <a:r>
              <a:rPr lang="ru-RU" sz="1800" dirty="0" smtClean="0"/>
              <a:t>Согласованность. Все </a:t>
            </a:r>
            <a:r>
              <a:rPr lang="ru-RU" sz="1800" dirty="0"/>
              <a:t>сотрудники должны выполнять </a:t>
            </a:r>
            <a:r>
              <a:rPr lang="ru-RU" sz="1800" dirty="0" smtClean="0"/>
              <a:t>процедуру совершенно </a:t>
            </a:r>
            <a:r>
              <a:rPr lang="ru-RU" sz="1800" dirty="0"/>
              <a:t>одинаково, для того чтобы был получен один и тот же </a:t>
            </a:r>
            <a:r>
              <a:rPr lang="ru-RU" sz="1800" dirty="0" smtClean="0"/>
              <a:t>результат </a:t>
            </a:r>
            <a:endParaRPr lang="ru-RU" sz="1800" dirty="0"/>
          </a:p>
          <a:p>
            <a:r>
              <a:rPr lang="ru-RU" sz="1800" dirty="0" smtClean="0"/>
              <a:t>Правильность. Сотрудники</a:t>
            </a:r>
            <a:r>
              <a:rPr lang="ru-RU" sz="1800" dirty="0"/>
              <a:t>, следующие задокументированным </a:t>
            </a:r>
            <a:r>
              <a:rPr lang="ru-RU" sz="1800" dirty="0" smtClean="0"/>
              <a:t>процедурам</a:t>
            </a:r>
            <a:r>
              <a:rPr lang="ru-RU" sz="1800" dirty="0"/>
              <a:t>, </a:t>
            </a:r>
            <a:r>
              <a:rPr lang="ru-RU" sz="1800" dirty="0" smtClean="0"/>
              <a:t>не </a:t>
            </a:r>
            <a:r>
              <a:rPr lang="ru-RU" sz="1800" dirty="0"/>
              <a:t>пропустят </a:t>
            </a:r>
            <a:r>
              <a:rPr lang="ru-RU" sz="1800" dirty="0" smtClean="0"/>
              <a:t>ни одного </a:t>
            </a:r>
            <a:r>
              <a:rPr lang="ru-RU" sz="1800" dirty="0"/>
              <a:t>шага в процессе.</a:t>
            </a:r>
          </a:p>
          <a:p>
            <a:r>
              <a:rPr lang="ru-RU" sz="1800" dirty="0" smtClean="0"/>
              <a:t>Качество. Согласованные </a:t>
            </a:r>
            <a:r>
              <a:rPr lang="ru-RU" sz="1800" dirty="0"/>
              <a:t>(надежные) и правильные </a:t>
            </a:r>
            <a:r>
              <a:rPr lang="ru-RU" sz="1800" dirty="0" smtClean="0"/>
              <a:t>действия определяют качество работы</a:t>
            </a:r>
            <a:endParaRPr lang="ru-RU" sz="1800" dirty="0"/>
          </a:p>
          <a:p>
            <a:endParaRPr lang="ru-RU" sz="3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5967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890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1670" y="4334037"/>
            <a:ext cx="3810330" cy="25239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/>
                </a:solidFill>
              </a:rPr>
              <a:t>СОП – стандартная мера профилактики ИСМП ПРАВИЛЬНО ИЛИ НЕТ?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2052918"/>
            <a:ext cx="9821253" cy="4195481"/>
          </a:xfrm>
        </p:spPr>
        <p:txBody>
          <a:bodyPr>
            <a:noAutofit/>
          </a:bodyPr>
          <a:lstStyle/>
          <a:p>
            <a:r>
              <a:rPr lang="ru-RU" sz="3200" dirty="0" smtClean="0"/>
              <a:t>СОП </a:t>
            </a:r>
            <a:r>
              <a:rPr lang="ru-RU" sz="3200" dirty="0"/>
              <a:t>– алгоритм выполнения определенной </a:t>
            </a:r>
            <a:r>
              <a:rPr lang="ru-RU" sz="3200" dirty="0" smtClean="0"/>
              <a:t>манипуляции.</a:t>
            </a:r>
          </a:p>
          <a:p>
            <a:r>
              <a:rPr lang="ru-RU" sz="3200" dirty="0" smtClean="0"/>
              <a:t>При </a:t>
            </a:r>
            <a:r>
              <a:rPr lang="ru-RU" sz="3200" dirty="0"/>
              <a:t>отсутствии четких пошаговых инструкций персонал МО чаще совершает профессиональные ошибки, часть из которых может представлять непосредственную угрозу для здоровья и жизни пациента (возможно и самого персонала). </a:t>
            </a:r>
          </a:p>
        </p:txBody>
      </p:sp>
    </p:spTree>
    <p:extLst>
      <p:ext uri="{BB962C8B-B14F-4D97-AF65-F5344CB8AC3E}">
        <p14:creationId xmlns:p14="http://schemas.microsoft.com/office/powerpoint/2010/main" xmlns="" val="380915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3108" y="4126523"/>
            <a:ext cx="4618892" cy="27314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9906" y="403291"/>
            <a:ext cx="10701820" cy="15294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accent1"/>
                </a:solidFill>
              </a:rPr>
              <a:t>«</a:t>
            </a:r>
            <a:r>
              <a:rPr lang="ru-RU" sz="3200" b="1" dirty="0" smtClean="0">
                <a:solidFill>
                  <a:schemeClr val="accent1"/>
                </a:solidFill>
              </a:rPr>
              <a:t>Национальная концепция </a:t>
            </a:r>
            <a:r>
              <a:rPr lang="ru-RU" sz="3200" b="1" dirty="0">
                <a:solidFill>
                  <a:schemeClr val="accent1"/>
                </a:solidFill>
              </a:rPr>
              <a:t>профилактики инфекций, связанных с оказанием медицинской помощи» (Национальная концепция, 2011 год)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2118" y="2052918"/>
            <a:ext cx="11252044" cy="419548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dirty="0"/>
              <a:t>термин </a:t>
            </a:r>
            <a:r>
              <a:rPr lang="ru-RU" sz="2800" dirty="0" smtClean="0"/>
              <a:t>«ИСМП» объединяет</a:t>
            </a:r>
            <a:r>
              <a:rPr lang="ru-RU" sz="2800" dirty="0"/>
              <a:t>:</a:t>
            </a:r>
          </a:p>
          <a:p>
            <a:pPr algn="just"/>
            <a:r>
              <a:rPr lang="ru-RU" sz="2800" dirty="0" smtClean="0"/>
              <a:t>инфекции</a:t>
            </a:r>
            <a:r>
              <a:rPr lang="ru-RU" sz="2800" dirty="0"/>
              <a:t>, связанные с оказанием медицинской помощи пациентам в </a:t>
            </a:r>
            <a:r>
              <a:rPr lang="ru-RU" sz="2800" b="1" dirty="0">
                <a:solidFill>
                  <a:srgbClr val="C00000"/>
                </a:solidFill>
              </a:rPr>
              <a:t>период госпитализации</a:t>
            </a:r>
            <a:r>
              <a:rPr lang="ru-RU" sz="2800" dirty="0"/>
              <a:t>;</a:t>
            </a:r>
          </a:p>
          <a:p>
            <a:pPr algn="just"/>
            <a:r>
              <a:rPr lang="ru-RU" sz="2800" dirty="0" smtClean="0"/>
              <a:t>инфекции</a:t>
            </a:r>
            <a:r>
              <a:rPr lang="ru-RU" sz="2800" dirty="0"/>
              <a:t>, связанные с оказанием медицинской помощи пациентам в </a:t>
            </a:r>
            <a:r>
              <a:rPr lang="ru-RU" sz="2800" b="1" dirty="0">
                <a:solidFill>
                  <a:srgbClr val="C00000"/>
                </a:solidFill>
              </a:rPr>
              <a:t>амбулаторно-поликлинических условиях</a:t>
            </a:r>
            <a:r>
              <a:rPr lang="ru-RU" sz="2800" dirty="0"/>
              <a:t>;</a:t>
            </a:r>
          </a:p>
          <a:p>
            <a:pPr algn="just"/>
            <a:r>
              <a:rPr lang="ru-RU" sz="2800" b="1" dirty="0" smtClean="0"/>
              <a:t>инфекции </a:t>
            </a:r>
            <a:r>
              <a:rPr lang="ru-RU" sz="2800" b="1" dirty="0"/>
              <a:t>у </a:t>
            </a:r>
            <a:r>
              <a:rPr lang="ru-RU" sz="2800" b="1" dirty="0">
                <a:solidFill>
                  <a:srgbClr val="C00000"/>
                </a:solidFill>
              </a:rPr>
              <a:t>медицинского персонала</a:t>
            </a:r>
            <a:r>
              <a:rPr lang="ru-RU" sz="2800" b="1" dirty="0"/>
              <a:t>, связанные с выполнением профессиональных обязанностей в разных условиях оказания медицинской </a:t>
            </a:r>
            <a:r>
              <a:rPr lang="ru-RU" sz="2800" b="1" dirty="0" smtClean="0"/>
              <a:t>помощи.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46762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9669"/>
            <a:ext cx="8911687" cy="183533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Алгоритм проведения экстренной обработки при возникновении аварийной ситуации с нарушением целостности кожных покровов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7977" y="2133599"/>
            <a:ext cx="6749143" cy="4528458"/>
          </a:xfrm>
        </p:spPr>
        <p:txBody>
          <a:bodyPr>
            <a:normAutofit/>
          </a:bodyPr>
          <a:lstStyle/>
          <a:p>
            <a:r>
              <a:rPr lang="ru-RU" dirty="0" smtClean="0"/>
              <a:t>1. Обработать </a:t>
            </a:r>
            <a:r>
              <a:rPr lang="ru-RU" dirty="0"/>
              <a:t>перчатки над раковиной дезинфицирующим раствором из емкости, находящейся в каждом </a:t>
            </a:r>
            <a:r>
              <a:rPr lang="ru-RU" dirty="0" err="1" smtClean="0"/>
              <a:t>эпидемиологически</a:t>
            </a:r>
            <a:r>
              <a:rPr lang="ru-RU" dirty="0" smtClean="0"/>
              <a:t> </a:t>
            </a:r>
            <a:r>
              <a:rPr lang="ru-RU" dirty="0"/>
              <a:t>значимом кабинете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2.</a:t>
            </a:r>
            <a:r>
              <a:rPr lang="ru-RU" dirty="0"/>
              <a:t> Снять </a:t>
            </a:r>
            <a:r>
              <a:rPr lang="ru-RU" dirty="0" smtClean="0"/>
              <a:t>перчатки.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3.Поместить </a:t>
            </a:r>
            <a:r>
              <a:rPr lang="ru-RU" dirty="0"/>
              <a:t>перчатки в емкость для сбора отходов класса «Б».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80822" y="1901075"/>
            <a:ext cx="2438611" cy="16216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3887" y="3642486"/>
            <a:ext cx="2411178" cy="15106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08257" y="5272903"/>
            <a:ext cx="2383743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322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0"/>
            <a:ext cx="8911687" cy="272873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444137"/>
            <a:ext cx="4961119" cy="5467085"/>
          </a:xfrm>
        </p:spPr>
        <p:txBody>
          <a:bodyPr/>
          <a:lstStyle/>
          <a:p>
            <a:r>
              <a:rPr lang="ru-RU" dirty="0" smtClean="0"/>
              <a:t>4. Выдавить </a:t>
            </a:r>
            <a:r>
              <a:rPr lang="ru-RU" dirty="0"/>
              <a:t>из ранки кровь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5. </a:t>
            </a:r>
            <a:r>
              <a:rPr lang="ru-RU" dirty="0"/>
              <a:t>Вымыть руки с мылом под проточной водой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6. </a:t>
            </a:r>
            <a:r>
              <a:rPr lang="ru-RU" dirty="0"/>
              <a:t>Обработать рану ватным (марлевым) тампоном, смоченным 70% спиртом.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20323" y="478041"/>
            <a:ext cx="2383743" cy="15850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5022" y="2154338"/>
            <a:ext cx="2408129" cy="16033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20323" y="3853404"/>
            <a:ext cx="2408129" cy="1475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35022" y="5328764"/>
            <a:ext cx="238374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47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59779" y="1349828"/>
            <a:ext cx="2408129" cy="16033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2892" y="1264555"/>
            <a:ext cx="4560525" cy="3777622"/>
          </a:xfrm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7. Края </a:t>
            </a:r>
            <a:r>
              <a:rPr lang="ru-RU" dirty="0"/>
              <a:t>раны обработать 5% спиртовым раствором йода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pPr lvl="0"/>
            <a:r>
              <a:rPr lang="ru-RU" dirty="0" smtClean="0"/>
              <a:t>8. </a:t>
            </a:r>
            <a:r>
              <a:rPr lang="ru-RU" dirty="0"/>
              <a:t>Заклеить рану бактерицидным</a:t>
            </a:r>
          </a:p>
          <a:p>
            <a:pPr marL="0" indent="0">
              <a:buNone/>
            </a:pPr>
            <a:r>
              <a:rPr lang="ru-RU" dirty="0" smtClean="0"/>
              <a:t>      пластырем</a:t>
            </a:r>
            <a:r>
              <a:rPr lang="ru-RU" dirty="0"/>
              <a:t>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2878" y="3153366"/>
            <a:ext cx="2456901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135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4331" y="121920"/>
            <a:ext cx="10050281" cy="178308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1"/>
                </a:solidFill>
              </a:rPr>
              <a:t>Алгоритм проведения экстренной обработки при возникновении аварийной ситуации без нарушения целостности кожных покровов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1486" y="2133600"/>
            <a:ext cx="6810103" cy="4354286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1. </a:t>
            </a:r>
            <a:r>
              <a:rPr lang="ru-RU" dirty="0"/>
              <a:t>При попадании крови или других</a:t>
            </a:r>
          </a:p>
          <a:p>
            <a:pPr marL="0" indent="0">
              <a:buNone/>
            </a:pPr>
            <a:r>
              <a:rPr lang="ru-RU" dirty="0"/>
              <a:t>биологических жидкостей на кожные покровы, обработать место загрязнения 70% спиртом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2. </a:t>
            </a:r>
            <a:r>
              <a:rPr lang="ru-RU" dirty="0"/>
              <a:t>Обмыть водой с мылом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3. </a:t>
            </a:r>
            <a:r>
              <a:rPr lang="ru-RU" dirty="0"/>
              <a:t>Повторно обработать 70% спиртом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29594" y="1821468"/>
            <a:ext cx="2341067" cy="15607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74063" y="3518194"/>
            <a:ext cx="2383743" cy="15850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65582" y="5242420"/>
            <a:ext cx="2426418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745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7564" y="0"/>
            <a:ext cx="10593336" cy="89698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1"/>
                </a:solidFill>
              </a:rPr>
              <a:t>Алгоритм проведения экстренной обработки при возникновении аварийной ситуации при попадании крови или биологической жидкости на слизистую глаз и носа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7563" y="2037806"/>
            <a:ext cx="6956277" cy="4169507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1. </a:t>
            </a:r>
            <a:r>
              <a:rPr lang="ru-RU" dirty="0"/>
              <a:t>При попадании биоматериала на</a:t>
            </a:r>
          </a:p>
          <a:p>
            <a:pPr marL="0" indent="0">
              <a:buNone/>
            </a:pPr>
            <a:r>
              <a:rPr lang="ru-RU" dirty="0"/>
              <a:t>слизистую глаз - глаза обильно промыть водой. НЕ ТЕРЕТЬ</a:t>
            </a:r>
            <a:r>
              <a:rPr lang="ru-RU" dirty="0" smtClean="0"/>
              <a:t>!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lvl="0"/>
            <a:r>
              <a:rPr lang="ru-RU" dirty="0" smtClean="0"/>
              <a:t>2. </a:t>
            </a:r>
            <a:r>
              <a:rPr lang="ru-RU" dirty="0"/>
              <a:t>При попадании биоматериала </a:t>
            </a:r>
            <a:r>
              <a:rPr lang="ru-RU" dirty="0" smtClean="0"/>
              <a:t>на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слизистую оболочку носа обработать 1% раствором протаргола. 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lvl="0"/>
            <a:r>
              <a:rPr lang="ru-RU" dirty="0" smtClean="0"/>
              <a:t>3. При </a:t>
            </a:r>
            <a:r>
              <a:rPr lang="ru-RU" dirty="0"/>
              <a:t>попадании биоматериала на</a:t>
            </a:r>
          </a:p>
          <a:p>
            <a:pPr marL="0" indent="0">
              <a:buNone/>
            </a:pPr>
            <a:r>
              <a:rPr lang="ru-RU" dirty="0"/>
              <a:t>слизистую ротовой полости промыть большим количеством воды и прополоскать 70% спиртом.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 smtClean="0"/>
          </a:p>
          <a:p>
            <a:pPr marL="0" indent="0">
              <a:buNone/>
            </a:pPr>
            <a:endParaRPr lang="ru-RU" sz="1600" dirty="0"/>
          </a:p>
          <a:p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35202" y="1917560"/>
            <a:ext cx="2456901" cy="16399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31458" y="5150972"/>
            <a:ext cx="2560542" cy="17070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74660" y="3637907"/>
            <a:ext cx="2560542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1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9851" y="0"/>
            <a:ext cx="8911687" cy="150658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</a:rPr>
              <a:t>Алгоритм проведения экстренной обработки при возникновении аварийной ситуации при загрязнении поверхности кровью или другими биологическими жидкостями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0194" y="1715750"/>
            <a:ext cx="6548846" cy="5103223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1. </a:t>
            </a:r>
            <a:r>
              <a:rPr lang="ru-RU" dirty="0"/>
              <a:t>Залить место разбрызгивания</a:t>
            </a:r>
          </a:p>
          <a:p>
            <a:pPr marL="0" indent="0">
              <a:buNone/>
            </a:pPr>
            <a:r>
              <a:rPr lang="ru-RU" dirty="0"/>
              <a:t>биоматериала дезинфицирующим раствором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2. Накрыть </a:t>
            </a:r>
            <a:r>
              <a:rPr lang="ru-RU" dirty="0"/>
              <a:t>одноразовыми салфетками и оставить на время для дезинфекции на время экспозиции, в соответствии с инструкцией к применяемому дезинфекционному средству. </a:t>
            </a:r>
            <a:endParaRPr lang="ru-RU" dirty="0" smtClean="0"/>
          </a:p>
          <a:p>
            <a:endParaRPr lang="ru-RU" dirty="0" smtClean="0"/>
          </a:p>
          <a:p>
            <a:pPr lvl="0"/>
            <a:r>
              <a:rPr lang="ru-RU" dirty="0" smtClean="0"/>
              <a:t>3. Место </a:t>
            </a:r>
            <a:r>
              <a:rPr lang="ru-RU" dirty="0"/>
              <a:t>разбрызгивания обработать </a:t>
            </a:r>
          </a:p>
          <a:p>
            <a:pPr marL="0" indent="0">
              <a:buNone/>
            </a:pPr>
            <a:r>
              <a:rPr lang="ru-RU" dirty="0"/>
              <a:t>одноразовыми салфетками смоченными дезинфицирующим раствором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4. </a:t>
            </a:r>
            <a:r>
              <a:rPr lang="ru-RU" dirty="0"/>
              <a:t>Поместить салфетки и перчатки в контейнер для сбора отходов касса «Б».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24374" y="1431860"/>
            <a:ext cx="2609314" cy="13848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91590" y="2908400"/>
            <a:ext cx="2609314" cy="14108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05382" y="4410990"/>
            <a:ext cx="2609314" cy="14020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9006881" y="5451497"/>
            <a:ext cx="2609314" cy="140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192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2433" y="-121921"/>
            <a:ext cx="8911687" cy="175913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1"/>
                </a:solidFill>
              </a:rPr>
              <a:t>Алгоритм проведения экстренной обработки при возникновении аварийной ситуации при попадании крови или другой биологической жидкости на халат, одежду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7966" y="2907574"/>
            <a:ext cx="6232570" cy="4143382"/>
          </a:xfrm>
        </p:spPr>
        <p:txBody>
          <a:bodyPr/>
          <a:lstStyle/>
          <a:p>
            <a:pPr lvl="0"/>
            <a:r>
              <a:rPr lang="ru-RU" dirty="0" smtClean="0"/>
              <a:t>1. </a:t>
            </a:r>
            <a:r>
              <a:rPr lang="ru-RU" dirty="0"/>
              <a:t>Рабочую одежду снять и</a:t>
            </a:r>
          </a:p>
          <a:p>
            <a:pPr marL="0" indent="0">
              <a:buNone/>
            </a:pPr>
            <a:r>
              <a:rPr lang="ru-RU" dirty="0"/>
              <a:t>погрузить в бикс для обеззараживания паровым методом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 smtClean="0"/>
          </a:p>
          <a:p>
            <a:pPr lvl="0"/>
            <a:r>
              <a:rPr lang="ru-RU" dirty="0" smtClean="0"/>
              <a:t>2. </a:t>
            </a:r>
            <a:r>
              <a:rPr lang="ru-RU" dirty="0"/>
              <a:t>Поместить перчатки в емкость</a:t>
            </a:r>
          </a:p>
          <a:p>
            <a:pPr marL="0" indent="0">
              <a:buNone/>
            </a:pPr>
            <a:r>
              <a:rPr lang="ru-RU" dirty="0"/>
              <a:t>для сбора отходов класса «Б</a:t>
            </a:r>
            <a:r>
              <a:rPr lang="ru-RU" dirty="0" smtClean="0"/>
              <a:t>».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dirty="0" smtClean="0"/>
              <a:t>3. </a:t>
            </a:r>
            <a:r>
              <a:rPr lang="ru-RU" dirty="0"/>
              <a:t>Провести гигиеническую обработку рук.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04616" y="1637210"/>
            <a:ext cx="2487384" cy="1658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96845" y="3409332"/>
            <a:ext cx="2487384" cy="16582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74134" y="5181455"/>
            <a:ext cx="251786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415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4034" y="0"/>
            <a:ext cx="8490859" cy="151529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1"/>
                </a:solidFill>
              </a:rPr>
              <a:t>Алгоритм проведения экстренной обработки при возникновении аварийной ситуации при разбрызгивании крови или другой биологической жидкости, содержащей </a:t>
            </a:r>
            <a:r>
              <a:rPr lang="ru-RU" sz="3200" b="1" dirty="0" smtClean="0">
                <a:solidFill>
                  <a:schemeClr val="accent1"/>
                </a:solidFill>
              </a:rPr>
              <a:t>ПБА</a:t>
            </a:r>
            <a:endParaRPr lang="ru-RU" sz="4000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8241" y="3117670"/>
            <a:ext cx="6949439" cy="4232366"/>
          </a:xfrm>
        </p:spPr>
        <p:txBody>
          <a:bodyPr>
            <a:normAutofit/>
          </a:bodyPr>
          <a:lstStyle/>
          <a:p>
            <a:r>
              <a:rPr lang="ru-RU" dirty="0" smtClean="0"/>
              <a:t>1. Руки </a:t>
            </a:r>
            <a:r>
              <a:rPr lang="ru-RU" dirty="0"/>
              <a:t>и лицо обработать 70% </a:t>
            </a:r>
            <a:r>
              <a:rPr lang="ru-RU" dirty="0" smtClean="0"/>
              <a:t>спиртом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2. </a:t>
            </a:r>
            <a:r>
              <a:rPr lang="ru-RU" dirty="0"/>
              <a:t>Слизистые глаз, носа и рта обработать препаратами из аварийной аптечки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3. </a:t>
            </a:r>
            <a:r>
              <a:rPr lang="ru-RU" dirty="0"/>
              <a:t>Рот, горло прополоскать 70% спиртом, в нос закапать раствор 1% протаргола, затем интерферон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31458" y="2279323"/>
            <a:ext cx="2560542" cy="13609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07680" y="3741352"/>
            <a:ext cx="2560542" cy="13258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31458" y="5168324"/>
            <a:ext cx="2560542" cy="134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690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071154"/>
            <a:ext cx="6284822" cy="5669280"/>
          </a:xfrm>
        </p:spPr>
        <p:txBody>
          <a:bodyPr/>
          <a:lstStyle/>
          <a:p>
            <a:r>
              <a:rPr lang="ru-RU" dirty="0" smtClean="0"/>
              <a:t>4. </a:t>
            </a:r>
            <a:r>
              <a:rPr lang="ru-RU" dirty="0"/>
              <a:t>. Рабочую одежду снять и погрузить в автоклав для обеззараживания паровым методом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5.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Открытые участки тела обработать 70% спиртом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6. </a:t>
            </a:r>
            <a:r>
              <a:rPr lang="ru-RU" dirty="0"/>
              <a:t>Принять гигиенический душ, надеть чистую одежду</a:t>
            </a:r>
            <a:r>
              <a:rPr lang="ru-RU" dirty="0" smtClean="0"/>
              <a:t>.	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94274" y="722413"/>
            <a:ext cx="2487384" cy="1658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16167" y="2478972"/>
            <a:ext cx="2560542" cy="17070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54647" y="4284303"/>
            <a:ext cx="256663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885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0"/>
            <a:ext cx="8911687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Порядок проведения дезинфекционных мероприятий в помещении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1818" y="1367246"/>
            <a:ext cx="7881258" cy="5425440"/>
          </a:xfrm>
        </p:spPr>
        <p:txBody>
          <a:bodyPr>
            <a:normAutofit/>
          </a:bodyPr>
          <a:lstStyle/>
          <a:p>
            <a:r>
              <a:rPr lang="ru-RU" dirty="0" smtClean="0"/>
              <a:t>1. </a:t>
            </a:r>
            <a:r>
              <a:rPr lang="ru-RU" dirty="0"/>
              <a:t>Сотрудники, участвующие в ликвидации аварии, должны быть одеты в противочумный (хирургический) халат, шапочку, галоши (пластиковые бахилы</a:t>
            </a:r>
            <a:r>
              <a:rPr lang="ru-RU" dirty="0" smtClean="0"/>
              <a:t>)</a:t>
            </a:r>
          </a:p>
          <a:p>
            <a:r>
              <a:rPr lang="ru-RU" dirty="0" smtClean="0"/>
              <a:t>2. </a:t>
            </a:r>
            <a:r>
              <a:rPr lang="ru-RU" dirty="0"/>
              <a:t>Для дезинфекции помещения используют дезинфицирующий раствор, эффективный в отношении соответствующего инфекционного агента. Дезинфекцию проводят, разбрызгивая из гидропульта дезинфицирующее средство от входной двери и далее, орошая перед собой все предметы (пол, стены, потолок) и воздушную среду</a:t>
            </a:r>
            <a:r>
              <a:rPr lang="ru-RU" dirty="0" smtClean="0"/>
              <a:t>.</a:t>
            </a:r>
          </a:p>
          <a:p>
            <a:r>
              <a:rPr lang="ru-RU" dirty="0" smtClean="0"/>
              <a:t>3. </a:t>
            </a:r>
            <a:r>
              <a:rPr lang="ru-RU" dirty="0"/>
              <a:t>Выдержав время экспозиции, указанное в инструкции к применяемому дезинфекционному средству, тампонами, смоченными в дезинфицирующем растворе, собирают осколки лабораторной посуды и посуду с посевами в емкость для дезинфекции паровым методом</a:t>
            </a:r>
            <a:r>
              <a:rPr lang="ru-RU" dirty="0" smtClean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809" y="931818"/>
            <a:ext cx="2475191" cy="15563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53557" y="2584067"/>
            <a:ext cx="2085013" cy="17921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96063" y="4472145"/>
            <a:ext cx="2395936" cy="131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611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63000" y="5275385"/>
            <a:ext cx="3429000" cy="1582615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87830" y="277814"/>
            <a:ext cx="10884504" cy="871717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6600" b="1" dirty="0" err="1" smtClean="0">
                <a:solidFill>
                  <a:schemeClr val="accent1"/>
                </a:solidFill>
                <a:latin typeface="Times New Roman" panose="02020603050405020304" pitchFamily="18" charset="0"/>
              </a:rPr>
              <a:t>Эпидситуация</a:t>
            </a:r>
            <a:r>
              <a:rPr lang="ru-RU" altLang="ru-RU" sz="6600" b="1" dirty="0" smtClean="0">
                <a:solidFill>
                  <a:schemeClr val="accent1"/>
                </a:solidFill>
                <a:latin typeface="Times New Roman" panose="02020603050405020304" pitchFamily="18" charset="0"/>
              </a:rPr>
              <a:t> в РФ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616688" y="1031632"/>
            <a:ext cx="11262045" cy="4900246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80000"/>
              </a:lnSpc>
            </a:pPr>
            <a:endParaRPr lang="ru-RU" altLang="ru-RU" sz="3200" b="1" dirty="0" smtClean="0">
              <a:latin typeface="Times New Roman" panose="02020603050405020304" pitchFamily="18" charset="0"/>
            </a:endParaRPr>
          </a:p>
          <a:p>
            <a:pPr marL="0" lvl="0" indent="541338" eaLnBrk="1" hangingPunct="1">
              <a:spcBef>
                <a:spcPct val="0"/>
              </a:spcBef>
              <a:buClrTx/>
              <a:buNone/>
            </a:pPr>
            <a:endParaRPr lang="ru-RU" sz="5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541338" algn="just" eaLnBrk="1" hangingPunct="1">
              <a:spcBef>
                <a:spcPct val="0"/>
              </a:spcBef>
              <a:buClrTx/>
              <a:buNone/>
            </a:pPr>
            <a: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Число  </a:t>
            </a:r>
            <a:r>
              <a:rPr lang="ru-RU" sz="54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больных ВИЧ-инфекцией, получивших медицинскую помощь в стационарах,  за период с 2008  по 2013 г. увеличилось в 1,46 раза;  </a:t>
            </a:r>
          </a:p>
          <a:p>
            <a:pPr marL="0" lvl="0" indent="541338" algn="just" eaLnBrk="1" hangingPunct="1">
              <a:spcBef>
                <a:spcPct val="0"/>
              </a:spcBef>
              <a:buClrTx/>
              <a:buNone/>
            </a:pPr>
            <a: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Число </a:t>
            </a:r>
            <a:r>
              <a:rPr lang="ru-RU" sz="54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госпитализаций детей от 0 - 17 лет выросло в 1,48 раза, из них 70-80% -  дети от 0 до 7 лет.</a:t>
            </a:r>
          </a:p>
          <a:p>
            <a:pPr marL="0" lvl="0" indent="541338" algn="just" eaLnBrk="1" hangingPunct="1">
              <a:spcBef>
                <a:spcPct val="0"/>
              </a:spcBef>
              <a:buClrTx/>
              <a:buNone/>
            </a:pPr>
            <a:endParaRPr lang="ru-RU" sz="5400" b="1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algn="just" eaLnBrk="1" hangingPunct="1">
              <a:spcBef>
                <a:spcPct val="0"/>
              </a:spcBef>
              <a:buClrTx/>
              <a:buNone/>
            </a:pPr>
            <a:r>
              <a:rPr lang="ru-RU" sz="4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(по данным Федеральной службы </a:t>
            </a:r>
            <a:r>
              <a:rPr lang="ru-RU" sz="45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Роспотребнадзора</a:t>
            </a:r>
            <a:r>
              <a:rPr lang="ru-RU" sz="4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>
              <a:lnSpc>
                <a:spcPct val="120000"/>
              </a:lnSpc>
            </a:pPr>
            <a:endParaRPr lang="ru-RU" sz="5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ru-RU" altLang="ru-RU" sz="5000" b="1" u="sng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032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83520" y="374469"/>
            <a:ext cx="6859588" cy="6017621"/>
          </a:xfrm>
        </p:spPr>
        <p:txBody>
          <a:bodyPr/>
          <a:lstStyle/>
          <a:p>
            <a:r>
              <a:rPr lang="ru-RU" dirty="0"/>
              <a:t>4. Проводят дезинфекцию биоматериала паровым методом.</a:t>
            </a:r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5. </a:t>
            </a:r>
            <a:r>
              <a:rPr lang="ru-RU" dirty="0"/>
              <a:t>По окончании дезинфекции помещения воздух и поверхности обеззараживают бактерицидными лампами по режимам согласно нормативной документации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6. </a:t>
            </a:r>
            <a:r>
              <a:rPr lang="ru-RU" dirty="0"/>
              <a:t>Сотрудник, проводивший дезинфекционную обработку, выходит в </a:t>
            </a:r>
            <a:r>
              <a:rPr lang="ru-RU" dirty="0" err="1"/>
              <a:t>предбокс</a:t>
            </a:r>
            <a:r>
              <a:rPr lang="ru-RU" dirty="0"/>
              <a:t> или коридор, снимает одноразовую защитную одежду, помещают ее в бикс для дезинфекции паровым методом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7. </a:t>
            </a:r>
            <a:r>
              <a:rPr lang="ru-RU" dirty="0"/>
              <a:t>После </a:t>
            </a:r>
            <a:r>
              <a:rPr lang="ru-RU" dirty="0" err="1"/>
              <a:t>кварцевания</a:t>
            </a:r>
            <a:r>
              <a:rPr lang="ru-RU" dirty="0"/>
              <a:t> проводят уборку помещения, после чего работа может быть возобновлена.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82177" y="25216"/>
            <a:ext cx="2487384" cy="1658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77182" y="1740847"/>
            <a:ext cx="2514818" cy="15659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79220" y="3340677"/>
            <a:ext cx="2542252" cy="13837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72864" y="4758347"/>
            <a:ext cx="2219136" cy="209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137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51784" y="3366707"/>
            <a:ext cx="5240215" cy="34912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0"/>
            <a:ext cx="8911687" cy="1324708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accent1"/>
                </a:solidFill>
              </a:rPr>
              <a:t>Основание</a:t>
            </a:r>
            <a:r>
              <a:rPr lang="en-US" sz="4400" b="1" dirty="0">
                <a:solidFill>
                  <a:schemeClr val="accent1"/>
                </a:solidFill>
              </a:rPr>
              <a:t>:</a:t>
            </a:r>
            <a:r>
              <a:rPr lang="ru-RU" dirty="0">
                <a:solidFill>
                  <a:schemeClr val="accent1"/>
                </a:solidFill>
              </a:rPr>
              <a:t/>
            </a:r>
            <a:br>
              <a:rPr lang="ru-RU" dirty="0">
                <a:solidFill>
                  <a:schemeClr val="accent1"/>
                </a:solidFill>
              </a:rPr>
            </a:b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7846" y="773724"/>
            <a:ext cx="10566766" cy="4595446"/>
          </a:xfrm>
        </p:spPr>
        <p:txBody>
          <a:bodyPr>
            <a:normAutofit/>
          </a:bodyPr>
          <a:lstStyle/>
          <a:p>
            <a:endParaRPr lang="ru-RU" dirty="0"/>
          </a:p>
          <a:p>
            <a:pPr lvl="0" algn="just"/>
            <a:r>
              <a:rPr lang="ru-RU" sz="2800" b="1" dirty="0"/>
              <a:t>СП 1.3.2322-08 «Безопасность работы с микроорганизмами III - IV групп   </a:t>
            </a:r>
          </a:p>
          <a:p>
            <a:pPr marL="0" indent="0" algn="just">
              <a:buNone/>
            </a:pPr>
            <a:r>
              <a:rPr lang="ru-RU" sz="2800" b="1" dirty="0" smtClean="0"/>
              <a:t>    </a:t>
            </a:r>
            <a:r>
              <a:rPr lang="ru-RU" sz="2800" b="1" dirty="0"/>
              <a:t>патогенности»</a:t>
            </a:r>
          </a:p>
          <a:p>
            <a:pPr lvl="0" algn="just"/>
            <a:r>
              <a:rPr lang="ru-RU" sz="2800" b="1" dirty="0"/>
              <a:t>СП 3.1.5.2826-10 «Профилактика ВИЧ-инфекции»</a:t>
            </a:r>
          </a:p>
          <a:p>
            <a:pPr lvl="0" algn="just"/>
            <a:r>
              <a:rPr lang="ru-RU" sz="2800" b="1" dirty="0"/>
              <a:t>СанПиН 2.1.3.2630-10 «Санитарно-эпидемиологические требования </a:t>
            </a:r>
          </a:p>
          <a:p>
            <a:pPr marL="0" indent="0" algn="just">
              <a:buNone/>
            </a:pPr>
            <a:r>
              <a:rPr lang="ru-RU" sz="2800" b="1" dirty="0" smtClean="0"/>
              <a:t>    </a:t>
            </a:r>
            <a:r>
              <a:rPr lang="ru-RU" sz="2800" b="1" dirty="0"/>
              <a:t>к организациям, осуществляющим медицинскую </a:t>
            </a:r>
            <a:r>
              <a:rPr lang="ru-RU" sz="2800" b="1" dirty="0" smtClean="0"/>
              <a:t>      деятельность</a:t>
            </a:r>
            <a:r>
              <a:rPr lang="ru-RU" sz="2800" b="1" dirty="0"/>
              <a:t>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7444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873" y="1599847"/>
            <a:ext cx="11425084" cy="80722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600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sz="60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sz="600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sz="60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sz="6000" b="1" dirty="0" smtClean="0">
                <a:solidFill>
                  <a:schemeClr val="accent1"/>
                </a:solidFill>
              </a:rPr>
              <a:t>Благодарю за внимание</a:t>
            </a:r>
            <a:r>
              <a:rPr lang="ru-RU" sz="6000" b="1" dirty="0" smtClean="0">
                <a:solidFill>
                  <a:schemeClr val="tx1"/>
                </a:solidFill>
              </a:rPr>
              <a:t>!</a:t>
            </a:r>
            <a:endParaRPr lang="en-US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030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1748" y="113212"/>
            <a:ext cx="10084525" cy="1606052"/>
          </a:xfrm>
        </p:spPr>
        <p:txBody>
          <a:bodyPr>
            <a:noAutofit/>
          </a:bodyPr>
          <a:lstStyle/>
          <a:p>
            <a:pPr lvl="0" algn="just" defTabSz="914400">
              <a:lnSpc>
                <a:spcPct val="90000"/>
              </a:lnSpc>
              <a:spcBef>
                <a:spcPts val="0"/>
              </a:spcBef>
              <a:defRPr/>
            </a:pPr>
            <a:r>
              <a:rPr lang="ru-RU" altLang="ru-RU" sz="2800" b="1" u="sng" dirty="0" smtClean="0">
                <a:solidFill>
                  <a:schemeClr val="accent1"/>
                </a:solidFill>
                <a:latin typeface="Times New Roman" panose="02020603050405020304" pitchFamily="18" charset="0"/>
              </a:rPr>
              <a:t>Растет </a:t>
            </a:r>
            <a:r>
              <a:rPr lang="ru-RU" altLang="ru-RU" sz="2800" b="1" u="sng" dirty="0">
                <a:solidFill>
                  <a:schemeClr val="accent1"/>
                </a:solidFill>
                <a:latin typeface="Times New Roman" panose="02020603050405020304" pitchFamily="18" charset="0"/>
              </a:rPr>
              <a:t>число ВИЧ-инфицированных, выявляемых на «продвинутых» стадиях заболеваниях, нуждающихся в госпитализации и требующих большого количества инвазивных лечебных и диагностических процедур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31800" y="1811383"/>
            <a:ext cx="11286067" cy="4733350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Самарской области:</a:t>
            </a:r>
          </a:p>
          <a:p>
            <a:pPr lvl="0" algn="just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2016г. среди впервые выявленных и обследованных на вирусную нагрузку и иммунный статус  показатели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</a:t>
            </a:r>
          </a:p>
          <a:p>
            <a:pPr lvl="0" algn="just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200-350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мкл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240 человек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вставших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учет в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2016),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менее 200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мкл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268 человек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(22,3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вставших на учет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2016),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состоявших на учете на конец года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менее 200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мкл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были зарегистрированы -  у 3451 человека (18,8% от состоящих на учете)</a:t>
            </a:r>
          </a:p>
          <a:p>
            <a:pPr algn="just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350 до 200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мкл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у 3703 человек (20,2% от состоящих на учете)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1738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4000" b="1" dirty="0">
                <a:solidFill>
                  <a:schemeClr val="accent1"/>
                </a:solidFill>
                <a:latin typeface="Times New Roman" panose="02020603050405020304" pitchFamily="18" charset="0"/>
              </a:rPr>
              <a:t>Возрастная структура ЛЖВ на </a:t>
            </a:r>
            <a:r>
              <a:rPr lang="ru-RU" altLang="ru-RU" sz="4000" b="1" dirty="0" smtClean="0">
                <a:solidFill>
                  <a:schemeClr val="accent1"/>
                </a:solidFill>
                <a:latin typeface="Times New Roman" panose="02020603050405020304" pitchFamily="18" charset="0"/>
              </a:rPr>
              <a:t>01.11.2017</a:t>
            </a:r>
            <a:r>
              <a:rPr lang="ru-RU" altLang="ru-RU" sz="4000" b="1" dirty="0" smtClean="0">
                <a:latin typeface="Times New Roman" panose="02020603050405020304" pitchFamily="18" charset="0"/>
              </a:rPr>
              <a:t>						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5991" y="1323703"/>
            <a:ext cx="11442499" cy="1358856"/>
          </a:xfrm>
        </p:spPr>
        <p:txBody>
          <a:bodyPr>
            <a:normAutofit/>
          </a:bodyPr>
          <a:lstStyle/>
          <a:p>
            <a:pPr algn="just"/>
            <a:r>
              <a:rPr lang="ru-RU" altLang="ru-RU" b="1" dirty="0">
                <a:latin typeface="Times New Roman" panose="02020603050405020304" pitchFamily="18" charset="0"/>
              </a:rPr>
              <a:t>Растет число ВИЧ-инфицированных в старших возрастных группах, что  ведет к росту обращаемости за медицинской помощью в связи с соматическими заболеваниями, также требующими большого количества инвазивных лечебных и диагностических процедур</a:t>
            </a:r>
          </a:p>
          <a:p>
            <a:pPr algn="just"/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3016850333"/>
              </p:ext>
            </p:extLst>
          </p:nvPr>
        </p:nvGraphicFramePr>
        <p:xfrm>
          <a:off x="1153213" y="2378034"/>
          <a:ext cx="10464020" cy="4479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005"/>
                <a:gridCol w="2616005"/>
                <a:gridCol w="2616005"/>
                <a:gridCol w="2616005"/>
              </a:tblGrid>
              <a:tr h="497774">
                <a:tc rowSpan="2">
                  <a:txBody>
                    <a:bodyPr/>
                    <a:lstStyle/>
                    <a:p>
                      <a:endParaRPr lang="ru-RU" sz="1400" b="1" dirty="0" smtClean="0"/>
                    </a:p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Возрастная группа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Доля возрастной группы (%)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9777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всего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мужчины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женщины</a:t>
                      </a:r>
                      <a:endParaRPr lang="ru-RU" sz="1400" b="1" dirty="0"/>
                    </a:p>
                  </a:txBody>
                  <a:tcPr/>
                </a:tc>
              </a:tr>
              <a:tr h="49777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0-14 лет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1,3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1,1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1,6</a:t>
                      </a:r>
                      <a:endParaRPr lang="ru-RU" sz="1400" b="1" dirty="0"/>
                    </a:p>
                  </a:txBody>
                  <a:tcPr/>
                </a:tc>
              </a:tr>
              <a:tr h="49777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15-20 лет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0,4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0,3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0,7</a:t>
                      </a:r>
                      <a:endParaRPr lang="ru-RU" sz="1400" b="1" dirty="0"/>
                    </a:p>
                  </a:txBody>
                  <a:tcPr/>
                </a:tc>
              </a:tr>
              <a:tr h="49777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21-30 лет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17,4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14,2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21,9</a:t>
                      </a:r>
                      <a:endParaRPr lang="ru-RU" sz="1400" b="1" dirty="0"/>
                    </a:p>
                  </a:txBody>
                  <a:tcPr/>
                </a:tc>
              </a:tr>
              <a:tr h="49777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70C0"/>
                          </a:solidFill>
                        </a:rPr>
                        <a:t>31-40 лет</a:t>
                      </a:r>
                      <a:endParaRPr lang="ru-RU" sz="1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</a:rPr>
                        <a:t>56,1</a:t>
                      </a:r>
                      <a:endParaRPr lang="ru-RU" sz="1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</a:rPr>
                        <a:t>57,6</a:t>
                      </a:r>
                      <a:endParaRPr lang="ru-RU" sz="1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</a:rPr>
                        <a:t>54,0</a:t>
                      </a:r>
                      <a:endParaRPr lang="ru-RU" sz="1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9777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70C0"/>
                          </a:solidFill>
                        </a:rPr>
                        <a:t>41-50 лет</a:t>
                      </a:r>
                      <a:endParaRPr lang="ru-RU" sz="1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</a:rPr>
                        <a:t>18,2</a:t>
                      </a:r>
                      <a:endParaRPr lang="ru-RU" sz="1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</a:rPr>
                        <a:t>20,3</a:t>
                      </a:r>
                      <a:endParaRPr lang="ru-RU" sz="1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70C0"/>
                          </a:solidFill>
                        </a:rPr>
                        <a:t>15,1</a:t>
                      </a:r>
                      <a:endParaRPr lang="ru-RU" sz="1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9777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старше 50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6,6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6,4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6,7</a:t>
                      </a:r>
                      <a:endParaRPr lang="ru-RU" sz="1400" b="1" dirty="0"/>
                    </a:p>
                  </a:txBody>
                  <a:tcPr/>
                </a:tc>
              </a:tr>
              <a:tr h="49777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итого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100,0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100,0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100,0</a:t>
                      </a:r>
                      <a:endParaRPr lang="ru-RU" sz="1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6818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34050" y="3790950"/>
            <a:ext cx="6457950" cy="30670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8193" y="206098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Риски инфицирования </a:t>
            </a:r>
            <a:r>
              <a:rPr lang="ru-RU" altLang="ru-RU" sz="3200" b="1" dirty="0" smtClean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медперсонала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191389" y="1149311"/>
            <a:ext cx="7085322" cy="1253165"/>
          </a:xfrm>
        </p:spPr>
        <p:txBody>
          <a:bodyPr>
            <a:normAutofit fontScale="92500" lnSpcReduction="10000"/>
          </a:bodyPr>
          <a:lstStyle/>
          <a:p>
            <a:r>
              <a:rPr lang="en-US" altLang="ru-RU" sz="2400" b="1" dirty="0">
                <a:latin typeface="Tahoma" panose="020B0604030504040204" pitchFamily="34" charset="0"/>
                <a:cs typeface="Tahoma" panose="020B0604030504040204" pitchFamily="34" charset="0"/>
              </a:rPr>
              <a:t>HBV</a:t>
            </a:r>
            <a:r>
              <a:rPr lang="ru-RU" altLang="ru-RU" sz="2400" b="1" dirty="0">
                <a:latin typeface="Tahoma" panose="020B0604030504040204" pitchFamily="34" charset="0"/>
                <a:cs typeface="Tahoma" panose="020B0604030504040204" pitchFamily="34" charset="0"/>
              </a:rPr>
              <a:t> - 1 случай из 3 (30%)</a:t>
            </a:r>
            <a:endParaRPr lang="en-US" altLang="ru-RU" sz="2400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ru-RU" sz="2400" b="1" dirty="0">
                <a:latin typeface="Tahoma" panose="020B0604030504040204" pitchFamily="34" charset="0"/>
                <a:cs typeface="Tahoma" panose="020B0604030504040204" pitchFamily="34" charset="0"/>
              </a:rPr>
              <a:t>HCV</a:t>
            </a:r>
            <a:r>
              <a:rPr lang="ru-RU" altLang="ru-RU" sz="2400" b="1" dirty="0">
                <a:latin typeface="Tahoma" panose="020B0604030504040204" pitchFamily="34" charset="0"/>
                <a:cs typeface="Tahoma" panose="020B0604030504040204" pitchFamily="34" charset="0"/>
              </a:rPr>
              <a:t> – 1 случай из 30 (3%)</a:t>
            </a:r>
          </a:p>
          <a:p>
            <a:r>
              <a:rPr lang="ru-RU" altLang="ru-RU" sz="2400" b="1" dirty="0">
                <a:latin typeface="Tahoma" panose="020B0604030504040204" pitchFamily="34" charset="0"/>
                <a:cs typeface="Tahoma" panose="020B0604030504040204" pitchFamily="34" charset="0"/>
              </a:rPr>
              <a:t>ВИЧ - 1 случай из 300  (0,3%)</a:t>
            </a:r>
          </a:p>
          <a:p>
            <a:endParaRPr lang="ru-RU" altLang="ru-RU" b="1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1135" y="2542904"/>
            <a:ext cx="11286724" cy="323958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500" b="1" spc="-5" dirty="0">
                <a:solidFill>
                  <a:schemeClr val="accent1"/>
                </a:solidFill>
              </a:rPr>
              <a:t>Факторы риска при передаче  </a:t>
            </a:r>
            <a:r>
              <a:rPr lang="ru-RU" sz="3500" b="1" spc="-5" dirty="0" smtClean="0">
                <a:solidFill>
                  <a:schemeClr val="accent1"/>
                </a:solidFill>
              </a:rPr>
              <a:t>инфекции</a:t>
            </a:r>
            <a:endParaRPr lang="ru-RU" sz="3500" b="1" spc="-5" dirty="0">
              <a:solidFill>
                <a:schemeClr val="accent1"/>
              </a:solidFill>
            </a:endParaRPr>
          </a:p>
          <a:p>
            <a:endParaRPr lang="ru-RU" b="1" spc="-5" dirty="0"/>
          </a:p>
          <a:p>
            <a:pPr marL="355600"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lang="ru-RU" sz="2800" b="1" dirty="0">
                <a:latin typeface="Arial"/>
                <a:cs typeface="Arial"/>
              </a:rPr>
              <a:t>Глубокое </a:t>
            </a:r>
            <a:r>
              <a:rPr lang="ru-RU" sz="2800" b="1" spc="-5" dirty="0">
                <a:latin typeface="Arial"/>
                <a:cs typeface="Arial"/>
              </a:rPr>
              <a:t>повреждение </a:t>
            </a:r>
            <a:r>
              <a:rPr lang="ru-RU" sz="2800" b="1" dirty="0">
                <a:latin typeface="Arial"/>
                <a:cs typeface="Arial"/>
              </a:rPr>
              <a:t>кожи </a:t>
            </a:r>
            <a:r>
              <a:rPr lang="ru-RU" sz="2800" b="1" spc="-5" dirty="0">
                <a:latin typeface="Arial"/>
                <a:cs typeface="Arial"/>
              </a:rPr>
              <a:t>острым предметом</a:t>
            </a:r>
            <a:r>
              <a:rPr lang="ru-RU" sz="2800" b="1" spc="-45" dirty="0">
                <a:latin typeface="Arial"/>
                <a:cs typeface="Arial"/>
              </a:rPr>
              <a:t> </a:t>
            </a:r>
            <a:r>
              <a:rPr lang="ru-RU" sz="2800" b="1" spc="-5" dirty="0">
                <a:latin typeface="Arial"/>
                <a:cs typeface="Arial"/>
              </a:rPr>
              <a:t>(иглой </a:t>
            </a:r>
            <a:r>
              <a:rPr lang="ru-RU" sz="2800" b="1" dirty="0">
                <a:latin typeface="Arial"/>
                <a:cs typeface="Arial"/>
              </a:rPr>
              <a:t>и </a:t>
            </a:r>
            <a:r>
              <a:rPr lang="ru-RU" sz="2800" b="1" spc="-5" dirty="0">
                <a:latin typeface="Arial"/>
                <a:cs typeface="Arial"/>
              </a:rPr>
              <a:t>пр.)</a:t>
            </a:r>
            <a:r>
              <a:rPr lang="ru-RU" sz="2800" b="1" spc="-15" dirty="0">
                <a:latin typeface="Arial"/>
                <a:cs typeface="Arial"/>
              </a:rPr>
              <a:t> </a:t>
            </a:r>
            <a:r>
              <a:rPr lang="ru-RU" sz="2800" b="1" dirty="0">
                <a:latin typeface="Arial"/>
                <a:cs typeface="Arial"/>
              </a:rPr>
              <a:t>медработника</a:t>
            </a:r>
          </a:p>
          <a:p>
            <a:pPr marL="355600">
              <a:buChar char="•"/>
              <a:tabLst>
                <a:tab pos="354965" algn="l"/>
                <a:tab pos="355600" algn="l"/>
              </a:tabLst>
            </a:pPr>
            <a:r>
              <a:rPr lang="ru-RU" sz="2800" b="1" spc="-5" dirty="0" smtClean="0">
                <a:latin typeface="Arial"/>
                <a:cs typeface="Arial"/>
              </a:rPr>
              <a:t>Ранение </a:t>
            </a:r>
            <a:r>
              <a:rPr lang="ru-RU" sz="2800" b="1" dirty="0">
                <a:latin typeface="Arial"/>
                <a:cs typeface="Arial"/>
              </a:rPr>
              <a:t>полой иглой, </a:t>
            </a:r>
            <a:r>
              <a:rPr lang="ru-RU" sz="2800" b="1" spc="-10" dirty="0">
                <a:latin typeface="Arial"/>
                <a:cs typeface="Arial"/>
              </a:rPr>
              <a:t>заполненной </a:t>
            </a:r>
            <a:r>
              <a:rPr lang="ru-RU" sz="2800" b="1" spc="-5" dirty="0">
                <a:latin typeface="Arial"/>
                <a:cs typeface="Arial"/>
              </a:rPr>
              <a:t>кровью </a:t>
            </a:r>
            <a:r>
              <a:rPr lang="ru-RU" sz="2800" b="1" spc="-5" dirty="0" smtClean="0">
                <a:latin typeface="Arial"/>
                <a:cs typeface="Arial"/>
              </a:rPr>
              <a:t>пациента</a:t>
            </a:r>
            <a:endParaRPr lang="ru-RU" sz="2800" b="1" dirty="0">
              <a:latin typeface="Arial"/>
              <a:cs typeface="Arial"/>
            </a:endParaRPr>
          </a:p>
          <a:p>
            <a:pPr marL="355600">
              <a:spcBef>
                <a:spcPts val="5"/>
              </a:spcBef>
              <a:buChar char="•"/>
              <a:tabLst>
                <a:tab pos="354965" algn="l"/>
                <a:tab pos="355600" algn="l"/>
              </a:tabLst>
            </a:pPr>
            <a:r>
              <a:rPr lang="ru-RU" sz="2800" b="1" spc="-5" dirty="0" smtClean="0">
                <a:latin typeface="Arial"/>
                <a:cs typeface="Arial"/>
              </a:rPr>
              <a:t>Вирусная </a:t>
            </a:r>
            <a:r>
              <a:rPr lang="ru-RU" sz="2800" b="1" spc="-5" dirty="0">
                <a:latin typeface="Arial"/>
                <a:cs typeface="Arial"/>
              </a:rPr>
              <a:t>нагрузка </a:t>
            </a:r>
            <a:r>
              <a:rPr lang="ru-RU" sz="2800" b="1" dirty="0">
                <a:latin typeface="Arial"/>
                <a:cs typeface="Arial"/>
              </a:rPr>
              <a:t>самого</a:t>
            </a:r>
            <a:r>
              <a:rPr lang="ru-RU" sz="2800" b="1" spc="-10" dirty="0">
                <a:latin typeface="Arial"/>
                <a:cs typeface="Arial"/>
              </a:rPr>
              <a:t> </a:t>
            </a:r>
            <a:r>
              <a:rPr lang="ru-RU" sz="2800" b="1" dirty="0">
                <a:latin typeface="Arial"/>
                <a:cs typeface="Arial"/>
              </a:rPr>
              <a:t>пациента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2917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94948" y="3788176"/>
            <a:ext cx="7279005" cy="382156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spcBef>
                <a:spcPts val="580"/>
              </a:spcBef>
            </a:pPr>
            <a:endParaRPr sz="20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783080" y="4654069"/>
            <a:ext cx="3408920" cy="22140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46927" y="4400259"/>
            <a:ext cx="3200400" cy="2454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800055" y="45166"/>
            <a:ext cx="11071653" cy="3714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3600" b="1" u="sng" dirty="0" smtClean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Наибольшая вероятность получения травмы </a:t>
            </a:r>
            <a:r>
              <a:rPr lang="ru-RU" sz="3600" b="1" u="sng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следующих случаях:</a:t>
            </a:r>
            <a:r>
              <a:rPr lang="ru-RU" sz="3200" b="1" dirty="0">
                <a:solidFill>
                  <a:schemeClr val="accent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</a:pP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использовании острых предметов во время работы с пациентом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(более 60%);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после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использования острых предметов, перед утилизацией (40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%);</a:t>
            </a: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во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время и после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надлежащей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или ненадлежащей утилизации (15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%)</a:t>
            </a:r>
          </a:p>
          <a:p>
            <a:pPr algn="just">
              <a:lnSpc>
                <a:spcPct val="107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Наиболее часто травмируется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1"/>
                </a:solidFill>
              </a:rPr>
              <a:t>средний медицинский персонал(более </a:t>
            </a:r>
            <a:r>
              <a:rPr lang="ru-RU" sz="2400" b="1" dirty="0">
                <a:solidFill>
                  <a:schemeClr val="accent1"/>
                </a:solidFill>
              </a:rPr>
              <a:t>60%)</a:t>
            </a:r>
            <a:endParaRPr lang="ru-RU" sz="24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154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/>
          <p:cNvSpPr>
            <a:spLocks noChangeArrowheads="1"/>
          </p:cNvSpPr>
          <p:nvPr/>
        </p:nvSpPr>
        <p:spPr bwMode="auto">
          <a:xfrm>
            <a:off x="1558132" y="2276475"/>
            <a:ext cx="842486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buSzPct val="100000"/>
            </a:pPr>
            <a:r>
              <a:rPr lang="ru-RU" altLang="ru-RU" sz="2000" b="1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SzPct val="100000"/>
            </a:pPr>
            <a:endParaRPr lang="ru-RU" altLang="ru-RU" sz="400">
              <a:solidFill>
                <a:srgbClr val="FFFFFF"/>
              </a:solidFill>
            </a:endParaRPr>
          </a:p>
          <a:p>
            <a:pPr algn="ctr">
              <a:buSzPct val="100000"/>
            </a:pPr>
            <a:endParaRPr lang="ru-RU" altLang="ru-RU" sz="400">
              <a:solidFill>
                <a:srgbClr val="FFFFFF"/>
              </a:solidFill>
            </a:endParaRP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116806" y="87086"/>
            <a:ext cx="10071100" cy="1384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 sz="1900">
                <a:solidFill>
                  <a:srgbClr val="FFFFFF"/>
                </a:solidFill>
                <a:latin typeface="Arial" charset="0"/>
                <a:ea typeface="Microsoft YaHei" pitchFamily="3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 sz="1900">
                <a:solidFill>
                  <a:srgbClr val="FFFFFF"/>
                </a:solidFill>
                <a:latin typeface="Arial" charset="0"/>
                <a:ea typeface="Microsoft YaHei" pitchFamily="3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 sz="1900">
                <a:solidFill>
                  <a:srgbClr val="FFFFFF"/>
                </a:solidFill>
                <a:latin typeface="Arial" charset="0"/>
                <a:ea typeface="Microsoft YaHei" pitchFamily="3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 sz="1900">
                <a:solidFill>
                  <a:srgbClr val="FFFFFF"/>
                </a:solidFill>
                <a:latin typeface="Arial" charset="0"/>
                <a:ea typeface="Microsoft YaHei" pitchFamily="3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 sz="1900">
                <a:solidFill>
                  <a:srgbClr val="FFFFFF"/>
                </a:solidFill>
                <a:latin typeface="Arial" charset="0"/>
                <a:ea typeface="Microsoft YaHei" pitchFamily="32" charset="-122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 sz="1900">
                <a:solidFill>
                  <a:srgbClr val="FFFFFF"/>
                </a:solidFill>
                <a:latin typeface="Arial" charset="0"/>
                <a:ea typeface="Microsoft YaHei" pitchFamily="32" charset="-122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 sz="1900">
                <a:solidFill>
                  <a:srgbClr val="FFFFFF"/>
                </a:solidFill>
                <a:latin typeface="Arial" charset="0"/>
                <a:ea typeface="Microsoft YaHei" pitchFamily="32" charset="-122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 sz="1900">
                <a:solidFill>
                  <a:srgbClr val="FFFFFF"/>
                </a:solidFill>
                <a:latin typeface="Arial" charset="0"/>
                <a:ea typeface="Microsoft YaHei" pitchFamily="32" charset="-122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  <a:tab pos="9883775" algn="l"/>
              </a:tabLst>
              <a:defRPr sz="1900">
                <a:solidFill>
                  <a:srgbClr val="FFFFFF"/>
                </a:solidFill>
                <a:latin typeface="Arial" charset="0"/>
                <a:ea typeface="Microsoft YaHei" pitchFamily="32" charset="-122"/>
              </a:defRPr>
            </a:lvl9pPr>
          </a:lstStyle>
          <a:p>
            <a:pPr algn="ctr">
              <a:buSzPct val="100000"/>
              <a:defRPr/>
            </a:pPr>
            <a:r>
              <a:rPr lang="ru-RU" altLang="ru-RU" sz="2800" b="1" i="1" dirty="0">
                <a:solidFill>
                  <a:schemeClr val="accent1"/>
                </a:solidFill>
              </a:rPr>
              <a:t>Безопасные методы </a:t>
            </a:r>
            <a:r>
              <a:rPr lang="ru-RU" altLang="ru-RU" sz="2800" b="1" i="1" dirty="0" smtClean="0">
                <a:solidFill>
                  <a:schemeClr val="accent1"/>
                </a:solidFill>
              </a:rPr>
              <a:t>работы, </a:t>
            </a:r>
            <a:r>
              <a:rPr lang="ru-RU" altLang="ru-RU" sz="2800" b="1" i="1" dirty="0">
                <a:solidFill>
                  <a:schemeClr val="accent1"/>
                </a:solidFill>
              </a:rPr>
              <a:t>обеспечивающие эффективную профилактику инфекций с парентеральным путем </a:t>
            </a:r>
            <a:r>
              <a:rPr lang="ru-RU" altLang="ru-RU" sz="2800" b="1" i="1" dirty="0" smtClean="0">
                <a:solidFill>
                  <a:schemeClr val="accent1"/>
                </a:solidFill>
              </a:rPr>
              <a:t>передачи</a:t>
            </a:r>
            <a:endParaRPr lang="ru-RU" altLang="ru-RU" sz="2800" b="1" i="1" dirty="0">
              <a:solidFill>
                <a:schemeClr val="accent1"/>
              </a:solidFill>
            </a:endParaRP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374469" y="1402080"/>
            <a:ext cx="11303726" cy="57749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1900">
                <a:solidFill>
                  <a:srgbClr val="FFFFFF"/>
                </a:solidFill>
                <a:latin typeface="Arial" charset="0"/>
                <a:ea typeface="Microsoft YaHei" pitchFamily="3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1900">
                <a:solidFill>
                  <a:srgbClr val="FFFFFF"/>
                </a:solidFill>
                <a:latin typeface="Arial" charset="0"/>
                <a:ea typeface="Microsoft YaHei" pitchFamily="3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1900">
                <a:solidFill>
                  <a:srgbClr val="FFFFFF"/>
                </a:solidFill>
                <a:latin typeface="Arial" charset="0"/>
                <a:ea typeface="Microsoft YaHei" pitchFamily="3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1900">
                <a:solidFill>
                  <a:srgbClr val="FFFFFF"/>
                </a:solidFill>
                <a:latin typeface="Arial" charset="0"/>
                <a:ea typeface="Microsoft YaHei" pitchFamily="3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1900">
                <a:solidFill>
                  <a:srgbClr val="FFFFFF"/>
                </a:solidFill>
                <a:latin typeface="Arial" charset="0"/>
                <a:ea typeface="Microsoft YaHei" pitchFamily="32" charset="-122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1900">
                <a:solidFill>
                  <a:srgbClr val="FFFFFF"/>
                </a:solidFill>
                <a:latin typeface="Arial" charset="0"/>
                <a:ea typeface="Microsoft YaHei" pitchFamily="32" charset="-122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1900">
                <a:solidFill>
                  <a:srgbClr val="FFFFFF"/>
                </a:solidFill>
                <a:latin typeface="Arial" charset="0"/>
                <a:ea typeface="Microsoft YaHei" pitchFamily="32" charset="-122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1900">
                <a:solidFill>
                  <a:srgbClr val="FFFFFF"/>
                </a:solidFill>
                <a:latin typeface="Arial" charset="0"/>
                <a:ea typeface="Microsoft YaHei" pitchFamily="32" charset="-122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1900">
                <a:solidFill>
                  <a:srgbClr val="FFFFFF"/>
                </a:solidFill>
                <a:latin typeface="Arial" charset="0"/>
                <a:ea typeface="Microsoft YaHei" pitchFamily="32" charset="-122"/>
              </a:defRPr>
            </a:lvl9pPr>
          </a:lstStyle>
          <a:p>
            <a:pPr algn="just">
              <a:buSzPct val="177000"/>
              <a:defRPr/>
            </a:pPr>
            <a:r>
              <a:rPr lang="ru-RU" altLang="ru-RU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285750" indent="-285750" algn="just">
              <a:buClr>
                <a:srgbClr val="000000"/>
              </a:buClr>
              <a:buSzPct val="177000"/>
              <a:buFont typeface="Arial" panose="020B0604020202020204" pitchFamily="34" charset="0"/>
              <a:buChar char="•"/>
              <a:defRPr/>
            </a:pPr>
            <a:r>
              <a:rPr lang="ru-RU" alt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замена </a:t>
            </a:r>
            <a:r>
              <a:rPr lang="ru-RU" alt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инъекций на другие пути введения лекарственных средств, использование </a:t>
            </a:r>
            <a:r>
              <a:rPr lang="ru-RU" alt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безыгольных</a:t>
            </a:r>
            <a:r>
              <a:rPr lang="ru-RU" alt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altLang="ru-R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инъекторов</a:t>
            </a:r>
            <a:r>
              <a:rPr lang="ru-RU" alt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alt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</a:t>
            </a:r>
            <a:r>
              <a:rPr lang="ru-RU" alt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отказ </a:t>
            </a:r>
            <a:r>
              <a:rPr lang="ru-RU" alt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от использования острых </a:t>
            </a:r>
            <a:r>
              <a:rPr lang="ru-RU" alt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инструментов</a:t>
            </a:r>
          </a:p>
          <a:p>
            <a:pPr marL="285750" indent="-285750" algn="just">
              <a:buClr>
                <a:srgbClr val="000000"/>
              </a:buClr>
              <a:buSzPct val="177000"/>
              <a:buFont typeface="Arial" panose="020B0604020202020204" pitchFamily="34" charset="0"/>
              <a:buChar char="•"/>
              <a:defRPr/>
            </a:pPr>
            <a:r>
              <a:rPr lang="ru-RU" alt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инженерные решения (автоматически </a:t>
            </a:r>
            <a:r>
              <a:rPr lang="ru-RU" alt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убирающиеся или автоматически затупляющиеся иглы и др</a:t>
            </a:r>
            <a:r>
              <a:rPr lang="ru-RU" alt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.;)</a:t>
            </a:r>
            <a:endParaRPr lang="ru-RU" alt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 algn="just">
              <a:buClr>
                <a:srgbClr val="000000"/>
              </a:buClr>
              <a:buSzPct val="177000"/>
              <a:buFont typeface="Arial" panose="020B0604020202020204" pitchFamily="34" charset="0"/>
              <a:buChar char="•"/>
              <a:defRPr/>
            </a:pPr>
            <a:r>
              <a:rPr lang="ru-RU" alt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закрытые системы</a:t>
            </a:r>
            <a:r>
              <a:rPr lang="ru-RU" alt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забор венозной крови</a:t>
            </a:r>
            <a:r>
              <a:rPr lang="ru-RU" alt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altLang="ru-RU" sz="2400" b="1" dirty="0" smtClean="0">
                <a:solidFill>
                  <a:schemeClr val="accent1"/>
                </a:solidFill>
              </a:rPr>
              <a:t>(</a:t>
            </a:r>
            <a:r>
              <a:rPr lang="ru-RU" altLang="ru-RU" sz="2400" b="1" dirty="0" err="1" smtClean="0">
                <a:solidFill>
                  <a:schemeClr val="accent1"/>
                </a:solidFill>
              </a:rPr>
              <a:t>вакутейнеры</a:t>
            </a:r>
            <a:r>
              <a:rPr lang="ru-RU" altLang="ru-RU" sz="2400" b="1" dirty="0" smtClean="0">
                <a:solidFill>
                  <a:schemeClr val="accent1"/>
                </a:solidFill>
              </a:rPr>
              <a:t>)</a:t>
            </a:r>
          </a:p>
          <a:p>
            <a:pPr marL="285750" indent="-285750" algn="just">
              <a:buClr>
                <a:srgbClr val="000000"/>
              </a:buClr>
              <a:buSzPct val="177000"/>
              <a:buFont typeface="Arial" panose="020B0604020202020204" pitchFamily="34" charset="0"/>
              <a:buChar char="•"/>
              <a:defRPr/>
            </a:pPr>
            <a:r>
              <a:rPr lang="ru-RU" alt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максимальное </a:t>
            </a:r>
            <a:r>
              <a:rPr lang="ru-RU" alt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использование одноразового инструментария и расходных материалов;</a:t>
            </a:r>
          </a:p>
          <a:p>
            <a:pPr marL="285750" indent="-285750" algn="just">
              <a:buClr>
                <a:srgbClr val="000000"/>
              </a:buClr>
              <a:buSzPct val="177000"/>
              <a:buFont typeface="Arial" panose="020B0604020202020204" pitchFamily="34" charset="0"/>
              <a:buChar char="•"/>
              <a:defRPr/>
            </a:pPr>
            <a:r>
              <a:rPr lang="ru-RU" alt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автоматическая обработка </a:t>
            </a:r>
            <a:r>
              <a:rPr lang="ru-RU" alt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медицинских </a:t>
            </a:r>
            <a:r>
              <a:rPr lang="ru-RU" alt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изделий, в </a:t>
            </a:r>
            <a:r>
              <a:rPr lang="ru-RU" alt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том числе эндоскопических аппаратов и инструментов к ним;</a:t>
            </a:r>
          </a:p>
          <a:p>
            <a:pPr marL="285750" indent="-285750" algn="just">
              <a:buClr>
                <a:srgbClr val="000000"/>
              </a:buClr>
              <a:buSzPct val="177000"/>
              <a:buFont typeface="Arial" panose="020B0604020202020204" pitchFamily="34" charset="0"/>
              <a:buChar char="•"/>
              <a:defRPr/>
            </a:pPr>
            <a:r>
              <a:rPr lang="ru-RU" alt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безопасное обращение с медицинскими отходами (использование </a:t>
            </a:r>
            <a:r>
              <a:rPr lang="ru-RU" sz="2400" b="1" spc="-10" dirty="0" err="1" smtClean="0">
                <a:solidFill>
                  <a:schemeClr val="tx1"/>
                </a:solidFill>
                <a:latin typeface="Arial"/>
                <a:cs typeface="Arial"/>
              </a:rPr>
              <a:t>непрокалываемых</a:t>
            </a:r>
            <a:r>
              <a:rPr lang="ru-RU" sz="2400" b="1" spc="-10" dirty="0" smtClean="0">
                <a:solidFill>
                  <a:schemeClr val="tx1"/>
                </a:solidFill>
                <a:latin typeface="Arial"/>
                <a:cs typeface="Arial"/>
              </a:rPr>
              <a:t> контейнеров</a:t>
            </a:r>
            <a:r>
              <a:rPr lang="ru-RU" altLang="ru-RU" sz="2400" b="1" dirty="0" smtClean="0">
                <a:solidFill>
                  <a:schemeClr val="tx1"/>
                </a:solidFill>
              </a:rPr>
              <a:t>)</a:t>
            </a:r>
          </a:p>
          <a:p>
            <a:pPr marL="285750" indent="-285750" algn="just">
              <a:buClr>
                <a:srgbClr val="000000"/>
              </a:buClr>
              <a:buSzPct val="177000"/>
              <a:buFont typeface="Arial" panose="020B0604020202020204" pitchFamily="34" charset="0"/>
              <a:buChar char="•"/>
              <a:defRPr/>
            </a:pPr>
            <a:r>
              <a:rPr lang="ru-RU" sz="2400" b="1" spc="-10" dirty="0" smtClean="0">
                <a:solidFill>
                  <a:schemeClr val="tx1"/>
                </a:solidFill>
                <a:latin typeface="Arial"/>
                <a:cs typeface="Arial"/>
              </a:rPr>
              <a:t>своевременное </a:t>
            </a:r>
            <a:r>
              <a:rPr lang="ru-RU" sz="2400" b="1" spc="-5" dirty="0" smtClean="0">
                <a:solidFill>
                  <a:schemeClr val="tx1"/>
                </a:solidFill>
                <a:latin typeface="Arial"/>
                <a:cs typeface="Arial"/>
              </a:rPr>
              <a:t>информирование  </a:t>
            </a:r>
            <a:r>
              <a:rPr lang="ru-RU" sz="2400" b="1" spc="-5" dirty="0">
                <a:solidFill>
                  <a:schemeClr val="tx1"/>
                </a:solidFill>
                <a:latin typeface="Arial"/>
                <a:cs typeface="Arial"/>
              </a:rPr>
              <a:t>о произошедших </a:t>
            </a:r>
            <a:r>
              <a:rPr lang="ru-RU" sz="2400" b="1" spc="-10" dirty="0">
                <a:solidFill>
                  <a:schemeClr val="tx1"/>
                </a:solidFill>
                <a:latin typeface="Arial"/>
                <a:cs typeface="Arial"/>
              </a:rPr>
              <a:t>случаях контакта </a:t>
            </a:r>
            <a:r>
              <a:rPr lang="ru-RU" sz="2400" b="1" spc="-5" dirty="0">
                <a:solidFill>
                  <a:schemeClr val="tx1"/>
                </a:solidFill>
                <a:latin typeface="Arial"/>
                <a:cs typeface="Arial"/>
              </a:rPr>
              <a:t>с  кровью и </a:t>
            </a:r>
            <a:r>
              <a:rPr lang="ru-RU" sz="2400" b="1" spc="-5" dirty="0" smtClean="0">
                <a:solidFill>
                  <a:schemeClr val="tx1"/>
                </a:solidFill>
                <a:latin typeface="Arial"/>
                <a:cs typeface="Arial"/>
              </a:rPr>
              <a:t>четкое </a:t>
            </a:r>
            <a:r>
              <a:rPr lang="ru-RU" sz="2400" b="1" spc="-10" dirty="0" smtClean="0">
                <a:solidFill>
                  <a:schemeClr val="tx1"/>
                </a:solidFill>
                <a:latin typeface="Arial"/>
                <a:cs typeface="Arial"/>
              </a:rPr>
              <a:t>выполнение </a:t>
            </a:r>
            <a:r>
              <a:rPr lang="ru-RU" sz="2400" b="1" spc="-10" dirty="0">
                <a:solidFill>
                  <a:schemeClr val="tx1"/>
                </a:solidFill>
                <a:latin typeface="Arial"/>
                <a:cs typeface="Arial"/>
              </a:rPr>
              <a:t>мер  </a:t>
            </a:r>
            <a:r>
              <a:rPr lang="ru-RU" sz="2400" b="1" spc="-5" dirty="0">
                <a:solidFill>
                  <a:schemeClr val="tx1"/>
                </a:solidFill>
                <a:latin typeface="Arial"/>
                <a:cs typeface="Arial"/>
              </a:rPr>
              <a:t>профилактики.</a:t>
            </a:r>
            <a:endParaRPr lang="ru-RU" sz="2400" b="1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just">
              <a:buClr>
                <a:srgbClr val="000000"/>
              </a:buClr>
              <a:buSzPct val="177000"/>
              <a:buFont typeface="Arial" panose="020B0604020202020204" pitchFamily="34" charset="0"/>
              <a:buChar char="•"/>
              <a:defRPr/>
            </a:pPr>
            <a:endParaRPr lang="ru-RU" alt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 algn="just">
              <a:buSzPct val="177000"/>
              <a:buFont typeface="Arial" panose="020B0604020202020204" pitchFamily="34" charset="0"/>
              <a:buChar char="•"/>
              <a:defRPr/>
            </a:pPr>
            <a:endParaRPr lang="ru-RU" altLang="ru-RU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493670" y="6399213"/>
            <a:ext cx="231775" cy="3095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FFFFFF"/>
                </a:solidFill>
                <a:latin typeface="Arial" charset="0"/>
                <a:ea typeface="Microsoft YaHei" pitchFamily="3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FFFFFF"/>
                </a:solidFill>
                <a:latin typeface="Arial" charset="0"/>
                <a:ea typeface="Microsoft YaHei" pitchFamily="3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FFFFFF"/>
                </a:solidFill>
                <a:latin typeface="Arial" charset="0"/>
                <a:ea typeface="Microsoft YaHei" pitchFamily="3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FFFFFF"/>
                </a:solidFill>
                <a:latin typeface="Arial" charset="0"/>
                <a:ea typeface="Microsoft YaHei" pitchFamily="3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FFFFFF"/>
                </a:solidFill>
                <a:latin typeface="Arial" charset="0"/>
                <a:ea typeface="Microsoft YaHei" pitchFamily="32" charset="-122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FFFFFF"/>
                </a:solidFill>
                <a:latin typeface="Arial" charset="0"/>
                <a:ea typeface="Microsoft YaHei" pitchFamily="32" charset="-122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FFFFFF"/>
                </a:solidFill>
                <a:latin typeface="Arial" charset="0"/>
                <a:ea typeface="Microsoft YaHei" pitchFamily="32" charset="-122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FFFFFF"/>
                </a:solidFill>
                <a:latin typeface="Arial" charset="0"/>
                <a:ea typeface="Microsoft YaHei" pitchFamily="32" charset="-122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900">
                <a:solidFill>
                  <a:srgbClr val="FFFFFF"/>
                </a:solidFill>
                <a:latin typeface="Arial" charset="0"/>
                <a:ea typeface="Microsoft YaHei" pitchFamily="32" charset="-122"/>
              </a:defRPr>
            </a:lvl9pPr>
          </a:lstStyle>
          <a:p>
            <a:pPr algn="ctr">
              <a:buSzPct val="100000"/>
              <a:defRPr/>
            </a:pPr>
            <a:r>
              <a:rPr lang="ru-RU" altLang="ru-RU" sz="1400" dirty="0" smtClean="0">
                <a:solidFill>
                  <a:srgbClr val="FFFF0D"/>
                </a:solidFill>
              </a:rPr>
              <a:t> </a:t>
            </a:r>
            <a:endParaRPr lang="ru-RU" altLang="ru-RU" sz="1400" dirty="0">
              <a:solidFill>
                <a:srgbClr val="FFFF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05814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1917</TotalTime>
  <Words>1998</Words>
  <Application>Microsoft Office PowerPoint</Application>
  <PresentationFormat>Произвольный</PresentationFormat>
  <Paragraphs>287</Paragraphs>
  <Slides>42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Легкий дым</vt:lpstr>
      <vt:lpstr>Слайд 1</vt:lpstr>
      <vt:lpstr>Стратегическая задача здравоохранения –  </vt:lpstr>
      <vt:lpstr>«Национальная концепция профилактики инфекций, связанных с оказанием медицинской помощи» (Национальная концепция, 2011 год)</vt:lpstr>
      <vt:lpstr>Эпидситуация в РФ</vt:lpstr>
      <vt:lpstr>Растет число ВИЧ-инфицированных, выявляемых на «продвинутых» стадиях заболеваниях, нуждающихся в госпитализации и требующих большого количества инвазивных лечебных и диагностических процедур</vt:lpstr>
      <vt:lpstr>Возрастная структура ЛЖВ на 01.11.2017      </vt:lpstr>
      <vt:lpstr>Риски инфицирования медперсонала</vt:lpstr>
      <vt:lpstr>Слайд 8</vt:lpstr>
      <vt:lpstr>Слайд 9</vt:lpstr>
      <vt:lpstr>Профилактика ИСМП среди медицинских работников  </vt:lpstr>
      <vt:lpstr>Медицинские аварии  у медработников</vt:lpstr>
      <vt:lpstr>В ГБУЗ «Самарский областной центр по профилактике и борьбе со СПИД и ИЗ»</vt:lpstr>
      <vt:lpstr>Слайд 13</vt:lpstr>
      <vt:lpstr>Анализ аварийных ситуаций медработников в Самарской области </vt:lpstr>
      <vt:lpstr>Анализ аварийных ситуаций медработников в Самарской области </vt:lpstr>
      <vt:lpstr>По характеру травм </vt:lpstr>
      <vt:lpstr>Обстоятельства аварийных ситуаций</vt:lpstr>
      <vt:lpstr>Структурные подразделения стационаров</vt:lpstr>
      <vt:lpstr>Подразделения МО</vt:lpstr>
      <vt:lpstr>Стаж работы медработников, получивших травму в МО</vt:lpstr>
      <vt:lpstr>Проведение постконтактной профилактики ВИЧ-инфекции</vt:lpstr>
      <vt:lpstr>Случаи ВБИ ВИЧ и подозрения на ВБИ в Самарской области</vt:lpstr>
      <vt:lpstr>Слайд 23</vt:lpstr>
      <vt:lpstr>Алгоритм действий при аварийных ситуациях определен СП 3.1.5.2826-10 «Профилактика ВИЧ-инфекции </vt:lpstr>
      <vt:lpstr>Постконтактная профилактика</vt:lpstr>
      <vt:lpstr>Основные ошибки и нарушения медработников при аварийных ситуациях</vt:lpstr>
      <vt:lpstr>Причины возникновения аварийных ситуаций у медработниковДИАГРАММА из своих карт   </vt:lpstr>
      <vt:lpstr>Для предотвращения травмирования медицинского персонала «среднего» звена необходимо</vt:lpstr>
      <vt:lpstr>СОП – стандартная мера профилактики ИСМП ПРАВИЛЬНО ИЛИ НЕТ?</vt:lpstr>
      <vt:lpstr>Алгоритм проведения экстренной обработки при возникновении аварийной ситуации с нарушением целостности кожных покровов</vt:lpstr>
      <vt:lpstr>Слайд 31</vt:lpstr>
      <vt:lpstr>Слайд 32</vt:lpstr>
      <vt:lpstr>Алгоритм проведения экстренной обработки при возникновении аварийной ситуации без нарушения целостности кожных покровов</vt:lpstr>
      <vt:lpstr>Алгоритм проведения экстренной обработки при возникновении аварийной ситуации при попадании крови или биологической жидкости на слизистую глаз и носа</vt:lpstr>
      <vt:lpstr>Алгоритм проведения экстренной обработки при возникновении аварийной ситуации при загрязнении поверхности кровью или другими биологическими жидкостями</vt:lpstr>
      <vt:lpstr>Алгоритм проведения экстренной обработки при возникновении аварийной ситуации при попадании крови или другой биологической жидкости на халат, одежду</vt:lpstr>
      <vt:lpstr>Алгоритм проведения экстренной обработки при возникновении аварийной ситуации при разбрызгивании крови или другой биологической жидкости, содержащей ПБА</vt:lpstr>
      <vt:lpstr>Слайд 38</vt:lpstr>
      <vt:lpstr>Порядок проведения дезинфекционных мероприятий в помещении</vt:lpstr>
      <vt:lpstr>Слайд 40</vt:lpstr>
      <vt:lpstr>Основание: 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Герескина Наталья Петровна</dc:creator>
  <cp:lastModifiedBy>иваныч</cp:lastModifiedBy>
  <cp:revision>105</cp:revision>
  <cp:lastPrinted>2017-10-31T12:28:35Z</cp:lastPrinted>
  <dcterms:created xsi:type="dcterms:W3CDTF">2017-10-26T05:01:13Z</dcterms:created>
  <dcterms:modified xsi:type="dcterms:W3CDTF">2017-11-07T17:00:24Z</dcterms:modified>
</cp:coreProperties>
</file>