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5"/>
  </p:notesMasterIdLst>
  <p:handoutMasterIdLst>
    <p:handoutMasterId r:id="rId26"/>
  </p:handoutMasterIdLst>
  <p:sldIdLst>
    <p:sldId id="277" r:id="rId2"/>
    <p:sldId id="294" r:id="rId3"/>
    <p:sldId id="296" r:id="rId4"/>
    <p:sldId id="258" r:id="rId5"/>
    <p:sldId id="278" r:id="rId6"/>
    <p:sldId id="301" r:id="rId7"/>
    <p:sldId id="262" r:id="rId8"/>
    <p:sldId id="263" r:id="rId9"/>
    <p:sldId id="299" r:id="rId10"/>
    <p:sldId id="269" r:id="rId11"/>
    <p:sldId id="270" r:id="rId12"/>
    <p:sldId id="271" r:id="rId13"/>
    <p:sldId id="272" r:id="rId14"/>
    <p:sldId id="273" r:id="rId15"/>
    <p:sldId id="287" r:id="rId16"/>
    <p:sldId id="302" r:id="rId17"/>
    <p:sldId id="266" r:id="rId18"/>
    <p:sldId id="275" r:id="rId19"/>
    <p:sldId id="289" r:id="rId20"/>
    <p:sldId id="297" r:id="rId21"/>
    <p:sldId id="298" r:id="rId22"/>
    <p:sldId id="303" r:id="rId23"/>
    <p:sldId id="286" r:id="rId24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85" d="100"/>
          <a:sy n="85" d="100"/>
        </p:scale>
        <p:origin x="-72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77777777777735E-2"/>
          <c:y val="0.14275809273840775"/>
          <c:w val="0.69836450131233596"/>
          <c:h val="0.833432383452068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T-SPOT.TB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4.5303477690288745E-2"/>
                  <c:y val="8.808211473565801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113152522601328E-2"/>
                  <c:y val="-0.14951537307836518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999585166011514E-3"/>
                  <c:y val="7.160586016245429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Положительный результат</c:v>
                </c:pt>
                <c:pt idx="1">
                  <c:v>Отрицательный результат</c:v>
                </c:pt>
                <c:pt idx="2">
                  <c:v>Сомнительный результат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21.6</c:v>
                </c:pt>
                <c:pt idx="1">
                  <c:v>76</c:v>
                </c:pt>
                <c:pt idx="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07832050860585"/>
          <c:y val="0.11272505152959421"/>
          <c:w val="0.29214813506519721"/>
          <c:h val="0.2909337431738449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DA71D-4A51-4541-8881-DB4FF2AD8F1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70A7-7882-476C-8E2E-6E5F91973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4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3047-43DB-4587-A908-E22E187F38D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4861F-81FD-4A1B-8579-B959724FF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3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5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0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88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5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81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7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1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9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4581-A452-48D7-931C-5D1940350E7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3FCE91-8308-4015-AC4B-6E7332C41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4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kyrse.com/year/18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6449" y="0"/>
            <a:ext cx="87442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«САМАРСКИЙ ОБЛАСТНОЙ ЦЕНТР ПО ПРОФИЛАКТИКЕ И БОРЬБЕ СО СПИД И ИНФЕКЦИОННЫМИ ЗАБОЛЕВАНИЯМИ»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031" y="1790559"/>
            <a:ext cx="103414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лабораторной диагностики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туберкулеза: тест Т-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SPOT.TB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Выполнил: врач-бактериолог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Хуртин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Д.Г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биолог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Мумбер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Е.И.  </a:t>
            </a: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фельдшер-лаборант Элибекян К.Г.</a:t>
            </a: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8315" y="6130037"/>
            <a:ext cx="1609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2017г.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3" y="0"/>
            <a:ext cx="1092530" cy="16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1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0320" y="654518"/>
            <a:ext cx="8200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T-SPOT.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801" y="1273517"/>
            <a:ext cx="3913578" cy="5151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56058" y="2377440"/>
            <a:ext cx="53131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Забрать образец венозной крови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периферической крови (МНПК)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Отмыть МНПК с целью удаления любых источников фонового сигнала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1821" r="7881"/>
          <a:stretch>
            <a:fillRect/>
          </a:stretch>
        </p:blipFill>
        <p:spPr bwMode="auto">
          <a:xfrm>
            <a:off x="6185717" y="403761"/>
            <a:ext cx="5481637" cy="5985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8152" y="1695172"/>
            <a:ext cx="49185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специфические антигены туберкулеза в лунки, с предварительно нанесенными антителами к ИНФ-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Инкубировать в течение 1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во влажной камере при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5% атмосфере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1339" t="5269" r="11098"/>
          <a:stretch>
            <a:fillRect/>
          </a:stretch>
        </p:blipFill>
        <p:spPr bwMode="auto">
          <a:xfrm>
            <a:off x="6137693" y="546265"/>
            <a:ext cx="5483225" cy="5735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29903" y="1809549"/>
            <a:ext cx="46393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Промыть лунки после инкубации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рабочий раствор конъюгированного реагента</a:t>
            </a:r>
          </a:p>
          <a:p>
            <a:pPr marL="173038" indent="-173038">
              <a:buClr>
                <a:srgbClr val="C00000"/>
              </a:buClr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Инкубировать в течение 1 часа </a:t>
            </a:r>
          </a:p>
          <a:p>
            <a:pPr>
              <a:buClr>
                <a:srgbClr val="C00000"/>
              </a:buClr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2-8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15808" t="18611" r="9709" b="7237"/>
          <a:stretch>
            <a:fillRect/>
          </a:stretch>
        </p:blipFill>
        <p:spPr bwMode="auto">
          <a:xfrm>
            <a:off x="6283659" y="522513"/>
            <a:ext cx="5483225" cy="5759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17702" y="1243909"/>
            <a:ext cx="43153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Промыть лунки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раствор субстрата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реакцию с помощью дистиллированной воды</a:t>
            </a: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Просушить мембрану в термостате в течении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при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154" y="1316011"/>
            <a:ext cx="5711393" cy="488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38943" y="2143622"/>
            <a:ext cx="46201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спот (точка) указывает на одну активированную Т-клетку 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лишь 8-10 спотов (активированных Т-клеток) могут дать положительный результат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998" y="452927"/>
            <a:ext cx="7725398" cy="49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Трактовка результата анализа Т-СПОТ.ТБ    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526" y="1501193"/>
            <a:ext cx="10620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903" y="2711193"/>
            <a:ext cx="10620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443" y="3942700"/>
            <a:ext cx="10620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509" y="5176188"/>
            <a:ext cx="1133473" cy="11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4421" y="1436099"/>
            <a:ext cx="1069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7 Good Panel Respon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2546" y="2747639"/>
            <a:ext cx="1073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jim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4071" y="3959275"/>
            <a:ext cx="1092200" cy="1049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221923" y="5275311"/>
            <a:ext cx="106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344356" y="1476521"/>
            <a:ext cx="18165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контроль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ESAT-6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 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CFP 10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 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контроль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2019" y="1909151"/>
            <a:ext cx="5352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lvl="1" indent="-190500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пятен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панели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–положительный результат</a:t>
            </a:r>
          </a:p>
          <a:p>
            <a:pPr marL="590550" lvl="1" indent="-190500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метода:</a:t>
            </a:r>
            <a:endParaRPr lang="en-GB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550" lvl="1" indent="-190500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контроль-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в каждом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точки)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550" lvl="1" indent="-190500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(должно быть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пятен)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808" y="886210"/>
            <a:ext cx="1052863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исследования: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Отрицательный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свидетельствует, что образец вероятно не содержит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эффекторных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Т-клеток, реактивных (специфически сенсибилизированных) к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tuberculosis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свидетельствует, что образец содержит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эффекторные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Т-клетки реактивные (специфически сенсибилизированные) к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800"/>
              </a:spcAft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Сомнительный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необходимо наблюдение в динамике и дополнительные методы обследования.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7253" y="153442"/>
            <a:ext cx="832381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Манту с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иаскин-тестом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Т-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SPOT.TB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53240"/>
              </p:ext>
            </p:extLst>
          </p:nvPr>
        </p:nvGraphicFramePr>
        <p:xfrm>
          <a:off x="178130" y="688771"/>
          <a:ext cx="12013871" cy="6191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146"/>
                <a:gridCol w="2958267"/>
                <a:gridCol w="3048025"/>
                <a:gridCol w="3004433"/>
              </a:tblGrid>
              <a:tr h="6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Манту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Диаскин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-тест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Т-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SPOT.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57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данных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субъективная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субъективная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545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Специфичность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низкоспецифичная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высокоспецифичная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высокоспецифичная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41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760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ложного результата после БЦЖ 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405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Побочные реакции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405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исследования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внутрикожный тест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внутрикожный тест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 крови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95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 в период ожидания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 реакции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73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Достоверность при иммунодефиците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71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Достоверность при латентной форме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5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2036" y="341877"/>
            <a:ext cx="93598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ct val="150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sz="2400" b="1" u="sng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Т-SPOT.ТВ следует применять и интерпретировать только совместно с общей клинической картиной.</a:t>
            </a:r>
          </a:p>
          <a:p>
            <a:pPr marR="12700" algn="just">
              <a:spcAft>
                <a:spcPts val="0"/>
              </a:spcAft>
              <a:buFont typeface="Arial" pitchFamily="34" charset="0"/>
              <a:buChar char="•"/>
              <a:tabLst>
                <a:tab pos="23749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Отрицательный результат теста не исключает возможности инфицирования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tuberculosis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12700" algn="just">
              <a:spcAft>
                <a:spcPts val="0"/>
              </a:spcAft>
              <a:buFont typeface="Arial" pitchFamily="34" charset="0"/>
              <a:buChar char="•"/>
              <a:tabLst>
                <a:tab pos="23749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контактных пациентов рекомендуется проведение повторного исследования по истечение  6 недель после контакта, либо при появлении клинических признаков. </a:t>
            </a:r>
          </a:p>
          <a:p>
            <a:pPr marL="342900" marR="127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237490" algn="l"/>
              </a:tabLs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algn="just">
              <a:lnSpc>
                <a:spcPct val="150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11" y="3645725"/>
            <a:ext cx="4059384" cy="2755371"/>
          </a:xfrm>
          <a:prstGeom prst="rect">
            <a:avLst/>
          </a:prstGeom>
        </p:spPr>
      </p:pic>
      <p:pic>
        <p:nvPicPr>
          <p:cNvPr id="2050" name="Picture 2" descr="E:\сп\от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5839" y="3819279"/>
            <a:ext cx="2934011" cy="2490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5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41" y="734938"/>
            <a:ext cx="9834392" cy="144349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 результаты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свидетельствуют об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заболевания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туберкулезом;</a:t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подтверждения диагноза активного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туберкулеза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проведение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исследований.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074" name="Picture 2" descr="E:\сп\по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433" y="3071132"/>
            <a:ext cx="8068852" cy="3308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5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52" y="446088"/>
            <a:ext cx="4653160" cy="613518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24 марта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3" tooltip="1882 год в истории"/>
              </a:rPr>
              <a:t>1882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hlinkClick r:id="rId3" tooltip="1882 год в истории"/>
              </a:rPr>
              <a:t>года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/>
              <a:t>Роберт Кох выступил на вечернем заседании Берлинского физиологического общества с сенсационным сообщением: ему удалось выделить бактерию, вызывающую туберкулез. </a:t>
            </a:r>
            <a:br>
              <a:rPr lang="ru-RU" b="1" dirty="0"/>
            </a:br>
            <a:r>
              <a:rPr lang="ru-RU" b="1" dirty="0" smtClean="0"/>
              <a:t>Открытые </a:t>
            </a:r>
            <a:r>
              <a:rPr lang="ru-RU" b="1" dirty="0"/>
              <a:t>бациллы получили название «палочек Коха». </a:t>
            </a:r>
          </a:p>
        </p:txBody>
      </p:sp>
      <p:pic>
        <p:nvPicPr>
          <p:cNvPr id="5" name="Picture 2" descr="http://themississippilink.com/wp-content/uploads/2014/08/Mycobacterium_tuberculosis_Ziehl-Neelsen_stain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80" y="5049677"/>
            <a:ext cx="2517932" cy="162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0" y="300789"/>
            <a:ext cx="9797143" cy="624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368" y="4927404"/>
            <a:ext cx="833493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На базе ГБУЗ СОЦ СПИД и ИЗ </a:t>
            </a:r>
            <a:r>
              <a:rPr lang="ru-RU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г.Самары</a:t>
            </a:r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" panose="02040604050505020304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пробация метода Т-СПОТ началась в декабр</a:t>
            </a:r>
            <a:r>
              <a:rPr lang="ru-RU" dirty="0">
                <a:solidFill>
                  <a:schemeClr val="bg1"/>
                </a:solidFill>
                <a:latin typeface="Century" panose="02040604050505020304" pitchFamily="18" charset="0"/>
              </a:rPr>
              <a:t>е</a:t>
            </a:r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 2015 года</a:t>
            </a:r>
            <a:endParaRPr lang="ru-RU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0748" y="219909"/>
            <a:ext cx="8915399" cy="155586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29.12.2015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01.11.2017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базе Самарского областного Центра по профилактике и борьбе со СПИД и инфекционными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 методом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T-SPOT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1 749 исследований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033" y="2819081"/>
            <a:ext cx="4769406" cy="2682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2978" y="2773768"/>
            <a:ext cx="4704206" cy="2646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90" y="2268026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833" y="0"/>
            <a:ext cx="8915399" cy="988464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80416907"/>
              </p:ext>
            </p:extLst>
          </p:nvPr>
        </p:nvGraphicFramePr>
        <p:xfrm>
          <a:off x="724396" y="1045029"/>
          <a:ext cx="10780216" cy="547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33593" y="5546221"/>
            <a:ext cx="314501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407" y="5067702"/>
            <a:ext cx="8588158" cy="35805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4" y="648102"/>
            <a:ext cx="64293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082" y="8546"/>
            <a:ext cx="9256225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Туберкулез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проблемой во всем мире 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E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36" y="611641"/>
            <a:ext cx="11542816" cy="6026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4816" y="504203"/>
            <a:ext cx="9402298" cy="164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Примерно 2 миллиарда человек, что составляет 1/3 общемировой популяции, имеют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латентную туберкулезную инфекцию (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ЛТБИ).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7" y="1954932"/>
            <a:ext cx="5460642" cy="39930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6818" y="3244334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3-77581_1_63-77581_1_63-77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16" y="1536891"/>
            <a:ext cx="8572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371" y="446314"/>
            <a:ext cx="9748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туберкулезной инфекции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етодом Т-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SPOT.TB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claim4.com/wp-content/uploads/2013/06/345x225-clinical-negli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43" y="2601695"/>
            <a:ext cx="5556297" cy="36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051" y="519764"/>
            <a:ext cx="9298004" cy="211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других стран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T-SPOT разрабатывался в Оксфордском Университете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официально включен в стандарты диагностики туберкулеза в Евросоюзе в 2004 году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использование методики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 году.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2.staticflickr.com/4/3242/3521964549_1ebc5b706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1729" y="3655059"/>
            <a:ext cx="4830648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be.ru/upload/medialibrary/963/novosti_09022013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02" y="3080085"/>
            <a:ext cx="2930893" cy="167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.usatoday.net/news/_photos/2007/07/25/cubax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611" y="3189134"/>
            <a:ext cx="3002203" cy="18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188" y="317453"/>
            <a:ext cx="8383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T-SPOT.TB -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иммунологический метод диагностики туберкулеза.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520" y="5266112"/>
            <a:ext cx="11317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Т-SPOT.ТВ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основан на выявлении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эффекторных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Т-клеток, реагирующих на стимуляцию антигеном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Mycobacterium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tuberculosis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редназначен в качестве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средства диагностики туберкулезной инфекции.</a:t>
            </a:r>
            <a:endParaRPr lang="ru-RU" sz="2000" dirty="0"/>
          </a:p>
        </p:txBody>
      </p:sp>
      <p:pic>
        <p:nvPicPr>
          <p:cNvPr id="4" name="Picture 6" descr="UK Kit.jpg"/>
          <p:cNvPicPr>
            <a:picLocks noChangeAspect="1"/>
          </p:cNvPicPr>
          <p:nvPr/>
        </p:nvPicPr>
        <p:blipFill>
          <a:blip r:embed="rId2" cstate="print"/>
          <a:srcRect l="1968" t="16731" b="8858"/>
          <a:stretch>
            <a:fillRect/>
          </a:stretch>
        </p:blipFill>
        <p:spPr bwMode="auto">
          <a:xfrm>
            <a:off x="3551035" y="1039392"/>
            <a:ext cx="4973086" cy="37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2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668" y="912650"/>
            <a:ext cx="10212778" cy="3652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Случаи предпочтительного использования Т-</a:t>
            </a:r>
            <a:r>
              <a:rPr lang="en-US" sz="3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u-RU" sz="3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ОТ: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у детей</a:t>
            </a: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привитых БЦЖ, с </a:t>
            </a:r>
            <a:r>
              <a:rPr lang="ru-RU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положительной реакцией Манту</a:t>
            </a: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у медицинских работников, военных, беременных; 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у заключенных или прибывших из мест заключения; 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у лиц, контактирующих с туберкулезными больными; 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у </a:t>
            </a:r>
            <a:r>
              <a:rPr lang="ru-RU" sz="3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иммунодепрессированных</a:t>
            </a:r>
            <a:r>
              <a:rPr lang="ru-RU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пациентов; 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при подозрении на внелегочные формы туберкулеза. 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538" y="870710"/>
            <a:ext cx="8158348" cy="5105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преаналитического</a:t>
            </a: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этапа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для исследования – венозная кровь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Доставка биоматериала в лабораторию должна осуществляться непосредственно после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венепункции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Взятие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биоматериала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стерильные одноразовые пробирки с литий-гепарином или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натрий-гепарином (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зеленая крышка), строго до метки. </a:t>
            </a:r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крови НЕ охлаждать и НЕ замораживать!</a:t>
            </a:r>
            <a:endParaRPr lang="ru-RU" sz="2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проведения исследования необходимо доставить в лабораторию 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пробирки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пациента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2-х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часов, но не позднее 8-ми часов.</a:t>
            </a:r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wms.co.uk/sharedimages/Zoom/D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16" y="2290273"/>
            <a:ext cx="2632105" cy="25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2091</TotalTime>
  <Words>696</Words>
  <Application>Microsoft Office PowerPoint</Application>
  <PresentationFormat>Произвольный</PresentationFormat>
  <Paragraphs>137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Презентация PowerPoint</vt:lpstr>
      <vt:lpstr>Презентация PowerPoint</vt:lpstr>
      <vt:lpstr>Туберкулез является проблемой во всем мире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Положительные результаты исследования не свидетельствуют об активной форме заболевания туберкулезом; Для подтверждения диагноза активного туберкулеза необходимо проведение дополнительных исследований. </vt:lpstr>
      <vt:lpstr>На базе ГБУЗ СОЦ СПИД и ИЗ г.Самары апробация метода Т-СПОТ началась в декабре 2015 года</vt:lpstr>
      <vt:lpstr>Презентация PowerPoint</vt:lpstr>
      <vt:lpstr>Результаты исследования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лабораторной диагностики</dc:title>
  <dc:creator>Хуртин Дмитрий Германович</dc:creator>
  <cp:lastModifiedBy>Admin</cp:lastModifiedBy>
  <cp:revision>112</cp:revision>
  <dcterms:created xsi:type="dcterms:W3CDTF">2016-03-09T04:46:47Z</dcterms:created>
  <dcterms:modified xsi:type="dcterms:W3CDTF">2017-11-24T08:47:26Z</dcterms:modified>
</cp:coreProperties>
</file>