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309" r:id="rId3"/>
    <p:sldId id="396" r:id="rId4"/>
    <p:sldId id="371" r:id="rId5"/>
    <p:sldId id="393" r:id="rId6"/>
    <p:sldId id="394" r:id="rId7"/>
    <p:sldId id="372" r:id="rId8"/>
    <p:sldId id="380" r:id="rId9"/>
    <p:sldId id="361" r:id="rId10"/>
    <p:sldId id="395" r:id="rId11"/>
    <p:sldId id="383" r:id="rId12"/>
    <p:sldId id="318" r:id="rId13"/>
    <p:sldId id="384" r:id="rId14"/>
    <p:sldId id="363" r:id="rId15"/>
    <p:sldId id="374" r:id="rId16"/>
    <p:sldId id="375" r:id="rId17"/>
    <p:sldId id="379" r:id="rId18"/>
    <p:sldId id="376" r:id="rId19"/>
    <p:sldId id="386" r:id="rId20"/>
    <p:sldId id="364" r:id="rId21"/>
    <p:sldId id="366" r:id="rId22"/>
    <p:sldId id="272" r:id="rId23"/>
    <p:sldId id="299" r:id="rId24"/>
    <p:sldId id="300" r:id="rId25"/>
    <p:sldId id="341" r:id="rId26"/>
    <p:sldId id="389" r:id="rId27"/>
    <p:sldId id="392" r:id="rId28"/>
    <p:sldId id="397" r:id="rId29"/>
    <p:sldId id="398" r:id="rId30"/>
    <p:sldId id="311" r:id="rId3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E1"/>
    <a:srgbClr val="AC0000"/>
    <a:srgbClr val="800000"/>
    <a:srgbClr val="FF6600"/>
    <a:srgbClr val="6C0000"/>
    <a:srgbClr val="500000"/>
    <a:srgbClr val="0066CC"/>
    <a:srgbClr val="003300"/>
    <a:srgbClr val="E4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>
        <p:scale>
          <a:sx n="85" d="100"/>
          <a:sy n="85" d="100"/>
        </p:scale>
        <p:origin x="-7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205589060426703E-2"/>
          <c:y val="5.1415974279729319E-2"/>
          <c:w val="0.92224550685446605"/>
          <c:h val="0.6757310712539369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Самарская область</c:v>
                </c:pt>
              </c:strCache>
            </c:strRef>
          </c:tx>
          <c:spPr>
            <a:ln w="41452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5800643574929197E-2"/>
                  <c:y val="3.7319833357627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292293008828452E-2"/>
                  <c:y val="-3.767922792034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547187582413574E-2"/>
                  <c:y val="-4.4706458324833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831208823604753E-2"/>
                  <c:y val="-6.3128996274191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733836942849222E-2"/>
                  <c:y val="3.5270699357140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039431759724439E-2"/>
                  <c:y val="-4.3294114156017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023778672843793E-3"/>
                  <c:y val="-3.7068471363186417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+mn-lt"/>
                        <a:ea typeface="Agency FB"/>
                        <a:cs typeface="Agency FB"/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  <a:latin typeface="+mn-lt"/>
                      </a:rPr>
                      <a:t>87,4</a:t>
                    </a:r>
                    <a:endParaRPr lang="en-US" sz="1800" dirty="0">
                      <a:solidFill>
                        <a:schemeClr val="tx1"/>
                      </a:solidFill>
                      <a:latin typeface="+mn-lt"/>
                    </a:endParaRPr>
                  </a:p>
                </c:rich>
              </c:tx>
              <c:spPr>
                <a:noFill/>
                <a:ln w="27275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422410379606223E-3"/>
                  <c:y val="-5.2558806257405472E-2"/>
                </c:manualLayout>
              </c:layout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Agency FB"/>
                      <a:cs typeface="Agency FB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2197485608244915E-3"/>
                  <c:y val="-1.3210628119016894E-2"/>
                </c:manualLayout>
              </c:layout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Agency FB"/>
                      <a:cs typeface="Agency FB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67670915411356114"/>
                  <c:y val="4.6653144016227166E-2"/>
                </c:manualLayout>
              </c:layout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Agency FB"/>
                      <a:cs typeface="Agency FB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Impact"/>
                      <a:cs typeface="Impac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23174971031286273"/>
                  <c:y val="0.212981744421907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Impact"/>
                      <a:cs typeface="Impac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Impact"/>
                      <a:cs typeface="Impac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Impact"/>
                      <a:cs typeface="Impac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28736964078795008"/>
                  <c:y val="0.139959432048681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30243337195828601"/>
                  <c:y val="9.7363083164300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31749710312862206"/>
                  <c:y val="6.085192697768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Mode val="edge"/>
                  <c:yMode val="edge"/>
                  <c:x val="0.33256083429895877"/>
                  <c:y val="3.2454361054766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Mode val="edge"/>
                  <c:yMode val="edge"/>
                  <c:x val="0.36152954808806487"/>
                  <c:y val="6.6937119675456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Mode val="edge"/>
                  <c:yMode val="edge"/>
                  <c:x val="0.3754345307068368"/>
                  <c:y val="1.8255578093306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Mode val="edge"/>
                  <c:yMode val="edge"/>
                  <c:x val="0.40324449594438089"/>
                  <c:y val="3.0425963488843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Mode val="edge"/>
                  <c:yMode val="edge"/>
                  <c:x val="0.40208574739281727"/>
                  <c:y val="9.93914807302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Mode val="edge"/>
                  <c:yMode val="edge"/>
                  <c:x val="0.42641946697566818"/>
                  <c:y val="6.4908722109533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Mode val="edge"/>
                  <c:yMode val="edge"/>
                  <c:x val="0.44264194669756635"/>
                  <c:y val="0.11764705882352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Mode val="edge"/>
                  <c:yMode val="edge"/>
                  <c:x val="0.44959443800695231"/>
                  <c:y val="6.2880324543610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7275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83.4</c:v>
                </c:pt>
                <c:pt idx="1">
                  <c:v>86.8</c:v>
                </c:pt>
                <c:pt idx="2">
                  <c:v>78.5</c:v>
                </c:pt>
                <c:pt idx="3">
                  <c:v>78.5</c:v>
                </c:pt>
                <c:pt idx="4">
                  <c:v>83.6</c:v>
                </c:pt>
                <c:pt idx="5">
                  <c:v>95.6</c:v>
                </c:pt>
                <c:pt idx="6">
                  <c:v>87.4</c:v>
                </c:pt>
                <c:pt idx="7">
                  <c:v>77.3</c:v>
                </c:pt>
                <c:pt idx="8">
                  <c:v>77.099999999999994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РФ</c:v>
                </c:pt>
              </c:strCache>
            </c:strRef>
          </c:tx>
          <c:spPr>
            <a:ln w="41452">
              <a:solidFill>
                <a:srgbClr val="008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2590202240681702E-2"/>
                  <c:y val="-3.869869289502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041530612450087E-2"/>
                  <c:y val="3.7732653814605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414864571023984E-3"/>
                  <c:y val="3.5470374537703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008050204963084E-2"/>
                  <c:y val="3.173032950502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917291439048681E-2"/>
                  <c:y val="-4.3163568284534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671363447990052E-3"/>
                  <c:y val="-3.081120041342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+mn-lt"/>
                        <a:ea typeface="Agency FB"/>
                        <a:cs typeface="Agency FB"/>
                      </a:defRPr>
                    </a:pPr>
                    <a:r>
                      <a:rPr lang="en-US" sz="1800" baseline="0" dirty="0" smtClean="0">
                        <a:solidFill>
                          <a:schemeClr val="tx1"/>
                        </a:solidFill>
                        <a:latin typeface="+mn-lt"/>
                      </a:rPr>
                      <a:t>63</a:t>
                    </a:r>
                    <a:endParaRPr lang="en-US" sz="1800" baseline="0" dirty="0">
                      <a:solidFill>
                        <a:schemeClr val="tx1"/>
                      </a:solidFill>
                      <a:latin typeface="+mn-lt"/>
                    </a:endParaRPr>
                  </a:p>
                </c:rich>
              </c:tx>
              <c:spPr>
                <a:noFill/>
                <a:ln w="27275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073648569325601E-2"/>
                  <c:y val="-5.7894090948160414E-2"/>
                </c:manualLayout>
              </c:layout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Agency FB"/>
                      <a:cs typeface="Agency FB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957887839671201E-2"/>
                  <c:y val="-4.7901220009532119E-2"/>
                </c:manualLayout>
              </c:layout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Agency FB"/>
                      <a:cs typeface="Agency FB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68597914252607506"/>
                  <c:y val="0.23326572008113591"/>
                </c:manualLayout>
              </c:layout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Agency FB"/>
                      <a:cs typeface="Agency FB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Impact"/>
                      <a:cs typeface="Impac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23754345307068411"/>
                  <c:y val="0.261663286004056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Impact"/>
                      <a:cs typeface="Impac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Impact"/>
                      <a:cs typeface="Impac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 w="2727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n-lt"/>
                      <a:ea typeface="Impact"/>
                      <a:cs typeface="Impac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30011587485515739"/>
                  <c:y val="0.206896551724137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31981460023175162"/>
                  <c:y val="0.164300202839756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33140208574739438"/>
                  <c:y val="0.146044624746450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Mode val="edge"/>
                  <c:yMode val="edge"/>
                  <c:x val="0.3464658169177296"/>
                  <c:y val="0.115618661257606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Mode val="edge"/>
                  <c:yMode val="edge"/>
                  <c:x val="0.36152954808806487"/>
                  <c:y val="0.150101419878296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Mode val="edge"/>
                  <c:yMode val="edge"/>
                  <c:x val="0.37311703360370801"/>
                  <c:y val="0.111561866125760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Mode val="edge"/>
                  <c:yMode val="edge"/>
                  <c:x val="0.38818076477404651"/>
                  <c:y val="0.156186612576065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Mode val="edge"/>
                  <c:yMode val="edge"/>
                  <c:x val="0.40903823870220168"/>
                  <c:y val="0.174442190669372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Mode val="edge"/>
                  <c:yMode val="edge"/>
                  <c:x val="0.41714947856315177"/>
                  <c:y val="0.129817444219066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Mode val="edge"/>
                  <c:yMode val="edge"/>
                  <c:x val="0.42989571263035931"/>
                  <c:y val="0.180527383367140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Mode val="edge"/>
                  <c:yMode val="edge"/>
                  <c:x val="0.45422943221320972"/>
                  <c:y val="0.164300202839756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7275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9"/>
                <c:pt idx="0">
                  <c:v>85.1</c:v>
                </c:pt>
                <c:pt idx="1">
                  <c:v>82.6</c:v>
                </c:pt>
                <c:pt idx="2">
                  <c:v>77.2</c:v>
                </c:pt>
                <c:pt idx="3">
                  <c:v>73</c:v>
                </c:pt>
                <c:pt idx="4">
                  <c:v>68.099999999999994</c:v>
                </c:pt>
                <c:pt idx="5">
                  <c:v>63</c:v>
                </c:pt>
                <c:pt idx="6">
                  <c:v>59.5</c:v>
                </c:pt>
                <c:pt idx="7">
                  <c:v>57.7</c:v>
                </c:pt>
                <c:pt idx="8">
                  <c:v>53.3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ПФО</c:v>
                </c:pt>
              </c:strCache>
            </c:strRef>
          </c:tx>
          <c:spPr>
            <a:ln w="41452">
              <a:solidFill>
                <a:srgbClr val="80008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2863179312749201E-2"/>
                  <c:y val="4.164557957941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545726413516251E-2"/>
                  <c:y val="5.9302767208319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29096183551221E-2"/>
                  <c:y val="4.2115331438492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865852892790361E-2"/>
                  <c:y val="4.1449689255164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744816586921971E-2"/>
                  <c:y val="4.4659132634327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683280702491543E-2"/>
                  <c:y val="3.6911653082798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213373610174987E-2"/>
                  <c:y val="4.622282202703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44290029661607E-2"/>
                  <c:y val="4.622282202703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7275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Sheet1!$B$4:$J$4</c:f>
              <c:numCache>
                <c:formatCode>General</c:formatCode>
                <c:ptCount val="9"/>
                <c:pt idx="0">
                  <c:v>76.7</c:v>
                </c:pt>
                <c:pt idx="1">
                  <c:v>76.099999999999994</c:v>
                </c:pt>
                <c:pt idx="2">
                  <c:v>70.2</c:v>
                </c:pt>
                <c:pt idx="3">
                  <c:v>65.599999999999994</c:v>
                </c:pt>
                <c:pt idx="4">
                  <c:v>62.7</c:v>
                </c:pt>
                <c:pt idx="5">
                  <c:v>61.3</c:v>
                </c:pt>
                <c:pt idx="6">
                  <c:v>58.4</c:v>
                </c:pt>
                <c:pt idx="7">
                  <c:v>56</c:v>
                </c:pt>
                <c:pt idx="8">
                  <c:v>52.5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21856"/>
        <c:axId val="33425664"/>
      </c:lineChart>
      <c:catAx>
        <c:axId val="3532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3425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425664"/>
        <c:scaling>
          <c:orientation val="minMax"/>
          <c:max val="100"/>
          <c:min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454" cap="flat">
            <a:solidFill>
              <a:schemeClr val="tx1"/>
            </a:solidFill>
            <a:prstDash val="solid"/>
            <a:tailEnd type="none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ru-RU"/>
          </a:p>
        </c:txPr>
        <c:crossAx val="35321856"/>
        <c:crosses val="autoZero"/>
        <c:crossBetween val="between"/>
        <c:majorUnit val="5"/>
        <c:minorUnit val="1"/>
      </c:valAx>
      <c:spPr>
        <a:gradFill rotWithShape="0">
          <a:gsLst>
            <a:gs pos="0">
              <a:srgbClr val="FFFFFF">
                <a:lumMod val="99000"/>
                <a:lumOff val="1000"/>
              </a:srgbClr>
            </a:gs>
            <a:gs pos="100000">
              <a:srgbClr val="FFFF99"/>
            </a:gs>
          </a:gsLst>
          <a:lin ang="5400000" scaled="1"/>
        </a:gradFill>
        <a:ln w="27634">
          <a:noFill/>
        </a:ln>
      </c:spPr>
    </c:plotArea>
    <c:legend>
      <c:legendPos val="r"/>
      <c:layout>
        <c:manualLayout>
          <c:xMode val="edge"/>
          <c:yMode val="edge"/>
          <c:x val="0.12345679012345678"/>
          <c:y val="0.8798646362098157"/>
          <c:w val="0.84062850729517558"/>
          <c:h val="8.4602368866328451E-2"/>
        </c:manualLayout>
      </c:layout>
      <c:overlay val="0"/>
      <c:spPr>
        <a:noFill/>
        <a:ln w="3454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59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33535529733713E-2"/>
          <c:y val="5.2546369609649674E-2"/>
          <c:w val="0.80448695866141728"/>
          <c:h val="0.78612304465286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C0000"/>
            </a:solidFill>
          </c:spPr>
          <c:invertIfNegative val="0"/>
          <c:dLbls>
            <c:dLbl>
              <c:idx val="3"/>
              <c:layout>
                <c:manualLayout>
                  <c:x val="2.4535577263209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9 мес.2017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22.9</c:v>
                </c:pt>
                <c:pt idx="1">
                  <c:v>24.9</c:v>
                </c:pt>
                <c:pt idx="2">
                  <c:v>31.3</c:v>
                </c:pt>
                <c:pt idx="3">
                  <c:v>35.800000000000004</c:v>
                </c:pt>
                <c:pt idx="4">
                  <c:v>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73792"/>
        <c:axId val="43713664"/>
      </c:barChart>
      <c:catAx>
        <c:axId val="4387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effectLst/>
              </a:defRPr>
            </a:pPr>
            <a:endParaRPr lang="ru-RU"/>
          </a:p>
        </c:txPr>
        <c:crossAx val="43713664"/>
        <c:crosses val="autoZero"/>
        <c:auto val="1"/>
        <c:lblAlgn val="ctr"/>
        <c:lblOffset val="100"/>
        <c:noMultiLvlLbl val="0"/>
      </c:catAx>
      <c:valAx>
        <c:axId val="4371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387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67720232154082E-2"/>
          <c:y val="4.9140114673329176E-2"/>
          <c:w val="0.94683223806131722"/>
          <c:h val="0.7975246617619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800000"/>
            </a:solidFill>
            <a:ln w="1260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20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9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 население</c:v>
                </c:pt>
                <c:pt idx="1">
                  <c:v>Постоянное 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58.3</c:v>
                </c:pt>
                <c:pt idx="1">
                  <c:v>45.8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FFC000"/>
            </a:solidFill>
            <a:ln w="1260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20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9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 население</c:v>
                </c:pt>
                <c:pt idx="1">
                  <c:v>Постоянное население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49.3</c:v>
                </c:pt>
                <c:pt idx="1">
                  <c:v>37.9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811264"/>
        <c:axId val="33427968"/>
      </c:barChart>
      <c:catAx>
        <c:axId val="4481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5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8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27968"/>
        <c:crosses val="autoZero"/>
        <c:auto val="1"/>
        <c:lblAlgn val="ctr"/>
        <c:lblOffset val="100"/>
        <c:noMultiLvlLbl val="0"/>
      </c:catAx>
      <c:valAx>
        <c:axId val="3342796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0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11264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28932351393231E-2"/>
          <c:y val="2.5755052444820053E-2"/>
          <c:w val="0.88218326996284169"/>
          <c:h val="0.85540675932015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 население</c:v>
                </c:pt>
                <c:pt idx="1">
                  <c:v>Постоянное 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77.099999999999994</c:v>
                </c:pt>
                <c:pt idx="1">
                  <c:v>60.5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78176"/>
        <c:axId val="33430272"/>
      </c:barChart>
      <c:catAx>
        <c:axId val="4497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30272"/>
        <c:crosses val="autoZero"/>
        <c:auto val="1"/>
        <c:lblAlgn val="ctr"/>
        <c:lblOffset val="100"/>
        <c:noMultiLvlLbl val="0"/>
      </c:catAx>
      <c:valAx>
        <c:axId val="3343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97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Самарская область</c:v>
                </c:pt>
              </c:strCache>
            </c:strRef>
          </c:tx>
          <c:dLbls>
            <c:dLbl>
              <c:idx val="1"/>
              <c:layout>
                <c:manualLayout>
                  <c:x val="2.5115531444645381E-3"/>
                  <c:y val="-3.290006566196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557765722322684E-3"/>
                  <c:y val="-2.412671481877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557765722322684E-3"/>
                  <c:y val="-3.070672795117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115531444645381E-3"/>
                  <c:y val="-3.070672795117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21.2</c:v>
                </c:pt>
                <c:pt idx="1">
                  <c:v>15.9</c:v>
                </c:pt>
                <c:pt idx="2">
                  <c:v>14.1</c:v>
                </c:pt>
                <c:pt idx="3">
                  <c:v>11.9</c:v>
                </c:pt>
                <c:pt idx="4">
                  <c:v>9.7000000000000011</c:v>
                </c:pt>
                <c:pt idx="5">
                  <c:v>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РФ</c:v>
                </c:pt>
              </c:strCache>
            </c:strRef>
          </c:tx>
          <c:dLbls>
            <c:dLbl>
              <c:idx val="0"/>
              <c:layout>
                <c:manualLayout>
                  <c:x val="-1.2557765722322684E-3"/>
                  <c:y val="-2.193337710797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115531444645381E-3"/>
                  <c:y val="-3.070672795117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231062889290736E-3"/>
                  <c:y val="-2.193337710797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14.2</c:v>
                </c:pt>
                <c:pt idx="1">
                  <c:v>12.5</c:v>
                </c:pt>
                <c:pt idx="2">
                  <c:v>11.3</c:v>
                </c:pt>
                <c:pt idx="3">
                  <c:v>10</c:v>
                </c:pt>
                <c:pt idx="4">
                  <c:v>9</c:v>
                </c:pt>
                <c:pt idx="5">
                  <c:v>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ПФО</c:v>
                </c:pt>
              </c:strCache>
            </c:strRef>
          </c:tx>
          <c:dLbls>
            <c:dLbl>
              <c:idx val="0"/>
              <c:layout>
                <c:manualLayout>
                  <c:x val="1.2557765722322684E-3"/>
                  <c:y val="-1.7546701686383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557765722322684E-3"/>
                  <c:y val="-2.1933377107978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115531444645381E-3"/>
                  <c:y val="-2.193337710797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557765722322684E-3"/>
                  <c:y val="-1.535336397558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12.7</c:v>
                </c:pt>
                <c:pt idx="1">
                  <c:v>10.9</c:v>
                </c:pt>
                <c:pt idx="2">
                  <c:v>10.5</c:v>
                </c:pt>
                <c:pt idx="3">
                  <c:v>8.1</c:v>
                </c:pt>
                <c:pt idx="4">
                  <c:v>7.5</c:v>
                </c:pt>
                <c:pt idx="5">
                  <c:v>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20672"/>
        <c:axId val="63001088"/>
      </c:lineChart>
      <c:catAx>
        <c:axId val="45020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3001088"/>
        <c:crosses val="autoZero"/>
        <c:auto val="1"/>
        <c:lblAlgn val="ctr"/>
        <c:lblOffset val="100"/>
        <c:noMultiLvlLbl val="0"/>
      </c:catAx>
      <c:valAx>
        <c:axId val="63001088"/>
        <c:scaling>
          <c:orientation val="minMax"/>
          <c:max val="25"/>
          <c:min val="5"/>
        </c:scaling>
        <c:delete val="0"/>
        <c:axPos val="l"/>
        <c:numFmt formatCode="General" sourceLinked="1"/>
        <c:majorTickMark val="none"/>
        <c:minorTickMark val="none"/>
        <c:tickLblPos val="nextTo"/>
        <c:crossAx val="45020672"/>
        <c:crosses val="autoZero"/>
        <c:crossBetween val="between"/>
        <c:minorUnit val="2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 b="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56524697437016E-2"/>
          <c:y val="1.96764605700901E-2"/>
          <c:w val="0.90227263347300635"/>
          <c:h val="0.792699599191851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Самарская область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9353817229381188E-2"/>
                  <c:y val="-3.232255363444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61780843699124E-2"/>
                  <c:y val="-6.7338653405087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706066785132874E-2"/>
                  <c:y val="-3.0638132893203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235616873982496E-2"/>
                  <c:y val="-2.9629007498238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156.30000000000001</c:v>
                </c:pt>
                <c:pt idx="1">
                  <c:v>167.3</c:v>
                </c:pt>
                <c:pt idx="2">
                  <c:v>175.7</c:v>
                </c:pt>
                <c:pt idx="3">
                  <c:v>175.7</c:v>
                </c:pt>
                <c:pt idx="4">
                  <c:v>160.80000000000001</c:v>
                </c:pt>
                <c:pt idx="5">
                  <c:v>152.19999999999999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167.9</c:v>
                </c:pt>
                <c:pt idx="1">
                  <c:v>157.69999999999999</c:v>
                </c:pt>
                <c:pt idx="2">
                  <c:v>147.5</c:v>
                </c:pt>
                <c:pt idx="3">
                  <c:v>137.30000000000001</c:v>
                </c:pt>
                <c:pt idx="4">
                  <c:v>129.1</c:v>
                </c:pt>
                <c:pt idx="5">
                  <c:v>121.3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ПФО</c:v>
                </c:pt>
              </c:strCache>
            </c:strRef>
          </c:tx>
          <c:spPr>
            <a:ln w="57150" cap="rnd">
              <a:solidFill>
                <a:srgbClr val="0066C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647750444248642E-3"/>
                  <c:y val="5.9449873946321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568588238327524E-17"/>
                  <c:y val="6.2034651074422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706066785132874E-2"/>
                  <c:y val="6.978898245872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530333925664457E-3"/>
                  <c:y val="6.978898245872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152.69999999999999</c:v>
                </c:pt>
                <c:pt idx="1">
                  <c:v>144.6</c:v>
                </c:pt>
                <c:pt idx="2">
                  <c:v>137.80000000000001</c:v>
                </c:pt>
                <c:pt idx="3">
                  <c:v>130.69999999999999</c:v>
                </c:pt>
                <c:pt idx="4">
                  <c:v>123.1</c:v>
                </c:pt>
                <c:pt idx="5">
                  <c:v>117.2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81760"/>
        <c:axId val="44909120"/>
      </c:lineChart>
      <c:catAx>
        <c:axId val="449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909120"/>
        <c:crosses val="autoZero"/>
        <c:auto val="1"/>
        <c:lblAlgn val="ctr"/>
        <c:lblOffset val="100"/>
        <c:noMultiLvlLbl val="0"/>
      </c:catAx>
      <c:valAx>
        <c:axId val="44909120"/>
        <c:scaling>
          <c:orientation val="minMax"/>
          <c:min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981760"/>
        <c:crosses val="autoZero"/>
        <c:crossBetween val="between"/>
      </c:valAx>
      <c:spPr>
        <a:solidFill>
          <a:srgbClr val="FFFFE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19484822041392"/>
          <c:y val="2.7353437145236244E-2"/>
          <c:w val="0.83781536567188364"/>
          <c:h val="0.80592720471874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Больные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9.5293508626351448E-4"/>
                  <c:y val="8.12729916540770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96848082156202E-3"/>
                  <c:y val="8.36245817826573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33499443904288E-3"/>
                  <c:y val="8.82548071964586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611287152814006E-3"/>
                  <c:y val="8.384881608546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334994439042099E-3"/>
                  <c:y val="8.4657244628884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effectLst/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10 мес. 2017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5647</c:v>
                </c:pt>
                <c:pt idx="1">
                  <c:v>5642</c:v>
                </c:pt>
                <c:pt idx="2">
                  <c:v>5155</c:v>
                </c:pt>
                <c:pt idx="3">
                  <c:v>4877</c:v>
                </c:pt>
                <c:pt idx="4">
                  <c:v>4504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Контактные</c:v>
                </c:pt>
              </c:strCache>
            </c:strRef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3.0864197530864274E-3"/>
                  <c:y val="0.137784054848035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32098765432143E-3"/>
                  <c:y val="0.137784054848035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894191026988552E-3"/>
                  <c:y val="0.21258522894026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2976966822766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sz="1600" b="1">
                    <a:effectLst/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10 мес. 2017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9326</c:v>
                </c:pt>
                <c:pt idx="1">
                  <c:v>9881</c:v>
                </c:pt>
                <c:pt idx="2">
                  <c:v>19927</c:v>
                </c:pt>
                <c:pt idx="3">
                  <c:v>28420</c:v>
                </c:pt>
                <c:pt idx="4">
                  <c:v>31809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503168"/>
        <c:axId val="4491488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Соотношение</c:v>
                </c:pt>
              </c:strCache>
            </c:strRef>
          </c:tx>
          <c:spPr>
            <a:ln w="44426">
              <a:solidFill>
                <a:srgbClr val="C00000"/>
              </a:solidFill>
            </a:ln>
          </c:spPr>
          <c:marker>
            <c:symbol val="diamond"/>
            <c:size val="11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8807934904412082E-2"/>
                  <c:y val="-4.3428685066717578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+mn-lt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219092921712492E-2"/>
                  <c:y val="-5.007924118075005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+mn-lt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654750652292336E-2"/>
                  <c:y val="-3.7440277480228719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+mn-lt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4.703180257160266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10 мес. 2017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1.7</c:v>
                </c:pt>
                <c:pt idx="1">
                  <c:v>1.8</c:v>
                </c:pt>
                <c:pt idx="2">
                  <c:v>3.9</c:v>
                </c:pt>
                <c:pt idx="3">
                  <c:v>5.83</c:v>
                </c:pt>
                <c:pt idx="4">
                  <c:v>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3680"/>
        <c:axId val="44915456"/>
      </c:lineChart>
      <c:catAx>
        <c:axId val="7450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+mn-lt"/>
              </a:defRPr>
            </a:pPr>
            <a:endParaRPr lang="ru-RU"/>
          </a:p>
        </c:txPr>
        <c:crossAx val="44914880"/>
        <c:crosses val="autoZero"/>
        <c:auto val="1"/>
        <c:lblAlgn val="ctr"/>
        <c:lblOffset val="100"/>
        <c:noMultiLvlLbl val="0"/>
      </c:catAx>
      <c:valAx>
        <c:axId val="4491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74503168"/>
        <c:crosses val="autoZero"/>
        <c:crossBetween val="between"/>
      </c:valAx>
      <c:catAx>
        <c:axId val="7450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915456"/>
        <c:crosses val="autoZero"/>
        <c:auto val="1"/>
        <c:lblAlgn val="ctr"/>
        <c:lblOffset val="100"/>
        <c:noMultiLvlLbl val="0"/>
      </c:catAx>
      <c:valAx>
        <c:axId val="449154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74503680"/>
        <c:crosses val="max"/>
        <c:crossBetween val="between"/>
        <c:majorUnit val="1"/>
      </c:val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157652056498718"/>
          <c:y val="0.90698141082880213"/>
          <c:w val="0.70167123329237246"/>
          <c:h val="7.6484563140947537E-2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при профомотрах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60.4</c:v>
                </c:pt>
                <c:pt idx="1">
                  <c:v>61.2</c:v>
                </c:pt>
                <c:pt idx="2">
                  <c:v>67.599999999999994</c:v>
                </c:pt>
                <c:pt idx="3">
                  <c:v>68.5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деструктивных форм</c:v>
                </c:pt>
              </c:strCache>
            </c:strRef>
          </c:tx>
          <c:spPr>
            <a:solidFill>
              <a:srgbClr val="A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41.4</c:v>
                </c:pt>
                <c:pt idx="1">
                  <c:v>40.5</c:v>
                </c:pt>
                <c:pt idx="2">
                  <c:v>37.1</c:v>
                </c:pt>
                <c:pt idx="3">
                  <c:v>37.4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993472"/>
        <c:axId val="7634124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Охват профосмотрами</c:v>
                </c:pt>
              </c:strCache>
            </c:strRef>
          </c:tx>
          <c:spPr>
            <a:ln w="762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625E-2"/>
                  <c:y val="-4.453124726062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291004836090414E-17"/>
                  <c:y val="-4.453124726062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8124998269869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79.400000000000006</c:v>
                </c:pt>
                <c:pt idx="1">
                  <c:v>82.5</c:v>
                </c:pt>
                <c:pt idx="2">
                  <c:v>85.4</c:v>
                </c:pt>
                <c:pt idx="3">
                  <c:v>85.4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93984"/>
        <c:axId val="76341824"/>
      </c:lineChart>
      <c:catAx>
        <c:axId val="779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41248"/>
        <c:crosses val="autoZero"/>
        <c:auto val="1"/>
        <c:lblAlgn val="ctr"/>
        <c:lblOffset val="100"/>
        <c:noMultiLvlLbl val="0"/>
      </c:catAx>
      <c:valAx>
        <c:axId val="7634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93472"/>
        <c:crosses val="autoZero"/>
        <c:crossBetween val="between"/>
      </c:valAx>
      <c:valAx>
        <c:axId val="76341824"/>
        <c:scaling>
          <c:orientation val="minMax"/>
          <c:min val="1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93984"/>
        <c:crosses val="max"/>
        <c:crossBetween val="between"/>
      </c:valAx>
      <c:catAx>
        <c:axId val="77993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341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заболеваемость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.26331700006396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371392095330071E-3"/>
                  <c:y val="0.243534515240809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231023405716494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rgbClr val="FF6600"/>
                </a:solidFill>
              </a:ln>
            </c:spPr>
            <c:txPr>
              <a:bodyPr/>
              <a:lstStyle/>
              <a:p>
                <a:pPr>
                  <a:defRPr sz="2015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95.6</c:v>
                </c:pt>
                <c:pt idx="1">
                  <c:v>87.4</c:v>
                </c:pt>
                <c:pt idx="2" formatCode="0.0">
                  <c:v>77.2</c:v>
                </c:pt>
                <c:pt idx="3">
                  <c:v>77.099999999999994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 подростков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0634653534129508E-3"/>
                  <c:y val="9.4396660400288046E-2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915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7007801905498316E-2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915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951980301194096E-3"/>
                  <c:y val="8.1976047189723844E-2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915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sz="1915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 formatCode="General">
                  <c:v>31.8</c:v>
                </c:pt>
                <c:pt idx="1">
                  <c:v>29.6</c:v>
                </c:pt>
                <c:pt idx="2" formatCode="General">
                  <c:v>25.5</c:v>
                </c:pt>
                <c:pt idx="3" formatCode="General">
                  <c:v>20.2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Заболеваемость детей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1317553846530093E-4"/>
                  <c:y val="6.7011062267523222E-2"/>
                </c:manualLayout>
              </c:layout>
              <c:spPr/>
              <c:txPr>
                <a:bodyPr/>
                <a:lstStyle/>
                <a:p>
                  <a:pPr>
                    <a:defRPr sz="1915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015084509298788E-3"/>
                  <c:y val="6.937461958359499E-2"/>
                </c:manualLayout>
              </c:layout>
              <c:spPr/>
              <c:txPr>
                <a:bodyPr/>
                <a:lstStyle/>
                <a:p>
                  <a:pPr>
                    <a:defRPr sz="1915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951980301194096E-3"/>
                  <c:y val="5.7134820768595371E-2"/>
                </c:manualLayout>
              </c:layout>
              <c:spPr/>
              <c:txPr>
                <a:bodyPr/>
                <a:lstStyle/>
                <a:p>
                  <a:pPr>
                    <a:defRPr sz="1915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15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12.3</c:v>
                </c:pt>
                <c:pt idx="1">
                  <c:v>12.2</c:v>
                </c:pt>
                <c:pt idx="2">
                  <c:v>8.4</c:v>
                </c:pt>
                <c:pt idx="3">
                  <c:v>7.7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Смертность от туберкулеза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14.1</c:v>
                </c:pt>
                <c:pt idx="1">
                  <c:v>11.9</c:v>
                </c:pt>
                <c:pt idx="2">
                  <c:v>9.7000000000000011</c:v>
                </c:pt>
                <c:pt idx="3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76608"/>
        <c:axId val="76344704"/>
      </c:barChart>
      <c:lineChart>
        <c:grouping val="standard"/>
        <c:varyColors val="0"/>
        <c:ser>
          <c:idx val="4"/>
          <c:order val="4"/>
          <c:tx>
            <c:strRef>
              <c:f>Лист1!$F$1</c:f>
              <c:strCache>
                <c:ptCount val="1"/>
                <c:pt idx="0">
                  <c:v>Профосмотры</c:v>
                </c:pt>
              </c:strCache>
            </c:strRef>
          </c:tx>
          <c:spPr>
            <a:ln w="47999">
              <a:solidFill>
                <a:srgbClr val="0033CC"/>
              </a:solidFill>
            </a:ln>
          </c:spPr>
          <c:marker>
            <c:symbol val="diamond"/>
            <c:size val="11"/>
            <c:spPr>
              <a:ln>
                <a:solidFill>
                  <a:srgbClr val="0033CC"/>
                </a:solidFill>
              </a:ln>
            </c:spPr>
          </c:marker>
          <c:dLbls>
            <c:dLbl>
              <c:idx val="0"/>
              <c:layout>
                <c:manualLayout>
                  <c:x val="-3.6959960959974877E-2"/>
                  <c:y val="-5.6953963576638809E-2"/>
                </c:manualLayout>
              </c:layout>
              <c:spPr/>
              <c:txPr>
                <a:bodyPr/>
                <a:lstStyle/>
                <a:p>
                  <a:pPr>
                    <a:defRPr sz="2400" b="1" i="0" baseline="0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50727137791541E-2"/>
                  <c:y val="-5.1985701173856307E-2"/>
                </c:manualLayout>
              </c:layout>
              <c:spPr/>
              <c:txPr>
                <a:bodyPr/>
                <a:lstStyle/>
                <a:p>
                  <a:pPr>
                    <a:defRPr sz="2400" b="1" i="0" baseline="0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284036475300211E-3"/>
                  <c:y val="-4.6625766871165646E-2"/>
                </c:manualLayout>
              </c:layout>
              <c:spPr/>
              <c:txPr>
                <a:bodyPr/>
                <a:lstStyle/>
                <a:p>
                  <a:pPr>
                    <a:defRPr sz="2400" b="1" i="0" baseline="0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79.400000000000006</c:v>
                </c:pt>
                <c:pt idx="1">
                  <c:v>82.5</c:v>
                </c:pt>
                <c:pt idx="2">
                  <c:v>85.4</c:v>
                </c:pt>
                <c:pt idx="3">
                  <c:v>85.4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274048"/>
        <c:axId val="44956416"/>
      </c:lineChart>
      <c:catAx>
        <c:axId val="8627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6344704"/>
        <c:crosses val="autoZero"/>
        <c:auto val="1"/>
        <c:lblAlgn val="ctr"/>
        <c:lblOffset val="100"/>
        <c:noMultiLvlLbl val="0"/>
      </c:catAx>
      <c:valAx>
        <c:axId val="7634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6276608"/>
        <c:crosses val="autoZero"/>
        <c:crossBetween val="between"/>
      </c:valAx>
      <c:catAx>
        <c:axId val="86274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956416"/>
        <c:crosses val="autoZero"/>
        <c:auto val="1"/>
        <c:lblAlgn val="ctr"/>
        <c:lblOffset val="100"/>
        <c:noMultiLvlLbl val="0"/>
      </c:catAx>
      <c:valAx>
        <c:axId val="44956416"/>
        <c:scaling>
          <c:orientation val="minMax"/>
          <c:min val="2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6274048"/>
        <c:crosses val="max"/>
        <c:crossBetween val="between"/>
      </c:valAx>
      <c:spPr>
        <a:noFill/>
        <a:ln w="25416">
          <a:noFill/>
        </a:ln>
      </c:spPr>
    </c:plotArea>
    <c:legend>
      <c:legendPos val="b"/>
      <c:layout>
        <c:manualLayout>
          <c:xMode val="edge"/>
          <c:yMode val="edge"/>
          <c:x val="6.9749249541687153E-2"/>
          <c:y val="0.8466188050023159"/>
          <c:w val="0.87593370616658894"/>
          <c:h val="0.13804577736606449"/>
        </c:manualLayout>
      </c:layout>
      <c:overlay val="0"/>
      <c:spPr>
        <a:ln>
          <a:noFill/>
        </a:ln>
      </c:spPr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1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33595823006938E-2"/>
          <c:y val="2.2012308518730699E-2"/>
          <c:w val="0.90261306807004149"/>
          <c:h val="0.701062866074983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9 мес. 2017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28.2</c:v>
                </c:pt>
                <c:pt idx="1">
                  <c:v>32.299999999999997</c:v>
                </c:pt>
                <c:pt idx="2">
                  <c:v>38.700000000000003</c:v>
                </c:pt>
                <c:pt idx="3">
                  <c:v>38.299999999999997</c:v>
                </c:pt>
                <c:pt idx="4">
                  <c:v>42.8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498816"/>
        <c:axId val="43713088"/>
      </c:barChart>
      <c:catAx>
        <c:axId val="8649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713088"/>
        <c:crosses val="autoZero"/>
        <c:auto val="1"/>
        <c:lblAlgn val="ctr"/>
        <c:lblOffset val="100"/>
        <c:noMultiLvlLbl val="0"/>
      </c:catAx>
      <c:valAx>
        <c:axId val="4371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9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0.50081</cdr:x>
      <cdr:y>0.51766</cdr:y>
    </cdr:from>
    <cdr:to>
      <cdr:x>0.51844</cdr:x>
      <cdr:y>0.58809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50276" y="2914058"/>
          <a:ext cx="149593" cy="3964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36576" tIns="41148" rIns="36576" bIns="4114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125" b="1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0.35208</cdr:x>
      <cdr:y>0.03125</cdr:y>
    </cdr:from>
    <cdr:to>
      <cdr:x>0.98854</cdr:x>
      <cdr:y>0.25988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47749" y="189805"/>
          <a:ext cx="7317174" cy="1388649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65000"/>
            <a:lumOff val="3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9 мес. 2017 г. по сравнению с 9 мес. 2016 г.:</a:t>
          </a:r>
        </a:p>
        <a:p xmlns:a="http://schemas.openxmlformats.org/drawingml/2006/main">
          <a:r>
            <a: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 население: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заболело туберкулезом </a:t>
          </a:r>
          <a:r>
            <a: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290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 меньше;</a:t>
          </a:r>
        </a:p>
        <a:p xmlns:a="http://schemas.openxmlformats.org/drawingml/2006/main">
          <a:r>
            <a: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Постоянное население: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заболело туберкулезом </a:t>
          </a:r>
          <a:r>
            <a: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258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 меньше.</a:t>
          </a:r>
        </a:p>
      </cdr:txBody>
    </cdr:sp>
  </cdr:relSizeAnchor>
  <cdr:relSizeAnchor xmlns:cdr="http://schemas.openxmlformats.org/drawingml/2006/chartDrawing">
    <cdr:from>
      <cdr:x>0.15478</cdr:x>
      <cdr:y>0.68596</cdr:y>
    </cdr:from>
    <cdr:to>
      <cdr:x>0.26809</cdr:x>
      <cdr:y>0.76408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779498" y="4166379"/>
          <a:ext cx="1302590" cy="4744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6C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6C0000"/>
              </a:solidFill>
            </a:rPr>
            <a:t>1872 чел.</a:t>
          </a:r>
          <a:endParaRPr lang="ru-RU" sz="1800" b="1" dirty="0">
            <a:solidFill>
              <a:srgbClr val="6C0000"/>
            </a:solidFill>
          </a:endParaRPr>
        </a:p>
      </cdr:txBody>
    </cdr:sp>
  </cdr:relSizeAnchor>
  <cdr:relSizeAnchor xmlns:cdr="http://schemas.openxmlformats.org/drawingml/2006/chartDrawing">
    <cdr:from>
      <cdr:x>0.28984</cdr:x>
      <cdr:y>0.71137</cdr:y>
    </cdr:from>
    <cdr:to>
      <cdr:x>0.40014</cdr:x>
      <cdr:y>0.78948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332252" y="4320697"/>
          <a:ext cx="1268083" cy="4744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745E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483A00"/>
              </a:solidFill>
            </a:rPr>
            <a:t>1582 чел.</a:t>
          </a:r>
          <a:endParaRPr lang="ru-RU" sz="1800" b="1" dirty="0">
            <a:solidFill>
              <a:srgbClr val="483A00"/>
            </a:solidFill>
          </a:endParaRPr>
        </a:p>
      </cdr:txBody>
    </cdr:sp>
  </cdr:relSizeAnchor>
  <cdr:relSizeAnchor xmlns:cdr="http://schemas.openxmlformats.org/drawingml/2006/chartDrawing">
    <cdr:from>
      <cdr:x>0.6275</cdr:x>
      <cdr:y>0.69433</cdr:y>
    </cdr:from>
    <cdr:to>
      <cdr:x>0.74072</cdr:x>
      <cdr:y>0.77244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214139" y="4217179"/>
          <a:ext cx="1301629" cy="4744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6C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6C0000"/>
              </a:solidFill>
            </a:rPr>
            <a:t>1473 чел.</a:t>
          </a:r>
          <a:endParaRPr lang="ru-RU" sz="1800" b="1" dirty="0">
            <a:solidFill>
              <a:srgbClr val="6C0000"/>
            </a:solidFill>
          </a:endParaRPr>
        </a:p>
      </cdr:txBody>
    </cdr:sp>
  </cdr:relSizeAnchor>
  <cdr:relSizeAnchor xmlns:cdr="http://schemas.openxmlformats.org/drawingml/2006/chartDrawing">
    <cdr:from>
      <cdr:x>0.75881</cdr:x>
      <cdr:y>0.71279</cdr:y>
    </cdr:from>
    <cdr:to>
      <cdr:x>0.87653</cdr:x>
      <cdr:y>0.7909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8723763" y="4329322"/>
          <a:ext cx="1353388" cy="4744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745E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483A00"/>
              </a:solidFill>
            </a:rPr>
            <a:t>1215 чел</a:t>
          </a:r>
          <a:r>
            <a:rPr lang="ru-RU" dirty="0" smtClean="0"/>
            <a:t>.</a:t>
          </a:r>
          <a:endParaRPr lang="ru-RU" dirty="0"/>
        </a:p>
      </cdr:txBody>
    </cdr:sp>
  </cdr:relSizeAnchor>
  <cdr:relSizeAnchor xmlns:cdr="http://schemas.openxmlformats.org/drawingml/2006/chartDrawing">
    <cdr:from>
      <cdr:x>0.24189</cdr:x>
      <cdr:y>0.30612</cdr:y>
    </cdr:from>
    <cdr:to>
      <cdr:x>0.35144</cdr:x>
      <cdr:y>0.3956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2780890" y="1859327"/>
          <a:ext cx="1259461" cy="54348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tx1">
              <a:lumMod val="75000"/>
              <a:lumOff val="2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0.70329</cdr:x>
      <cdr:y>0.40266</cdr:y>
    </cdr:from>
    <cdr:to>
      <cdr:x>0.81284</cdr:x>
      <cdr:y>0.49213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8085505" y="2445682"/>
          <a:ext cx="1259461" cy="543421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tx1">
              <a:lumMod val="75000"/>
              <a:lumOff val="2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0.24255</cdr:x>
      <cdr:y>0.29754</cdr:y>
    </cdr:from>
    <cdr:to>
      <cdr:x>0.37686</cdr:x>
      <cdr:y>0.36572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788470" y="1807201"/>
          <a:ext cx="1544118" cy="414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</a:rPr>
            <a:t>9%</a:t>
          </a:r>
          <a:endParaRPr lang="ru-RU" sz="20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0.68227</cdr:x>
      <cdr:y>0.37686</cdr:y>
    </cdr:from>
    <cdr:to>
      <cdr:x>0.86611</cdr:x>
      <cdr:y>0.47485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7843836" y="2288954"/>
          <a:ext cx="2113549" cy="5951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</a:rPr>
            <a:t>7,9%</a:t>
          </a:r>
          <a:endParaRPr lang="ru-RU" sz="20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0.64106</cdr:x>
      <cdr:y>0.83404</cdr:y>
    </cdr:from>
    <cdr:to>
      <cdr:x>0.74971</cdr:x>
      <cdr:y>0.89485</cdr:y>
    </cdr:to>
    <cdr:sp macro="" textlink="">
      <cdr:nvSpPr>
        <cdr:cNvPr id="12" name="TextBox 3"/>
        <cdr:cNvSpPr txBox="1"/>
      </cdr:nvSpPr>
      <cdr:spPr>
        <a:xfrm xmlns:a="http://schemas.openxmlformats.org/drawingml/2006/main">
          <a:off x="7370064" y="5065776"/>
          <a:ext cx="124906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b="1" dirty="0" smtClean="0"/>
            <a:t>9 мес.2016</a:t>
          </a:r>
          <a:endParaRPr lang="ru-RU" b="1" dirty="0"/>
        </a:p>
      </cdr:txBody>
    </cdr:sp>
  </cdr:relSizeAnchor>
  <cdr:relSizeAnchor xmlns:cdr="http://schemas.openxmlformats.org/drawingml/2006/chartDrawing">
    <cdr:from>
      <cdr:x>0.77627</cdr:x>
      <cdr:y>0.83404</cdr:y>
    </cdr:from>
    <cdr:to>
      <cdr:x>0.88492</cdr:x>
      <cdr:y>0.89485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8924544" y="5065776"/>
          <a:ext cx="124906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b="1" dirty="0" smtClean="0"/>
            <a:t>9 мес.2017</a:t>
          </a:r>
          <a:endParaRPr lang="ru-RU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0.18681</cdr:x>
      <cdr:y>0.66234</cdr:y>
    </cdr:from>
    <cdr:to>
      <cdr:x>0.46593</cdr:x>
      <cdr:y>0.77729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3244" y="2385843"/>
          <a:ext cx="1095554" cy="4140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6C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6C0000"/>
              </a:solidFill>
            </a:rPr>
            <a:t>2471 чел</a:t>
          </a:r>
          <a:r>
            <a:rPr lang="ru-RU" b="1" dirty="0" smtClean="0">
              <a:solidFill>
                <a:srgbClr val="6C0000"/>
              </a:solidFill>
            </a:rPr>
            <a:t>.</a:t>
          </a:r>
          <a:endParaRPr lang="ru-RU" b="1" dirty="0">
            <a:solidFill>
              <a:srgbClr val="6C0000"/>
            </a:solidFill>
          </a:endParaRPr>
        </a:p>
      </cdr:txBody>
    </cdr:sp>
  </cdr:relSizeAnchor>
  <cdr:relSizeAnchor xmlns:cdr="http://schemas.openxmlformats.org/drawingml/2006/chartDrawing">
    <cdr:from>
      <cdr:x>0.61758</cdr:x>
      <cdr:y>0.66096</cdr:y>
    </cdr:from>
    <cdr:to>
      <cdr:x>0.92088</cdr:x>
      <cdr:y>0.77591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424021" y="2380889"/>
          <a:ext cx="1190445" cy="4140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6C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6C0000"/>
              </a:solidFill>
            </a:rPr>
            <a:t>1941 чел.</a:t>
          </a:r>
          <a:endParaRPr lang="ru-RU" sz="1800" b="1" dirty="0">
            <a:solidFill>
              <a:srgbClr val="6C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02E8F-8C44-4164-9E03-6417BA2AA955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8D4C3-6DA9-4C3E-8961-5784E56CD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6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4738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474" y="5116700"/>
            <a:ext cx="5390934" cy="48512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01" tIns="43951" rIns="87901" bIns="4395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3026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6589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6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8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7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1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4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1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4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0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7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3632-549A-4583-84C0-9AA4D23E40C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4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koshkah.ru/obshee/ma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02" y="987076"/>
            <a:ext cx="7039386" cy="627326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38913"/>
            <a:ext cx="12191999" cy="2380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 smtClean="0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0033CC"/>
                </a:solidFill>
              </a:rPr>
              <a:t>Эпидемиологическая ситуация по туберкулезу в Самарской области за 2014-2016гг. в сравнении с Российской Федерацией и Поволжским федеральным округом</a:t>
            </a:r>
          </a:p>
          <a:p>
            <a:pPr algn="ctr">
              <a:defRPr/>
            </a:pPr>
            <a:endParaRPr lang="ru-RU" sz="3600" b="1" dirty="0" smtClean="0">
              <a:solidFill>
                <a:srgbClr val="0033CC"/>
              </a:solidFill>
            </a:endParaRPr>
          </a:p>
          <a:p>
            <a:pPr algn="ctr">
              <a:defRPr/>
            </a:pPr>
            <a:endParaRPr lang="ru-RU" sz="3600" b="1" dirty="0" smtClean="0">
              <a:solidFill>
                <a:srgbClr val="0033CC"/>
              </a:solidFill>
            </a:endParaRPr>
          </a:p>
          <a:p>
            <a:pPr algn="ctr">
              <a:defRPr/>
            </a:pPr>
            <a:endParaRPr lang="ru-RU" sz="3600" b="1" dirty="0" smtClean="0">
              <a:solidFill>
                <a:srgbClr val="3333CC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6775" y="5664200"/>
            <a:ext cx="5124450" cy="573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7850" y="5516564"/>
            <a:ext cx="849630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0797" y="5924850"/>
            <a:ext cx="8239305" cy="891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Главный врач ГБУЗ «СОКПТД» М.Н. Кабаева, 14.11.2017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76981" cy="897147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Численность </a:t>
            </a:r>
            <a:r>
              <a:rPr lang="ru-RU" sz="27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больных туберкулезом и контактных лиц, состоящих под наблюдением </a:t>
            </a:r>
            <a:r>
              <a:rPr lang="ru-RU" sz="27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врача-фтизиатра (Самарская </a:t>
            </a:r>
            <a:r>
              <a:rPr lang="ru-RU" sz="27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область, </a:t>
            </a:r>
            <a:r>
              <a:rPr lang="ru-RU" sz="27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2013-2016 </a:t>
            </a:r>
            <a:r>
              <a:rPr lang="ru-RU" sz="27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гг.)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43339" y="1268759"/>
          <a:ext cx="11905323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6236898" y="820186"/>
            <a:ext cx="3679924" cy="1152128"/>
          </a:xfrm>
          <a:prstGeom prst="wedgeRectCallout">
            <a:avLst>
              <a:gd name="adj1" fmla="val 40591"/>
              <a:gd name="adj2" fmla="val 66689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Динамика роста в 2016 году составила 48,7% в сравнении с 2015 годом</a:t>
            </a:r>
            <a:endParaRPr lang="ru-RU" sz="1800" b="1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" y="0"/>
            <a:ext cx="12192000" cy="62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Расширение круга контактных в Самарской области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1232" y="620713"/>
            <a:ext cx="4332593" cy="239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Активная работа по расширению круга лиц, контактных с больными туберкулезом: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</a:rPr>
              <a:t>Повысилось соотношение контактных лиц к 1 больному активным туберкулезом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800000"/>
                </a:solidFill>
              </a:rPr>
              <a:t>с </a:t>
            </a:r>
            <a:r>
              <a:rPr lang="ru-RU" sz="2000" b="1" dirty="0">
                <a:solidFill>
                  <a:srgbClr val="800000"/>
                </a:solidFill>
              </a:rPr>
              <a:t>1,8 </a:t>
            </a:r>
            <a:r>
              <a:rPr lang="ru-RU" sz="2000" b="1" dirty="0">
                <a:solidFill>
                  <a:srgbClr val="002060"/>
                </a:solidFill>
              </a:rPr>
              <a:t>в 2014 году </a:t>
            </a:r>
            <a:r>
              <a:rPr lang="ru-RU" sz="2000" b="1" dirty="0">
                <a:solidFill>
                  <a:srgbClr val="800000"/>
                </a:solidFill>
              </a:rPr>
              <a:t>до 3,9 </a:t>
            </a:r>
            <a:r>
              <a:rPr lang="ru-RU" sz="2000" b="1" dirty="0">
                <a:solidFill>
                  <a:srgbClr val="002060"/>
                </a:solidFill>
              </a:rPr>
              <a:t>в 2015 </a:t>
            </a:r>
            <a:r>
              <a:rPr lang="ru-RU" sz="2000" b="1" dirty="0" smtClean="0">
                <a:solidFill>
                  <a:srgbClr val="002060"/>
                </a:solidFill>
              </a:rPr>
              <a:t>году, </a:t>
            </a:r>
            <a:r>
              <a:rPr lang="ru-RU" sz="2000" b="1" dirty="0" smtClean="0">
                <a:solidFill>
                  <a:srgbClr val="C00000"/>
                </a:solidFill>
              </a:rPr>
              <a:t>до 5,8 </a:t>
            </a:r>
            <a:r>
              <a:rPr lang="ru-RU" sz="2000" b="1" dirty="0" smtClean="0">
                <a:solidFill>
                  <a:srgbClr val="002060"/>
                </a:solidFill>
              </a:rPr>
              <a:t>в 2016 году, </a:t>
            </a:r>
            <a:r>
              <a:rPr lang="ru-RU" sz="2000" b="1" dirty="0" smtClean="0">
                <a:solidFill>
                  <a:srgbClr val="C00000"/>
                </a:solidFill>
              </a:rPr>
              <a:t>до 6,8  </a:t>
            </a:r>
            <a:r>
              <a:rPr lang="ru-RU" sz="2000" b="1" dirty="0" smtClean="0">
                <a:solidFill>
                  <a:srgbClr val="002060"/>
                </a:solidFill>
              </a:rPr>
              <a:t>за 10 месяцев 2017 года.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16415"/>
              </p:ext>
            </p:extLst>
          </p:nvPr>
        </p:nvGraphicFramePr>
        <p:xfrm>
          <a:off x="517405" y="620713"/>
          <a:ext cx="6521570" cy="3008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430"/>
                <a:gridCol w="1352034"/>
                <a:gridCol w="1405053"/>
                <a:gridCol w="1405053"/>
              </a:tblGrid>
              <a:tr h="63694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контактных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 год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 год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 год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rgbClr val="0066CC"/>
                    </a:solidFill>
                  </a:tcPr>
                </a:tc>
              </a:tr>
              <a:tr h="63694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ГБУЗ «СОКПТД»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4 999 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9 194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885 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694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ГБУЗ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«ТПТД»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1 994 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2 724 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628 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001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ГБУЗ «СПТД»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518 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943 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261 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694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Самарская область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9 882 чел.</a:t>
                      </a: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19 927 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420чел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3" marR="91413" marT="45721" marB="45721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386138"/>
            <a:ext cx="7038975" cy="188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968496"/>
            <a:ext cx="12192001" cy="2889504"/>
          </a:xfrm>
          <a:prstGeom prst="rect">
            <a:avLst/>
          </a:prstGeom>
          <a:noFill/>
          <a:ln w="28575"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just"/>
            <a:r>
              <a:rPr lang="ru-RU" b="1" u="sng" dirty="0" smtClean="0">
                <a:solidFill>
                  <a:srgbClr val="500000"/>
                </a:solidFill>
              </a:rPr>
              <a:t>Проведенные мероприятия: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500000"/>
                </a:solidFill>
              </a:rPr>
              <a:t>Совместные выходы со специалистами Управления </a:t>
            </a:r>
            <a:r>
              <a:rPr lang="ru-RU" b="1" dirty="0" err="1" smtClean="0">
                <a:solidFill>
                  <a:srgbClr val="500000"/>
                </a:solidFill>
              </a:rPr>
              <a:t>Роспотребнадзора</a:t>
            </a:r>
            <a:r>
              <a:rPr lang="ru-RU" b="1" dirty="0" smtClean="0">
                <a:solidFill>
                  <a:srgbClr val="500000"/>
                </a:solidFill>
              </a:rPr>
              <a:t> по Самарской области в производственные очаги (МБТ+) групп риска; декретированных контингентов;</a:t>
            </a:r>
          </a:p>
          <a:p>
            <a:pPr algn="just"/>
            <a:endParaRPr lang="ru-RU" b="1" dirty="0" smtClean="0">
              <a:solidFill>
                <a:srgbClr val="5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500000"/>
                </a:solidFill>
              </a:rPr>
              <a:t>Передача информации по очагам смерти для совместного разбора и контроля противоэпидемических мероприятий;</a:t>
            </a:r>
          </a:p>
          <a:p>
            <a:pPr algn="just"/>
            <a:endParaRPr lang="ru-RU" b="1" dirty="0" smtClean="0">
              <a:solidFill>
                <a:srgbClr val="5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500000"/>
                </a:solidFill>
              </a:rPr>
              <a:t>Подписание соглашений с медицинскими организациями общей лечебной сети в рамках работы медико-социальных групп.</a:t>
            </a:r>
          </a:p>
          <a:p>
            <a:pPr algn="just"/>
            <a:endParaRPr lang="ru-RU" b="1" dirty="0" smtClean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6264" y="1"/>
            <a:ext cx="12105736" cy="39681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Программа «Мониторинг вновь выявленных больных </a:t>
            </a:r>
            <a:r>
              <a:rPr lang="ru-RU" sz="2400" b="1" dirty="0" smtClean="0">
                <a:latin typeface="+mn-lt"/>
              </a:rPr>
              <a:t>туберкулезом»</a:t>
            </a:r>
            <a:endParaRPr lang="ru-RU" sz="2400" b="1" dirty="0">
              <a:latin typeface="+mn-lt"/>
            </a:endParaRPr>
          </a:p>
        </p:txBody>
      </p:sp>
      <p:pic>
        <p:nvPicPr>
          <p:cNvPr id="2051" name="Picture 2" descr="C:\Users\UserPC1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" y="679446"/>
            <a:ext cx="6043792" cy="3539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UserPC1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00" y="3278715"/>
            <a:ext cx="6364406" cy="3471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30056" y="396815"/>
            <a:ext cx="6061944" cy="2967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Программа разработана специалистами ГБУЗ «СОКПТД»: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</a:rPr>
              <a:t>а</a:t>
            </a:r>
            <a:r>
              <a:rPr lang="ru-RU" sz="1600" b="1" dirty="0" smtClean="0">
                <a:solidFill>
                  <a:schemeClr val="tx1"/>
                </a:solidFill>
              </a:rPr>
              <a:t>втоматический мониторинг</a:t>
            </a:r>
            <a:r>
              <a:rPr lang="ru-RU" sz="1600" b="1" dirty="0">
                <a:solidFill>
                  <a:schemeClr val="tx1"/>
                </a:solidFill>
              </a:rPr>
              <a:t> количества </a:t>
            </a:r>
            <a:r>
              <a:rPr lang="ru-RU" sz="1600" b="1" dirty="0" smtClean="0">
                <a:solidFill>
                  <a:schemeClr val="tx1"/>
                </a:solidFill>
              </a:rPr>
              <a:t>вновь </a:t>
            </a:r>
            <a:r>
              <a:rPr lang="ru-RU" sz="1600" b="1" dirty="0">
                <a:solidFill>
                  <a:schemeClr val="tx1"/>
                </a:solidFill>
              </a:rPr>
              <a:t>выявленных больных  в разрезе диспансерных отделений по заданным </a:t>
            </a:r>
            <a:r>
              <a:rPr lang="ru-RU" sz="1600" b="1" dirty="0" smtClean="0">
                <a:solidFill>
                  <a:schemeClr val="tx1"/>
                </a:solidFill>
              </a:rPr>
              <a:t>параметрам (адрес, возраст и т.д.);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</a:rPr>
              <a:t>персонифицированный учет всех вновь выявленных больных туберкулезом на </a:t>
            </a:r>
            <a:r>
              <a:rPr lang="ru-RU" sz="1600" b="1" dirty="0" smtClean="0">
                <a:solidFill>
                  <a:schemeClr val="tx1"/>
                </a:solidFill>
              </a:rPr>
              <a:t>территории региона;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600" b="1" dirty="0">
                <a:solidFill>
                  <a:schemeClr val="tx1"/>
                </a:solidFill>
              </a:rPr>
              <a:t>отчета за заданный пользователем временной </a:t>
            </a:r>
            <a:r>
              <a:rPr lang="ru-RU" sz="1600" b="1" dirty="0" smtClean="0">
                <a:solidFill>
                  <a:schemeClr val="tx1"/>
                </a:solidFill>
              </a:rPr>
              <a:t>период;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</a:rPr>
              <a:t>функция поиска пациента по заданным </a:t>
            </a:r>
            <a:r>
              <a:rPr lang="ru-RU" sz="1600" b="1" dirty="0" smtClean="0">
                <a:solidFill>
                  <a:schemeClr val="tx1"/>
                </a:solidFill>
              </a:rPr>
              <a:t>критериям.</a:t>
            </a:r>
          </a:p>
          <a:p>
            <a:pPr algn="ctr"/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7419" y="5430982"/>
            <a:ext cx="9628908" cy="879278"/>
          </a:xfrm>
          <a:prstGeom prst="rect">
            <a:avLst/>
          </a:prstGeom>
          <a:solidFill>
            <a:srgbClr val="00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начала использоваться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эпидемиологами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«СОКПТД» в феврале 2016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8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1" y="0"/>
            <a:ext cx="11914909" cy="6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Организация профилактических осмотров населения Самарской области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8582" y="1218508"/>
            <a:ext cx="6497782" cy="4656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Ежегодный </a:t>
            </a:r>
            <a:r>
              <a:rPr lang="ru-RU" sz="2400" b="1" dirty="0" smtClean="0">
                <a:solidFill>
                  <a:srgbClr val="C00000"/>
                </a:solidFill>
              </a:rPr>
              <a:t>план</a:t>
            </a:r>
            <a:r>
              <a:rPr lang="ru-RU" sz="2400" b="1" dirty="0" smtClean="0">
                <a:solidFill>
                  <a:srgbClr val="002060"/>
                </a:solidFill>
              </a:rPr>
              <a:t> профилактических обследований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 целях раннего выявления туберкулеза среди населения Самарской области;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Совместные </a:t>
            </a:r>
            <a:r>
              <a:rPr lang="ru-RU" sz="2400" b="1" dirty="0" smtClean="0">
                <a:solidFill>
                  <a:srgbClr val="C00000"/>
                </a:solidFill>
              </a:rPr>
              <a:t>совещания</a:t>
            </a:r>
            <a:r>
              <a:rPr lang="ru-RU" sz="2400" b="1" dirty="0" smtClean="0">
                <a:solidFill>
                  <a:srgbClr val="002060"/>
                </a:solidFill>
              </a:rPr>
              <a:t> в Министерстве здравоохранения со </a:t>
            </a:r>
            <a:r>
              <a:rPr lang="ru-RU" sz="2400" b="1" dirty="0">
                <a:solidFill>
                  <a:srgbClr val="002060"/>
                </a:solidFill>
              </a:rPr>
              <a:t>специалистами </a:t>
            </a:r>
            <a:r>
              <a:rPr lang="ru-RU" sz="2400" b="1" dirty="0" smtClean="0">
                <a:solidFill>
                  <a:srgbClr val="002060"/>
                </a:solidFill>
              </a:rPr>
              <a:t>Управления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Роспотребнадзора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и ответственными за раннее выявление туберкулеза в медицинских организациях;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Ежемесячные </a:t>
            </a:r>
            <a:r>
              <a:rPr lang="ru-RU" sz="2400" b="1" dirty="0" smtClean="0">
                <a:solidFill>
                  <a:srgbClr val="C00000"/>
                </a:solidFill>
              </a:rPr>
              <a:t>организационно-методические выезды</a:t>
            </a:r>
            <a:r>
              <a:rPr lang="ru-RU" sz="2400" b="1" dirty="0" smtClean="0">
                <a:solidFill>
                  <a:srgbClr val="002060"/>
                </a:solidFill>
              </a:rPr>
              <a:t> сотрудников ГБУЗ «СОКПТД» в районы Самарской области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E:\Статистика\План по профосмотрам для РПН\План для Роспотребнадзора на 2016\Скан титульный лист подписано\img-160511125705-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1" y="828136"/>
            <a:ext cx="4166558" cy="5771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68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Выявлено при </a:t>
            </a:r>
            <a:r>
              <a:rPr lang="ru-RU" sz="2200" b="1" dirty="0" err="1" smtClean="0">
                <a:solidFill>
                  <a:srgbClr val="002060"/>
                </a:solidFill>
              </a:rPr>
              <a:t>профосмотре</a:t>
            </a:r>
            <a:r>
              <a:rPr lang="ru-RU" sz="2200" b="1" dirty="0" smtClean="0">
                <a:solidFill>
                  <a:srgbClr val="002060"/>
                </a:solidFill>
              </a:rPr>
              <a:t> среди впервые выявленных больных туберкулезом и доля деструктивных форм среди впервые выявленных больных туберкулезом легких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(2013-2016 гг., в %)</a:t>
            </a:r>
            <a:endParaRPr lang="ru-RU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0595188"/>
              </p:ext>
            </p:extLst>
          </p:nvPr>
        </p:nvGraphicFramePr>
        <p:xfrm>
          <a:off x="174619" y="126313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ая выноска 12"/>
          <p:cNvSpPr/>
          <p:nvPr/>
        </p:nvSpPr>
        <p:spPr>
          <a:xfrm>
            <a:off x="7573992" y="1009291"/>
            <a:ext cx="4271643" cy="1373691"/>
          </a:xfrm>
          <a:prstGeom prst="wedgeRectCallout">
            <a:avLst>
              <a:gd name="adj1" fmla="val -68525"/>
              <a:gd name="adj2" fmla="val 26930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план снижения смертности населения от туберкулеза. Целевой показатель выявленных при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профосмотре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2017 г. – 70,4%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8664" y="2673927"/>
            <a:ext cx="4175185" cy="384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2016 г.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РФ: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Охват </a:t>
            </a:r>
            <a:r>
              <a:rPr lang="ru-RU" b="1" dirty="0" err="1" smtClean="0">
                <a:solidFill>
                  <a:srgbClr val="002060"/>
                </a:solidFill>
              </a:rPr>
              <a:t>профосмотрами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69,3%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Выявлено при </a:t>
            </a:r>
            <a:r>
              <a:rPr lang="ru-RU" b="1" dirty="0" err="1" smtClean="0">
                <a:solidFill>
                  <a:srgbClr val="002060"/>
                </a:solidFill>
              </a:rPr>
              <a:t>профосмотре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61,7%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Доля деструктивных форм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42,8%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ПФО: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Охват </a:t>
            </a:r>
            <a:r>
              <a:rPr lang="ru-RU" b="1" dirty="0" err="1" smtClean="0">
                <a:solidFill>
                  <a:srgbClr val="002060"/>
                </a:solidFill>
              </a:rPr>
              <a:t>профосмотрами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74,7%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Выявлено при </a:t>
            </a:r>
            <a:r>
              <a:rPr lang="ru-RU" b="1" dirty="0" err="1" smtClean="0">
                <a:solidFill>
                  <a:srgbClr val="002060"/>
                </a:solidFill>
              </a:rPr>
              <a:t>профосмотре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63,6%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Доля деструктивных форм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38,7%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2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7" y="1"/>
            <a:ext cx="10972800" cy="7418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Основные эпидемиологические показатели по туберкулезу в Самарской области 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(на 100 тыс. населения, 2013-2016 гг.)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569092"/>
              </p:ext>
            </p:extLst>
          </p:nvPr>
        </p:nvGraphicFramePr>
        <p:xfrm>
          <a:off x="185109" y="1716388"/>
          <a:ext cx="9959555" cy="483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4014" y="1038225"/>
            <a:ext cx="7021903" cy="393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Охват населения </a:t>
            </a:r>
            <a:r>
              <a:rPr lang="ru-RU" sz="2000" b="1" dirty="0" err="1" smtClean="0">
                <a:solidFill>
                  <a:schemeClr val="tx1"/>
                </a:solidFill>
              </a:rPr>
              <a:t>профосмотрами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86928" y="1242204"/>
            <a:ext cx="1285336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820" y="1"/>
            <a:ext cx="1122218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Организация выявления туберкулеза у работающего населения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0526" y="457200"/>
            <a:ext cx="6151473" cy="61851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57200"/>
            <a:ext cx="5884205" cy="6185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5" y="1524509"/>
            <a:ext cx="5105734" cy="31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456" y="557574"/>
            <a:ext cx="5651292" cy="105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СПЭК Правительства Самарской области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 </a:t>
            </a:r>
            <a:r>
              <a:rPr lang="ru-RU" b="1" dirty="0">
                <a:solidFill>
                  <a:srgbClr val="002060"/>
                </a:solidFill>
              </a:rPr>
              <a:t>13.06.2012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227" y="4589253"/>
            <a:ext cx="5767749" cy="197544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</a:t>
            </a:r>
            <a:r>
              <a:rPr lang="ru-RU" b="1" dirty="0">
                <a:solidFill>
                  <a:srgbClr val="002060"/>
                </a:solidFill>
              </a:rPr>
              <a:t>. 2 Руководителям организаций и предприятий всех форм собственности:</a:t>
            </a:r>
          </a:p>
          <a:p>
            <a:r>
              <a:rPr lang="ru-RU" b="1" dirty="0">
                <a:solidFill>
                  <a:srgbClr val="002060"/>
                </a:solidFill>
              </a:rPr>
              <a:t>2.1. </a:t>
            </a:r>
            <a:r>
              <a:rPr lang="ru-RU" b="1" dirty="0">
                <a:solidFill>
                  <a:srgbClr val="C00000"/>
                </a:solidFill>
              </a:rPr>
              <a:t>Назначить</a:t>
            </a:r>
            <a:r>
              <a:rPr lang="ru-RU" b="1" dirty="0">
                <a:solidFill>
                  <a:srgbClr val="002060"/>
                </a:solidFill>
              </a:rPr>
              <a:t> ответственных работников в организациях и на предприятиях за проведение профилактических осмотров на туберкулез.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983" y="557574"/>
            <a:ext cx="6035016" cy="8312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 ПО НАДЗОРУ В СФЕРЕ ЗАЩИТЫ ПРАВ ПОТРЕБИТЕЛЕЙ И БЛАГОПОЛУЧИЯ ЧЕЛОВЕКА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2" descr="http://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26" y="655788"/>
            <a:ext cx="577135" cy="63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215211" y="1613918"/>
            <a:ext cx="5810012" cy="19832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ПОСТАНОВЛЕНИЕ ГЛАВНОГО ГОСУДАРСТВЕННОГО САНИТАРНОГО ВРАЧА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от 22 октября 2013 г. N 60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 УТВЕРЖДЕНИИ САНИТАРНО-ЭПИДЕМИОЛОГИЧЕСКИХ ПРАВИЛ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СП 3.1.2.3114-13 «ПРОФИЛАКТИКА ТУБЕРКУЛЕЗА»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56983" y="3821502"/>
            <a:ext cx="5868240" cy="2743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4.7</a:t>
            </a:r>
            <a:r>
              <a:rPr lang="ru-RU" b="1" dirty="0">
                <a:solidFill>
                  <a:srgbClr val="002060"/>
                </a:solidFill>
              </a:rPr>
              <a:t>. Руководители предприятий, организаций </a:t>
            </a:r>
            <a:r>
              <a:rPr lang="ru-RU" b="1" dirty="0">
                <a:solidFill>
                  <a:srgbClr val="C00000"/>
                </a:solidFill>
              </a:rPr>
              <a:t>по запросу</a:t>
            </a:r>
            <a:r>
              <a:rPr lang="ru-RU" b="1" dirty="0">
                <a:solidFill>
                  <a:srgbClr val="002060"/>
                </a:solidFill>
              </a:rPr>
              <a:t> обслуживающей медицинской организации представляют информацию, необходимую для организации и проведения профилактических обследований сотрудников в целях раннего выявления туберкулеза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4.11. </a:t>
            </a:r>
            <a:r>
              <a:rPr lang="ru-RU" b="1" dirty="0">
                <a:solidFill>
                  <a:srgbClr val="C00000"/>
                </a:solidFill>
              </a:rPr>
              <a:t>Контроль</a:t>
            </a:r>
            <a:r>
              <a:rPr lang="ru-RU" b="1" dirty="0">
                <a:solidFill>
                  <a:srgbClr val="002060"/>
                </a:solidFill>
              </a:rPr>
              <a:t> за своевременным прохождением сотрудниками организации профилактических осмотров на туберкулез </a:t>
            </a:r>
            <a:r>
              <a:rPr lang="ru-RU" b="1" dirty="0">
                <a:solidFill>
                  <a:srgbClr val="C00000"/>
                </a:solidFill>
              </a:rPr>
              <a:t>осуществляется руководством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48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9158" y="3019245"/>
            <a:ext cx="7996687" cy="208759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проблемы: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пациента в одном месте, проживание и работа в другом;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от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дообследования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контроля со стороны руководителей организаций и/или отказ от предоставления списков сотрудников медицинской организации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5057" y="0"/>
            <a:ext cx="11524890" cy="405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Выявление туберкулеза у работающих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-8626" y="444260"/>
            <a:ext cx="5710687" cy="2516038"/>
          </a:xfrm>
          <a:prstGeom prst="downArrow">
            <a:avLst>
              <a:gd name="adj1" fmla="val 100000"/>
              <a:gd name="adj2" fmla="val 12014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AC0000"/>
                </a:solidFill>
              </a:rPr>
              <a:t>2016 г.</a:t>
            </a:r>
          </a:p>
          <a:p>
            <a:r>
              <a:rPr lang="ru-RU" sz="1600" b="1" dirty="0" smtClean="0">
                <a:solidFill>
                  <a:srgbClr val="AC0000"/>
                </a:solidFill>
              </a:rPr>
              <a:t>1941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впервые выявленных </a:t>
            </a:r>
            <a:r>
              <a:rPr lang="ru-RU" sz="1600" b="1" dirty="0" smtClean="0">
                <a:solidFill>
                  <a:srgbClr val="002060"/>
                </a:solidFill>
              </a:rPr>
              <a:t>больных туберкулезом, </a:t>
            </a:r>
            <a:r>
              <a:rPr lang="ru-RU" sz="1600" b="1" dirty="0">
                <a:solidFill>
                  <a:srgbClr val="002060"/>
                </a:solidFill>
              </a:rPr>
              <a:t>постоянных </a:t>
            </a:r>
            <a:r>
              <a:rPr lang="ru-RU" sz="1600" b="1" dirty="0" smtClean="0">
                <a:solidFill>
                  <a:srgbClr val="002060"/>
                </a:solidFill>
              </a:rPr>
              <a:t>жителей.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И</a:t>
            </a:r>
            <a:r>
              <a:rPr lang="ru-RU" sz="1600" b="1" dirty="0" smtClean="0">
                <a:solidFill>
                  <a:srgbClr val="002060"/>
                </a:solidFill>
              </a:rPr>
              <a:t>з них работающих </a:t>
            </a:r>
            <a:r>
              <a:rPr lang="ru-RU" sz="1600" b="1" dirty="0">
                <a:solidFill>
                  <a:srgbClr val="002060"/>
                </a:solidFill>
              </a:rPr>
              <a:t>– </a:t>
            </a:r>
            <a:r>
              <a:rPr lang="ru-RU" sz="1600" b="1" dirty="0" smtClean="0">
                <a:solidFill>
                  <a:srgbClr val="AC0000"/>
                </a:solidFill>
              </a:rPr>
              <a:t>527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человек (</a:t>
            </a:r>
            <a:r>
              <a:rPr lang="ru-RU" sz="1600" b="1" dirty="0" smtClean="0">
                <a:solidFill>
                  <a:srgbClr val="AC0000"/>
                </a:solidFill>
              </a:rPr>
              <a:t>27,1%</a:t>
            </a:r>
            <a:r>
              <a:rPr lang="ru-RU" sz="1600" b="1" dirty="0" smtClean="0">
                <a:solidFill>
                  <a:srgbClr val="002060"/>
                </a:solidFill>
              </a:rPr>
              <a:t>).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Из </a:t>
            </a:r>
            <a:r>
              <a:rPr lang="ru-RU" sz="1600" b="1" dirty="0">
                <a:solidFill>
                  <a:srgbClr val="002060"/>
                </a:solidFill>
              </a:rPr>
              <a:t>всех работающих не прошли своевременно </a:t>
            </a:r>
            <a:r>
              <a:rPr lang="ru-RU" sz="1600" b="1" dirty="0" smtClean="0">
                <a:solidFill>
                  <a:srgbClr val="002060"/>
                </a:solidFill>
              </a:rPr>
              <a:t>ФГ </a:t>
            </a:r>
            <a:r>
              <a:rPr lang="ru-RU" sz="1600" b="1" dirty="0">
                <a:solidFill>
                  <a:srgbClr val="002060"/>
                </a:solidFill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</a:rPr>
              <a:t>321 </a:t>
            </a:r>
            <a:r>
              <a:rPr lang="ru-RU" sz="1600" b="1" dirty="0">
                <a:solidFill>
                  <a:srgbClr val="002060"/>
                </a:solidFill>
              </a:rPr>
              <a:t>человека (</a:t>
            </a:r>
            <a:r>
              <a:rPr lang="ru-RU" sz="1600" b="1" dirty="0" smtClean="0">
                <a:solidFill>
                  <a:srgbClr val="AC0000"/>
                </a:solidFill>
              </a:rPr>
              <a:t>60.9%</a:t>
            </a:r>
            <a:r>
              <a:rPr lang="ru-RU" sz="1600" b="1" dirty="0" smtClean="0">
                <a:solidFill>
                  <a:srgbClr val="002060"/>
                </a:solidFill>
              </a:rPr>
              <a:t>).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Не </a:t>
            </a:r>
            <a:r>
              <a:rPr lang="ru-RU" sz="1600" b="1" dirty="0">
                <a:solidFill>
                  <a:srgbClr val="002060"/>
                </a:solidFill>
              </a:rPr>
              <a:t>прошли ФГ </a:t>
            </a:r>
            <a:r>
              <a:rPr lang="ru-RU" sz="1600" b="1" dirty="0">
                <a:solidFill>
                  <a:srgbClr val="AC0000"/>
                </a:solidFill>
              </a:rPr>
              <a:t>более 1 года </a:t>
            </a:r>
            <a:r>
              <a:rPr lang="ru-RU" sz="1600" b="1" dirty="0">
                <a:solidFill>
                  <a:srgbClr val="002060"/>
                </a:solidFill>
              </a:rPr>
              <a:t>– </a:t>
            </a:r>
            <a:r>
              <a:rPr lang="ru-RU" sz="1600" b="1" dirty="0" smtClean="0">
                <a:solidFill>
                  <a:srgbClr val="AC0000"/>
                </a:solidFill>
              </a:rPr>
              <a:t>154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человек (</a:t>
            </a:r>
            <a:r>
              <a:rPr lang="ru-RU" sz="1600" b="1" dirty="0" smtClean="0">
                <a:solidFill>
                  <a:srgbClr val="AC0000"/>
                </a:solidFill>
              </a:rPr>
              <a:t>29,2%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от всех работающих), не прошли ФГ </a:t>
            </a:r>
            <a:r>
              <a:rPr lang="ru-RU" sz="1600" b="1" dirty="0">
                <a:solidFill>
                  <a:srgbClr val="AC0000"/>
                </a:solidFill>
              </a:rPr>
              <a:t>более 2 лет </a:t>
            </a:r>
            <a:r>
              <a:rPr lang="ru-RU" sz="1600" b="1" dirty="0">
                <a:solidFill>
                  <a:srgbClr val="002060"/>
                </a:solidFill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</a:rPr>
              <a:t>167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человек </a:t>
            </a:r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600" b="1" dirty="0" smtClean="0">
                <a:solidFill>
                  <a:srgbClr val="AC0000"/>
                </a:solidFill>
              </a:rPr>
              <a:t>31,7%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от всех работающих).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857336" y="444260"/>
            <a:ext cx="6334664" cy="2415396"/>
          </a:xfrm>
          <a:prstGeom prst="downArrow">
            <a:avLst>
              <a:gd name="adj1" fmla="val 100000"/>
              <a:gd name="adj2" fmla="val 7956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rgbClr val="AC00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AC0000"/>
                </a:solidFill>
              </a:rPr>
              <a:t>10 мес. 2017 г. </a:t>
            </a:r>
          </a:p>
          <a:p>
            <a:pPr algn="just"/>
            <a:r>
              <a:rPr lang="ru-RU" sz="1600" b="1" dirty="0" smtClean="0">
                <a:solidFill>
                  <a:srgbClr val="AC0000"/>
                </a:solidFill>
              </a:rPr>
              <a:t>1385</a:t>
            </a:r>
            <a:r>
              <a:rPr lang="ru-RU" sz="1600" b="1" dirty="0" smtClean="0">
                <a:solidFill>
                  <a:srgbClr val="002060"/>
                </a:solidFill>
              </a:rPr>
              <a:t> впервые выявленных больных туберкулезом, постоянных жителей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И</a:t>
            </a:r>
            <a:r>
              <a:rPr lang="ru-RU" sz="1600" b="1" dirty="0" smtClean="0">
                <a:solidFill>
                  <a:srgbClr val="002060"/>
                </a:solidFill>
              </a:rPr>
              <a:t>з них работающих – </a:t>
            </a:r>
            <a:r>
              <a:rPr lang="ru-RU" sz="1600" b="1" dirty="0" smtClean="0">
                <a:solidFill>
                  <a:srgbClr val="AC0000"/>
                </a:solidFill>
              </a:rPr>
              <a:t>356</a:t>
            </a:r>
            <a:r>
              <a:rPr lang="ru-RU" sz="1600" b="1" dirty="0" smtClean="0">
                <a:solidFill>
                  <a:srgbClr val="002060"/>
                </a:solidFill>
              </a:rPr>
              <a:t> человек (</a:t>
            </a:r>
            <a:r>
              <a:rPr lang="ru-RU" sz="1600" b="1" dirty="0" smtClean="0">
                <a:solidFill>
                  <a:srgbClr val="AC0000"/>
                </a:solidFill>
              </a:rPr>
              <a:t>25,7%</a:t>
            </a:r>
            <a:r>
              <a:rPr lang="ru-RU" sz="1600" b="1" dirty="0" smtClean="0">
                <a:solidFill>
                  <a:srgbClr val="002060"/>
                </a:solidFill>
              </a:rPr>
              <a:t>).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Из всех работающих не прошли своевременно ФГ - </a:t>
            </a:r>
            <a:r>
              <a:rPr lang="ru-RU" sz="1600" b="1" dirty="0" smtClean="0">
                <a:solidFill>
                  <a:srgbClr val="C00000"/>
                </a:solidFill>
              </a:rPr>
              <a:t>158</a:t>
            </a:r>
            <a:r>
              <a:rPr lang="ru-RU" sz="1600" b="1" dirty="0" smtClean="0">
                <a:solidFill>
                  <a:srgbClr val="002060"/>
                </a:solidFill>
              </a:rPr>
              <a:t> человека (</a:t>
            </a:r>
            <a:r>
              <a:rPr lang="ru-RU" sz="1600" b="1" dirty="0" smtClean="0">
                <a:solidFill>
                  <a:srgbClr val="AC0000"/>
                </a:solidFill>
              </a:rPr>
              <a:t>44.3%</a:t>
            </a:r>
            <a:r>
              <a:rPr lang="ru-RU" sz="1600" b="1" dirty="0" smtClean="0">
                <a:solidFill>
                  <a:srgbClr val="002060"/>
                </a:solidFill>
              </a:rPr>
              <a:t> от работающих).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Не прошли ФГ </a:t>
            </a:r>
            <a:r>
              <a:rPr lang="ru-RU" sz="1600" b="1" dirty="0" smtClean="0">
                <a:solidFill>
                  <a:srgbClr val="C00000"/>
                </a:solidFill>
              </a:rPr>
              <a:t>более 1 года </a:t>
            </a:r>
            <a:r>
              <a:rPr lang="ru-RU" sz="1600" b="1" dirty="0" smtClean="0">
                <a:solidFill>
                  <a:srgbClr val="002060"/>
                </a:solidFill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</a:rPr>
              <a:t>68</a:t>
            </a:r>
            <a:r>
              <a:rPr lang="ru-RU" sz="1600" b="1" dirty="0" smtClean="0">
                <a:solidFill>
                  <a:srgbClr val="002060"/>
                </a:solidFill>
              </a:rPr>
              <a:t> человека (</a:t>
            </a:r>
            <a:r>
              <a:rPr lang="ru-RU" sz="1600" b="1" dirty="0" smtClean="0">
                <a:solidFill>
                  <a:srgbClr val="C00000"/>
                </a:solidFill>
              </a:rPr>
              <a:t>19,1% </a:t>
            </a:r>
            <a:r>
              <a:rPr lang="ru-RU" sz="1600" b="1" dirty="0" smtClean="0">
                <a:solidFill>
                  <a:srgbClr val="002060"/>
                </a:solidFill>
              </a:rPr>
              <a:t>от всех работающих), не прошли ФГ </a:t>
            </a:r>
            <a:r>
              <a:rPr lang="ru-RU" sz="1600" b="1" dirty="0" smtClean="0">
                <a:solidFill>
                  <a:srgbClr val="C00000"/>
                </a:solidFill>
              </a:rPr>
              <a:t>более 2 лет </a:t>
            </a:r>
            <a:r>
              <a:rPr lang="ru-RU" sz="1600" b="1" dirty="0" smtClean="0">
                <a:solidFill>
                  <a:srgbClr val="002060"/>
                </a:solidFill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</a:rPr>
              <a:t>90</a:t>
            </a:r>
            <a:r>
              <a:rPr lang="ru-RU" sz="1600" b="1" dirty="0" smtClean="0">
                <a:solidFill>
                  <a:srgbClr val="002060"/>
                </a:solidFill>
              </a:rPr>
              <a:t> человек (</a:t>
            </a:r>
            <a:r>
              <a:rPr lang="ru-RU" sz="1600" b="1" dirty="0" smtClean="0">
                <a:solidFill>
                  <a:srgbClr val="C00000"/>
                </a:solidFill>
              </a:rPr>
              <a:t>25,3%</a:t>
            </a:r>
            <a:r>
              <a:rPr lang="ru-RU" sz="1600" b="1" dirty="0" smtClean="0">
                <a:solidFill>
                  <a:srgbClr val="002060"/>
                </a:solidFill>
              </a:rPr>
              <a:t> от всех работающих).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8626" y="5165784"/>
            <a:ext cx="12200626" cy="1692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500000"/>
                </a:solidFill>
              </a:rPr>
              <a:t>Проведенные мероприятия: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500000"/>
                </a:solidFill>
              </a:rPr>
              <a:t>Запросы от медицинских организаций;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500000"/>
                </a:solidFill>
              </a:rPr>
              <a:t>Участие сотрудников ОЛС и противотуберкулезной службы в работе коллегий Администраций районов;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500000"/>
                </a:solidFill>
              </a:rPr>
              <a:t>Выходы врачей-фтизиатров совместно со специалистами Управления </a:t>
            </a:r>
            <a:r>
              <a:rPr lang="ru-RU" sz="2000" b="1" dirty="0" err="1" smtClean="0">
                <a:solidFill>
                  <a:srgbClr val="500000"/>
                </a:solidFill>
              </a:rPr>
              <a:t>Роспотребнадзора</a:t>
            </a:r>
            <a:r>
              <a:rPr lang="ru-RU" sz="2000" b="1" dirty="0" smtClean="0">
                <a:solidFill>
                  <a:srgbClr val="500000"/>
                </a:solidFill>
              </a:rPr>
              <a:t> в организации, в которых были выявлены больные туберкулезом</a:t>
            </a:r>
            <a:endParaRPr lang="ru-RU" sz="2000" b="1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16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211" y="0"/>
            <a:ext cx="11499273" cy="817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Охват профилактическими осмотрами групп риска,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подлежащих обследованию  2 раза в 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608" y="1115568"/>
            <a:ext cx="11705427" cy="5376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снижению смертности населения от туберкулеза </a:t>
            </a:r>
          </a:p>
          <a:p>
            <a:pPr>
              <a:defRPr/>
            </a:pP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в Самарской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800000"/>
                </a:solidFill>
              </a:rPr>
              <a:t>Раздел 2.  </a:t>
            </a:r>
            <a:r>
              <a:rPr lang="ru-RU" b="1" dirty="0">
                <a:solidFill>
                  <a:srgbClr val="002060"/>
                </a:solidFill>
              </a:rPr>
              <a:t>Улучшение выявления туберкулеза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Внедрение региональных межведомственных программ по привлечению к профилактическим обследованиям на туберкулез лиц из социальных групп риска.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b="1" dirty="0">
                <a:solidFill>
                  <a:srgbClr val="800000"/>
                </a:solidFill>
              </a:rPr>
              <a:t>Охват лиц из социальных групп риска профилактическими обследованиями на </a:t>
            </a:r>
            <a:r>
              <a:rPr lang="ru-RU" b="1" dirty="0" smtClean="0">
                <a:solidFill>
                  <a:srgbClr val="800000"/>
                </a:solidFill>
              </a:rPr>
              <a:t>туберкулез - 80%.</a:t>
            </a:r>
            <a:endParaRPr lang="ru-RU" b="1" dirty="0">
              <a:solidFill>
                <a:srgbClr val="80000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- Лица БОМЖ;</a:t>
            </a:r>
          </a:p>
          <a:p>
            <a:r>
              <a:rPr lang="ru-RU" b="1" dirty="0">
                <a:solidFill>
                  <a:srgbClr val="002060"/>
                </a:solidFill>
              </a:rPr>
              <a:t>- Лица, состоящие на учете у нарколога;</a:t>
            </a:r>
          </a:p>
          <a:p>
            <a:r>
              <a:rPr lang="ru-RU" b="1" dirty="0">
                <a:solidFill>
                  <a:srgbClr val="002060"/>
                </a:solidFill>
              </a:rPr>
              <a:t>- Лица, состоящие на учете у психиатра;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Лица</a:t>
            </a:r>
            <a:r>
              <a:rPr lang="ru-RU" b="1" dirty="0">
                <a:solidFill>
                  <a:srgbClr val="002060"/>
                </a:solidFill>
              </a:rPr>
              <a:t>, освободившиеся из учреждений ФСИН.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b="1" dirty="0">
                <a:solidFill>
                  <a:srgbClr val="800000"/>
                </a:solidFill>
              </a:rPr>
              <a:t>Доля больных туберкулезом, выявленных активно – </a:t>
            </a:r>
            <a:r>
              <a:rPr lang="ru-RU" b="1" dirty="0" smtClean="0">
                <a:solidFill>
                  <a:srgbClr val="800000"/>
                </a:solidFill>
              </a:rPr>
              <a:t>70,4%.    </a:t>
            </a:r>
            <a:endParaRPr lang="ru-RU" b="1" dirty="0">
              <a:solidFill>
                <a:srgbClr val="800000"/>
              </a:solidFill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ГЛАВНОГО ГОСУДАРСТВЕННОГО САНИТАРНОГО ВРАЧА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22 октября 2013 г. N 60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САНИТАРНО-ЭПИДЕМИОЛОГИЧЕСКИХ 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лиц, подлежащих обследованию 2 раза в год: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- ВИЧ-инфицированные;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- пациенты, состоящие на диспансерном учете в наркологических и психиатрических учреждениях;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- лица, состоящие в группе профилактического наркологического учета в связи с употреблением </a:t>
            </a:r>
            <a:r>
              <a:rPr lang="ru-RU" b="1" dirty="0" err="1">
                <a:solidFill>
                  <a:srgbClr val="002060"/>
                </a:solidFill>
              </a:rPr>
              <a:t>психоактивных</a:t>
            </a:r>
            <a:r>
              <a:rPr lang="ru-RU" b="1" dirty="0">
                <a:solidFill>
                  <a:srgbClr val="002060"/>
                </a:solidFill>
              </a:rPr>
              <a:t> веществ и </a:t>
            </a:r>
            <a:r>
              <a:rPr lang="ru-RU" b="1" dirty="0" smtClean="0">
                <a:solidFill>
                  <a:srgbClr val="002060"/>
                </a:solidFill>
              </a:rPr>
              <a:t>препаратов</a:t>
            </a:r>
            <a:endParaRPr lang="ru-RU" b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0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5" y="1"/>
            <a:ext cx="11665528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Охват профилактическими осмотрами групп риска, подлежащих обследованию 2 раза в год 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7638" y="638354"/>
            <a:ext cx="12114362" cy="6219645"/>
          </a:xfrm>
          <a:prstGeom prst="rightArrow">
            <a:avLst>
              <a:gd name="adj1" fmla="val 10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b="1" dirty="0" smtClean="0">
                <a:solidFill>
                  <a:srgbClr val="AC0000"/>
                </a:solidFill>
              </a:rPr>
              <a:t>2015 год: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ВИЧ-инфицированные</a:t>
            </a:r>
            <a:r>
              <a:rPr lang="ru-RU" b="1" dirty="0" smtClean="0">
                <a:solidFill>
                  <a:srgbClr val="002060"/>
                </a:solidFill>
              </a:rPr>
              <a:t> – охват обследованием 1 раз в год 100%, 2 раза в год 48,4%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Пациенты, состоящие на диспансерном учете </a:t>
            </a:r>
            <a:r>
              <a:rPr lang="ru-RU" b="1" dirty="0">
                <a:solidFill>
                  <a:srgbClr val="002060"/>
                </a:solidFill>
              </a:rPr>
              <a:t>в наркологических учреждениях – охват </a:t>
            </a:r>
            <a:r>
              <a:rPr lang="ru-RU" b="1" dirty="0" smtClean="0">
                <a:solidFill>
                  <a:srgbClr val="002060"/>
                </a:solidFill>
              </a:rPr>
              <a:t>обследованием  1 раз в год 67,6%, 2 раза в год 28,4%;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Лица, состоящие в группе профилактического наркологического учета </a:t>
            </a:r>
            <a:r>
              <a:rPr lang="ru-RU" b="1" dirty="0" smtClean="0">
                <a:solidFill>
                  <a:srgbClr val="002060"/>
                </a:solidFill>
              </a:rPr>
              <a:t>в связи с употреблением </a:t>
            </a:r>
            <a:r>
              <a:rPr lang="ru-RU" b="1" dirty="0" err="1" smtClean="0">
                <a:solidFill>
                  <a:srgbClr val="002060"/>
                </a:solidFill>
              </a:rPr>
              <a:t>психоактивных</a:t>
            </a:r>
            <a:r>
              <a:rPr lang="ru-RU" b="1" dirty="0" smtClean="0">
                <a:solidFill>
                  <a:srgbClr val="002060"/>
                </a:solidFill>
              </a:rPr>
              <a:t> веществ и препаратов – охват обследованием 1 раз в год  38,45%, 2 раза в год – 21,8%</a:t>
            </a:r>
          </a:p>
          <a:p>
            <a:pPr marL="285750" indent="-285750"/>
            <a:r>
              <a:rPr lang="ru-RU" b="1" dirty="0" smtClean="0">
                <a:solidFill>
                  <a:srgbClr val="C00000"/>
                </a:solidFill>
              </a:rPr>
              <a:t>2016 год: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ВИЧ-инфицированные - </a:t>
            </a:r>
            <a:r>
              <a:rPr lang="ru-RU" b="1" dirty="0" smtClean="0">
                <a:solidFill>
                  <a:srgbClr val="002060"/>
                </a:solidFill>
              </a:rPr>
              <a:t>охват обследованием 1 раз в год 94,2 %, 2 раза в год 47%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Пациенты, состоящие на диспансерном учете </a:t>
            </a:r>
            <a:r>
              <a:rPr lang="ru-RU" b="1" dirty="0" smtClean="0">
                <a:solidFill>
                  <a:srgbClr val="002060"/>
                </a:solidFill>
              </a:rPr>
              <a:t>в наркологических учреждениях – охват обследованием  1 раз в год 78%, 2 раза в год 29%;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Пациенты, состоящие на диспансерном учете </a:t>
            </a:r>
            <a:r>
              <a:rPr lang="ru-RU" b="1" dirty="0" smtClean="0">
                <a:solidFill>
                  <a:srgbClr val="002060"/>
                </a:solidFill>
              </a:rPr>
              <a:t>в наркологических учреждениях – охват обследованием  1 раз в год 44%, 2 раза в год 23%;</a:t>
            </a:r>
          </a:p>
          <a:p>
            <a:r>
              <a:rPr lang="ru-RU" b="1" dirty="0">
                <a:solidFill>
                  <a:srgbClr val="AC0000"/>
                </a:solidFill>
              </a:rPr>
              <a:t>9</a:t>
            </a:r>
            <a:r>
              <a:rPr lang="ru-RU" b="1" dirty="0" smtClean="0">
                <a:solidFill>
                  <a:srgbClr val="AC0000"/>
                </a:solidFill>
              </a:rPr>
              <a:t> </a:t>
            </a:r>
            <a:r>
              <a:rPr lang="ru-RU" b="1" dirty="0">
                <a:solidFill>
                  <a:srgbClr val="AC0000"/>
                </a:solidFill>
              </a:rPr>
              <a:t>месяцев </a:t>
            </a:r>
            <a:r>
              <a:rPr lang="ru-RU" b="1" dirty="0" smtClean="0">
                <a:solidFill>
                  <a:srgbClr val="AC0000"/>
                </a:solidFill>
              </a:rPr>
              <a:t>2017 года:</a:t>
            </a:r>
            <a:endParaRPr lang="ru-RU" b="1" dirty="0">
              <a:solidFill>
                <a:srgbClr val="AC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ВИЧ-инфицированные</a:t>
            </a:r>
            <a:r>
              <a:rPr lang="ru-RU" b="1" dirty="0">
                <a:solidFill>
                  <a:srgbClr val="002060"/>
                </a:solidFill>
              </a:rPr>
              <a:t> –  охват обследованием  </a:t>
            </a:r>
            <a:r>
              <a:rPr lang="ru-RU" b="1" dirty="0" smtClean="0">
                <a:solidFill>
                  <a:srgbClr val="002060"/>
                </a:solidFill>
              </a:rPr>
              <a:t>2 раза в год 19,1%;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Пациенты, состоящие на диспансерном учете </a:t>
            </a:r>
            <a:r>
              <a:rPr lang="ru-RU" b="1" dirty="0">
                <a:solidFill>
                  <a:srgbClr val="002060"/>
                </a:solidFill>
              </a:rPr>
              <a:t>в наркологических учреждениях – охват обследованием </a:t>
            </a:r>
            <a:r>
              <a:rPr lang="ru-RU" b="1" dirty="0" smtClean="0">
                <a:solidFill>
                  <a:srgbClr val="002060"/>
                </a:solidFill>
              </a:rPr>
              <a:t>2 раза в год 16,0%;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Лица</a:t>
            </a:r>
            <a:r>
              <a:rPr lang="ru-RU" b="1" dirty="0">
                <a:solidFill>
                  <a:srgbClr val="C00000"/>
                </a:solidFill>
              </a:rPr>
              <a:t>, состоящие в группе профилактического наркологического учета </a:t>
            </a:r>
            <a:r>
              <a:rPr lang="ru-RU" b="1" dirty="0">
                <a:solidFill>
                  <a:srgbClr val="002060"/>
                </a:solidFill>
              </a:rPr>
              <a:t>в связи с употреблением </a:t>
            </a:r>
            <a:r>
              <a:rPr lang="ru-RU" b="1" dirty="0" err="1">
                <a:solidFill>
                  <a:srgbClr val="002060"/>
                </a:solidFill>
              </a:rPr>
              <a:t>психоактивных</a:t>
            </a:r>
            <a:r>
              <a:rPr lang="ru-RU" b="1" dirty="0">
                <a:solidFill>
                  <a:srgbClr val="002060"/>
                </a:solidFill>
              </a:rPr>
              <a:t> веществ и препаратов – охват обследованием </a:t>
            </a:r>
            <a:r>
              <a:rPr lang="ru-RU" b="1" dirty="0" smtClean="0">
                <a:solidFill>
                  <a:srgbClr val="002060"/>
                </a:solidFill>
              </a:rPr>
              <a:t>2 раза в год 11,6%.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>
                <a:solidFill>
                  <a:srgbClr val="002060"/>
                </a:solidFill>
              </a:rPr>
              <a:t>итогам </a:t>
            </a:r>
            <a:r>
              <a:rPr lang="ru-RU" b="1" dirty="0" smtClean="0">
                <a:solidFill>
                  <a:srgbClr val="002060"/>
                </a:solidFill>
              </a:rPr>
              <a:t>организационно-методических </a:t>
            </a:r>
            <a:r>
              <a:rPr lang="ru-RU" b="1" dirty="0">
                <a:solidFill>
                  <a:srgbClr val="002060"/>
                </a:solidFill>
              </a:rPr>
              <a:t>выездов сотрудников ГБУЗ «СОКПТД» </a:t>
            </a:r>
            <a:r>
              <a:rPr lang="ru-RU" b="1" dirty="0" smtClean="0">
                <a:solidFill>
                  <a:srgbClr val="002060"/>
                </a:solidFill>
              </a:rPr>
              <a:t>в районы Самарской области 15.06.2016 г. в </a:t>
            </a:r>
            <a:r>
              <a:rPr lang="ru-RU" b="1" dirty="0">
                <a:solidFill>
                  <a:srgbClr val="002060"/>
                </a:solidFill>
              </a:rPr>
              <a:t>Министерстве здравоохранения проведено совещание </a:t>
            </a:r>
            <a:r>
              <a:rPr lang="ru-RU" b="1" dirty="0" smtClean="0">
                <a:solidFill>
                  <a:srgbClr val="002060"/>
                </a:solidFill>
              </a:rPr>
              <a:t>со специалистами ГБУЗ «Самарская психиатрическая больница», ГБУЗ «Самарский областной наркологический диспансер», ГБУЗ </a:t>
            </a:r>
            <a:r>
              <a:rPr lang="ru-RU" b="1" dirty="0">
                <a:solidFill>
                  <a:srgbClr val="002060"/>
                </a:solidFill>
              </a:rPr>
              <a:t>Самарской области «Самарский психоневрологический диспансер» </a:t>
            </a:r>
            <a:r>
              <a:rPr lang="ru-RU" b="1" dirty="0" smtClean="0">
                <a:solidFill>
                  <a:srgbClr val="002060"/>
                </a:solidFill>
              </a:rPr>
              <a:t> с целью обеспечения более достоверного учета лиц, прошедших профилактическое обследование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7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585" y="0"/>
            <a:ext cx="11148203" cy="1055077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показателей Государственной программы </a:t>
            </a:r>
          </a:p>
          <a:p>
            <a:pPr algn="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здравоохранения </a:t>
            </a:r>
          </a:p>
          <a:p>
            <a:pPr algn="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Самарской области на 2014-2018 годы»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10" descr="http://protown.ru/netcat_files/Image/gerb_s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4" y="59703"/>
            <a:ext cx="954902" cy="1078984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504048"/>
          <a:ext cx="12192000" cy="4552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3"/>
                <a:gridCol w="6487063"/>
                <a:gridCol w="1777042"/>
                <a:gridCol w="1181819"/>
                <a:gridCol w="1256846"/>
                <a:gridCol w="988897"/>
              </a:tblGrid>
              <a:tr h="577088">
                <a:tc rowSpan="2">
                  <a:txBody>
                    <a:bodyPr/>
                    <a:lstStyle/>
                    <a:p>
                      <a:r>
                        <a:rPr lang="ru-RU" sz="17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индикатора (показателя)</a:t>
                      </a:r>
                      <a:endParaRPr lang="ru-RU" sz="17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Значения целевых индикаторов (показателей)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7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lang="ru-RU" sz="17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2017 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70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2016 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2358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E25B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 профилактическими осмотрами на туберкулез, %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E25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8-е ранговое место</a:t>
                      </a:r>
                    </a:p>
                  </a:txBody>
                  <a:tcPr marL="68577" marR="68577" marT="45710" marB="45710">
                    <a:solidFill>
                      <a:srgbClr val="E25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78,5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E25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68577" marR="68577" marT="45710" marB="45710">
                    <a:solidFill>
                      <a:srgbClr val="E25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7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E25B00"/>
                    </a:solidFill>
                  </a:tcPr>
                </a:tc>
              </a:tr>
              <a:tr h="822358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E25B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Смертность от туберкулеза, случаев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100 тысяч населения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E25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52-е ранговое место</a:t>
                      </a:r>
                    </a:p>
                  </a:txBody>
                  <a:tcPr marL="68577" marR="68577" marT="45710" marB="45710">
                    <a:solidFill>
                      <a:srgbClr val="E25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E25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</a:t>
                      </a:r>
                    </a:p>
                  </a:txBody>
                  <a:tcPr marL="68577" marR="68577" marT="45710" marB="45710">
                    <a:solidFill>
                      <a:srgbClr val="E25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lang="ru-RU" sz="17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E25B00"/>
                    </a:solidFill>
                  </a:tcPr>
                </a:tc>
              </a:tr>
              <a:tr h="827957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Заболеваемость туберкулезом, случаев на 100 тысяч населения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67-е ранговое место</a:t>
                      </a:r>
                    </a:p>
                  </a:txBody>
                  <a:tcPr marL="68577" marR="68577" marT="45710" marB="45710"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</a:t>
                      </a:r>
                    </a:p>
                    <a:p>
                      <a:pPr algn="ctr"/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77,1</a:t>
                      </a:r>
                      <a:endParaRPr lang="ru-RU" sz="17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50,2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6C0000"/>
                    </a:solidFill>
                  </a:tcPr>
                </a:tc>
              </a:tr>
              <a:tr h="727102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7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абациллированных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больных туберкулезом от числа больных туберкулезом с </a:t>
                      </a:r>
                      <a:r>
                        <a:rPr lang="ru-RU" sz="17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бактериовыделением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</a:t>
                      </a:r>
                    </a:p>
                    <a:p>
                      <a:pPr algn="ctr"/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71,0</a:t>
                      </a:r>
                    </a:p>
                  </a:txBody>
                  <a:tcPr marL="68577" marR="68577" marT="45710" marB="45710"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0" marB="45710">
                    <a:solidFill>
                      <a:srgbClr val="6C000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322363"/>
            <a:ext cx="12191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800000"/>
                </a:solidFill>
              </a:rPr>
              <a:t>РАНГ Самарской области п</a:t>
            </a:r>
            <a:r>
              <a:rPr lang="ru-RU" sz="1600" b="1" i="1" dirty="0" smtClean="0">
                <a:solidFill>
                  <a:srgbClr val="6C0000"/>
                </a:solidFill>
              </a:rPr>
              <a:t>о эпидемической ситуации по туберкулезу (среди 85 субъектов):2014 год - </a:t>
            </a:r>
            <a:r>
              <a:rPr lang="ru-RU" sz="1600" b="1" i="1" dirty="0" smtClean="0">
                <a:solidFill>
                  <a:srgbClr val="002060"/>
                </a:solidFill>
              </a:rPr>
              <a:t>65</a:t>
            </a:r>
            <a:r>
              <a:rPr lang="ru-RU" sz="1600" b="1" i="1" dirty="0" smtClean="0">
                <a:solidFill>
                  <a:srgbClr val="6C0000"/>
                </a:solidFill>
              </a:rPr>
              <a:t> ранговое место; 2015 год – </a:t>
            </a:r>
            <a:r>
              <a:rPr lang="ru-RU" sz="1600" b="1" i="1" dirty="0" smtClean="0">
                <a:solidFill>
                  <a:srgbClr val="002060"/>
                </a:solidFill>
              </a:rPr>
              <a:t>60</a:t>
            </a:r>
            <a:r>
              <a:rPr lang="ru-RU" sz="1600" b="1" i="1" dirty="0" smtClean="0">
                <a:solidFill>
                  <a:srgbClr val="6C0000"/>
                </a:solidFill>
              </a:rPr>
              <a:t> ранговое место; 2016 год –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59</a:t>
            </a:r>
            <a:r>
              <a:rPr lang="ru-RU" sz="1600" b="1" i="1" dirty="0" smtClean="0">
                <a:solidFill>
                  <a:srgbClr val="6C0000"/>
                </a:solidFill>
              </a:rPr>
              <a:t> ранговое место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Ранг считается от меньшего к большему: на 1 ранговом месте территория с наилучшими показателями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326" y="20783"/>
            <a:ext cx="11152909" cy="376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Ранняя диагностика туберкулеза с МЛУ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E:\Фото\Фото СОКПТД\2015 год\ФОТО для МЗ Направления деятельности\БАК лаб. фото\DSC_01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777" y="280555"/>
            <a:ext cx="3507174" cy="250577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7" name="Рисунок 6" descr="G:\Фото\Фото СОКПТД\2015 год\ФОТО для МЗ Направления деятельности\БАК лаб. фото\DSC_01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95" y="1757210"/>
            <a:ext cx="3168561" cy="24524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15833419"/>
              </p:ext>
            </p:extLst>
          </p:nvPr>
        </p:nvGraphicFramePr>
        <p:xfrm>
          <a:off x="177957" y="1682454"/>
          <a:ext cx="5143160" cy="286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ая выноска 10"/>
          <p:cNvSpPr/>
          <p:nvPr/>
        </p:nvSpPr>
        <p:spPr>
          <a:xfrm>
            <a:off x="5151351" y="814972"/>
            <a:ext cx="2096219" cy="942238"/>
          </a:xfrm>
          <a:prstGeom prst="wedgeRectCallout">
            <a:avLst>
              <a:gd name="adj1" fmla="val -104920"/>
              <a:gd name="adj2" fmla="val 395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год: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– 25,7%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ПФО – 29,6%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265" y="549214"/>
            <a:ext cx="4520242" cy="871269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больных с МЛУ среди впервые выявленных больных туберкулезом органов дыхания с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бактериовыделением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459457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Оснащение лабораторий областных учреждений молекулярно-генетическим оборудованием для ускоренной диагностики лекарственно устойчивого туберкулеза. </a:t>
            </a:r>
          </a:p>
          <a:p>
            <a:pPr marL="457200" indent="-457200" algn="ctr"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Доля впервые выявленных больных с МБТ (+) и/или выделенной ДНК МБТ, прошедших тестирование на лекарственную устойчивость возбудителя до начала лечения молекулярно-генетическими методами – </a:t>
            </a:r>
            <a:r>
              <a:rPr lang="ru-RU" b="1" dirty="0" smtClean="0">
                <a:solidFill>
                  <a:srgbClr val="800000"/>
                </a:solidFill>
              </a:rPr>
              <a:t>95%. </a:t>
            </a:r>
            <a:r>
              <a:rPr lang="ru-RU" b="1" i="1" dirty="0" smtClean="0">
                <a:solidFill>
                  <a:srgbClr val="002060"/>
                </a:solidFill>
              </a:rPr>
              <a:t>В 2016 году – </a:t>
            </a:r>
            <a:r>
              <a:rPr lang="ru-RU" b="1" i="1" dirty="0" smtClean="0">
                <a:solidFill>
                  <a:srgbClr val="800000"/>
                </a:solidFill>
              </a:rPr>
              <a:t>99,0%. За 9 мес. 2017 г. – 97,2%. </a:t>
            </a:r>
          </a:p>
          <a:p>
            <a:pPr marL="457200" indent="-457200" algn="ctr"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Доля впервые выявленных больных, прошедших тестирование на лекарственную устойчивость возбудителя до начала лечения </a:t>
            </a:r>
            <a:r>
              <a:rPr lang="ru-RU" b="1" dirty="0" err="1" smtClean="0">
                <a:solidFill>
                  <a:srgbClr val="002060"/>
                </a:solidFill>
              </a:rPr>
              <a:t>культуральным</a:t>
            </a:r>
            <a:r>
              <a:rPr lang="ru-RU" b="1" dirty="0" smtClean="0">
                <a:solidFill>
                  <a:srgbClr val="002060"/>
                </a:solidFill>
              </a:rPr>
              <a:t> методом на жидких средах – </a:t>
            </a:r>
            <a:r>
              <a:rPr lang="ru-RU" b="1" dirty="0" smtClean="0">
                <a:solidFill>
                  <a:srgbClr val="800000"/>
                </a:solidFill>
              </a:rPr>
              <a:t>95%.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В 2016 году – </a:t>
            </a:r>
            <a:r>
              <a:rPr lang="ru-RU" b="1" i="1" dirty="0" smtClean="0">
                <a:solidFill>
                  <a:srgbClr val="800000"/>
                </a:solidFill>
              </a:rPr>
              <a:t>99,0%. За 9 мес. 2017 г. – 97,3%.</a:t>
            </a:r>
            <a:endParaRPr lang="ru-RU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9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691" y="0"/>
            <a:ext cx="10654145" cy="997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Туберкулез и ВИЧ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286" y="4914899"/>
            <a:ext cx="11748656" cy="1755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Осуществляется взаимодействие: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Передача информации о пациентах;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Коррекция лечения в зависимости от стандартов;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Согласование диагнозов;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Выделен </a:t>
            </a:r>
            <a:r>
              <a:rPr lang="ru-RU" b="1" dirty="0">
                <a:solidFill>
                  <a:srgbClr val="002060"/>
                </a:solidFill>
              </a:rPr>
              <a:t>день </a:t>
            </a:r>
            <a:r>
              <a:rPr lang="ru-RU" b="1" dirty="0" smtClean="0">
                <a:solidFill>
                  <a:srgbClr val="002060"/>
                </a:solidFill>
              </a:rPr>
              <a:t>для фтизиатров СПИД-центра на </a:t>
            </a:r>
            <a:r>
              <a:rPr lang="ru-RU" b="1" dirty="0">
                <a:solidFill>
                  <a:srgbClr val="002060"/>
                </a:solidFill>
              </a:rPr>
              <a:t>ЦВК </a:t>
            </a:r>
            <a:r>
              <a:rPr lang="ru-RU" b="1" dirty="0" smtClean="0">
                <a:solidFill>
                  <a:srgbClr val="002060"/>
                </a:solidFill>
              </a:rPr>
              <a:t>ГБУЗ «СОКПТД»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27864825"/>
              </p:ext>
            </p:extLst>
          </p:nvPr>
        </p:nvGraphicFramePr>
        <p:xfrm>
          <a:off x="24703" y="1776898"/>
          <a:ext cx="5176157" cy="235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" y="1013677"/>
            <a:ext cx="4914900" cy="76744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ВИЧ-инфицированных среди впервые выявленных больных туберкулезом (в %)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8583" y="997527"/>
            <a:ext cx="6802582" cy="3917372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снижению смертности населения от туберкулеза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в Самарской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Раздел </a:t>
            </a:r>
            <a:r>
              <a:rPr lang="ru-RU" b="1" dirty="0">
                <a:solidFill>
                  <a:schemeClr val="bg1"/>
                </a:solidFill>
              </a:rPr>
              <a:t>1.  Улучшение профилактики </a:t>
            </a:r>
            <a:r>
              <a:rPr lang="ru-RU" b="1" dirty="0" smtClean="0">
                <a:solidFill>
                  <a:schemeClr val="bg1"/>
                </a:solidFill>
              </a:rPr>
              <a:t>туберкулеза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Внедрение </a:t>
            </a:r>
            <a:r>
              <a:rPr lang="ru-RU" b="1" dirty="0">
                <a:solidFill>
                  <a:schemeClr val="bg1"/>
                </a:solidFill>
              </a:rPr>
              <a:t>программы по </a:t>
            </a:r>
            <a:r>
              <a:rPr lang="ru-RU" b="1" dirty="0" err="1">
                <a:solidFill>
                  <a:schemeClr val="bg1"/>
                </a:solidFill>
              </a:rPr>
              <a:t>химиопрофилактике</a:t>
            </a:r>
            <a:r>
              <a:rPr lang="ru-RU" b="1" dirty="0">
                <a:solidFill>
                  <a:schemeClr val="bg1"/>
                </a:solidFill>
              </a:rPr>
              <a:t> туберкулеза среди ВИЧ-инфицированных: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100% охват пациентов с ВИЧ-инфекцией с уровнем </a:t>
            </a:r>
            <a:r>
              <a:rPr lang="en-US" b="1" dirty="0">
                <a:solidFill>
                  <a:schemeClr val="bg1"/>
                </a:solidFill>
              </a:rPr>
              <a:t>CD 4 </a:t>
            </a:r>
            <a:r>
              <a:rPr lang="ru-RU" b="1" dirty="0">
                <a:solidFill>
                  <a:schemeClr val="bg1"/>
                </a:solidFill>
              </a:rPr>
              <a:t>лимфоцитов 350 клеток и менее.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 2016 г. </a:t>
            </a:r>
            <a:r>
              <a:rPr lang="ru-RU" b="1" dirty="0" smtClean="0">
                <a:solidFill>
                  <a:schemeClr val="bg1"/>
                </a:solidFill>
              </a:rPr>
              <a:t>охват </a:t>
            </a:r>
            <a:r>
              <a:rPr lang="ru-RU" b="1" dirty="0" err="1" smtClean="0">
                <a:solidFill>
                  <a:schemeClr val="bg1"/>
                </a:solidFill>
              </a:rPr>
              <a:t>химиопрофилактикой</a:t>
            </a:r>
            <a:r>
              <a:rPr lang="ru-RU" b="1" dirty="0" smtClean="0">
                <a:solidFill>
                  <a:schemeClr val="bg1"/>
                </a:solidFill>
              </a:rPr>
              <a:t> составил </a:t>
            </a:r>
            <a:r>
              <a:rPr lang="ru-RU" b="1" dirty="0" smtClean="0">
                <a:solidFill>
                  <a:srgbClr val="FFFF00"/>
                </a:solidFill>
              </a:rPr>
              <a:t>88%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 9 месяцев 2017 г. </a:t>
            </a:r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хват </a:t>
            </a:r>
            <a:r>
              <a:rPr lang="ru-RU" b="1" dirty="0" err="1" smtClean="0">
                <a:solidFill>
                  <a:schemeClr val="bg1"/>
                </a:solidFill>
              </a:rPr>
              <a:t>химиопрофилактикой</a:t>
            </a:r>
            <a:r>
              <a:rPr lang="ru-RU" b="1" dirty="0" smtClean="0">
                <a:solidFill>
                  <a:schemeClr val="bg1"/>
                </a:solidFill>
              </a:rPr>
              <a:t> составил </a:t>
            </a:r>
            <a:r>
              <a:rPr lang="ru-RU" b="1" dirty="0" smtClean="0">
                <a:solidFill>
                  <a:srgbClr val="FFFF00"/>
                </a:solidFill>
              </a:rPr>
              <a:t>74,3%</a:t>
            </a:r>
            <a:endParaRPr lang="ru-RU" b="1" dirty="0">
              <a:solidFill>
                <a:srgbClr val="FFFF00"/>
              </a:solidFill>
            </a:endParaRPr>
          </a:p>
          <a:p>
            <a:pPr algn="ctr"/>
            <a:endParaRPr lang="ru-RU" sz="1600" b="1" i="1" dirty="0">
              <a:solidFill>
                <a:srgbClr val="800000"/>
              </a:solidFill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0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2" descr="E:\Требуют ответа\Фото для Волынкина 17 февраля\ФОТО для МЗ Направления деятельности\ХИРУРГИ\DSC_0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0" y="938210"/>
            <a:ext cx="4336916" cy="2774141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7107" name="Рисунок 4" descr="E:\Требуют ответа\Фото для Волынкина 17 февраля\ФОТО для МЗ Направления деятельности\ХИРУРГИ\DSC_0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91" y="1930346"/>
            <a:ext cx="3910262" cy="271480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7158" y="20098"/>
            <a:ext cx="11298238" cy="658775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Торакальные хирурги в операционной терапевтического стационарного отделения № 1 (Ново-Садовая, 154)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7408" y="1011767"/>
            <a:ext cx="5318125" cy="140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47104" y="767581"/>
            <a:ext cx="5298292" cy="78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В 2014 г. в </a:t>
            </a: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СОКПТД </a:t>
            </a: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было прооперировано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478  больных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870599"/>
            <a:ext cx="5102351" cy="68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В </a:t>
            </a: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2015 </a:t>
            </a: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г. </a:t>
            </a: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в СОКПТД </a:t>
            </a: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было прооперировано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464  </a:t>
            </a: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больных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2522" y="4937760"/>
            <a:ext cx="10601990" cy="192024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9 месяцев 2017 года прооперировано 346 больных,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т.ч. 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фиброзно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кавернозный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туберкулез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больных;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кавернозный туберкулез –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больных;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туберкуломы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 распадом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 больных.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7409" y="2858104"/>
            <a:ext cx="4096511" cy="122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В </a:t>
            </a: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2016 </a:t>
            </a: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г. </a:t>
            </a: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в СОКПТД </a:t>
            </a: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было прооперировано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492  </a:t>
            </a: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больных  </a:t>
            </a:r>
          </a:p>
        </p:txBody>
      </p:sp>
    </p:spTree>
    <p:extLst>
      <p:ext uri="{BB962C8B-B14F-4D97-AF65-F5344CB8AC3E}">
        <p14:creationId xmlns:p14="http://schemas.microsoft.com/office/powerpoint/2010/main" val="27294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091" y="0"/>
            <a:ext cx="10619117" cy="552091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пациентов в Федеральные центры на ВМП и СМП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41103"/>
              </p:ext>
            </p:extLst>
          </p:nvPr>
        </p:nvGraphicFramePr>
        <p:xfrm>
          <a:off x="417342" y="703385"/>
          <a:ext cx="1177465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843"/>
                <a:gridCol w="736178"/>
                <a:gridCol w="772266"/>
                <a:gridCol w="782315"/>
                <a:gridCol w="782315"/>
                <a:gridCol w="2417842"/>
                <a:gridCol w="858875"/>
                <a:gridCol w="822788"/>
                <a:gridCol w="1009118"/>
                <a:gridCol w="1009118"/>
              </a:tblGrid>
              <a:tr h="56477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ВМП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 г.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 г.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2016 г.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9мес. 2017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СМП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 г.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 г.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 г.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мес. 2017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1856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Оформлено талонов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94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131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71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58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Оформлено талонов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10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13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1856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Оформлено пациентов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94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95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59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Оформлено пациентов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10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13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62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ВМП оказана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64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57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36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34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СМП оказана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10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13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8750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Госпитализация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отложена на следующий год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35570" y="3344743"/>
            <a:ext cx="7878792" cy="335825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C0000"/>
              </a:solidFill>
            </a:endParaRPr>
          </a:p>
        </p:txBody>
      </p:sp>
      <p:pic>
        <p:nvPicPr>
          <p:cNvPr id="10" name="Рисунок 2" descr="http://www.sokptd.ru/sites/default/files/pictures/vmp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53" y="2775827"/>
            <a:ext cx="5292303" cy="408217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773293"/>
            <a:ext cx="4914899" cy="1530739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Профили ВМП: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Торакальная хирургия 15.00.001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Травматология и ортопедия 16.00.001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Урология 18.00.001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52558" y="5773090"/>
            <a:ext cx="5739441" cy="1078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Д.Б. </a:t>
            </a:r>
            <a:r>
              <a:rPr lang="ru-RU" sz="1500" b="1" dirty="0" err="1">
                <a:solidFill>
                  <a:schemeClr val="tx1"/>
                </a:solidFill>
              </a:rPr>
              <a:t>Гиллер</a:t>
            </a:r>
            <a:r>
              <a:rPr lang="ru-RU" sz="1500" b="1" dirty="0">
                <a:solidFill>
                  <a:schemeClr val="tx1"/>
                </a:solidFill>
              </a:rPr>
              <a:t>, зав. кафедрой </a:t>
            </a:r>
            <a:r>
              <a:rPr lang="ru-RU" sz="1500" b="1" dirty="0" err="1">
                <a:solidFill>
                  <a:schemeClr val="tx1"/>
                </a:solidFill>
              </a:rPr>
              <a:t>фтизиопульмонологии</a:t>
            </a:r>
            <a:r>
              <a:rPr lang="ru-RU" sz="1500" b="1" dirty="0">
                <a:solidFill>
                  <a:schemeClr val="tx1"/>
                </a:solidFill>
              </a:rPr>
              <a:t> и торакальной хирургии, директор клиники </a:t>
            </a:r>
            <a:r>
              <a:rPr lang="ru-RU" sz="1500" b="1" dirty="0" err="1">
                <a:solidFill>
                  <a:schemeClr val="tx1"/>
                </a:solidFill>
              </a:rPr>
              <a:t>фтизиопульмонологии</a:t>
            </a:r>
            <a:r>
              <a:rPr lang="ru-RU" sz="1500" b="1" dirty="0">
                <a:solidFill>
                  <a:schemeClr val="tx1"/>
                </a:solidFill>
              </a:rPr>
              <a:t> ГБОУ ВПО Первый </a:t>
            </a:r>
            <a:r>
              <a:rPr lang="ru-RU" sz="1500" b="1" dirty="0" smtClean="0">
                <a:solidFill>
                  <a:schemeClr val="tx1"/>
                </a:solidFill>
              </a:rPr>
              <a:t>МГМУ </a:t>
            </a:r>
            <a:r>
              <a:rPr lang="ru-RU" sz="1500" b="1" dirty="0">
                <a:solidFill>
                  <a:schemeClr val="tx1"/>
                </a:solidFill>
              </a:rPr>
              <a:t>им. И.М. Сеченова, профессор, д.м.н. </a:t>
            </a:r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091" y="0"/>
            <a:ext cx="10619117" cy="750498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пациентов в Федеральные центры на заочные консультации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36505"/>
              </p:ext>
            </p:extLst>
          </p:nvPr>
        </p:nvGraphicFramePr>
        <p:xfrm>
          <a:off x="1630392" y="1012965"/>
          <a:ext cx="865229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389"/>
                <a:gridCol w="1119877"/>
                <a:gridCol w="1127010"/>
                <a:gridCol w="1127010"/>
                <a:gridCol w="112701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Федеральные центры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 год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 год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 год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9мес. 2017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УКБ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фтизиопульмонологии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МГМУ им. И.М. Сеченова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ФГБУ «Санкт-петербургский НИИ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фтизиопульмонологии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66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33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ФГБНУ ЦНИИТ РАМН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43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52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1" descr="http://www.sokptd.ru/sites/default/files/pictures/v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" y="3275732"/>
            <a:ext cx="4722512" cy="35822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39088" y="3985404"/>
            <a:ext cx="7852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C0000"/>
                </a:solidFill>
              </a:rPr>
              <a:t>Основная проблема, не позволяющая значительно увеличить количество пациентов, которым оказывается ВМП и СМП: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6C0000"/>
                </a:solidFill>
              </a:rPr>
              <a:t>Отсутствие лицензии в ГБУЗ «СОКПТД» на оказание ВМП и СМП из-за несоответствия условий в операционной (капитальный ремонт, полное оснащение) при достаточной квалификации торакальных хирургов</a:t>
            </a:r>
            <a:r>
              <a:rPr lang="ru-RU" b="1" dirty="0" smtClean="0">
                <a:solidFill>
                  <a:srgbClr val="6C000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6C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6C0000"/>
                </a:solidFill>
              </a:rPr>
              <a:t>Ежегодно около 30 пациентов отказываются от поездки в Федеральные центры по различным социальным причинам.</a:t>
            </a:r>
          </a:p>
        </p:txBody>
      </p:sp>
    </p:spTree>
    <p:extLst>
      <p:ext uri="{BB962C8B-B14F-4D97-AF65-F5344CB8AC3E}">
        <p14:creationId xmlns:p14="http://schemas.microsoft.com/office/powerpoint/2010/main" val="11298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850" y="-30163"/>
            <a:ext cx="10714038" cy="590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2060"/>
                </a:solidFill>
              </a:rPr>
              <a:t>Стационарозамещающие</a:t>
            </a:r>
            <a:r>
              <a:rPr lang="ru-RU" sz="2800" b="1" dirty="0">
                <a:solidFill>
                  <a:srgbClr val="002060"/>
                </a:solidFill>
              </a:rPr>
              <a:t> технологии (для взрослых)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676900"/>
            <a:ext cx="12192000" cy="1181100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активного развития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стационарозамещающих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технологий в Самарской области в 2013-2015 годах, этот вид медицинской помощи теперь доступен не только для жителей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Самара, но и для жителей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Тольятти, Новокуйбышевск, Чапаевск,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Отрадный.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дальнейшее развитие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стационарозамещающих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видов медицинской помощи в регионе.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00134"/>
              </p:ext>
            </p:extLst>
          </p:nvPr>
        </p:nvGraphicFramePr>
        <p:xfrm>
          <a:off x="310896" y="676656"/>
          <a:ext cx="11210544" cy="477515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87247"/>
                <a:gridCol w="1483744"/>
                <a:gridCol w="2061713"/>
                <a:gridCol w="2615184"/>
                <a:gridCol w="2754376"/>
                <a:gridCol w="208280"/>
              </a:tblGrid>
              <a:tr h="393019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ГБУЗ СОКПТД, количество коек</a:t>
                      </a:r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ГБУЗ СО ТПТД, количество коек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695852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Дневной</a:t>
                      </a:r>
                      <a:r>
                        <a:rPr lang="ru-RU" b="1" baseline="0" dirty="0" smtClean="0"/>
                        <a:t> с</a:t>
                      </a:r>
                      <a:r>
                        <a:rPr lang="ru-RU" b="1" dirty="0" smtClean="0"/>
                        <a:t>тационар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Стационар на дому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Дневной</a:t>
                      </a:r>
                    </a:p>
                    <a:p>
                      <a:pPr algn="ctr"/>
                      <a:r>
                        <a:rPr lang="ru-RU" b="1" dirty="0" smtClean="0"/>
                        <a:t>стационар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Стационар</a:t>
                      </a:r>
                      <a:r>
                        <a:rPr lang="ru-RU" b="1" baseline="0" dirty="0" smtClean="0"/>
                        <a:t> на дому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121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ДО№3 (Самара)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43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121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№9 (Отрадный)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1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№7 (Чапаевск)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44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№6 (Новокуйбышевск)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1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ТСО №2 (Самара)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648">
                <a:tc gridSpan="6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7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Доклады, презентации\2016 год\Сайт РОФ\презентации съезда 1-2 июня\Фото\DSC_13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113"/>
            <a:ext cx="7014833" cy="396849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800" y="0"/>
            <a:ext cx="11554691" cy="785004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организационные решения для повышения качества и доступности оказания медицинской помощи больным туберкулезом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01345" y="1371601"/>
            <a:ext cx="4696691" cy="31638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Федерального регистра больных туберкулезом в РФ с  01.01.2017;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Централизация закупок препаратов для лечения больных с МЛУ;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 с 2017 года врачам-специалистам, имеющим подготовку в интернатуре, ординатуре по ряду лечебных специальностей,  получить сертификат по специальности «фтизиатрия» в течении 4 мес.;</a:t>
            </a:r>
          </a:p>
          <a:p>
            <a:pPr algn="ctr"/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9456" y="4742689"/>
            <a:ext cx="10577669" cy="17861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 января 2017 года согласно приказу «Об организации работы по ведению  регионального сегмента  Федерального регистра лиц , больных туберкулезом  в Самарской области» и постановлению «Об утверждении Правил ведения Федерального регистра лиц, инфицированных вирусом иммунодефицита человека, и Федерального регистра лиц, больных туберкулезом», в Самарской области внедрен регистр больных туберкулезом.</a:t>
            </a:r>
          </a:p>
          <a:p>
            <a:pPr marL="285750" indent="-285750"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273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5" y="0"/>
            <a:ext cx="11485418" cy="785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Межведомственное и внутриведомственное взаимодействие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14400"/>
            <a:ext cx="1219200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ГУФСИН:</a:t>
            </a:r>
            <a:r>
              <a:rPr lang="ru-RU" sz="2400" b="1" dirty="0" smtClean="0">
                <a:solidFill>
                  <a:srgbClr val="002060"/>
                </a:solidFill>
              </a:rPr>
              <a:t> (в рамках дополнительное соглашение от 27.06.2016 г. между Министерством здравоохранения Самарской области и ГУФСИН по Самарской области): </a:t>
            </a:r>
            <a:r>
              <a:rPr lang="ru-RU" sz="2400" b="1" dirty="0">
                <a:solidFill>
                  <a:srgbClr val="002060"/>
                </a:solidFill>
              </a:rPr>
              <a:t>госпитализация больных, освобожденных от отбывания наказания в связи с тяжелой </a:t>
            </a:r>
            <a:r>
              <a:rPr lang="ru-RU" sz="2400" b="1" dirty="0" smtClean="0">
                <a:solidFill>
                  <a:srgbClr val="002060"/>
                </a:solidFill>
              </a:rPr>
              <a:t>болезнью; участие специалистов системы ГУФСИН в образовательных мероприятиях для специалистов Самарской области; направление медицинских документов больных туберкулезом на ЦВК ГБУЗ «СОКПТД»; передача учетных форм, выписок, результатов обследований в организационно-методический отдел ГБУЗ «СОКПТД»);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ВД: </a:t>
            </a:r>
            <a:r>
              <a:rPr lang="ru-RU" sz="2400" b="1" dirty="0" smtClean="0">
                <a:solidFill>
                  <a:srgbClr val="002060"/>
                </a:solidFill>
              </a:rPr>
              <a:t>передача данных об иностранных гражданах, в случае подозрения на незаконность пребывания на территории РФ; в случае отрыва от лечения; в случае поступления лиц БОМЖ  на стационарное лечение);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Управление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Роспотребнадзора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по Самарской области: </a:t>
            </a:r>
            <a:r>
              <a:rPr lang="ru-RU" sz="2400" b="1" dirty="0" smtClean="0">
                <a:solidFill>
                  <a:srgbClr val="002060"/>
                </a:solidFill>
              </a:rPr>
              <a:t>передача данных </a:t>
            </a:r>
            <a:r>
              <a:rPr lang="ru-RU" sz="2400" b="1" dirty="0">
                <a:solidFill>
                  <a:srgbClr val="002060"/>
                </a:solidFill>
              </a:rPr>
              <a:t>по результатам обследования и лечения иностранных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Бюро судебно-медицинской экспертизы: </a:t>
            </a:r>
            <a:r>
              <a:rPr lang="ru-RU" sz="2400" b="1" dirty="0" smtClean="0">
                <a:solidFill>
                  <a:srgbClr val="002060"/>
                </a:solidFill>
              </a:rPr>
              <a:t>передача информации для установления причины смерти.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0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Основные </a:t>
            </a:r>
            <a:r>
              <a:rPr lang="ru-RU" sz="2800" b="1" dirty="0" smtClean="0">
                <a:solidFill>
                  <a:srgbClr val="002060"/>
                </a:solidFill>
              </a:rPr>
              <a:t>проблемы организации противотуберкулезной помощи населению Самарской области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901" y="764704"/>
            <a:ext cx="11889554" cy="6048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just">
              <a:lnSpc>
                <a:spcPct val="150000"/>
              </a:lnSpc>
              <a:buClr>
                <a:srgbClr val="FF6600"/>
              </a:buClr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200150" lvl="2" indent="-285750"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Низкая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заинтересованность руководителей организаций и предприятий, особенно малых и средних, в организации профилактических осмотров </a:t>
            </a:r>
            <a:r>
              <a:rPr lang="ru-RU" b="1" dirty="0" smtClean="0">
                <a:solidFill>
                  <a:srgbClr val="002060"/>
                </a:solidFill>
              </a:rPr>
              <a:t>сотрудников;</a:t>
            </a:r>
            <a:endParaRPr lang="ru-RU" b="1" dirty="0">
              <a:solidFill>
                <a:srgbClr val="C00000"/>
              </a:solidFill>
            </a:endParaRPr>
          </a:p>
          <a:p>
            <a:pPr marL="1200150" lvl="2" indent="-285750"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 организована</a:t>
            </a:r>
            <a:r>
              <a:rPr lang="ru-RU" b="1" dirty="0" smtClean="0">
                <a:solidFill>
                  <a:srgbClr val="002060"/>
                </a:solidFill>
              </a:rPr>
              <a:t> в полном объеме работа по проведению заключительной дезинфекции камерным методом на всей территории Самарской области;</a:t>
            </a:r>
            <a:endParaRPr lang="ru-RU" b="1" dirty="0">
              <a:solidFill>
                <a:srgbClr val="002060"/>
              </a:solidFill>
            </a:endParaRPr>
          </a:p>
          <a:p>
            <a:pPr marL="1200150" lvl="2" indent="-285750"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Отсутствие</a:t>
            </a:r>
            <a:r>
              <a:rPr lang="ru-RU" b="1" dirty="0">
                <a:solidFill>
                  <a:srgbClr val="002060"/>
                </a:solidFill>
              </a:rPr>
              <a:t> единой информационной базы профилактических рентгенологических исследований в </a:t>
            </a:r>
            <a:r>
              <a:rPr lang="ru-RU" b="1" dirty="0" smtClean="0">
                <a:solidFill>
                  <a:srgbClr val="002060"/>
                </a:solidFill>
              </a:rPr>
              <a:t>регионе;</a:t>
            </a:r>
            <a:endParaRPr lang="ru-RU" b="1" dirty="0">
              <a:solidFill>
                <a:srgbClr val="002060"/>
              </a:solidFill>
            </a:endParaRPr>
          </a:p>
          <a:p>
            <a:pPr marL="1200150" lvl="2" indent="-285750"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Недостаточное</a:t>
            </a:r>
            <a:r>
              <a:rPr lang="ru-RU" b="1" dirty="0" smtClean="0">
                <a:solidFill>
                  <a:srgbClr val="002060"/>
                </a:solidFill>
              </a:rPr>
              <a:t> финансирование на закупку препаратов </a:t>
            </a:r>
            <a:r>
              <a:rPr lang="en-US" b="1" dirty="0" smtClean="0">
                <a:solidFill>
                  <a:srgbClr val="002060"/>
                </a:solidFill>
              </a:rPr>
              <a:t>II</a:t>
            </a:r>
            <a:r>
              <a:rPr lang="ru-RU" b="1" dirty="0" smtClean="0">
                <a:solidFill>
                  <a:srgbClr val="002060"/>
                </a:solidFill>
              </a:rPr>
              <a:t> и </a:t>
            </a:r>
            <a:r>
              <a:rPr lang="en-US" b="1" dirty="0" smtClean="0">
                <a:solidFill>
                  <a:srgbClr val="002060"/>
                </a:solidFill>
              </a:rPr>
              <a:t>III </a:t>
            </a:r>
            <a:r>
              <a:rPr lang="ru-RU" b="1" dirty="0" smtClean="0">
                <a:solidFill>
                  <a:srgbClr val="002060"/>
                </a:solidFill>
              </a:rPr>
              <a:t>ряда для лечения больных с МЛУ/ШЛУ возбудителя туберкулеза при продолжающемся росте количества таких больных;</a:t>
            </a:r>
          </a:p>
          <a:p>
            <a:pPr marL="1200150" lvl="2" indent="-285750"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Рост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больных </a:t>
            </a:r>
            <a:r>
              <a:rPr lang="ru-RU" b="1" dirty="0">
                <a:solidFill>
                  <a:srgbClr val="002060"/>
                </a:solidFill>
              </a:rPr>
              <a:t>с сочетанной инфекцией ТУБ/ВИЧ, что не позволяет в ближайшие годы прогнозировать быстрой положительной динамики в эпидемической ситуации в Самарской </a:t>
            </a:r>
            <a:r>
              <a:rPr lang="ru-RU" b="1" dirty="0" smtClean="0">
                <a:solidFill>
                  <a:srgbClr val="002060"/>
                </a:solidFill>
              </a:rPr>
              <a:t>области</a:t>
            </a:r>
            <a:r>
              <a:rPr lang="ru-RU" b="1" dirty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1200150" lvl="2" indent="-285750"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Неудовлетворительная</a:t>
            </a:r>
            <a:r>
              <a:rPr lang="ru-RU" b="1" dirty="0" smtClean="0">
                <a:solidFill>
                  <a:srgbClr val="002060"/>
                </a:solidFill>
              </a:rPr>
              <a:t> материально-техническая база основных структурных подразделений. В связи с этим трудности дальнейшего развития </a:t>
            </a:r>
            <a:r>
              <a:rPr lang="ru-RU" b="1" dirty="0" err="1" smtClean="0">
                <a:solidFill>
                  <a:srgbClr val="002060"/>
                </a:solidFill>
              </a:rPr>
              <a:t>стационарозамещающих</a:t>
            </a:r>
            <a:r>
              <a:rPr lang="ru-RU" b="1" dirty="0" smtClean="0">
                <a:solidFill>
                  <a:srgbClr val="002060"/>
                </a:solidFill>
              </a:rPr>
              <a:t> технологий, а также хирургической помощи больным туберкулезом.</a:t>
            </a:r>
            <a:endParaRPr lang="ru-RU" b="1" dirty="0">
              <a:solidFill>
                <a:srgbClr val="002060"/>
              </a:solidFill>
            </a:endParaRPr>
          </a:p>
          <a:p>
            <a:pPr lvl="2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07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18" y="0"/>
            <a:ext cx="11360727" cy="1163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Предложения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018" y="900545"/>
            <a:ext cx="11042073" cy="518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6C0000"/>
              </a:buClr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6C0000"/>
              </a:buClr>
              <a:buFont typeface="Wingdings" pitchFamily="2" charset="2"/>
              <a:buChar char="ü"/>
            </a:pP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6C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Продолжать совместную работу в рамках соглашений </a:t>
            </a:r>
            <a:r>
              <a:rPr lang="ru-RU" sz="2800" b="1" dirty="0">
                <a:solidFill>
                  <a:srgbClr val="002060"/>
                </a:solidFill>
              </a:rPr>
              <a:t>между всеми противотуберкулезными учреждениями и медицинскими организациями общей лечебной сети по зонам ответственности диспансеров в рамках работы медико-социальных </a:t>
            </a:r>
            <a:r>
              <a:rPr lang="ru-RU" sz="2800" b="1" dirty="0" smtClean="0">
                <a:solidFill>
                  <a:srgbClr val="002060"/>
                </a:solidFill>
              </a:rPr>
              <a:t>групп;</a:t>
            </a:r>
          </a:p>
          <a:p>
            <a:pPr marL="285750" indent="-285750" algn="just">
              <a:buClr>
                <a:srgbClr val="6C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Работа с Федеральным регистром больных туберкулезом (карты лечения, карты диспансерного наблюдения и т.д.);</a:t>
            </a:r>
          </a:p>
          <a:p>
            <a:pPr marL="285750" indent="-285750" algn="just">
              <a:buClr>
                <a:srgbClr val="6C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Осуществление контролируемого приема ПТП;</a:t>
            </a:r>
          </a:p>
          <a:p>
            <a:pPr marL="285750" indent="-285750" algn="just">
              <a:buClr>
                <a:srgbClr val="6C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Работа в очагах туберкулезной инфекции;</a:t>
            </a:r>
          </a:p>
          <a:p>
            <a:pPr marL="285750" indent="-285750" algn="just">
              <a:buClr>
                <a:srgbClr val="6C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Контроль за качеством сбора мокроты.</a:t>
            </a:r>
          </a:p>
          <a:p>
            <a:pPr marL="285750" indent="-285750" algn="just">
              <a:buClr>
                <a:srgbClr val="6C0000"/>
              </a:buClr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4035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00" y="2743200"/>
            <a:ext cx="11731625" cy="24415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Приложение 3</a:t>
            </a:r>
          </a:p>
          <a:p>
            <a:pPr algn="r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План по снижению смертности населения от туберкулеза в 2016 году в Самарской области</a:t>
            </a:r>
          </a:p>
          <a:p>
            <a:pPr algn="r" eaLnBrk="1" hangingPunct="1">
              <a:defRPr/>
            </a:pPr>
            <a:endParaRPr lang="ru-RU" sz="2000" b="1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В 2016 году должно было быть </a:t>
            </a:r>
            <a:r>
              <a:rPr lang="ru-RU" sz="2000" b="1" dirty="0">
                <a:solidFill>
                  <a:srgbClr val="960000"/>
                </a:solidFill>
                <a:cs typeface="Arial" panose="020B0604020202020204" pitchFamily="34" charset="0"/>
              </a:rPr>
              <a:t>17 сохраненных жизней.</a:t>
            </a:r>
          </a:p>
          <a:p>
            <a:pPr algn="ctr" eaLnBrk="1" hangingPunct="1">
              <a:defRPr/>
            </a:pPr>
            <a:endParaRPr lang="ru-RU" sz="2000" b="1" dirty="0">
              <a:solidFill>
                <a:srgbClr val="960000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37A4"/>
                </a:solidFill>
                <a:cs typeface="Arial" panose="020B0604020202020204" pitchFamily="34" charset="0"/>
              </a:rPr>
              <a:t>Факт: от туберкулеза умерло </a:t>
            </a:r>
            <a:r>
              <a:rPr lang="ru-RU" sz="2000" b="1" dirty="0">
                <a:solidFill>
                  <a:srgbClr val="960000"/>
                </a:solidFill>
                <a:cs typeface="Arial" panose="020B0604020202020204" pitchFamily="34" charset="0"/>
              </a:rPr>
              <a:t>на 24 человека </a:t>
            </a:r>
            <a:r>
              <a:rPr lang="ru-RU" sz="2000" b="1" dirty="0">
                <a:solidFill>
                  <a:srgbClr val="0037A4"/>
                </a:solidFill>
                <a:cs typeface="Arial" panose="020B0604020202020204" pitchFamily="34" charset="0"/>
              </a:rPr>
              <a:t>меньше.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endParaRPr lang="ru-RU" sz="2000" b="1" dirty="0">
              <a:solidFill>
                <a:srgbClr val="0037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900" y="5184775"/>
            <a:ext cx="11739562" cy="1386301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на 2017 год: 9 сохраненных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жизней. По итогам 9 месяцев 2017 г. от туберкулеза умерло на 50 человек меньше.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5186" y="0"/>
            <a:ext cx="8016814" cy="2518916"/>
          </a:xfrm>
          <a:prstGeom prst="rect">
            <a:avLst/>
          </a:prstGeom>
          <a:solidFill>
            <a:srgbClr val="00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Приказ министерства здравоохранения </a:t>
            </a:r>
          </a:p>
          <a:p>
            <a:pPr algn="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Самарской области от 10.03.2017г. № 229 </a:t>
            </a:r>
          </a:p>
          <a:p>
            <a:pPr algn="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«О плане мероприятий </a:t>
            </a:r>
          </a:p>
          <a:p>
            <a:pPr algn="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 снижению смертности населения </a:t>
            </a:r>
          </a:p>
          <a:p>
            <a:pPr algn="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Самарской области в 2017 году </a:t>
            </a:r>
          </a:p>
          <a:p>
            <a:pPr algn="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 образовании рабочей группы </a:t>
            </a:r>
          </a:p>
          <a:p>
            <a:pPr algn="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 проведению анализа </a:t>
            </a:r>
          </a:p>
          <a:p>
            <a:pPr algn="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смертности населения Самарской области </a:t>
            </a:r>
          </a:p>
          <a:p>
            <a:pPr algn="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от основных причин»</a:t>
            </a:r>
          </a:p>
        </p:txBody>
      </p:sp>
      <p:pic>
        <p:nvPicPr>
          <p:cNvPr id="29702" name="Рисунок 10" descr="http://protown.ru/netcat_files/Image/gerb_sa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99" y="253218"/>
            <a:ext cx="1783725" cy="20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5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:\Доклады, презентации\2015 год\Для Администрации Промышленного района\26-02-2015_12-04-03\2015-02-26 13-01-56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57" y="-129396"/>
            <a:ext cx="10158481" cy="664329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3614" y="2565400"/>
            <a:ext cx="5329237" cy="3784600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6000" b="1" i="1" dirty="0">
                <a:solidFill>
                  <a:srgbClr val="0070C0"/>
                </a:solidFill>
              </a:rPr>
              <a:t>Спасибо за внимание!</a:t>
            </a:r>
            <a:endParaRPr lang="en-US" sz="6000" b="1" i="1" dirty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r>
              <a:rPr lang="en-US" sz="6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</a:t>
            </a:r>
            <a:r>
              <a:rPr lang="ru-RU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6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sokptd</a:t>
            </a:r>
            <a:endParaRPr lang="ru-RU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8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0" y="44450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solidFill>
                  <a:srgbClr val="002060"/>
                </a:solidFill>
              </a:rPr>
              <a:t>Динамика заболеваемости туберкулезом всего населения  </a:t>
            </a:r>
          </a:p>
          <a:p>
            <a:pPr algn="ctr" eaLnBrk="1" hangingPunct="1"/>
            <a:r>
              <a:rPr lang="ru-RU" altLang="ru-RU" sz="2200" b="1" dirty="0" smtClean="0">
                <a:solidFill>
                  <a:srgbClr val="002060"/>
                </a:solidFill>
              </a:rPr>
              <a:t>(</a:t>
            </a:r>
            <a:r>
              <a:rPr lang="ru-RU" altLang="ru-RU" sz="2200" b="1" dirty="0">
                <a:solidFill>
                  <a:srgbClr val="002060"/>
                </a:solidFill>
              </a:rPr>
              <a:t>на 100 тысяч населения,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2009-2016 </a:t>
            </a:r>
            <a:r>
              <a:rPr lang="ru-RU" altLang="ru-RU" sz="2200" b="1" dirty="0">
                <a:solidFill>
                  <a:srgbClr val="002060"/>
                </a:solidFill>
              </a:rPr>
              <a:t>гг.)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37354"/>
              </p:ext>
            </p:extLst>
          </p:nvPr>
        </p:nvGraphicFramePr>
        <p:xfrm>
          <a:off x="829995" y="1209822"/>
          <a:ext cx="10329178" cy="549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8181800"/>
      </p:ext>
    </p:extLst>
  </p:cSld>
  <p:clrMapOvr>
    <a:masterClrMapping/>
  </p:clrMapOvr>
  <p:transition advTm="6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950" y="98425"/>
            <a:ext cx="11520488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Заболеваемость туберкулезом населения Самарской области   </a:t>
            </a:r>
            <a:br>
              <a:rPr lang="ru-RU" altLang="ru-RU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(на 100 тысяч населения, 9 мес. 2016 г. – 9 мес. 2017 г.)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ru-RU" sz="2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892976"/>
              </p:ext>
            </p:extLst>
          </p:nvPr>
        </p:nvGraphicFramePr>
        <p:xfrm>
          <a:off x="644525" y="733425"/>
          <a:ext cx="11496675" cy="607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3744" y="581558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 мес.2016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579729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 мес.2017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113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1999" cy="4572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факторы, влияющие на показатели заболеваемости туберкулезом в Самарской области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30159613"/>
              </p:ext>
            </p:extLst>
          </p:nvPr>
        </p:nvGraphicFramePr>
        <p:xfrm>
          <a:off x="3916392" y="590270"/>
          <a:ext cx="3925018" cy="360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0" y="664234"/>
            <a:ext cx="4110892" cy="3407435"/>
          </a:xfrm>
          <a:prstGeom prst="homePlate">
            <a:avLst>
              <a:gd name="adj" fmla="val 10858"/>
            </a:avLst>
          </a:prstGeom>
          <a:solidFill>
            <a:schemeClr val="bg1"/>
          </a:solidFill>
          <a:ln w="38100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6C0000"/>
                </a:solidFill>
              </a:rPr>
              <a:t>Количество лиц, </a:t>
            </a:r>
            <a:r>
              <a:rPr lang="ru-RU" b="1" dirty="0" smtClean="0">
                <a:solidFill>
                  <a:srgbClr val="002060"/>
                </a:solidFill>
              </a:rPr>
              <a:t>не являющихся постоянными жителями </a:t>
            </a:r>
            <a:r>
              <a:rPr lang="ru-RU" b="1" dirty="0" smtClean="0">
                <a:solidFill>
                  <a:srgbClr val="6C0000"/>
                </a:solidFill>
              </a:rPr>
              <a:t>(ГУФСИН, мигранты, БОМЖ):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6C0000"/>
                </a:solidFill>
              </a:rPr>
              <a:t>530 чел. (</a:t>
            </a:r>
            <a:r>
              <a:rPr lang="ru-RU" b="1" dirty="0" smtClean="0">
                <a:solidFill>
                  <a:srgbClr val="002060"/>
                </a:solidFill>
              </a:rPr>
              <a:t>21,5%</a:t>
            </a:r>
            <a:r>
              <a:rPr lang="ru-RU" b="1" dirty="0" smtClean="0">
                <a:solidFill>
                  <a:srgbClr val="6C0000"/>
                </a:solidFill>
              </a:rPr>
              <a:t> от всех впервые заболевших);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6C0000"/>
                </a:solidFill>
              </a:rPr>
              <a:t>Из них 329 чел. из учреждений системы ГУФСИН (</a:t>
            </a:r>
            <a:r>
              <a:rPr lang="ru-RU" b="1" dirty="0" smtClean="0">
                <a:solidFill>
                  <a:srgbClr val="002060"/>
                </a:solidFill>
              </a:rPr>
              <a:t>13,3%</a:t>
            </a:r>
            <a:r>
              <a:rPr lang="ru-RU" b="1" dirty="0" smtClean="0">
                <a:solidFill>
                  <a:srgbClr val="6C0000"/>
                </a:solidFill>
              </a:rPr>
              <a:t> от всех впервые заболевших)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7666891" y="664233"/>
            <a:ext cx="4525107" cy="3407435"/>
          </a:xfrm>
          <a:prstGeom prst="homePlate">
            <a:avLst>
              <a:gd name="adj" fmla="val 10858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Количество лиц </a:t>
            </a:r>
            <a:r>
              <a:rPr lang="ru-RU" b="1" dirty="0" smtClean="0">
                <a:solidFill>
                  <a:srgbClr val="6C0000"/>
                </a:solidFill>
              </a:rPr>
              <a:t>группы риска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ВИЧ-инфицированные 695 чел. (</a:t>
            </a:r>
            <a:r>
              <a:rPr lang="ru-RU" b="1" dirty="0" smtClean="0">
                <a:solidFill>
                  <a:srgbClr val="6C0000"/>
                </a:solidFill>
              </a:rPr>
              <a:t>35,8% </a:t>
            </a:r>
            <a:r>
              <a:rPr lang="ru-RU" b="1" dirty="0" smtClean="0">
                <a:solidFill>
                  <a:srgbClr val="002060"/>
                </a:solidFill>
              </a:rPr>
              <a:t>от всех впервые заболевших). По доле ВИЧ-инфицированных Самарская область на </a:t>
            </a:r>
            <a:r>
              <a:rPr lang="ru-RU" b="1" dirty="0" smtClean="0">
                <a:solidFill>
                  <a:srgbClr val="800000"/>
                </a:solidFill>
              </a:rPr>
              <a:t>79-м</a:t>
            </a:r>
            <a:r>
              <a:rPr lang="ru-RU" b="1" dirty="0" smtClean="0">
                <a:solidFill>
                  <a:srgbClr val="002060"/>
                </a:solidFill>
              </a:rPr>
              <a:t> ранговом месте среди 85 субъектов РФ по итогам 2015 года;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Пациенты врача-нарколога 195 чел. (</a:t>
            </a:r>
            <a:r>
              <a:rPr lang="ru-RU" b="1" dirty="0" smtClean="0">
                <a:solidFill>
                  <a:srgbClr val="6C0000"/>
                </a:solidFill>
              </a:rPr>
              <a:t>10,0%</a:t>
            </a:r>
            <a:r>
              <a:rPr lang="ru-RU" b="1" dirty="0" smtClean="0">
                <a:solidFill>
                  <a:srgbClr val="002060"/>
                </a:solidFill>
              </a:rPr>
              <a:t> от всех впервые заболевших).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464" y="4192437"/>
            <a:ext cx="11326483" cy="1293964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 лица данных категорий не привержены профилактическим осмотрам, и в результате выявляются при обращении, в основном с массивным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бактериовыделением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распадом легочной ткани;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Из-за отрывов от лечения у них часто развиваются хронические формы туберкулеза, лекарственная устойчивость возбудителя туберкулеза.</a:t>
            </a:r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5607169"/>
            <a:ext cx="12191998" cy="125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i="1" dirty="0" smtClean="0">
                <a:solidFill>
                  <a:srgbClr val="002060"/>
                </a:solidFill>
              </a:rPr>
              <a:t>В сложившихся условиях повлиять на эпидемическую ситуацию можно только улучшением организации профилактики и выявления туберкулеза, в том числе повышением охвата профилактическими осмотрами всего населения, с особым вниманием к своевременным </a:t>
            </a:r>
            <a:r>
              <a:rPr lang="ru-RU" sz="1700" b="1" i="1" dirty="0" err="1" smtClean="0">
                <a:solidFill>
                  <a:srgbClr val="002060"/>
                </a:solidFill>
              </a:rPr>
              <a:t>профосмотрам</a:t>
            </a:r>
            <a:r>
              <a:rPr lang="ru-RU" sz="1700" b="1" i="1" dirty="0" smtClean="0">
                <a:solidFill>
                  <a:srgbClr val="002060"/>
                </a:solidFill>
              </a:rPr>
              <a:t> </a:t>
            </a:r>
            <a:r>
              <a:rPr lang="ru-RU" sz="1700" b="1" i="1" dirty="0" smtClean="0">
                <a:solidFill>
                  <a:srgbClr val="6C0000"/>
                </a:solidFill>
              </a:rPr>
              <a:t>лиц группы риска.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i="1" dirty="0">
                <a:solidFill>
                  <a:srgbClr val="6C0000"/>
                </a:solidFill>
              </a:rPr>
              <a:t>Н</a:t>
            </a:r>
            <a:r>
              <a:rPr lang="ru-RU" sz="1700" b="1" i="1" dirty="0" smtClean="0">
                <a:solidFill>
                  <a:srgbClr val="6C0000"/>
                </a:solidFill>
              </a:rPr>
              <a:t>еобходимо уменьшать количество лиц, не прошедших ФГ более 2 лет!</a:t>
            </a:r>
            <a:endParaRPr lang="ru-RU" sz="1700" b="1" i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03388" y="1"/>
            <a:ext cx="8496300" cy="113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Динамика смертности всего населения от туберкулеза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(2011-2016гг., на </a:t>
            </a: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100 тысяч населения)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77381428"/>
              </p:ext>
            </p:extLst>
          </p:nvPr>
        </p:nvGraphicFramePr>
        <p:xfrm>
          <a:off x="1024128" y="829994"/>
          <a:ext cx="10113264" cy="579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4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826" y="0"/>
            <a:ext cx="11059065" cy="50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Динамика распространенности туберкулеза (на 100 тыс. населения, 2011-2016 гг.)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53294170"/>
              </p:ext>
            </p:extLst>
          </p:nvPr>
        </p:nvGraphicFramePr>
        <p:xfrm>
          <a:off x="984738" y="942536"/>
          <a:ext cx="10016197" cy="521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30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319" y="0"/>
            <a:ext cx="11513128" cy="638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Основные направления повышения эффективности организации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противотуберкулезной помощи населению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25418" y="966731"/>
            <a:ext cx="4966855" cy="61961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туберкулеза в группах риска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18491" y="1982928"/>
            <a:ext cx="4973782" cy="62147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Раннее выявление туберкулеза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11564" y="2968379"/>
            <a:ext cx="4966855" cy="63391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Ранняя диагностика МЛУ возбудителя туберкулеза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8491" y="3966262"/>
            <a:ext cx="4973782" cy="63391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Борьба с туберкулезом в сочетании с ВИЧ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11564" y="4996756"/>
            <a:ext cx="4973782" cy="64500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Приверженность больных туберкулезом к лечению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11564" y="6059527"/>
            <a:ext cx="4965419" cy="62020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Эффективное лечение больных туберкулезом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G:\Доклады, презентации\2016 год\Сайт РОФ\презентации съезда 1-2 июня\Фото\DSC_12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17" y="862947"/>
            <a:ext cx="6561359" cy="391723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1" name="Пятиугольник 10"/>
          <p:cNvSpPr/>
          <p:nvPr/>
        </p:nvSpPr>
        <p:spPr>
          <a:xfrm>
            <a:off x="172529" y="4807201"/>
            <a:ext cx="6107501" cy="1783322"/>
          </a:xfrm>
          <a:prstGeom prst="homePlate">
            <a:avLst>
              <a:gd name="adj" fmla="val 24846"/>
            </a:avLst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Всероссийской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научно-практической конференции с международным участием 1-2 июня 2016 г. (г.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Москва) определены основные компоненты мероприятий по повышению эффективности противотуберкулезной помощи населению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2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5907</TotalTime>
  <Words>2987</Words>
  <Application>Microsoft Office PowerPoint</Application>
  <PresentationFormat>Произвольный</PresentationFormat>
  <Paragraphs>503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Численность больных туберкулезом и контактных лиц, состоящих под наблюдением врача-фтизиатра (Самарская область, 2013-2016 гг.)</vt:lpstr>
      <vt:lpstr>Презентация PowerPoint</vt:lpstr>
      <vt:lpstr>Программа «Мониторинг вновь выявленных больных туберкулезом»</vt:lpstr>
      <vt:lpstr>Презентация PowerPoint</vt:lpstr>
      <vt:lpstr>Презентация PowerPoint</vt:lpstr>
      <vt:lpstr>Основные эпидемиологические показатели по туберкулезу в Самарской области  (на 100 тыс. населения, 2013-2016 гг.)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Admin</cp:lastModifiedBy>
  <cp:revision>659</cp:revision>
  <cp:lastPrinted>2017-11-13T06:24:17Z</cp:lastPrinted>
  <dcterms:created xsi:type="dcterms:W3CDTF">2016-02-13T06:43:58Z</dcterms:created>
  <dcterms:modified xsi:type="dcterms:W3CDTF">2017-11-22T12:01:53Z</dcterms:modified>
</cp:coreProperties>
</file>