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25"/>
  </p:notesMasterIdLst>
  <p:sldIdLst>
    <p:sldId id="257" r:id="rId2"/>
    <p:sldId id="270" r:id="rId3"/>
    <p:sldId id="286" r:id="rId4"/>
    <p:sldId id="262" r:id="rId5"/>
    <p:sldId id="278" r:id="rId6"/>
    <p:sldId id="279" r:id="rId7"/>
    <p:sldId id="259" r:id="rId8"/>
    <p:sldId id="260" r:id="rId9"/>
    <p:sldId id="261" r:id="rId10"/>
    <p:sldId id="264" r:id="rId11"/>
    <p:sldId id="284" r:id="rId12"/>
    <p:sldId id="266" r:id="rId13"/>
    <p:sldId id="285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6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814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37FE6-486A-4E38-9CA2-236E3A93C529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581DC-7698-46F1-8907-6C8BAC9DFA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0135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581DC-7698-46F1-8907-6C8BAC9DFAF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552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552" y="764704"/>
            <a:ext cx="7772400" cy="3816424"/>
          </a:xfrm>
        </p:spPr>
        <p:txBody>
          <a:bodyPr anchor="ctr"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Уход за послеоперационной  раной</a:t>
            </a:r>
            <a:endParaRPr lang="ru-RU" sz="66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722376" y="4797152"/>
            <a:ext cx="7772400" cy="1440160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Поларшинова</a:t>
            </a:r>
            <a:r>
              <a:rPr lang="ru-RU" dirty="0" smtClean="0">
                <a:solidFill>
                  <a:schemeClr val="tx1"/>
                </a:solidFill>
              </a:rPr>
              <a:t> Татьяна Валериевна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Старшая операционная медицинская сестра родового отделения ГБУЗ СО «Тольяттинская городская больница №2 им. В.В. </a:t>
            </a:r>
            <a:r>
              <a:rPr lang="ru-RU" dirty="0" err="1" smtClean="0">
                <a:solidFill>
                  <a:schemeClr val="tx1"/>
                </a:solidFill>
              </a:rPr>
              <a:t>Баныкина</a:t>
            </a:r>
            <a:r>
              <a:rPr lang="ru-RU" dirty="0" smtClean="0">
                <a:solidFill>
                  <a:schemeClr val="tx1"/>
                </a:solidFill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8353" y="492813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Повязки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598373" y="1700808"/>
            <a:ext cx="3931920" cy="4389120"/>
          </a:xfrm>
        </p:spPr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lum bright="10000" contrast="2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72000"/>
                    </a14:imgEffect>
                    <a14:imgEffect>
                      <a14:saturation sat="14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" y="1700808"/>
            <a:ext cx="4027374" cy="455270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8" name="Объект 7" descr="http://present5.com/presentforday2/20170217/7_perevyazochnye_2017_images/7_perevyazochnye_2017_28.jpg"/>
          <p:cNvPicPr>
            <a:picLocks noGrp="1"/>
          </p:cNvPicPr>
          <p:nvPr>
            <p:ph sz="half" idx="2"/>
          </p:nvPr>
        </p:nvPicPr>
        <p:blipFill rotWithShape="1">
          <a:blip r:embed="rId4" cstate="print">
            <a:lum bright="20000" contrast="2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86" t="16151"/>
          <a:stretch/>
        </p:blipFill>
        <p:spPr bwMode="auto">
          <a:xfrm>
            <a:off x="4788024" y="1700808"/>
            <a:ext cx="3906217" cy="4536504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9059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814" y="692696"/>
            <a:ext cx="8183880" cy="10081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Функции повязки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814" y="1875363"/>
            <a:ext cx="8183880" cy="4187952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Защитная </a:t>
            </a:r>
            <a:r>
              <a:rPr lang="ru-RU" dirty="0" smtClean="0"/>
              <a:t>               </a:t>
            </a:r>
            <a:r>
              <a:rPr lang="ru-RU" b="1" dirty="0" smtClean="0"/>
              <a:t>Активное влияние 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                 на раневой процесс</a:t>
            </a:r>
            <a:endParaRPr lang="ru-RU" b="1" dirty="0"/>
          </a:p>
        </p:txBody>
      </p:sp>
      <p:cxnSp>
        <p:nvCxnSpPr>
          <p:cNvPr id="5" name="Прямая со стрелкой 4"/>
          <p:cNvCxnSpPr>
            <a:stCxn id="3" idx="0"/>
          </p:cNvCxnSpPr>
          <p:nvPr/>
        </p:nvCxnSpPr>
        <p:spPr>
          <a:xfrm flipH="1">
            <a:off x="1907704" y="1875363"/>
            <a:ext cx="2659050" cy="13612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566754" y="1875363"/>
            <a:ext cx="1993383" cy="14433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2019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9453" y="548680"/>
            <a:ext cx="8183880" cy="97029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Классификация повязок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19473" y="1844824"/>
            <a:ext cx="2800399" cy="4168392"/>
          </a:xfrm>
        </p:spPr>
        <p:txBody>
          <a:bodyPr/>
          <a:lstStyle/>
          <a:p>
            <a:r>
              <a:rPr lang="ru-RU" u="sng" dirty="0" smtClean="0"/>
              <a:t>Инактивные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635895" y="1844824"/>
            <a:ext cx="4824537" cy="4155256"/>
          </a:xfrm>
        </p:spPr>
        <p:txBody>
          <a:bodyPr/>
          <a:lstStyle/>
          <a:p>
            <a:r>
              <a:rPr lang="ru-RU" u="sng" dirty="0" smtClean="0"/>
              <a:t>Интерактивные</a:t>
            </a:r>
            <a:r>
              <a:rPr lang="ru-RU" dirty="0" smtClean="0"/>
              <a:t>: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альгинатные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гидроколлоидные;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гидрогелевые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губчатые; </a:t>
            </a:r>
          </a:p>
          <a:p>
            <a:r>
              <a:rPr lang="ru-RU" dirty="0" smtClean="0"/>
              <a:t>- сетчатые;</a:t>
            </a:r>
          </a:p>
          <a:p>
            <a:r>
              <a:rPr lang="ru-RU" dirty="0" smtClean="0"/>
              <a:t>- раневые пленки;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2379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079" y="553778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Инновационная защита раны начинается в операционной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evropharm.ru/Storage/145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1560" y="1844824"/>
            <a:ext cx="4536504" cy="216024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2" name="Picture 4" descr="https://cdn2.imgbb.ru/community_comment/196/1969471/201510/3c3b81a34e920bb80b2fe182fecd8e6c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95970" y="1844824"/>
            <a:ext cx="3168650" cy="4494121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lexmed.pro/userfiles/shop/large/292_povyazka-cosmopor-e-72sm5sm-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4536504" cy="2200876"/>
          </a:xfrm>
          <a:prstGeom prst="rect">
            <a:avLst/>
          </a:prstGeom>
          <a:ln>
            <a:solidFill>
              <a:schemeClr val="accent3">
                <a:alpha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129568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958" y="692696"/>
            <a:ext cx="8183880" cy="42484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Перевязка</a:t>
            </a:r>
            <a:r>
              <a:rPr lang="ru-RU" dirty="0" smtClean="0">
                <a:solidFill>
                  <a:schemeClr val="tx1"/>
                </a:solidFill>
              </a:rPr>
              <a:t>-это лечебно-диагностическая процедура, заключающаяся в снятии старой повязки, выполнении профилактических, диагностических и лечебных мероприятий в ране и наложении новой повязки.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62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Организация перевязочного процесса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1052" y="1498872"/>
            <a:ext cx="7920880" cy="5375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Перевязку проводит врач, 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медсестра 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ассистирует;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Медсестра 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выполняет отдельные этапы перевязки, доверенные ей врачом;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Перевязка выполняется в ходе врачебного обхода с целью осмотра раны;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Перевязка носит характер самостоятельной врачебной манипуляции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 b="1" dirty="0"/>
              <a:t>Перевязка </a:t>
            </a:r>
            <a:r>
              <a:rPr lang="ru-RU" sz="2000" b="1"/>
              <a:t>осуществляется </a:t>
            </a:r>
            <a:r>
              <a:rPr lang="ru-RU" sz="2000" b="1" smtClean="0"/>
              <a:t>медсестрой</a:t>
            </a:r>
            <a:r>
              <a:rPr lang="ru-RU" sz="2000" b="1" dirty="0" smtClean="0"/>
              <a:t>, </a:t>
            </a:r>
            <a:r>
              <a:rPr lang="ru-RU" sz="2000" b="1" dirty="0"/>
              <a:t>как составная часть общего ухода.</a:t>
            </a: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79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548680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Добровольное информированное согласие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1916832"/>
            <a:ext cx="8183880" cy="4187952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Пациент должен быть проинформирован о предстоящем лечении и проведении лечебных процедур;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Требуется письменное подтверждение согласия пациента на проведение лечебных процедур, так как они являются потенциально опасными для здоровья пациента.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ydzdorov.ru/info/images/site/cache/58/e6/58e6669c33bdb6c6cbb5aade51340c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2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514350" y="836712"/>
            <a:ext cx="3932238" cy="475252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5" name="Объект 4" descr="Тележка для перевязки / многофункциональная / с мусорным баком / с выдвижным ящиком B10.016 Wiegand AG"/>
          <p:cNvPicPr>
            <a:picLocks noGrp="1"/>
          </p:cNvPicPr>
          <p:nvPr>
            <p:ph sz="half" idx="2"/>
          </p:nvPr>
        </p:nvPicPr>
        <p:blipFill>
          <a:blip r:embed="rId4" cstate="print">
            <a:lum bright="10000" contrast="1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59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3888432" cy="4747979"/>
          </a:xfrm>
          <a:prstGeom prst="rect">
            <a:avLst/>
          </a:prstGeom>
          <a:solidFill>
            <a:schemeClr val="accent3"/>
          </a:solidFill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Безопасность персонала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Содержимое 4" descr="http://player.myshared.ru/6/675131/slides/slide_6.jpg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3" t="37496" r="45945" b="12369"/>
          <a:stretch/>
        </p:blipFill>
        <p:spPr bwMode="auto">
          <a:xfrm>
            <a:off x="899592" y="1844824"/>
            <a:ext cx="3384376" cy="374441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07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0000" contrast="1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3384376" cy="374441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68344" y="792129"/>
            <a:ext cx="8183880" cy="67665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I. </a:t>
            </a:r>
            <a:r>
              <a:rPr lang="ru-RU" dirty="0" smtClean="0">
                <a:solidFill>
                  <a:schemeClr val="tx1"/>
                </a:solidFill>
              </a:rPr>
              <a:t>Подготовка к процедуре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45927" y="476805"/>
            <a:ext cx="8183880" cy="315324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ru-RU" dirty="0" smtClean="0"/>
              <a:t> </a:t>
            </a:r>
            <a:r>
              <a:rPr lang="ru-RU" dirty="0" smtClean="0">
                <a:solidFill>
                  <a:srgbClr val="7030A0"/>
                </a:solidFill>
              </a:rPr>
              <a:t>Национальный Стандарт Российской Федерации ГОСТ Р52623.2-2015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4" name="Объект 13" descr="https://static-eu.insales.ru/images/products/1/2700/106236556/%D1%81%D0%BC%D0%BE%D1%82%D1%80%D0%BE%D0%B2%D1%8B%D0%B5.jpg"/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60032" y="1821380"/>
            <a:ext cx="3554412" cy="44164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3" name="Рисунок 12" descr="http://player.myshared.ru/6/675131/slides/slide_1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5" t="42969" r="48722" b="3373"/>
          <a:stretch/>
        </p:blipFill>
        <p:spPr bwMode="auto">
          <a:xfrm>
            <a:off x="539552" y="1821380"/>
            <a:ext cx="4104456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Объект 3" descr="http://player.myshared.ru/6/675131/slides/slide_11.jp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67" t="43426" r="2698" b="3270"/>
          <a:stretch/>
        </p:blipFill>
        <p:spPr bwMode="auto">
          <a:xfrm>
            <a:off x="539552" y="4053628"/>
            <a:ext cx="4104456" cy="2232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175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6024" y="476671"/>
            <a:ext cx="7772400" cy="86409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Послеоперационная рана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" name="Объект 3" descr="http://player.myshared.ru/6/675131/slides/slide_3.jpg"/>
          <p:cNvPicPr>
            <a:picLocks noGrp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15" t="44937" r="25000" b="8924"/>
          <a:stretch/>
        </p:blipFill>
        <p:spPr bwMode="auto">
          <a:xfrm>
            <a:off x="616024" y="1916832"/>
            <a:ext cx="3735388" cy="4247952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5" name="Рисунок 4" descr="http://www.ambulatorno.ru/upload/iblock/063/posleoperatsionnaya-ran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1788" y="1988840"/>
            <a:ext cx="3528392" cy="416270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94043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96" y="1052736"/>
            <a:ext cx="8183880" cy="55646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II. </a:t>
            </a:r>
            <a:r>
              <a:rPr lang="ru-RU" dirty="0" smtClean="0">
                <a:solidFill>
                  <a:schemeClr val="tx1"/>
                </a:solidFill>
              </a:rPr>
              <a:t>Выполнение процедуры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Объект 5" descr="http://player.myshared.ru/6/675131/slides/slide_16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15" t="41708"/>
          <a:stretch/>
        </p:blipFill>
        <p:spPr bwMode="auto">
          <a:xfrm>
            <a:off x="3491880" y="2132856"/>
            <a:ext cx="4896543" cy="3744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Текст 1"/>
          <p:cNvSpPr txBox="1">
            <a:spLocks/>
          </p:cNvSpPr>
          <p:nvPr/>
        </p:nvSpPr>
        <p:spPr>
          <a:xfrm>
            <a:off x="827584" y="529082"/>
            <a:ext cx="7560839" cy="315324"/>
          </a:xfrm>
          <a:prstGeom prst="rect">
            <a:avLst/>
          </a:prstGeom>
        </p:spPr>
        <p:txBody>
          <a:bodyPr vert="horz" lIns="182880" tIns="91440">
            <a:normAutofit fontScale="55000" lnSpcReduction="200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47472" lvl="1" indent="0"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7030A0"/>
                </a:solidFill>
              </a:rPr>
              <a:t>Национальный Стандарт Российской Федерации ГОСТ Р52623.2-2015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https://konspekta.net/infopediasu/baza10/4536745716865.files/image039.jpg"/>
          <p:cNvPicPr/>
          <p:nvPr/>
        </p:nvPicPr>
        <p:blipFill>
          <a:blip r:embed="rId4" cstate="print">
            <a:lum bright="-20000" contrast="20000"/>
          </a:blip>
          <a:srcRect t="7875" r="69419"/>
          <a:stretch>
            <a:fillRect/>
          </a:stretch>
        </p:blipFill>
        <p:spPr bwMode="auto">
          <a:xfrm rot="5400000">
            <a:off x="967198" y="3426259"/>
            <a:ext cx="1969407" cy="271085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 descr="http://player.myshared.ru/6/675131/slides/slide_15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2372" t="49837" r="79586" b="36482"/>
          <a:stretch>
            <a:fillRect/>
          </a:stretch>
        </p:blipFill>
        <p:spPr bwMode="auto">
          <a:xfrm>
            <a:off x="1691680" y="2636912"/>
            <a:ext cx="576064" cy="825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3984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http://static7.depositphotos.com/1253786/770/i/950/depositphotos_7700208-Female-surgeon-or-nurse-putting-on-sterile-gloves-streatching-the-rubber-gl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lum bright="20000" contrast="2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11" t="12020" r="33782"/>
          <a:stretch/>
        </p:blipFill>
        <p:spPr bwMode="auto">
          <a:xfrm>
            <a:off x="827584" y="1268760"/>
            <a:ext cx="3744416" cy="504056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7" name="Рисунок 6" descr="http://player.myshared.ru/6/675131/slides/slide_18.jpg"/>
          <p:cNvPicPr/>
          <p:nvPr/>
        </p:nvPicPr>
        <p:blipFill rotWithShape="1">
          <a:blip r:embed="rId4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20" t="54844" r="54849" b="3175"/>
          <a:stretch/>
        </p:blipFill>
        <p:spPr bwMode="auto">
          <a:xfrm>
            <a:off x="5148064" y="1268760"/>
            <a:ext cx="3210899" cy="2376264"/>
          </a:xfrm>
          <a:prstGeom prst="rect">
            <a:avLst/>
          </a:prstGeom>
          <a:noFill/>
          <a:ln w="19050">
            <a:solidFill>
              <a:schemeClr val="tx2">
                <a:lumMod val="75000"/>
                <a:lumOff val="25000"/>
              </a:schemeClr>
            </a:solidFill>
          </a:ln>
        </p:spPr>
      </p:pic>
      <p:pic>
        <p:nvPicPr>
          <p:cNvPr id="8" name="Рисунок 7" descr="http://player.myshared.ru/6/675131/slides/slide_18.jpg"/>
          <p:cNvPicPr/>
          <p:nvPr/>
        </p:nvPicPr>
        <p:blipFill rotWithShape="1">
          <a:blip r:embed="rId5" cstate="print">
            <a:lum bright="10000" contrast="1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030" t="54942" r="9393" b="3076"/>
          <a:stretch/>
        </p:blipFill>
        <p:spPr bwMode="auto">
          <a:xfrm>
            <a:off x="5155376" y="3906943"/>
            <a:ext cx="3240360" cy="2376264"/>
          </a:xfrm>
          <a:prstGeom prst="rect">
            <a:avLst/>
          </a:prstGeom>
          <a:noFill/>
          <a:ln w="19050">
            <a:solidFill>
              <a:schemeClr val="tx2">
                <a:lumMod val="75000"/>
                <a:lumOff val="25000"/>
              </a:schemeClr>
            </a:solidFill>
          </a:ln>
        </p:spPr>
      </p:pic>
      <p:sp>
        <p:nvSpPr>
          <p:cNvPr id="5" name="Текст 1"/>
          <p:cNvSpPr txBox="1">
            <a:spLocks/>
          </p:cNvSpPr>
          <p:nvPr/>
        </p:nvSpPr>
        <p:spPr>
          <a:xfrm>
            <a:off x="827583" y="476805"/>
            <a:ext cx="7568153" cy="315324"/>
          </a:xfrm>
          <a:prstGeom prst="rect">
            <a:avLst/>
          </a:prstGeom>
        </p:spPr>
        <p:txBody>
          <a:bodyPr vert="horz" lIns="182880" tIns="91440">
            <a:normAutofit fontScale="55000" lnSpcReduction="200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47472" lvl="1" indent="0"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7030A0"/>
                </a:solidFill>
              </a:rPr>
              <a:t>Национальный Стандарт Российской Федерации ГОСТ Р52623.2-2015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370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557" y="908720"/>
            <a:ext cx="8183880" cy="67319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III.</a:t>
            </a:r>
            <a:r>
              <a:rPr lang="ru-RU" dirty="0" smtClean="0">
                <a:solidFill>
                  <a:schemeClr val="tx1"/>
                </a:solidFill>
              </a:rPr>
              <a:t> Окончание процедуры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 descr="http://player.myshared.ru/6/675131/slides/slide_19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11"/>
          <a:stretch/>
        </p:blipFill>
        <p:spPr bwMode="auto">
          <a:xfrm>
            <a:off x="971600" y="2132856"/>
            <a:ext cx="7344816" cy="389979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5" name="Текст 1"/>
          <p:cNvSpPr txBox="1">
            <a:spLocks/>
          </p:cNvSpPr>
          <p:nvPr/>
        </p:nvSpPr>
        <p:spPr>
          <a:xfrm>
            <a:off x="971599" y="476805"/>
            <a:ext cx="7344817" cy="315324"/>
          </a:xfrm>
          <a:prstGeom prst="rect">
            <a:avLst/>
          </a:prstGeom>
        </p:spPr>
        <p:txBody>
          <a:bodyPr vert="horz" lIns="182880" tIns="91440">
            <a:normAutofit fontScale="55000" lnSpcReduction="200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47472" lvl="1" indent="0"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7030A0"/>
                </a:solidFill>
              </a:rPr>
              <a:t>Национальный Стандарт Российской Федерации ГОСТ Р52623.2-2015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63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079" y="692696"/>
            <a:ext cx="8183880" cy="105156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Благодарю за внимание!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12"/>
          <a:stretch/>
        </p:blipFill>
        <p:spPr>
          <a:xfrm>
            <a:off x="630085" y="1938638"/>
            <a:ext cx="7704856" cy="42465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Picture 2" descr="http://free-office.net/uploads/posts/2015-10/1444640816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143" t="9386" r="2153" b="18600"/>
          <a:stretch/>
        </p:blipFill>
        <p:spPr bwMode="auto">
          <a:xfrm>
            <a:off x="6588432" y="4435171"/>
            <a:ext cx="172798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025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Тамара Антюшко\Desktop\вместе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0175" y="620688"/>
            <a:ext cx="7552944" cy="4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Заголовок 1"/>
          <p:cNvSpPr>
            <a:spLocks noGrp="1"/>
          </p:cNvSpPr>
          <p:nvPr>
            <p:ph type="title"/>
          </p:nvPr>
        </p:nvSpPr>
        <p:spPr>
          <a:xfrm>
            <a:off x="1331640" y="1412776"/>
            <a:ext cx="6970014" cy="489148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 smtClean="0">
                <a:solidFill>
                  <a:srgbClr val="FF0000"/>
                </a:solidFill>
              </a:rPr>
              <a:t/>
            </a:r>
            <a:br>
              <a:rPr lang="ru-RU" altLang="ru-RU" b="1" dirty="0" smtClean="0">
                <a:solidFill>
                  <a:srgbClr val="FF0000"/>
                </a:solidFill>
              </a:rPr>
            </a:br>
            <a:r>
              <a:rPr lang="ru-RU" altLang="ru-RU" b="1" dirty="0" smtClean="0">
                <a:solidFill>
                  <a:srgbClr val="FF0000"/>
                </a:solidFill>
              </a:rPr>
              <a:t/>
            </a:r>
            <a:br>
              <a:rPr lang="ru-RU" altLang="ru-RU" b="1" dirty="0" smtClean="0">
                <a:solidFill>
                  <a:srgbClr val="FF0000"/>
                </a:solidFill>
              </a:rPr>
            </a:br>
            <a:r>
              <a:rPr lang="ru-RU" altLang="ru-RU" b="1" dirty="0" smtClean="0">
                <a:solidFill>
                  <a:srgbClr val="FF0000"/>
                </a:solidFill>
              </a:rPr>
              <a:t/>
            </a:r>
            <a:br>
              <a:rPr lang="ru-RU" altLang="ru-RU" b="1" dirty="0" smtClean="0">
                <a:solidFill>
                  <a:srgbClr val="FF0000"/>
                </a:solidFill>
              </a:rPr>
            </a:br>
            <a:r>
              <a:rPr lang="ru-RU" altLang="ru-RU" b="1" dirty="0" smtClean="0">
                <a:solidFill>
                  <a:srgbClr val="FF0000"/>
                </a:solidFill>
              </a:rPr>
              <a:t>     </a:t>
            </a:r>
            <a:br>
              <a:rPr lang="ru-RU" altLang="ru-RU" b="1" dirty="0" smtClean="0">
                <a:solidFill>
                  <a:srgbClr val="FF0000"/>
                </a:solidFill>
              </a:rPr>
            </a:br>
            <a:r>
              <a:rPr lang="ru-RU" altLang="ru-RU" b="1" dirty="0">
                <a:solidFill>
                  <a:srgbClr val="FF0000"/>
                </a:solidFill>
              </a:rPr>
              <a:t/>
            </a:r>
            <a:br>
              <a:rPr lang="ru-RU" altLang="ru-RU" b="1" dirty="0">
                <a:solidFill>
                  <a:srgbClr val="FF0000"/>
                </a:solidFill>
              </a:rPr>
            </a:br>
            <a:r>
              <a:rPr lang="ru-RU" altLang="ru-RU" b="1" dirty="0" smtClean="0">
                <a:solidFill>
                  <a:srgbClr val="FF0000"/>
                </a:solidFill>
              </a:rPr>
              <a:t/>
            </a:r>
            <a:br>
              <a:rPr lang="ru-RU" altLang="ru-RU" b="1" dirty="0" smtClean="0">
                <a:solidFill>
                  <a:srgbClr val="FF0000"/>
                </a:solidFill>
              </a:rPr>
            </a:br>
            <a:r>
              <a:rPr lang="ru-RU" altLang="ru-RU" b="1" dirty="0" smtClean="0">
                <a:solidFill>
                  <a:srgbClr val="FF0000"/>
                </a:solidFill>
              </a:rPr>
              <a:t/>
            </a:r>
            <a:br>
              <a:rPr lang="ru-RU" altLang="ru-RU" b="1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sz="4000" b="1" dirty="0" smtClean="0">
                <a:solidFill>
                  <a:srgbClr val="FF0000"/>
                </a:solidFill>
              </a:rPr>
              <a:t/>
            </a:r>
            <a:br>
              <a:rPr lang="ru-RU" altLang="ru-RU" sz="4000" b="1" dirty="0" smtClean="0">
                <a:solidFill>
                  <a:srgbClr val="FF0000"/>
                </a:solidFill>
              </a:rPr>
            </a:br>
            <a:r>
              <a:rPr lang="ru-RU" altLang="ru-RU" b="1" dirty="0" smtClean="0">
                <a:solidFill>
                  <a:srgbClr val="FF0000"/>
                </a:solidFill>
              </a:rPr>
              <a:t/>
            </a:r>
            <a:br>
              <a:rPr lang="ru-RU" altLang="ru-RU" b="1" dirty="0" smtClean="0">
                <a:solidFill>
                  <a:srgbClr val="FF0000"/>
                </a:solidFill>
              </a:rPr>
            </a:br>
            <a:r>
              <a:rPr lang="ru-RU" altLang="ru-RU" b="1" dirty="0" smtClean="0">
                <a:solidFill>
                  <a:schemeClr val="tx1"/>
                </a:solidFill>
              </a:rPr>
              <a:t>Только вместе мы сможем справиться с </a:t>
            </a:r>
            <a:br>
              <a:rPr lang="ru-RU" altLang="ru-RU" b="1" dirty="0" smtClean="0">
                <a:solidFill>
                  <a:schemeClr val="tx1"/>
                </a:solidFill>
              </a:rPr>
            </a:br>
            <a:r>
              <a:rPr lang="ru-RU" altLang="ru-RU" b="1" u="sng" dirty="0" smtClean="0">
                <a:solidFill>
                  <a:schemeClr val="tx1"/>
                </a:solidFill>
              </a:rPr>
              <a:t>инфекцией, связанной с оказанием медицинской помощью</a:t>
            </a:r>
            <a:r>
              <a:rPr lang="ru-RU" altLang="ru-RU" b="1" dirty="0" smtClean="0">
                <a:solidFill>
                  <a:schemeClr val="tx1"/>
                </a:solidFill>
              </a:rPr>
              <a:t>, в наших стационарах!</a:t>
            </a:r>
            <a:br>
              <a:rPr lang="ru-RU" altLang="ru-RU" b="1" dirty="0" smtClean="0">
                <a:solidFill>
                  <a:schemeClr val="tx1"/>
                </a:solidFill>
              </a:rPr>
            </a:br>
            <a:r>
              <a:rPr lang="ru-RU" altLang="ru-RU" dirty="0" smtClean="0">
                <a:solidFill>
                  <a:schemeClr val="tx1"/>
                </a:solidFill>
              </a:rPr>
              <a:t>Зная все риски развития ИСМП-ими можно управлять! Качество не бывает случайным!</a:t>
            </a:r>
            <a:endParaRPr lang="ru-RU" altLang="ru-RU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967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2920" y="530352"/>
            <a:ext cx="6085304" cy="13144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Виды инфекций при хирургическом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вмешательстве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7544" y="1916832"/>
            <a:ext cx="5641559" cy="4536504"/>
          </a:xfrm>
        </p:spPr>
        <p:txBody>
          <a:bodyPr/>
          <a:lstStyle/>
          <a:p>
            <a:pPr marL="571500" indent="-571500">
              <a:buNone/>
            </a:pPr>
            <a:r>
              <a:rPr lang="en-US" dirty="0" smtClean="0"/>
              <a:t>I.  </a:t>
            </a:r>
            <a:r>
              <a:rPr lang="ru-RU" u="sng" dirty="0" smtClean="0"/>
              <a:t>Поверхностная инфекция</a:t>
            </a:r>
          </a:p>
          <a:p>
            <a:pPr marL="514350" indent="-51435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II.</a:t>
            </a:r>
            <a:r>
              <a:rPr lang="ru-RU" dirty="0" smtClean="0"/>
              <a:t> </a:t>
            </a:r>
            <a:r>
              <a:rPr lang="ru-RU" u="sng" dirty="0" smtClean="0"/>
              <a:t>Глубокая инфекция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III.</a:t>
            </a:r>
            <a:r>
              <a:rPr lang="ru-RU" dirty="0" smtClean="0"/>
              <a:t> </a:t>
            </a:r>
            <a:r>
              <a:rPr lang="ru-RU" u="sng" dirty="0" smtClean="0"/>
              <a:t>Инфекция полости/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u="sng" dirty="0" smtClean="0"/>
              <a:t>органа</a:t>
            </a:r>
          </a:p>
          <a:p>
            <a:pPr marL="0" indent="0" algn="just">
              <a:buNone/>
            </a:pPr>
            <a:endParaRPr lang="ru-RU" sz="2400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 rotWithShape="1">
          <a:blip r:embed="rId2" cstate="print"/>
          <a:srcRect l="9375" r="9375" b="1250"/>
          <a:stretch/>
        </p:blipFill>
        <p:spPr bwMode="auto">
          <a:xfrm>
            <a:off x="6156176" y="548680"/>
            <a:ext cx="2520280" cy="5976664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  <p:sp>
        <p:nvSpPr>
          <p:cNvPr id="9" name="Стрелка вправо 8"/>
          <p:cNvSpPr/>
          <p:nvPr/>
        </p:nvSpPr>
        <p:spPr>
          <a:xfrm>
            <a:off x="4165244" y="2700925"/>
            <a:ext cx="1872208" cy="576064"/>
          </a:xfrm>
          <a:prstGeom prst="rightArrow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139952" y="5589240"/>
            <a:ext cx="1944216" cy="504056"/>
          </a:xfrm>
          <a:prstGeom prst="rightArrow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4123006" y="4061082"/>
            <a:ext cx="1944216" cy="576064"/>
          </a:xfrm>
          <a:prstGeom prst="rightArrow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803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2" y="530352"/>
            <a:ext cx="8183880" cy="81041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Фазы раневого процесса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8139" y="1700808"/>
            <a:ext cx="2451693" cy="43891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I</a:t>
            </a:r>
            <a:r>
              <a:rPr lang="ru-RU" b="1" dirty="0" smtClean="0"/>
              <a:t> фаза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en-US" b="1" dirty="0" smtClean="0"/>
              <a:t>II </a:t>
            </a:r>
            <a:r>
              <a:rPr lang="ru-RU" b="1" dirty="0" smtClean="0"/>
              <a:t>фаза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en-US" b="1" dirty="0" smtClean="0"/>
              <a:t>III</a:t>
            </a:r>
            <a:r>
              <a:rPr lang="ru-RU" b="1" dirty="0" smtClean="0"/>
              <a:t> фаза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2915816" y="1700808"/>
            <a:ext cx="5656475" cy="43891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                    </a:t>
            </a:r>
            <a:r>
              <a:rPr lang="ru-RU" sz="3200" b="1" dirty="0" smtClean="0"/>
              <a:t>Воспаления</a:t>
            </a:r>
          </a:p>
          <a:p>
            <a:pPr marL="0" indent="0">
              <a:buNone/>
            </a:pPr>
            <a:endParaRPr lang="ru-RU" sz="3200" b="1" dirty="0"/>
          </a:p>
          <a:p>
            <a:pPr marL="0" indent="0">
              <a:buNone/>
            </a:pPr>
            <a:endParaRPr lang="ru-RU" sz="3200" b="1" dirty="0" smtClean="0"/>
          </a:p>
          <a:p>
            <a:pPr marL="0" indent="0">
              <a:buNone/>
            </a:pPr>
            <a:r>
              <a:rPr lang="ru-RU" sz="3200" b="1" dirty="0" smtClean="0"/>
              <a:t>                </a:t>
            </a:r>
          </a:p>
          <a:p>
            <a:pPr marL="0" indent="0">
              <a:buNone/>
            </a:pPr>
            <a:r>
              <a:rPr lang="ru-RU" sz="3200" b="1" dirty="0"/>
              <a:t> </a:t>
            </a:r>
            <a:r>
              <a:rPr lang="ru-RU" sz="3200" b="1" dirty="0" smtClean="0"/>
              <a:t>                Регенерации</a:t>
            </a:r>
          </a:p>
          <a:p>
            <a:pPr marL="0" indent="0">
              <a:buNone/>
            </a:pPr>
            <a:endParaRPr lang="ru-RU" sz="3200" b="1" dirty="0"/>
          </a:p>
          <a:p>
            <a:pPr marL="0" indent="0">
              <a:buNone/>
            </a:pPr>
            <a:endParaRPr lang="ru-RU" sz="3200" b="1" dirty="0" smtClean="0"/>
          </a:p>
          <a:p>
            <a:pPr marL="0" indent="0">
              <a:buNone/>
            </a:pPr>
            <a:endParaRPr lang="ru-RU" sz="3200" b="1" dirty="0"/>
          </a:p>
          <a:p>
            <a:pPr marL="0" indent="0">
              <a:buNone/>
            </a:pPr>
            <a:r>
              <a:rPr lang="ru-RU" sz="3200" b="1" dirty="0" smtClean="0"/>
              <a:t>               </a:t>
            </a:r>
            <a:r>
              <a:rPr lang="ru-RU" sz="3200" b="1" dirty="0" err="1" smtClean="0"/>
              <a:t>Эпителизации</a:t>
            </a:r>
            <a:endParaRPr lang="ru-RU" sz="3200" b="1" dirty="0" smtClean="0"/>
          </a:p>
          <a:p>
            <a:pPr marL="0" indent="0">
              <a:buNone/>
            </a:pPr>
            <a:endParaRPr lang="ru-RU" sz="3200" b="1" dirty="0"/>
          </a:p>
          <a:p>
            <a:pPr marL="0" indent="0">
              <a:buNone/>
            </a:pPr>
            <a:endParaRPr lang="ru-RU" sz="3200" b="1" dirty="0" smtClean="0"/>
          </a:p>
          <a:p>
            <a:pPr marL="0" indent="0">
              <a:buNone/>
            </a:pPr>
            <a:endParaRPr lang="ru-RU" sz="3200" b="1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6516216" y="2386245"/>
            <a:ext cx="628648" cy="97840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520034" y="4208350"/>
            <a:ext cx="641728" cy="97840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https://namzdorovje.ru/uploads/posts/2017-01/1483450553_zazhivlenie-ran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6" t="11492" r="56529" b="60626"/>
          <a:stretch/>
        </p:blipFill>
        <p:spPr bwMode="auto">
          <a:xfrm>
            <a:off x="3347864" y="1666790"/>
            <a:ext cx="1593850" cy="14389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4" name="Рисунок 13" descr="https://namzdorovje.ru/uploads/posts/2017-01/1483450553_zazhivlenie-ran.jpe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39" t="40472" r="58534" b="33903"/>
          <a:stretch/>
        </p:blipFill>
        <p:spPr bwMode="auto">
          <a:xfrm>
            <a:off x="3439621" y="3178365"/>
            <a:ext cx="1410335" cy="1322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5" name="Рисунок 14" descr="https://namzdorovje.ru/uploads/posts/2017-01/1483450553_zazhivlenie-ran.jpe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52" t="67425" r="58559" b="6185"/>
          <a:stretch/>
        </p:blipFill>
        <p:spPr bwMode="auto">
          <a:xfrm>
            <a:off x="3446320" y="4677649"/>
            <a:ext cx="1389380" cy="13614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cxnSp>
        <p:nvCxnSpPr>
          <p:cNvPr id="17" name="Прямая со стрелкой 16"/>
          <p:cNvCxnSpPr/>
          <p:nvPr/>
        </p:nvCxnSpPr>
        <p:spPr>
          <a:xfrm>
            <a:off x="2267744" y="1988840"/>
            <a:ext cx="6480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339752" y="3789040"/>
            <a:ext cx="6480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339752" y="5661248"/>
            <a:ext cx="6480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8387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7926" y="530352"/>
            <a:ext cx="8183880" cy="105156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Описание и оценка раны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27165" y="1988840"/>
            <a:ext cx="8183880" cy="41879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Локализация;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Форма;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Размер;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Состояние окружающих тканей;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Состояние ложа раны;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Количество и характер экссудата;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Запах;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Боли.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7379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0952" y="332656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Фазы раневого процесса и задачи лечения на разных этапах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20952" y="1554178"/>
            <a:ext cx="2538880" cy="43891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I</a:t>
            </a:r>
            <a:r>
              <a:rPr lang="en-US" sz="3000" dirty="0" smtClean="0"/>
              <a:t>. </a:t>
            </a:r>
            <a:r>
              <a:rPr lang="ru-RU" sz="3000" dirty="0" smtClean="0"/>
              <a:t>Фаза </a:t>
            </a:r>
          </a:p>
          <a:p>
            <a:pPr marL="0" indent="0">
              <a:buNone/>
            </a:pPr>
            <a:r>
              <a:rPr lang="ru-RU" sz="3000" dirty="0" smtClean="0"/>
              <a:t>воспаления</a:t>
            </a:r>
            <a:endParaRPr lang="ru-RU" sz="30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059832" y="1556792"/>
            <a:ext cx="5647348" cy="4389120"/>
          </a:xfrm>
        </p:spPr>
        <p:txBody>
          <a:bodyPr>
            <a:normAutofit fontScale="92500" lnSpcReduction="20000"/>
          </a:bodyPr>
          <a:lstStyle/>
          <a:p>
            <a:r>
              <a:rPr lang="ru-RU" sz="3000" dirty="0"/>
              <a:t>Удаление избыточного экссудата.</a:t>
            </a:r>
          </a:p>
          <a:p>
            <a:r>
              <a:rPr lang="ru-RU" sz="3000" dirty="0"/>
              <a:t>Удаление бактерий, токсинов, раневого детрита, грязи и инородных тел.</a:t>
            </a:r>
          </a:p>
          <a:p>
            <a:r>
              <a:rPr lang="ru-RU" sz="3000" dirty="0"/>
              <a:t>Ускорение </a:t>
            </a:r>
            <a:r>
              <a:rPr lang="ru-RU" sz="3000" dirty="0" err="1"/>
              <a:t>некролиза</a:t>
            </a:r>
            <a:r>
              <a:rPr lang="ru-RU" sz="3000" dirty="0"/>
              <a:t>.</a:t>
            </a:r>
          </a:p>
          <a:p>
            <a:r>
              <a:rPr lang="ru-RU" sz="3000" dirty="0" smtClean="0"/>
              <a:t>Удаленные </a:t>
            </a:r>
            <a:r>
              <a:rPr lang="ru-RU" sz="3000" dirty="0"/>
              <a:t>вещества должны не только поглощаться материалом повязки, но и прочно удерживаться в нем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9747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0952" y="332656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Фазы раневого процесса и задачи лечения на разных этапах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20952" y="1554178"/>
            <a:ext cx="2826912" cy="43891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II. </a:t>
            </a:r>
            <a:r>
              <a:rPr lang="ru-RU" dirty="0" smtClean="0"/>
              <a:t>Фаза регенерации и </a:t>
            </a:r>
          </a:p>
          <a:p>
            <a:pPr marL="0" indent="0">
              <a:buNone/>
            </a:pPr>
            <a:r>
              <a:rPr lang="ru-RU" dirty="0" smtClean="0"/>
              <a:t>пролиферации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635896" y="1556792"/>
            <a:ext cx="4896544" cy="438912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Защита грануляций от механических повреждений и высыхания или переувлажнения. Кондиционирование раны (обеспечение непрерывного газообмена).</a:t>
            </a:r>
          </a:p>
          <a:p>
            <a:r>
              <a:rPr lang="ru-RU" dirty="0"/>
              <a:t>Защита раны от вторичных инфекции.</a:t>
            </a:r>
          </a:p>
        </p:txBody>
      </p:sp>
    </p:spTree>
    <p:extLst>
      <p:ext uri="{BB962C8B-B14F-4D97-AF65-F5344CB8AC3E}">
        <p14:creationId xmlns:p14="http://schemas.microsoft.com/office/powerpoint/2010/main" xmlns="" val="398942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0952" y="332656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Фазы раневого процесса и задачи лечения на разных этапах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20952" y="1554178"/>
            <a:ext cx="289892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III. </a:t>
            </a:r>
            <a:r>
              <a:rPr lang="ru-RU" dirty="0" smtClean="0"/>
              <a:t>Фаза  </a:t>
            </a:r>
            <a:r>
              <a:rPr lang="ru-RU" dirty="0"/>
              <a:t>реорганизации рубца и </a:t>
            </a:r>
            <a:r>
              <a:rPr lang="ru-RU" dirty="0" err="1"/>
              <a:t>эпитализации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635896" y="1556792"/>
            <a:ext cx="4896544" cy="4389120"/>
          </a:xfrm>
        </p:spPr>
        <p:txBody>
          <a:bodyPr>
            <a:normAutofit/>
          </a:bodyPr>
          <a:lstStyle/>
          <a:p>
            <a:r>
              <a:rPr lang="ru-RU" dirty="0"/>
              <a:t>Поддержание раны в умеренно влажном состоянии.</a:t>
            </a:r>
          </a:p>
          <a:p>
            <a:r>
              <a:rPr lang="ru-RU" dirty="0"/>
              <a:t>Защита эпителия и грануляций от механических повреждений.</a:t>
            </a:r>
          </a:p>
          <a:p>
            <a:r>
              <a:rPr lang="ru-RU" dirty="0"/>
              <a:t>Стимулирование регенерации.</a:t>
            </a:r>
          </a:p>
        </p:txBody>
      </p:sp>
    </p:spTree>
    <p:extLst>
      <p:ext uri="{BB962C8B-B14F-4D97-AF65-F5344CB8AC3E}">
        <p14:creationId xmlns:p14="http://schemas.microsoft.com/office/powerpoint/2010/main" xmlns="" val="140862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903</TotalTime>
  <Words>407</Words>
  <Application>Microsoft Office PowerPoint</Application>
  <PresentationFormat>Экран (4:3)</PresentationFormat>
  <Paragraphs>99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Аспект</vt:lpstr>
      <vt:lpstr>Уход за послеоперационной  раной</vt:lpstr>
      <vt:lpstr>Послеоперационная рана</vt:lpstr>
      <vt:lpstr>                                    Только вместе мы сможем справиться с  инфекцией, связанной с оказанием медицинской помощью, в наших стационарах! Зная все риски развития ИСМП-ими можно управлять! Качество не бывает случайным!</vt:lpstr>
      <vt:lpstr>Виды инфекций при хирургическом  вмешательстве</vt:lpstr>
      <vt:lpstr>Фазы раневого процесса</vt:lpstr>
      <vt:lpstr>Описание и оценка раны</vt:lpstr>
      <vt:lpstr>Фазы раневого процесса и задачи лечения на разных этапах</vt:lpstr>
      <vt:lpstr>Фазы раневого процесса и задачи лечения на разных этапах</vt:lpstr>
      <vt:lpstr>Фазы раневого процесса и задачи лечения на разных этапах</vt:lpstr>
      <vt:lpstr>Повязки</vt:lpstr>
      <vt:lpstr>Функции повязки</vt:lpstr>
      <vt:lpstr>Классификация повязок</vt:lpstr>
      <vt:lpstr>Инновационная защита раны начинается в операционной</vt:lpstr>
      <vt:lpstr>Перевязка-это лечебно-диагностическая процедура, заключающаяся в снятии старой повязки, выполнении профилактических, диагностических и лечебных мероприятий в ране и наложении новой повязки.</vt:lpstr>
      <vt:lpstr>Организация перевязочного процесса</vt:lpstr>
      <vt:lpstr>Добровольное информированное согласие</vt:lpstr>
      <vt:lpstr>Слайд 17</vt:lpstr>
      <vt:lpstr>Безопасность персонала</vt:lpstr>
      <vt:lpstr>I. Подготовка к процедуре</vt:lpstr>
      <vt:lpstr>II. Выполнение процедуры</vt:lpstr>
      <vt:lpstr>Слайд 21</vt:lpstr>
      <vt:lpstr>III. Окончание процедуры</vt:lpstr>
      <vt:lpstr>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404gb2</dc:creator>
  <cp:lastModifiedBy>407gb2</cp:lastModifiedBy>
  <cp:revision>104</cp:revision>
  <dcterms:created xsi:type="dcterms:W3CDTF">2017-07-24T08:46:06Z</dcterms:created>
  <dcterms:modified xsi:type="dcterms:W3CDTF">2017-11-01T06:24:51Z</dcterms:modified>
</cp:coreProperties>
</file>