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88" r:id="rId2"/>
    <p:sldId id="257" r:id="rId3"/>
    <p:sldId id="296" r:id="rId4"/>
    <p:sldId id="293" r:id="rId5"/>
    <p:sldId id="299" r:id="rId6"/>
    <p:sldId id="297" r:id="rId7"/>
    <p:sldId id="302" r:id="rId8"/>
    <p:sldId id="301" r:id="rId9"/>
    <p:sldId id="303" r:id="rId10"/>
    <p:sldId id="305" r:id="rId11"/>
    <p:sldId id="304" r:id="rId12"/>
    <p:sldId id="298" r:id="rId13"/>
    <p:sldId id="320" r:id="rId14"/>
    <p:sldId id="318" r:id="rId15"/>
    <p:sldId id="319" r:id="rId16"/>
    <p:sldId id="307" r:id="rId17"/>
    <p:sldId id="308" r:id="rId18"/>
    <p:sldId id="309" r:id="rId19"/>
    <p:sldId id="310" r:id="rId20"/>
    <p:sldId id="322" r:id="rId21"/>
    <p:sldId id="312" r:id="rId22"/>
    <p:sldId id="313" r:id="rId23"/>
    <p:sldId id="314" r:id="rId24"/>
    <p:sldId id="315" r:id="rId25"/>
    <p:sldId id="316" r:id="rId26"/>
    <p:sldId id="317"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5" autoAdjust="0"/>
  </p:normalViewPr>
  <p:slideViewPr>
    <p:cSldViewPr>
      <p:cViewPr>
        <p:scale>
          <a:sx n="95" d="100"/>
          <a:sy n="95" d="100"/>
        </p:scale>
        <p:origin x="-6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87FF7-5743-4C2C-BFBA-728CA9755F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59AB19A-61C4-44F9-8DA4-C5E46F5233AA}">
      <dgm:prSet/>
      <dgm:spPr>
        <a:solidFill>
          <a:schemeClr val="tx2">
            <a:lumMod val="75000"/>
          </a:schemeClr>
        </a:solidFill>
      </dgm:spPr>
      <dgm:t>
        <a:bodyPr/>
        <a:lstStyle/>
        <a:p>
          <a:pPr algn="ctr" rtl="0"/>
          <a:r>
            <a:rPr lang="ru-RU" b="1" dirty="0" smtClean="0"/>
            <a:t>Расширение функциональных обязанностей участковой медицинской сестры</a:t>
          </a:r>
          <a:endParaRPr lang="en-US" b="1" dirty="0"/>
        </a:p>
      </dgm:t>
    </dgm:pt>
    <dgm:pt modelId="{110B8C5E-78E4-484B-A61E-93CB56ECF255}" type="parTrans" cxnId="{EFC98174-75D2-4432-9452-879A40CEF8B1}">
      <dgm:prSet/>
      <dgm:spPr/>
      <dgm:t>
        <a:bodyPr/>
        <a:lstStyle/>
        <a:p>
          <a:endParaRPr lang="ru-RU"/>
        </a:p>
      </dgm:t>
    </dgm:pt>
    <dgm:pt modelId="{A94CD314-DAA8-47C0-A383-CA463589BCDC}" type="sibTrans" cxnId="{EFC98174-75D2-4432-9452-879A40CEF8B1}">
      <dgm:prSet/>
      <dgm:spPr/>
      <dgm:t>
        <a:bodyPr/>
        <a:lstStyle/>
        <a:p>
          <a:endParaRPr lang="ru-RU"/>
        </a:p>
      </dgm:t>
    </dgm:pt>
    <dgm:pt modelId="{67282138-A0F5-43DF-AFF5-3D6A09CBB331}">
      <dgm:prSet/>
      <dgm:spPr/>
      <dgm:t>
        <a:bodyPr/>
        <a:lstStyle/>
        <a:p>
          <a:pPr algn="ctr" rtl="0"/>
          <a:r>
            <a:rPr lang="ru-RU" b="1" dirty="0" smtClean="0"/>
            <a:t>Обучение младшего медицинского персонала согласно профессионального стандарта</a:t>
          </a:r>
          <a:endParaRPr lang="ru-RU" dirty="0"/>
        </a:p>
      </dgm:t>
    </dgm:pt>
    <dgm:pt modelId="{71B21730-28DD-4C37-9221-0565054694F0}" type="parTrans" cxnId="{4C32F8AC-64E1-4079-9F0E-BE3BBDADCFD8}">
      <dgm:prSet/>
      <dgm:spPr/>
      <dgm:t>
        <a:bodyPr/>
        <a:lstStyle/>
        <a:p>
          <a:endParaRPr lang="ru-RU"/>
        </a:p>
      </dgm:t>
    </dgm:pt>
    <dgm:pt modelId="{674A5B56-4C1D-427D-8D15-2162335B0997}" type="sibTrans" cxnId="{4C32F8AC-64E1-4079-9F0E-BE3BBDADCFD8}">
      <dgm:prSet/>
      <dgm:spPr/>
      <dgm:t>
        <a:bodyPr/>
        <a:lstStyle/>
        <a:p>
          <a:endParaRPr lang="ru-RU"/>
        </a:p>
      </dgm:t>
    </dgm:pt>
    <dgm:pt modelId="{A7A0E040-B90F-4943-91E7-F2A5201193E3}" type="pres">
      <dgm:prSet presAssocID="{1F387FF7-5743-4C2C-BFBA-728CA9755F0E}" presName="linear" presStyleCnt="0">
        <dgm:presLayoutVars>
          <dgm:animLvl val="lvl"/>
          <dgm:resizeHandles val="exact"/>
        </dgm:presLayoutVars>
      </dgm:prSet>
      <dgm:spPr/>
      <dgm:t>
        <a:bodyPr/>
        <a:lstStyle/>
        <a:p>
          <a:endParaRPr lang="ru-RU"/>
        </a:p>
      </dgm:t>
    </dgm:pt>
    <dgm:pt modelId="{99DE2AAB-108B-4921-825E-3150D5454382}" type="pres">
      <dgm:prSet presAssocID="{C59AB19A-61C4-44F9-8DA4-C5E46F5233AA}" presName="parentText" presStyleLbl="node1" presStyleIdx="0" presStyleCnt="2">
        <dgm:presLayoutVars>
          <dgm:chMax val="0"/>
          <dgm:bulletEnabled val="1"/>
        </dgm:presLayoutVars>
      </dgm:prSet>
      <dgm:spPr/>
      <dgm:t>
        <a:bodyPr/>
        <a:lstStyle/>
        <a:p>
          <a:endParaRPr lang="ru-RU"/>
        </a:p>
      </dgm:t>
    </dgm:pt>
    <dgm:pt modelId="{52CE9AF8-7698-4854-A1C4-C32C86485285}" type="pres">
      <dgm:prSet presAssocID="{A94CD314-DAA8-47C0-A383-CA463589BCDC}" presName="spacer" presStyleCnt="0"/>
      <dgm:spPr/>
    </dgm:pt>
    <dgm:pt modelId="{D5D74C64-EC1C-44D8-9757-D6991ACDA8AB}" type="pres">
      <dgm:prSet presAssocID="{67282138-A0F5-43DF-AFF5-3D6A09CBB331}" presName="parentText" presStyleLbl="node1" presStyleIdx="1" presStyleCnt="2">
        <dgm:presLayoutVars>
          <dgm:chMax val="0"/>
          <dgm:bulletEnabled val="1"/>
        </dgm:presLayoutVars>
      </dgm:prSet>
      <dgm:spPr/>
      <dgm:t>
        <a:bodyPr/>
        <a:lstStyle/>
        <a:p>
          <a:endParaRPr lang="ru-RU"/>
        </a:p>
      </dgm:t>
    </dgm:pt>
  </dgm:ptLst>
  <dgm:cxnLst>
    <dgm:cxn modelId="{A0837BB3-21AA-4CA6-9EB9-B33C8FD68B3C}" type="presOf" srcId="{67282138-A0F5-43DF-AFF5-3D6A09CBB331}" destId="{D5D74C64-EC1C-44D8-9757-D6991ACDA8AB}" srcOrd="0" destOrd="0" presId="urn:microsoft.com/office/officeart/2005/8/layout/vList2"/>
    <dgm:cxn modelId="{4C32F8AC-64E1-4079-9F0E-BE3BBDADCFD8}" srcId="{1F387FF7-5743-4C2C-BFBA-728CA9755F0E}" destId="{67282138-A0F5-43DF-AFF5-3D6A09CBB331}" srcOrd="1" destOrd="0" parTransId="{71B21730-28DD-4C37-9221-0565054694F0}" sibTransId="{674A5B56-4C1D-427D-8D15-2162335B0997}"/>
    <dgm:cxn modelId="{E7B968CD-E5C7-4E5A-94DA-E183F789F8CE}" type="presOf" srcId="{C59AB19A-61C4-44F9-8DA4-C5E46F5233AA}" destId="{99DE2AAB-108B-4921-825E-3150D5454382}" srcOrd="0" destOrd="0" presId="urn:microsoft.com/office/officeart/2005/8/layout/vList2"/>
    <dgm:cxn modelId="{85C8C1BF-CD05-4F96-BEAC-19B1554C277E}" type="presOf" srcId="{1F387FF7-5743-4C2C-BFBA-728CA9755F0E}" destId="{A7A0E040-B90F-4943-91E7-F2A5201193E3}" srcOrd="0" destOrd="0" presId="urn:microsoft.com/office/officeart/2005/8/layout/vList2"/>
    <dgm:cxn modelId="{EFC98174-75D2-4432-9452-879A40CEF8B1}" srcId="{1F387FF7-5743-4C2C-BFBA-728CA9755F0E}" destId="{C59AB19A-61C4-44F9-8DA4-C5E46F5233AA}" srcOrd="0" destOrd="0" parTransId="{110B8C5E-78E4-484B-A61E-93CB56ECF255}" sibTransId="{A94CD314-DAA8-47C0-A383-CA463589BCDC}"/>
    <dgm:cxn modelId="{9554E690-CFB1-4D36-8B37-9640B0F76DA4}" type="presParOf" srcId="{A7A0E040-B90F-4943-91E7-F2A5201193E3}" destId="{99DE2AAB-108B-4921-825E-3150D5454382}" srcOrd="0" destOrd="0" presId="urn:microsoft.com/office/officeart/2005/8/layout/vList2"/>
    <dgm:cxn modelId="{B4FBEAC6-F681-40EC-A44D-770E12A8FB0D}" type="presParOf" srcId="{A7A0E040-B90F-4943-91E7-F2A5201193E3}" destId="{52CE9AF8-7698-4854-A1C4-C32C86485285}" srcOrd="1" destOrd="0" presId="urn:microsoft.com/office/officeart/2005/8/layout/vList2"/>
    <dgm:cxn modelId="{A17AD979-4880-427A-AF76-3F3AEC50EDF1}" type="presParOf" srcId="{A7A0E040-B90F-4943-91E7-F2A5201193E3}" destId="{D5D74C64-EC1C-44D8-9757-D6991ACDA8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2AAB-108B-4921-825E-3150D5454382}">
      <dsp:nvSpPr>
        <dsp:cNvPr id="0" name=""/>
        <dsp:cNvSpPr/>
      </dsp:nvSpPr>
      <dsp:spPr>
        <a:xfrm>
          <a:off x="0" y="16755"/>
          <a:ext cx="4320480" cy="17128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t>Расширение функциональных обязанностей участковой медицинской сестры</a:t>
          </a:r>
          <a:endParaRPr lang="en-US" sz="2400" b="1" kern="1200" dirty="0"/>
        </a:p>
      </dsp:txBody>
      <dsp:txXfrm>
        <a:off x="83616" y="100371"/>
        <a:ext cx="4153248" cy="1545648"/>
      </dsp:txXfrm>
    </dsp:sp>
    <dsp:sp modelId="{D5D74C64-EC1C-44D8-9757-D6991ACDA8AB}">
      <dsp:nvSpPr>
        <dsp:cNvPr id="0" name=""/>
        <dsp:cNvSpPr/>
      </dsp:nvSpPr>
      <dsp:spPr>
        <a:xfrm>
          <a:off x="0" y="1798756"/>
          <a:ext cx="4320480" cy="171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t>Обучение младшего медицинского персонала согласно профессионального стандарта</a:t>
          </a:r>
          <a:endParaRPr lang="ru-RU" sz="2400" kern="1200" dirty="0"/>
        </a:p>
      </dsp:txBody>
      <dsp:txXfrm>
        <a:off x="83616" y="1882372"/>
        <a:ext cx="4153248" cy="1545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EC996-0FCC-4B7E-9214-5CB7683CB982}" type="datetimeFigureOut">
              <a:rPr lang="ru-RU" smtClean="0"/>
              <a:pPr/>
              <a:t>24.11.2017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9F02D-D8F7-430F-A04E-3EDFA8D39F0A}" type="slidenum">
              <a:rPr lang="ru-RU" smtClean="0"/>
              <a:pPr/>
              <a:t>‹#›</a:t>
            </a:fld>
            <a:endParaRPr lang="ru-RU"/>
          </a:p>
        </p:txBody>
      </p:sp>
    </p:spTree>
    <p:extLst>
      <p:ext uri="{BB962C8B-B14F-4D97-AF65-F5344CB8AC3E}">
        <p14:creationId xmlns:p14="http://schemas.microsoft.com/office/powerpoint/2010/main" val="32779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A9F02D-D8F7-430F-A04E-3EDFA8D39F0A}" type="slidenum">
              <a:rPr lang="ru-RU" smtClean="0"/>
              <a:pPr/>
              <a:t>2</a:t>
            </a:fld>
            <a:endParaRPr lang="ru-RU" dirty="0"/>
          </a:p>
        </p:txBody>
      </p:sp>
    </p:spTree>
    <p:extLst>
      <p:ext uri="{BB962C8B-B14F-4D97-AF65-F5344CB8AC3E}">
        <p14:creationId xmlns:p14="http://schemas.microsoft.com/office/powerpoint/2010/main" val="39875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11</a:t>
            </a:fld>
            <a:endParaRPr lang="ru-RU"/>
          </a:p>
        </p:txBody>
      </p:sp>
    </p:spTree>
    <p:extLst>
      <p:ext uri="{BB962C8B-B14F-4D97-AF65-F5344CB8AC3E}">
        <p14:creationId xmlns:p14="http://schemas.microsoft.com/office/powerpoint/2010/main" val="174026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12</a:t>
            </a:fld>
            <a:endParaRPr lang="ru-RU"/>
          </a:p>
        </p:txBody>
      </p:sp>
    </p:spTree>
    <p:extLst>
      <p:ext uri="{BB962C8B-B14F-4D97-AF65-F5344CB8AC3E}">
        <p14:creationId xmlns:p14="http://schemas.microsoft.com/office/powerpoint/2010/main" val="81087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13</a:t>
            </a:fld>
            <a:endParaRPr lang="ru-RU"/>
          </a:p>
        </p:txBody>
      </p:sp>
    </p:spTree>
    <p:extLst>
      <p:ext uri="{BB962C8B-B14F-4D97-AF65-F5344CB8AC3E}">
        <p14:creationId xmlns:p14="http://schemas.microsoft.com/office/powerpoint/2010/main" val="386254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A9F02D-D8F7-430F-A04E-3EDFA8D39F0A}" type="slidenum">
              <a:rPr lang="ru-RU" smtClean="0"/>
              <a:pPr/>
              <a:t>14</a:t>
            </a:fld>
            <a:endParaRPr lang="ru-RU"/>
          </a:p>
        </p:txBody>
      </p:sp>
    </p:spTree>
    <p:extLst>
      <p:ext uri="{BB962C8B-B14F-4D97-AF65-F5344CB8AC3E}">
        <p14:creationId xmlns:p14="http://schemas.microsoft.com/office/powerpoint/2010/main" val="213001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15</a:t>
            </a:fld>
            <a:endParaRPr lang="ru-RU"/>
          </a:p>
        </p:txBody>
      </p:sp>
    </p:spTree>
    <p:extLst>
      <p:ext uri="{BB962C8B-B14F-4D97-AF65-F5344CB8AC3E}">
        <p14:creationId xmlns:p14="http://schemas.microsoft.com/office/powerpoint/2010/main" val="90663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16</a:t>
            </a:fld>
            <a:endParaRPr lang="ru-RU"/>
          </a:p>
        </p:txBody>
      </p:sp>
    </p:spTree>
    <p:extLst>
      <p:ext uri="{BB962C8B-B14F-4D97-AF65-F5344CB8AC3E}">
        <p14:creationId xmlns:p14="http://schemas.microsoft.com/office/powerpoint/2010/main" val="217529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17</a:t>
            </a:fld>
            <a:endParaRPr lang="ru-RU"/>
          </a:p>
        </p:txBody>
      </p:sp>
    </p:spTree>
    <p:extLst>
      <p:ext uri="{BB962C8B-B14F-4D97-AF65-F5344CB8AC3E}">
        <p14:creationId xmlns:p14="http://schemas.microsoft.com/office/powerpoint/2010/main" val="144182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18</a:t>
            </a:fld>
            <a:endParaRPr lang="ru-RU"/>
          </a:p>
        </p:txBody>
      </p:sp>
    </p:spTree>
    <p:extLst>
      <p:ext uri="{BB962C8B-B14F-4D97-AF65-F5344CB8AC3E}">
        <p14:creationId xmlns:p14="http://schemas.microsoft.com/office/powerpoint/2010/main" val="22604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19</a:t>
            </a:fld>
            <a:endParaRPr lang="ru-RU"/>
          </a:p>
        </p:txBody>
      </p:sp>
    </p:spTree>
    <p:extLst>
      <p:ext uri="{BB962C8B-B14F-4D97-AF65-F5344CB8AC3E}">
        <p14:creationId xmlns:p14="http://schemas.microsoft.com/office/powerpoint/2010/main" val="16873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20</a:t>
            </a:fld>
            <a:endParaRPr lang="ru-RU"/>
          </a:p>
        </p:txBody>
      </p:sp>
    </p:spTree>
    <p:extLst>
      <p:ext uri="{BB962C8B-B14F-4D97-AF65-F5344CB8AC3E}">
        <p14:creationId xmlns:p14="http://schemas.microsoft.com/office/powerpoint/2010/main" val="7533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A9F02D-D8F7-430F-A04E-3EDFA8D39F0A}" type="slidenum">
              <a:rPr lang="ru-RU" smtClean="0"/>
              <a:pPr/>
              <a:t>3</a:t>
            </a:fld>
            <a:endParaRPr lang="ru-RU" dirty="0"/>
          </a:p>
        </p:txBody>
      </p:sp>
    </p:spTree>
    <p:extLst>
      <p:ext uri="{BB962C8B-B14F-4D97-AF65-F5344CB8AC3E}">
        <p14:creationId xmlns:p14="http://schemas.microsoft.com/office/powerpoint/2010/main" val="353171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21</a:t>
            </a:fld>
            <a:endParaRPr lang="ru-RU"/>
          </a:p>
        </p:txBody>
      </p:sp>
    </p:spTree>
    <p:extLst>
      <p:ext uri="{BB962C8B-B14F-4D97-AF65-F5344CB8AC3E}">
        <p14:creationId xmlns:p14="http://schemas.microsoft.com/office/powerpoint/2010/main" val="245924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22</a:t>
            </a:fld>
            <a:endParaRPr lang="ru-RU"/>
          </a:p>
        </p:txBody>
      </p:sp>
    </p:spTree>
    <p:extLst>
      <p:ext uri="{BB962C8B-B14F-4D97-AF65-F5344CB8AC3E}">
        <p14:creationId xmlns:p14="http://schemas.microsoft.com/office/powerpoint/2010/main" val="123765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23</a:t>
            </a:fld>
            <a:endParaRPr lang="ru-RU"/>
          </a:p>
        </p:txBody>
      </p:sp>
    </p:spTree>
    <p:extLst>
      <p:ext uri="{BB962C8B-B14F-4D97-AF65-F5344CB8AC3E}">
        <p14:creationId xmlns:p14="http://schemas.microsoft.com/office/powerpoint/2010/main" val="350714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24</a:t>
            </a:fld>
            <a:endParaRPr lang="ru-RU"/>
          </a:p>
        </p:txBody>
      </p:sp>
    </p:spTree>
    <p:extLst>
      <p:ext uri="{BB962C8B-B14F-4D97-AF65-F5344CB8AC3E}">
        <p14:creationId xmlns:p14="http://schemas.microsoft.com/office/powerpoint/2010/main" val="843101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25</a:t>
            </a:fld>
            <a:endParaRPr lang="ru-RU"/>
          </a:p>
        </p:txBody>
      </p:sp>
    </p:spTree>
    <p:extLst>
      <p:ext uri="{BB962C8B-B14F-4D97-AF65-F5344CB8AC3E}">
        <p14:creationId xmlns:p14="http://schemas.microsoft.com/office/powerpoint/2010/main" val="1459606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26</a:t>
            </a:fld>
            <a:endParaRPr lang="ru-RU"/>
          </a:p>
        </p:txBody>
      </p:sp>
    </p:spTree>
    <p:extLst>
      <p:ext uri="{BB962C8B-B14F-4D97-AF65-F5344CB8AC3E}">
        <p14:creationId xmlns:p14="http://schemas.microsoft.com/office/powerpoint/2010/main" val="39456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4</a:t>
            </a:fld>
            <a:endParaRPr lang="ru-RU"/>
          </a:p>
        </p:txBody>
      </p:sp>
    </p:spTree>
    <p:extLst>
      <p:ext uri="{BB962C8B-B14F-4D97-AF65-F5344CB8AC3E}">
        <p14:creationId xmlns:p14="http://schemas.microsoft.com/office/powerpoint/2010/main" val="103641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5</a:t>
            </a:fld>
            <a:endParaRPr lang="ru-RU"/>
          </a:p>
        </p:txBody>
      </p:sp>
    </p:spTree>
    <p:extLst>
      <p:ext uri="{BB962C8B-B14F-4D97-AF65-F5344CB8AC3E}">
        <p14:creationId xmlns:p14="http://schemas.microsoft.com/office/powerpoint/2010/main" val="83115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6</a:t>
            </a:fld>
            <a:endParaRPr lang="ru-RU"/>
          </a:p>
        </p:txBody>
      </p:sp>
    </p:spTree>
    <p:extLst>
      <p:ext uri="{BB962C8B-B14F-4D97-AF65-F5344CB8AC3E}">
        <p14:creationId xmlns:p14="http://schemas.microsoft.com/office/powerpoint/2010/main" val="351018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7</a:t>
            </a:fld>
            <a:endParaRPr lang="ru-RU"/>
          </a:p>
        </p:txBody>
      </p:sp>
    </p:spTree>
    <p:extLst>
      <p:ext uri="{BB962C8B-B14F-4D97-AF65-F5344CB8AC3E}">
        <p14:creationId xmlns:p14="http://schemas.microsoft.com/office/powerpoint/2010/main" val="17767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8</a:t>
            </a:fld>
            <a:endParaRPr lang="ru-RU"/>
          </a:p>
        </p:txBody>
      </p:sp>
    </p:spTree>
    <p:extLst>
      <p:ext uri="{BB962C8B-B14F-4D97-AF65-F5344CB8AC3E}">
        <p14:creationId xmlns:p14="http://schemas.microsoft.com/office/powerpoint/2010/main" val="291480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9</a:t>
            </a:fld>
            <a:endParaRPr lang="ru-RU"/>
          </a:p>
        </p:txBody>
      </p:sp>
    </p:spTree>
    <p:extLst>
      <p:ext uri="{BB962C8B-B14F-4D97-AF65-F5344CB8AC3E}">
        <p14:creationId xmlns:p14="http://schemas.microsoft.com/office/powerpoint/2010/main" val="351896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2A9F02D-D8F7-430F-A04E-3EDFA8D39F0A}" type="slidenum">
              <a:rPr lang="ru-RU" smtClean="0"/>
              <a:pPr/>
              <a:t>10</a:t>
            </a:fld>
            <a:endParaRPr lang="ru-RU"/>
          </a:p>
        </p:txBody>
      </p:sp>
    </p:spTree>
    <p:extLst>
      <p:ext uri="{BB962C8B-B14F-4D97-AF65-F5344CB8AC3E}">
        <p14:creationId xmlns:p14="http://schemas.microsoft.com/office/powerpoint/2010/main" val="185020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pPr/>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4" name="Rectangle 33"/>
          <p:cNvSpPr/>
          <p:nvPr/>
        </p:nvSpPr>
        <p:spPr>
          <a:xfrm>
            <a:off x="0" y="0"/>
            <a:ext cx="9144000" cy="6858000"/>
          </a:xfrm>
          <a:prstGeom prst="rect">
            <a:avLst/>
          </a:prstGeom>
          <a:gradFill flip="none" rotWithShape="1">
            <a:gsLst>
              <a:gs pos="0">
                <a:schemeClr val="bg1">
                  <a:alpha val="0"/>
                </a:schemeClr>
              </a:gs>
              <a:gs pos="50000">
                <a:schemeClr val="bg1">
                  <a:alpha val="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11/24/2017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45459" y="163208"/>
            <a:ext cx="7869890" cy="998742"/>
          </a:xfrm>
          <a:prstGeom prst="rect">
            <a:avLst/>
          </a:prstGeom>
          <a:noFill/>
        </p:spPr>
        <p:txBody>
          <a:bodyPr vert="horz" lIns="91440" tIns="45720" rIns="91440" bIns="45720" rtlCol="0" anchor="ctr">
            <a:normAutofit/>
          </a:bodyPr>
          <a:lstStyle/>
          <a:p>
            <a:r>
              <a:rPr lang="ru-RU" smtClean="0"/>
              <a:t>Образец заголовка</a:t>
            </a:r>
            <a:endParaRPr lang="en-US" dirty="0"/>
          </a:p>
        </p:txBody>
      </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4226" y="4743450"/>
            <a:ext cx="3179774" cy="2114550"/>
          </a:xfrm>
          <a:prstGeom prst="rect">
            <a:avLst/>
          </a:prstGeom>
        </p:spPr>
      </p:pic>
      <p:sp>
        <p:nvSpPr>
          <p:cNvPr id="32" name="Rectangle 31"/>
          <p:cNvSpPr/>
          <p:nvPr/>
        </p:nvSpPr>
        <p:spPr>
          <a:xfrm>
            <a:off x="5964226" y="4743450"/>
            <a:ext cx="3179774" cy="2114550"/>
          </a:xfrm>
          <a:prstGeom prst="rect">
            <a:avLst/>
          </a:prstGeom>
          <a:gradFill flip="none" rotWithShape="1">
            <a:gsLst>
              <a:gs pos="0">
                <a:schemeClr val="bg1">
                  <a:alpha val="0"/>
                </a:schemeClr>
              </a:gs>
              <a:gs pos="50000">
                <a:schemeClr val="bg1">
                  <a:alpha val="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5964226" y="4743450"/>
            <a:ext cx="2114550" cy="2114550"/>
          </a:xfrm>
          <a:prstGeom prst="rect">
            <a:avLst/>
          </a:prstGeom>
          <a:gradFill flip="none" rotWithShape="1">
            <a:gsLst>
              <a:gs pos="0">
                <a:schemeClr val="bg1">
                  <a:alpha val="0"/>
                </a:schemeClr>
              </a:gs>
              <a:gs pos="50000">
                <a:schemeClr val="bg1">
                  <a:alpha val="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5964225" y="2628898"/>
            <a:ext cx="3179774" cy="2114550"/>
          </a:xfrm>
          <a:prstGeom prst="rect">
            <a:avLst/>
          </a:prstGeom>
          <a:gradFill flip="none" rotWithShape="1">
            <a:gsLst>
              <a:gs pos="0">
                <a:schemeClr val="bg1">
                  <a:alpha val="0"/>
                </a:schemeClr>
              </a:gs>
              <a:gs pos="50000">
                <a:schemeClr val="bg1">
                  <a:alpha val="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68760"/>
            <a:ext cx="4133850" cy="360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2400" b="1" dirty="0">
              <a:solidFill>
                <a:schemeClr val="accent1">
                  <a:lumMod val="50000"/>
                </a:schemeClr>
              </a:solidFill>
            </a:endParaRPr>
          </a:p>
        </p:txBody>
      </p:sp>
      <p:sp>
        <p:nvSpPr>
          <p:cNvPr id="4" name="Прямоугольник 3"/>
          <p:cNvSpPr/>
          <p:nvPr/>
        </p:nvSpPr>
        <p:spPr>
          <a:xfrm>
            <a:off x="250825" y="5589588"/>
            <a:ext cx="87566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tx2">
                    <a:lumMod val="50000"/>
                  </a:schemeClr>
                </a:solidFill>
              </a:rPr>
              <a:t>Старшая медицинская сестра диспансерного отделения № 6 </a:t>
            </a:r>
            <a:r>
              <a:rPr lang="ru-RU" b="1" dirty="0" err="1" smtClean="0">
                <a:solidFill>
                  <a:schemeClr val="tx2">
                    <a:lumMod val="50000"/>
                  </a:schemeClr>
                </a:solidFill>
              </a:rPr>
              <a:t>Пузикова</a:t>
            </a:r>
            <a:r>
              <a:rPr lang="ru-RU" b="1" dirty="0" smtClean="0">
                <a:solidFill>
                  <a:schemeClr val="tx2">
                    <a:lumMod val="50000"/>
                  </a:schemeClr>
                </a:solidFill>
              </a:rPr>
              <a:t> Н.Г.</a:t>
            </a:r>
          </a:p>
          <a:p>
            <a:pPr algn="ctr" eaLnBrk="1" fontAlgn="auto" hangingPunct="1">
              <a:spcBef>
                <a:spcPts val="0"/>
              </a:spcBef>
              <a:spcAft>
                <a:spcPts val="0"/>
              </a:spcAft>
              <a:defRPr/>
            </a:pPr>
            <a:r>
              <a:rPr lang="ru-RU" b="1" dirty="0" smtClean="0">
                <a:solidFill>
                  <a:schemeClr val="tx2">
                    <a:lumMod val="50000"/>
                  </a:schemeClr>
                </a:solidFill>
              </a:rPr>
              <a:t>14.11.2017  </a:t>
            </a:r>
            <a:endParaRPr lang="ru-RU" b="1" dirty="0">
              <a:solidFill>
                <a:schemeClr val="tx2">
                  <a:lumMod val="50000"/>
                </a:schemeClr>
              </a:solidFill>
            </a:endParaRPr>
          </a:p>
        </p:txBody>
      </p:sp>
      <p:pic>
        <p:nvPicPr>
          <p:cNvPr id="5" name="Picture 2" descr="Главная"/>
          <p:cNvPicPr>
            <a:picLocks noChangeAspect="1" noChangeArrowheads="1"/>
          </p:cNvPicPr>
          <p:nvPr/>
        </p:nvPicPr>
        <p:blipFill>
          <a:blip r:embed="rId2" cstate="print"/>
          <a:srcRect/>
          <a:stretch>
            <a:fillRect/>
          </a:stretch>
        </p:blipFill>
        <p:spPr bwMode="auto">
          <a:xfrm>
            <a:off x="6224" y="1019"/>
            <a:ext cx="8814247" cy="727561"/>
          </a:xfrm>
          <a:prstGeom prst="rect">
            <a:avLst/>
          </a:prstGeom>
          <a:ln>
            <a:solidFill>
              <a:schemeClr val="tx1"/>
            </a:solidFill>
          </a:ln>
          <a:effectLst>
            <a:softEdge rad="112500"/>
          </a:effectLst>
        </p:spPr>
      </p:pic>
      <p:graphicFrame>
        <p:nvGraphicFramePr>
          <p:cNvPr id="9" name="Схема 8"/>
          <p:cNvGraphicFramePr/>
          <p:nvPr/>
        </p:nvGraphicFramePr>
        <p:xfrm>
          <a:off x="323528" y="1412776"/>
          <a:ext cx="432048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descr="C:\Users\diet\AppData\Local\Microsoft\Windows\Temporary Internet Files\Content.Word\Пост медсестры ТЛО 1.jpg"/>
          <p:cNvPicPr/>
          <p:nvPr/>
        </p:nvPicPr>
        <p:blipFill>
          <a:blip r:embed="rId8" cstate="print"/>
          <a:srcRect/>
          <a:stretch>
            <a:fillRect/>
          </a:stretch>
        </p:blipFill>
        <p:spPr bwMode="auto">
          <a:xfrm>
            <a:off x="5148064" y="1268760"/>
            <a:ext cx="3528392" cy="36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179512" y="2420888"/>
            <a:ext cx="6192688" cy="2232248"/>
          </a:xfrm>
          <a:prstGeom prst="rect">
            <a:avLst/>
          </a:prstGeom>
          <a:solidFill>
            <a:schemeClr val="accent2">
              <a:lumMod val="20000"/>
              <a:lumOff val="8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rgbClr val="002060"/>
              </a:solidFill>
            </a:endParaRPr>
          </a:p>
        </p:txBody>
      </p:sp>
      <p:sp>
        <p:nvSpPr>
          <p:cNvPr id="11" name="Прямоугольник 10"/>
          <p:cNvSpPr/>
          <p:nvPr/>
        </p:nvSpPr>
        <p:spPr>
          <a:xfrm>
            <a:off x="179512" y="1772816"/>
            <a:ext cx="6192688" cy="648072"/>
          </a:xfrm>
          <a:prstGeom prst="rect">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331640" y="1916832"/>
            <a:ext cx="3969870" cy="369332"/>
          </a:xfrm>
          <a:prstGeom prst="rect">
            <a:avLst/>
          </a:prstGeom>
        </p:spPr>
        <p:txBody>
          <a:bodyPr wrap="square">
            <a:spAutoFit/>
          </a:bodyPr>
          <a:lstStyle/>
          <a:p>
            <a:pPr algn="ctr"/>
            <a:r>
              <a:rPr lang="ru-RU" b="1" dirty="0" smtClean="0">
                <a:solidFill>
                  <a:schemeClr val="bg1"/>
                </a:solidFill>
              </a:rPr>
              <a:t>СХЕМА ОБСЛЕДОВАНИЯ ПАЦИЕНТОВ</a:t>
            </a:r>
            <a:endParaRPr lang="ru-RU" dirty="0" smtClean="0">
              <a:solidFill>
                <a:schemeClr val="bg1"/>
              </a:solidFill>
            </a:endParaRPr>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II </a:t>
            </a:r>
            <a:r>
              <a:rPr lang="ru-RU" sz="2400" b="1" dirty="0" smtClean="0"/>
              <a:t>ГДУ</a:t>
            </a:r>
            <a:endParaRPr lang="ru-RU" sz="2400" dirty="0"/>
          </a:p>
        </p:txBody>
      </p:sp>
      <p:sp>
        <p:nvSpPr>
          <p:cNvPr id="73729" name="Rectangle 1"/>
          <p:cNvSpPr>
            <a:spLocks noChangeArrowheads="1"/>
          </p:cNvSpPr>
          <p:nvPr/>
        </p:nvSpPr>
        <p:spPr bwMode="auto">
          <a:xfrm>
            <a:off x="323528" y="2564904"/>
            <a:ext cx="60486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II А группа</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такая же как у I группы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II</a:t>
            </a:r>
            <a:r>
              <a:rPr kumimoji="0" lang="ru-RU"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Б группа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исследования бактериовыделения и лучевые методы по показаниям, но не реже 1 раза в 6 месяцев. </a:t>
            </a:r>
            <a:r>
              <a:rPr kumimoji="0" lang="ru-RU"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Анализы крови, мочи и другие лабораторные исследования</a:t>
            </a:r>
            <a:r>
              <a:rPr kumimoji="0" lang="ru-RU"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производят в этой подгруппе 1 раз в 6 месяцев (по показаниям чаще).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5"/>
          <p:cNvPicPr>
            <a:picLocks noChangeAspect="1"/>
          </p:cNvPicPr>
          <p:nvPr/>
        </p:nvPicPr>
        <p:blipFill>
          <a:blip r:embed="rId4" cstate="print"/>
          <a:srcRect/>
          <a:stretch>
            <a:fillRect/>
          </a:stretch>
        </p:blipFill>
        <p:spPr bwMode="auto">
          <a:xfrm>
            <a:off x="6444208" y="1700808"/>
            <a:ext cx="2699792" cy="2160240"/>
          </a:xfrm>
          <a:prstGeom prst="rect">
            <a:avLst/>
          </a:prstGeom>
          <a:ln>
            <a:noFill/>
          </a:ln>
          <a:effectLst>
            <a:softEdge rad="112500"/>
          </a:effectLst>
        </p:spPr>
      </p:pic>
      <p:pic>
        <p:nvPicPr>
          <p:cNvPr id="14" name="Объект 2"/>
          <p:cNvPicPr>
            <a:picLocks noChangeAspect="1"/>
          </p:cNvPicPr>
          <p:nvPr/>
        </p:nvPicPr>
        <p:blipFill>
          <a:blip r:embed="rId5" cstate="print"/>
          <a:srcRect/>
          <a:stretch>
            <a:fillRect/>
          </a:stretch>
        </p:blipFill>
        <p:spPr>
          <a:xfrm>
            <a:off x="1259632" y="4643437"/>
            <a:ext cx="3949700" cy="2214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2339752" y="1340768"/>
            <a:ext cx="6336704" cy="2232248"/>
          </a:xfrm>
          <a:prstGeom prst="rect">
            <a:avLst/>
          </a:prstGeom>
          <a:solidFill>
            <a:schemeClr val="accent1">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rPr>
              <a:t>II</a:t>
            </a:r>
            <a:r>
              <a:rPr lang="ru-RU" sz="1600" dirty="0" smtClean="0">
                <a:solidFill>
                  <a:srgbClr val="C00000"/>
                </a:solidFill>
              </a:rPr>
              <a:t>А – индивидуализированная комплексная химиотерапия</a:t>
            </a:r>
            <a:r>
              <a:rPr lang="ru-RU" sz="1600" dirty="0" smtClean="0">
                <a:solidFill>
                  <a:schemeClr val="tx1"/>
                </a:solidFill>
              </a:rPr>
              <a:t> с учетом лекарственной чувствительности МБТ, хирургическое, санаторное лечение, дополнительные оздоровительные мероприятия, повышающие эффективность лечения. Профилактические мероприятия в очаге туберкулезной инфекции.</a:t>
            </a:r>
          </a:p>
          <a:p>
            <a:r>
              <a:rPr lang="ru-RU" sz="1600" dirty="0" smtClean="0">
                <a:solidFill>
                  <a:srgbClr val="C00000"/>
                </a:solidFill>
              </a:rPr>
              <a:t>II Б </a:t>
            </a:r>
            <a:r>
              <a:rPr lang="ru-RU" sz="1600" dirty="0" smtClean="0">
                <a:solidFill>
                  <a:schemeClr val="tx1"/>
                </a:solidFill>
              </a:rPr>
              <a:t>- </a:t>
            </a:r>
            <a:r>
              <a:rPr lang="ru-RU" sz="1600" dirty="0" smtClean="0">
                <a:solidFill>
                  <a:srgbClr val="C00000"/>
                </a:solidFill>
              </a:rPr>
              <a:t>лечебные мероприятия, продлевающие жизнь</a:t>
            </a:r>
            <a:r>
              <a:rPr lang="ru-RU" sz="1600" dirty="0" smtClean="0">
                <a:solidFill>
                  <a:schemeClr val="tx1"/>
                </a:solidFill>
              </a:rPr>
              <a:t>. Хирургическое и санаторное лечение – по показаниям. Профилактические мероприятия в очаге туберкулезной инфекции.</a:t>
            </a:r>
          </a:p>
        </p:txBody>
      </p:sp>
      <p:sp>
        <p:nvSpPr>
          <p:cNvPr id="11" name="Прямоугольник 10"/>
          <p:cNvSpPr/>
          <p:nvPr/>
        </p:nvSpPr>
        <p:spPr>
          <a:xfrm>
            <a:off x="2339752" y="980728"/>
            <a:ext cx="6336704" cy="504056"/>
          </a:xfrm>
          <a:prstGeom prst="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50000"/>
                </a:schemeClr>
              </a:solidFill>
            </a:endParaRPr>
          </a:p>
        </p:txBody>
      </p:sp>
      <p:sp>
        <p:nvSpPr>
          <p:cNvPr id="17" name="Прямоугольник 16"/>
          <p:cNvSpPr/>
          <p:nvPr/>
        </p:nvSpPr>
        <p:spPr>
          <a:xfrm>
            <a:off x="2267744" y="908720"/>
            <a:ext cx="6624736" cy="646331"/>
          </a:xfrm>
          <a:prstGeom prst="rect">
            <a:avLst/>
          </a:prstGeom>
        </p:spPr>
        <p:txBody>
          <a:bodyPr wrap="square">
            <a:spAutoFit/>
          </a:bodyPr>
          <a:lstStyle/>
          <a:p>
            <a:pPr algn="ctr"/>
            <a:r>
              <a:rPr lang="ru-RU" b="1" dirty="0" smtClean="0">
                <a:solidFill>
                  <a:schemeClr val="bg1"/>
                </a:solidFill>
              </a:rPr>
              <a:t>ЛЕЧЕБНО – ДИАГНОСТИЧЕСКИЕ И ПРОФИЛАКТИЧЕСКИЕ МЕРОПРИЯТИЯ</a:t>
            </a:r>
            <a:endParaRPr lang="ru-RU" dirty="0" smtClean="0">
              <a:solidFill>
                <a:schemeClr val="bg1"/>
              </a:solidFill>
            </a:endParaRPr>
          </a:p>
        </p:txBody>
      </p:sp>
      <p:sp>
        <p:nvSpPr>
          <p:cNvPr id="22" name="TextBox 21"/>
          <p:cNvSpPr txBox="1"/>
          <p:nvPr/>
        </p:nvSpPr>
        <p:spPr>
          <a:xfrm>
            <a:off x="1259632" y="5301208"/>
            <a:ext cx="5968280" cy="646331"/>
          </a:xfrm>
          <a:prstGeom prst="rect">
            <a:avLst/>
          </a:prstGeom>
          <a:noFill/>
        </p:spPr>
        <p:txBody>
          <a:bodyPr wrap="square" rtlCol="0">
            <a:spAutoFit/>
          </a:bodyPr>
          <a:lstStyle/>
          <a:p>
            <a:r>
              <a:rPr lang="ru-RU" dirty="0" smtClean="0"/>
              <a:t>При амбулаторном лечении – ежедневно,</a:t>
            </a:r>
          </a:p>
          <a:p>
            <a:r>
              <a:rPr lang="ru-RU" dirty="0" smtClean="0"/>
              <a:t>при </a:t>
            </a:r>
            <a:r>
              <a:rPr lang="ru-RU" dirty="0" err="1" smtClean="0"/>
              <a:t>интермиттирующем</a:t>
            </a:r>
            <a:r>
              <a:rPr lang="ru-RU" dirty="0" smtClean="0"/>
              <a:t> лечении 3 раза в неделю,</a:t>
            </a:r>
          </a:p>
        </p:txBody>
      </p:sp>
      <p:sp>
        <p:nvSpPr>
          <p:cNvPr id="23" name="Прямоугольник 22"/>
          <p:cNvSpPr/>
          <p:nvPr/>
        </p:nvSpPr>
        <p:spPr>
          <a:xfrm>
            <a:off x="971600" y="3933056"/>
            <a:ext cx="6120680" cy="576064"/>
          </a:xfrm>
          <a:prstGeom prst="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КРИТЕРИИ ЭФФЕКТИВНОСТИ ДИСПАНСЕРНОГО НАБЛЮДЕНИЯ</a:t>
            </a:r>
            <a:endParaRPr lang="ru-RU" dirty="0" smtClean="0">
              <a:solidFill>
                <a:schemeClr val="bg1"/>
              </a:solidFill>
            </a:endParaRPr>
          </a:p>
        </p:txBody>
      </p:sp>
      <p:sp>
        <p:nvSpPr>
          <p:cNvPr id="26" name="Прямоугольник 25"/>
          <p:cNvSpPr/>
          <p:nvPr/>
        </p:nvSpPr>
        <p:spPr>
          <a:xfrm>
            <a:off x="971600" y="4509120"/>
            <a:ext cx="6120680" cy="1944216"/>
          </a:xfrm>
          <a:prstGeom prst="rect">
            <a:avLst/>
          </a:prstGeom>
          <a:solidFill>
            <a:schemeClr val="accent1">
              <a:lumMod val="40000"/>
              <a:lumOff val="6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II</a:t>
            </a:r>
            <a:r>
              <a:rPr lang="ru-RU" sz="2400" b="1" dirty="0" smtClean="0"/>
              <a:t> ГДУ</a:t>
            </a:r>
            <a:endParaRPr lang="ru-RU" sz="2400" dirty="0"/>
          </a:p>
        </p:txBody>
      </p:sp>
      <p:sp>
        <p:nvSpPr>
          <p:cNvPr id="65538" name="Rectangle 2"/>
          <p:cNvSpPr>
            <a:spLocks noChangeArrowheads="1"/>
          </p:cNvSpPr>
          <p:nvPr/>
        </p:nvSpPr>
        <p:spPr bwMode="auto">
          <a:xfrm>
            <a:off x="1187624" y="4581128"/>
            <a:ext cx="54726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II</a:t>
            </a:r>
            <a:r>
              <a:rPr kumimoji="0" lang="ru-R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А </a:t>
            </a:r>
            <a:r>
              <a:rPr kumimoji="0" lang="ru-RU" sz="1600" b="0"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 </a:t>
            </a:r>
            <a:r>
              <a:rPr kumimoji="0" lang="ru-RU" sz="16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достижение клинического излечения туберкулеза </a:t>
            </a:r>
            <a:r>
              <a:rPr kumimoji="0" lang="ru-RU" sz="1600" b="0"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ежегодно у 15% больных после перевода во 2А подгруппу</a:t>
            </a:r>
            <a:endParaRPr kumimoji="0" lang="ru-RU"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II</a:t>
            </a:r>
            <a:r>
              <a:rPr kumimoji="0" lang="ru-RU" sz="16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Б </a:t>
            </a:r>
            <a:r>
              <a:rPr kumimoji="0" lang="ru-RU" sz="1600" b="0"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 </a:t>
            </a:r>
            <a:r>
              <a:rPr kumimoji="0" lang="ru-RU" sz="16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увеличение продолжительности жизни больных</a:t>
            </a:r>
            <a:r>
              <a:rPr kumimoji="0" lang="ru-RU" sz="1600" b="0"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 уменьшение распространения туберкулезной инфекции за счет противоэпидемической и профилактической работы в очаге.</a:t>
            </a:r>
            <a:endParaRPr kumimoji="0" lang="ru-RU" sz="16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1">
                    <a:lumMod val="50000"/>
                  </a:schemeClr>
                </a:solidFill>
                <a:latin typeface="Calibri" pitchFamily="34" charset="0"/>
                <a:ea typeface="Calibri" pitchFamily="34" charset="0"/>
                <a:cs typeface="Times New Roman" pitchFamily="18" charset="0"/>
              </a:rPr>
              <a:t>РАСШИРЕНИЕ</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 ФУНКЦИОНАЛЬНЫХ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ОБЯЗАННОСТЕЙ УЧАСТКОВОЙ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МЕДИЦИНСКОЙ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СЕСТРЫ</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3" name="Волна 12"/>
          <p:cNvSpPr/>
          <p:nvPr/>
        </p:nvSpPr>
        <p:spPr>
          <a:xfrm>
            <a:off x="323528"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III</a:t>
            </a:r>
            <a:r>
              <a:rPr lang="ru-RU" sz="2400" b="1" dirty="0" smtClean="0"/>
              <a:t> ГДУ</a:t>
            </a:r>
            <a:endParaRPr lang="ru-RU" sz="2400" dirty="0"/>
          </a:p>
        </p:txBody>
      </p:sp>
      <p:graphicFrame>
        <p:nvGraphicFramePr>
          <p:cNvPr id="10" name="Содержимое 3"/>
          <p:cNvGraphicFramePr>
            <a:graphicFrameLocks/>
          </p:cNvGraphicFramePr>
          <p:nvPr/>
        </p:nvGraphicFramePr>
        <p:xfrm>
          <a:off x="323525" y="1772815"/>
          <a:ext cx="8568954" cy="4629214"/>
        </p:xfrm>
        <a:graphic>
          <a:graphicData uri="http://schemas.openxmlformats.org/drawingml/2006/table">
            <a:tbl>
              <a:tblPr firstRow="1" bandRow="1">
                <a:tableStyleId>{7DF18680-E054-41AD-8BC1-D1AEF772440D}</a:tableStyleId>
              </a:tblPr>
              <a:tblGrid>
                <a:gridCol w="4284477"/>
                <a:gridCol w="4284477"/>
              </a:tblGrid>
              <a:tr h="253619">
                <a:tc>
                  <a:txBody>
                    <a:bodyPr/>
                    <a:lstStyle/>
                    <a:p>
                      <a:endParaRPr lang="ru-RU" sz="1200" dirty="0"/>
                    </a:p>
                  </a:txBody>
                  <a:tcPr/>
                </a:tc>
                <a:tc>
                  <a:txBody>
                    <a:bodyPr/>
                    <a:lstStyle/>
                    <a:p>
                      <a:endParaRPr lang="ru-RU" sz="1200" dirty="0"/>
                    </a:p>
                  </a:txBody>
                  <a:tcPr/>
                </a:tc>
              </a:tr>
              <a:tr h="85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t>Характеристика контингентов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лица с неактивным туберкулезным процессом после клинического излечения</a:t>
                      </a:r>
                    </a:p>
                  </a:txBody>
                  <a:tcPr/>
                </a:tc>
              </a:tr>
              <a:tr h="756089">
                <a:tc>
                  <a:txBody>
                    <a:bodyPr/>
                    <a:lstStyle/>
                    <a:p>
                      <a:r>
                        <a:rPr lang="ru-RU" sz="1600" b="1" dirty="0" smtClean="0"/>
                        <a:t>Периодичность посещений пациента врачом</a:t>
                      </a:r>
                      <a:endParaRPr lang="ru-RU" sz="1600" dirty="0"/>
                    </a:p>
                  </a:txBody>
                  <a:tcPr/>
                </a:tc>
                <a:tc>
                  <a:txBody>
                    <a:bodyPr/>
                    <a:lstStyle/>
                    <a:p>
                      <a:r>
                        <a:rPr lang="ru-RU" sz="1200" dirty="0" smtClean="0"/>
                        <a:t>не реже 1 раза в 6 месяцев. В период проведения противорецидивных курсов лечения -  в зависимости от методики их проведения</a:t>
                      </a:r>
                      <a:endParaRPr lang="ru-RU" sz="1200" dirty="0"/>
                    </a:p>
                  </a:txBody>
                  <a:tcPr/>
                </a:tc>
              </a:tr>
              <a:tr h="1108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Срок наблюдения в группе учета</a:t>
                      </a:r>
                      <a:endParaRPr lang="ru-RU" sz="1600" dirty="0" smtClean="0"/>
                    </a:p>
                  </a:txBody>
                  <a:tcPr/>
                </a:tc>
                <a:tc>
                  <a:txBody>
                    <a:bodyPr/>
                    <a:lstStyle/>
                    <a:p>
                      <a:pPr algn="just">
                        <a:buFontTx/>
                        <a:buChar char="-"/>
                      </a:pPr>
                      <a:r>
                        <a:rPr lang="ru-RU" sz="1200" dirty="0" smtClean="0"/>
                        <a:t>лица с большими, либо малыми остаточными изменениями при наличии отягощающих факторов наблюдаются 3 года;</a:t>
                      </a:r>
                    </a:p>
                    <a:p>
                      <a:pPr algn="just">
                        <a:buFontTx/>
                        <a:buChar char="-"/>
                      </a:pPr>
                      <a:r>
                        <a:rPr lang="ru-RU" sz="1200" baseline="0" dirty="0" smtClean="0"/>
                        <a:t> л</a:t>
                      </a:r>
                      <a:r>
                        <a:rPr lang="ru-RU" sz="1200" dirty="0" smtClean="0"/>
                        <a:t>ица с малыми остаточными изменениями без  отягощающих факторов - 2 года;</a:t>
                      </a:r>
                    </a:p>
                    <a:p>
                      <a:pPr algn="just">
                        <a:buFontTx/>
                        <a:buChar char="-"/>
                      </a:pPr>
                      <a:r>
                        <a:rPr lang="ru-RU" sz="1200" baseline="0" dirty="0" smtClean="0"/>
                        <a:t> </a:t>
                      </a:r>
                      <a:r>
                        <a:rPr lang="ru-RU" sz="1200" dirty="0" smtClean="0"/>
                        <a:t>лица без  остаточных изменений – 1 год.</a:t>
                      </a:r>
                    </a:p>
                  </a:txBody>
                  <a:tcPr/>
                </a:tc>
              </a:tr>
              <a:tr h="1635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Лечебно–диагностические и профилактические мероприятия</a:t>
                      </a:r>
                      <a:endParaRPr lang="ru-RU" sz="1600" dirty="0" smtClean="0"/>
                    </a:p>
                  </a:txBody>
                  <a:tcPr/>
                </a:tc>
                <a:tc>
                  <a:txBody>
                    <a:bodyPr/>
                    <a:lstStyle/>
                    <a:p>
                      <a:pPr>
                        <a:buFontTx/>
                        <a:buChar char="-"/>
                      </a:pPr>
                      <a:r>
                        <a:rPr lang="ru-RU" sz="1200" dirty="0" smtClean="0"/>
                        <a:t> комплексное обследование пациентов не реже 1 раза в 6 </a:t>
                      </a:r>
                    </a:p>
                    <a:p>
                      <a:pPr>
                        <a:buFontTx/>
                        <a:buNone/>
                      </a:pPr>
                      <a:r>
                        <a:rPr lang="ru-RU" sz="1200" dirty="0" smtClean="0"/>
                        <a:t>   месяцев (по показаниям чаще);</a:t>
                      </a:r>
                    </a:p>
                    <a:p>
                      <a:pPr>
                        <a:buFontTx/>
                        <a:buChar char="-"/>
                      </a:pPr>
                      <a:r>
                        <a:rPr lang="ru-RU" sz="1200" dirty="0" smtClean="0"/>
                        <a:t> проведение противорецидивных курсов химиотерапии по </a:t>
                      </a:r>
                    </a:p>
                    <a:p>
                      <a:pPr>
                        <a:buFontTx/>
                        <a:buNone/>
                      </a:pPr>
                      <a:r>
                        <a:rPr lang="ru-RU" sz="1200" dirty="0" smtClean="0"/>
                        <a:t>  показаниям;</a:t>
                      </a:r>
                    </a:p>
                    <a:p>
                      <a:pPr>
                        <a:buFontTx/>
                        <a:buChar char="-"/>
                      </a:pPr>
                      <a:r>
                        <a:rPr lang="ru-RU" sz="1200" dirty="0" smtClean="0"/>
                        <a:t>санаторное и общеукрепляющее лечение;</a:t>
                      </a:r>
                    </a:p>
                    <a:p>
                      <a:r>
                        <a:rPr lang="ru-RU" sz="1200" dirty="0" smtClean="0"/>
                        <a:t>-  мероприятия по социально – трудовой реабилитации. </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1">
                    <a:lumMod val="50000"/>
                  </a:schemeClr>
                </a:solidFill>
                <a:latin typeface="Calibri" pitchFamily="34" charset="0"/>
                <a:ea typeface="Calibri" pitchFamily="34" charset="0"/>
                <a:cs typeface="Times New Roman" pitchFamily="18" charset="0"/>
              </a:rPr>
              <a:t>РАСШИРЕНИЕ</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 ФУНКЦИОНАЛЬНЫХ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ОБЯЗАННОСТЕЙ УЧАСТКОВОЙ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МЕДИЦИНСКОЙ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СЕСТРЫ</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3" name="Волна 12"/>
          <p:cNvSpPr/>
          <p:nvPr/>
        </p:nvSpPr>
        <p:spPr>
          <a:xfrm>
            <a:off x="323528"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III</a:t>
            </a:r>
            <a:r>
              <a:rPr lang="ru-RU" sz="2400" b="1" dirty="0" smtClean="0"/>
              <a:t> ГДУ</a:t>
            </a:r>
            <a:endParaRPr lang="ru-RU" sz="2400" dirty="0"/>
          </a:p>
        </p:txBody>
      </p:sp>
      <p:graphicFrame>
        <p:nvGraphicFramePr>
          <p:cNvPr id="10" name="Содержимое 3"/>
          <p:cNvGraphicFramePr>
            <a:graphicFrameLocks/>
          </p:cNvGraphicFramePr>
          <p:nvPr/>
        </p:nvGraphicFramePr>
        <p:xfrm>
          <a:off x="323525" y="1772815"/>
          <a:ext cx="8568954" cy="3383280"/>
        </p:xfrm>
        <a:graphic>
          <a:graphicData uri="http://schemas.openxmlformats.org/drawingml/2006/table">
            <a:tbl>
              <a:tblPr firstRow="1" bandRow="1">
                <a:tableStyleId>{7DF18680-E054-41AD-8BC1-D1AEF772440D}</a:tableStyleId>
              </a:tblPr>
              <a:tblGrid>
                <a:gridCol w="4284477"/>
                <a:gridCol w="4284477"/>
              </a:tblGrid>
              <a:tr h="144017">
                <a:tc>
                  <a:txBody>
                    <a:bodyPr/>
                    <a:lstStyle/>
                    <a:p>
                      <a:endParaRPr lang="ru-RU" sz="1200" dirty="0"/>
                    </a:p>
                  </a:txBody>
                  <a:tcPr/>
                </a:tc>
                <a:tc>
                  <a:txBody>
                    <a:bodyPr/>
                    <a:lstStyle/>
                    <a:p>
                      <a:endParaRPr lang="ru-RU" sz="1200" dirty="0"/>
                    </a:p>
                  </a:txBody>
                  <a:tcPr/>
                </a:tc>
              </a:tr>
              <a:tr h="924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Схема обследования пациентов, состоящих на диспансерном учете </a:t>
                      </a:r>
                      <a:endParaRPr lang="ru-RU" sz="1200" dirty="0"/>
                    </a:p>
                  </a:txBody>
                  <a:tcPr/>
                </a:tc>
                <a:tc>
                  <a:txBody>
                    <a:bodyPr/>
                    <a:lstStyle/>
                    <a:p>
                      <a:pPr>
                        <a:buFontTx/>
                        <a:buChar char="-"/>
                      </a:pPr>
                      <a:r>
                        <a:rPr lang="ru-RU" sz="1200" dirty="0" smtClean="0"/>
                        <a:t>рентгенограммы перед зачислением в группу учета, в</a:t>
                      </a:r>
                    </a:p>
                    <a:p>
                      <a:pPr>
                        <a:buFontTx/>
                        <a:buNone/>
                      </a:pPr>
                      <a:r>
                        <a:rPr lang="ru-RU" sz="1200" dirty="0" smtClean="0"/>
                        <a:t>  дальнейшем – не реже 1 раза в 6 месяцев, по показаниям</a:t>
                      </a:r>
                    </a:p>
                    <a:p>
                      <a:pPr>
                        <a:buFontTx/>
                        <a:buNone/>
                      </a:pPr>
                      <a:r>
                        <a:rPr lang="ru-RU" sz="1200" dirty="0" smtClean="0"/>
                        <a:t>  чаще;</a:t>
                      </a:r>
                    </a:p>
                    <a:p>
                      <a:pPr>
                        <a:buFontTx/>
                        <a:buChar char="-"/>
                      </a:pPr>
                      <a:r>
                        <a:rPr lang="ru-RU" sz="1200" dirty="0" smtClean="0"/>
                        <a:t>исследование мокроты, мочи или другого диагностического</a:t>
                      </a:r>
                    </a:p>
                    <a:p>
                      <a:pPr>
                        <a:buFontTx/>
                        <a:buNone/>
                      </a:pPr>
                      <a:r>
                        <a:rPr lang="ru-RU" sz="1200" dirty="0" smtClean="0"/>
                        <a:t>  материала перед зачислением в группу, в дальнейшем – не  </a:t>
                      </a:r>
                    </a:p>
                    <a:p>
                      <a:pPr>
                        <a:buFontTx/>
                        <a:buNone/>
                      </a:pPr>
                      <a:r>
                        <a:rPr lang="ru-RU" sz="1200" dirty="0" smtClean="0"/>
                        <a:t>  реже 1 раза в 6 месяцев, по показаниям чаще;</a:t>
                      </a:r>
                    </a:p>
                    <a:p>
                      <a:pPr>
                        <a:buFontTx/>
                        <a:buChar char="-"/>
                      </a:pPr>
                      <a:r>
                        <a:rPr lang="ru-RU" sz="1200" dirty="0" smtClean="0"/>
                        <a:t>анализы крови, мочи и другие лабораторные исследования</a:t>
                      </a:r>
                    </a:p>
                    <a:p>
                      <a:pPr>
                        <a:buFontTx/>
                        <a:buNone/>
                      </a:pPr>
                      <a:r>
                        <a:rPr lang="ru-RU" sz="1200" dirty="0" smtClean="0"/>
                        <a:t>  производят пациентам 1 раз в 6 месяцев.</a:t>
                      </a:r>
                    </a:p>
                  </a:txBody>
                  <a:tcPr/>
                </a:tc>
              </a:tr>
              <a:tr h="924103">
                <a:tc>
                  <a:txBody>
                    <a:bodyPr/>
                    <a:lstStyle/>
                    <a:p>
                      <a:r>
                        <a:rPr lang="ru-RU" sz="1600" b="1" dirty="0" smtClean="0"/>
                        <a:t>Критерии эффективности диспансерного наблюдения</a:t>
                      </a:r>
                      <a:endParaRPr lang="ru-RU" sz="1600" dirty="0" smtClean="0"/>
                    </a:p>
                  </a:txBody>
                  <a:tcPr/>
                </a:tc>
                <a:tc>
                  <a:txBody>
                    <a:bodyPr/>
                    <a:lstStyle/>
                    <a:p>
                      <a:r>
                        <a:rPr lang="ru-RU" sz="1200" dirty="0" smtClean="0"/>
                        <a:t> - при клиническом благополучии – снятие с учета и перевод </a:t>
                      </a:r>
                    </a:p>
                    <a:p>
                      <a:r>
                        <a:rPr lang="ru-RU" sz="1200" dirty="0" smtClean="0"/>
                        <a:t>  под наблюдение поликлиники общей лечебной сети по  </a:t>
                      </a:r>
                    </a:p>
                    <a:p>
                      <a:r>
                        <a:rPr lang="ru-RU" sz="1200" dirty="0" smtClean="0"/>
                        <a:t>  месту  жительства с последующим проведением </a:t>
                      </a:r>
                    </a:p>
                    <a:p>
                      <a:r>
                        <a:rPr lang="ru-RU" sz="1200" dirty="0" smtClean="0"/>
                        <a:t>  медицинских осмотров 2 раза в год в течение 3 лет после </a:t>
                      </a:r>
                    </a:p>
                    <a:p>
                      <a:r>
                        <a:rPr lang="ru-RU" sz="1200" dirty="0" smtClean="0"/>
                        <a:t>  снятия с учета. </a:t>
                      </a:r>
                    </a:p>
                    <a:p>
                      <a:pPr>
                        <a:buFontTx/>
                        <a:buChar char="-"/>
                      </a:pPr>
                      <a:r>
                        <a:rPr lang="ru-RU" sz="1200" dirty="0" smtClean="0"/>
                        <a:t> рецидив туберкулеза – не более, чем у 0,5% среднегодовой </a:t>
                      </a:r>
                    </a:p>
                    <a:p>
                      <a:pPr>
                        <a:buFontTx/>
                        <a:buNone/>
                      </a:pPr>
                      <a:r>
                        <a:rPr lang="ru-RU" sz="1200" dirty="0" smtClean="0"/>
                        <a:t>  численности лиц, наблюдавшихся в 3 группе в отчетном году.</a:t>
                      </a:r>
                    </a:p>
                    <a:p>
                      <a:endParaRPr lang="ru-RU" sz="12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1">
                    <a:lumMod val="50000"/>
                  </a:schemeClr>
                </a:solidFill>
                <a:latin typeface="Calibri" pitchFamily="34" charset="0"/>
                <a:ea typeface="Calibri" pitchFamily="34" charset="0"/>
                <a:cs typeface="Times New Roman" pitchFamily="18" charset="0"/>
              </a:rPr>
              <a:t>РАСШИРЕНИЕ</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 ФУНКЦИОНАЛЬНЫХ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ОБЯЗАННОСТЕЙ УЧАСТКОВОЙ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МЕДИЦИНСКОЙ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СЕСТРЫ</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3" name="Волна 12"/>
          <p:cNvSpPr/>
          <p:nvPr/>
        </p:nvSpPr>
        <p:spPr>
          <a:xfrm>
            <a:off x="323528"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IV</a:t>
            </a:r>
            <a:r>
              <a:rPr lang="ru-RU" sz="2400" b="1" dirty="0" smtClean="0"/>
              <a:t> ГДУ</a:t>
            </a:r>
            <a:endParaRPr lang="ru-RU" sz="2400" dirty="0"/>
          </a:p>
        </p:txBody>
      </p:sp>
      <p:graphicFrame>
        <p:nvGraphicFramePr>
          <p:cNvPr id="10" name="Содержимое 3"/>
          <p:cNvGraphicFramePr>
            <a:graphicFrameLocks/>
          </p:cNvGraphicFramePr>
          <p:nvPr/>
        </p:nvGraphicFramePr>
        <p:xfrm>
          <a:off x="323525" y="1772815"/>
          <a:ext cx="8568954" cy="3312369"/>
        </p:xfrm>
        <a:graphic>
          <a:graphicData uri="http://schemas.openxmlformats.org/drawingml/2006/table">
            <a:tbl>
              <a:tblPr firstRow="1" bandRow="1">
                <a:tableStyleId>{7DF18680-E054-41AD-8BC1-D1AEF772440D}</a:tableStyleId>
              </a:tblPr>
              <a:tblGrid>
                <a:gridCol w="4284477"/>
                <a:gridCol w="4284477"/>
              </a:tblGrid>
              <a:tr h="253619">
                <a:tc>
                  <a:txBody>
                    <a:bodyPr/>
                    <a:lstStyle/>
                    <a:p>
                      <a:endParaRPr lang="ru-RU" sz="1200" dirty="0"/>
                    </a:p>
                  </a:txBody>
                  <a:tcPr/>
                </a:tc>
                <a:tc>
                  <a:txBody>
                    <a:bodyPr/>
                    <a:lstStyle/>
                    <a:p>
                      <a:endParaRPr lang="ru-RU" sz="1200" dirty="0"/>
                    </a:p>
                  </a:txBody>
                  <a:tcPr/>
                </a:tc>
              </a:tr>
              <a:tr h="85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t>Характеристика контингентов</a:t>
                      </a:r>
                    </a:p>
                  </a:txBody>
                  <a:tcPr/>
                </a:tc>
                <a:tc>
                  <a:txBody>
                    <a:bodyPr/>
                    <a:lstStyle/>
                    <a:p>
                      <a:r>
                        <a:rPr lang="en-US" sz="1200" b="1" dirty="0" smtClean="0">
                          <a:solidFill>
                            <a:srgbClr val="C00000"/>
                          </a:solidFill>
                        </a:rPr>
                        <a:t>IV</a:t>
                      </a:r>
                      <a:r>
                        <a:rPr lang="ru-RU" sz="1200" b="1" dirty="0" smtClean="0">
                          <a:solidFill>
                            <a:srgbClr val="C00000"/>
                          </a:solidFill>
                        </a:rPr>
                        <a:t>А </a:t>
                      </a:r>
                      <a:r>
                        <a:rPr lang="ru-RU" sz="1200" dirty="0" smtClean="0"/>
                        <a:t>– лица, состоящие в бытовом, производственном контакте с больным активной формой туберкулеза с установленным или неустановленным бактериовыделением.</a:t>
                      </a:r>
                    </a:p>
                    <a:p>
                      <a:r>
                        <a:rPr lang="ru-RU" sz="1200" b="1" dirty="0" smtClean="0">
                          <a:solidFill>
                            <a:srgbClr val="C00000"/>
                          </a:solidFill>
                        </a:rPr>
                        <a:t>IV Б</a:t>
                      </a:r>
                      <a:r>
                        <a:rPr lang="ru-RU" sz="1200" dirty="0" smtClean="0"/>
                        <a:t> –лица, имеющие профессиональный контакт с источником инфекции.</a:t>
                      </a:r>
                    </a:p>
                  </a:txBody>
                  <a:tcPr/>
                </a:tc>
              </a:tr>
              <a:tr h="756089">
                <a:tc>
                  <a:txBody>
                    <a:bodyPr/>
                    <a:lstStyle/>
                    <a:p>
                      <a:r>
                        <a:rPr lang="ru-RU" sz="1600" b="1" dirty="0" smtClean="0"/>
                        <a:t>Периодичность посещений пациента врачом</a:t>
                      </a:r>
                      <a:endParaRPr lang="ru-RU" sz="1600" dirty="0"/>
                    </a:p>
                  </a:txBody>
                  <a:tcPr/>
                </a:tc>
                <a:tc>
                  <a:txBody>
                    <a:bodyPr/>
                    <a:lstStyle/>
                    <a:p>
                      <a:r>
                        <a:rPr lang="en-US" sz="1200" b="1" dirty="0" smtClean="0">
                          <a:solidFill>
                            <a:srgbClr val="C00000"/>
                          </a:solidFill>
                        </a:rPr>
                        <a:t>IV</a:t>
                      </a:r>
                      <a:r>
                        <a:rPr lang="ru-RU" sz="1200" b="1" dirty="0" smtClean="0">
                          <a:solidFill>
                            <a:srgbClr val="C00000"/>
                          </a:solidFill>
                        </a:rPr>
                        <a:t>А</a:t>
                      </a:r>
                      <a:r>
                        <a:rPr lang="ru-RU" sz="1200" dirty="0" smtClean="0"/>
                        <a:t> – 1 раз в 6 месяцев при контакте с </a:t>
                      </a:r>
                      <a:r>
                        <a:rPr lang="ru-RU" sz="1200" dirty="0" err="1" smtClean="0"/>
                        <a:t>бактериовыделителем</a:t>
                      </a:r>
                      <a:r>
                        <a:rPr lang="ru-RU" sz="1200" dirty="0" smtClean="0"/>
                        <a:t> и 1 раз в год при контакте с больным активной формой туберкулеза без установленного бактериовыделения,</a:t>
                      </a:r>
                    </a:p>
                    <a:p>
                      <a:r>
                        <a:rPr lang="ru-RU" sz="1200" b="1" dirty="0" smtClean="0">
                          <a:solidFill>
                            <a:srgbClr val="C00000"/>
                          </a:solidFill>
                        </a:rPr>
                        <a:t>IV Б</a:t>
                      </a:r>
                      <a:r>
                        <a:rPr lang="ru-RU" sz="1200" dirty="0" smtClean="0"/>
                        <a:t> – не реже 1 раза в 6 месяцев.</a:t>
                      </a:r>
                    </a:p>
                  </a:txBody>
                  <a:tcPr/>
                </a:tc>
              </a:tr>
              <a:tr h="1209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Срок наблюдения в группе учета</a:t>
                      </a:r>
                      <a:endParaRPr lang="ru-RU" sz="1600" dirty="0" smtClean="0"/>
                    </a:p>
                  </a:txBody>
                  <a:tcPr/>
                </a:tc>
                <a:tc>
                  <a:txBody>
                    <a:bodyPr/>
                    <a:lstStyle/>
                    <a:p>
                      <a:r>
                        <a:rPr lang="en-US" sz="1200" b="1" dirty="0" smtClean="0">
                          <a:solidFill>
                            <a:srgbClr val="C00000"/>
                          </a:solidFill>
                        </a:rPr>
                        <a:t>IV</a:t>
                      </a:r>
                      <a:r>
                        <a:rPr lang="ru-RU" sz="1200" b="1" dirty="0" smtClean="0">
                          <a:solidFill>
                            <a:srgbClr val="C00000"/>
                          </a:solidFill>
                        </a:rPr>
                        <a:t>А </a:t>
                      </a:r>
                      <a:r>
                        <a:rPr lang="ru-RU" sz="1200" dirty="0" smtClean="0"/>
                        <a:t>–длительность наблюдения определяют сроком излечения больного плюс 1 год после прекращения контакта с </a:t>
                      </a:r>
                      <a:r>
                        <a:rPr lang="ru-RU" sz="1200" dirty="0" err="1" smtClean="0"/>
                        <a:t>бактериовыделителем</a:t>
                      </a:r>
                      <a:r>
                        <a:rPr lang="ru-RU" sz="1200" dirty="0" smtClean="0"/>
                        <a:t>;</a:t>
                      </a:r>
                    </a:p>
                    <a:p>
                      <a:r>
                        <a:rPr lang="en-US" sz="1200" b="1" dirty="0" smtClean="0">
                          <a:solidFill>
                            <a:srgbClr val="C00000"/>
                          </a:solidFill>
                        </a:rPr>
                        <a:t>IV</a:t>
                      </a:r>
                      <a:r>
                        <a:rPr lang="ru-RU" sz="1200" b="1" dirty="0" smtClean="0">
                          <a:solidFill>
                            <a:srgbClr val="C00000"/>
                          </a:solidFill>
                        </a:rPr>
                        <a:t>Б</a:t>
                      </a:r>
                      <a:r>
                        <a:rPr lang="ru-RU" sz="1200" dirty="0" smtClean="0"/>
                        <a:t> – определяется сроком работы в условиях профессионального контакта плюс 1 год после его прекращения.</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1">
                    <a:lumMod val="50000"/>
                  </a:schemeClr>
                </a:solidFill>
                <a:latin typeface="Calibri" pitchFamily="34" charset="0"/>
                <a:ea typeface="Calibri" pitchFamily="34" charset="0"/>
                <a:cs typeface="Times New Roman" pitchFamily="18" charset="0"/>
              </a:rPr>
              <a:t>РАСШИРЕНИЕ</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 ФУНКЦИОНАЛЬНЫХ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ОБЯЗАННОСТЕЙ УЧАСТКОВОЙ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МЕДИЦИНСКОЙ </a:t>
            </a:r>
            <a:r>
              <a:rPr lang="en-US" b="1" spc="-150" dirty="0" smtClean="0">
                <a:solidFill>
                  <a:schemeClr val="accent1">
                    <a:lumMod val="50000"/>
                  </a:schemeClr>
                </a:solidFill>
                <a:latin typeface="Calibri" pitchFamily="34" charset="0"/>
                <a:ea typeface="Calibri" pitchFamily="34" charset="0"/>
                <a:cs typeface="Times New Roman" pitchFamily="18" charset="0"/>
              </a:rPr>
              <a:t> </a:t>
            </a:r>
            <a:r>
              <a:rPr lang="ru-RU" b="1" spc="-150" dirty="0" smtClean="0">
                <a:solidFill>
                  <a:schemeClr val="accent1">
                    <a:lumMod val="50000"/>
                  </a:schemeClr>
                </a:solidFill>
                <a:latin typeface="Calibri" pitchFamily="34" charset="0"/>
                <a:ea typeface="Calibri" pitchFamily="34" charset="0"/>
                <a:cs typeface="Times New Roman" pitchFamily="18" charset="0"/>
              </a:rPr>
              <a:t>СЕСТРЫ</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graphicFrame>
        <p:nvGraphicFramePr>
          <p:cNvPr id="10" name="Содержимое 3"/>
          <p:cNvGraphicFramePr>
            <a:graphicFrameLocks/>
          </p:cNvGraphicFramePr>
          <p:nvPr/>
        </p:nvGraphicFramePr>
        <p:xfrm>
          <a:off x="323528" y="1412776"/>
          <a:ext cx="8568954" cy="4863637"/>
        </p:xfrm>
        <a:graphic>
          <a:graphicData uri="http://schemas.openxmlformats.org/drawingml/2006/table">
            <a:tbl>
              <a:tblPr firstRow="1" bandRow="1">
                <a:tableStyleId>{7DF18680-E054-41AD-8BC1-D1AEF772440D}</a:tableStyleId>
              </a:tblPr>
              <a:tblGrid>
                <a:gridCol w="4284477"/>
                <a:gridCol w="4284477"/>
              </a:tblGrid>
              <a:tr h="265478">
                <a:tc>
                  <a:txBody>
                    <a:bodyPr/>
                    <a:lstStyle/>
                    <a:p>
                      <a:endParaRPr lang="ru-RU" sz="1200" dirty="0"/>
                    </a:p>
                  </a:txBody>
                  <a:tcPr/>
                </a:tc>
                <a:tc>
                  <a:txBody>
                    <a:bodyPr/>
                    <a:lstStyle/>
                    <a:p>
                      <a:endParaRPr lang="ru-RU" sz="1200" dirty="0"/>
                    </a:p>
                  </a:txBody>
                  <a:tcPr/>
                </a:tc>
              </a:tr>
              <a:tr h="2389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Лечебно–диагностические и профилактические мероприятия</a:t>
                      </a:r>
                      <a:endParaRPr lang="ru-RU" sz="1600" dirty="0" smtClean="0"/>
                    </a:p>
                  </a:txBody>
                  <a:tcPr/>
                </a:tc>
                <a:tc>
                  <a:txBody>
                    <a:bodyPr/>
                    <a:lstStyle/>
                    <a:p>
                      <a:pPr algn="just"/>
                      <a:r>
                        <a:rPr lang="ru-RU" sz="1200" b="1" dirty="0" smtClean="0">
                          <a:solidFill>
                            <a:srgbClr val="C00000"/>
                          </a:solidFill>
                        </a:rPr>
                        <a:t>IV А</a:t>
                      </a:r>
                      <a:r>
                        <a:rPr lang="ru-RU" sz="1200" dirty="0" smtClean="0"/>
                        <a:t> – комплексное обследование 2 раза в год.</a:t>
                      </a:r>
                    </a:p>
                    <a:p>
                      <a:pPr algn="just"/>
                      <a:r>
                        <a:rPr lang="ru-RU" sz="1200" dirty="0" smtClean="0"/>
                        <a:t> В первый год после выявления источника инфекции по показаниям проводят курс химиопрофилактики в течение 3–6 месяцев. </a:t>
                      </a:r>
                    </a:p>
                    <a:p>
                      <a:pPr algn="just"/>
                      <a:r>
                        <a:rPr lang="ru-RU" sz="1200" dirty="0" smtClean="0"/>
                        <a:t>По показаниям проводят также повторный курс химиопрофилактики, общеукрепляющие мероприятия, способствующие повышению иммунитета, в том числе санаторное лечение.  Противоэпидемические мероприятия в очаге.</a:t>
                      </a:r>
                    </a:p>
                    <a:p>
                      <a:pPr algn="just"/>
                      <a:r>
                        <a:rPr lang="ru-RU" sz="1200" b="1" dirty="0" smtClean="0">
                          <a:solidFill>
                            <a:srgbClr val="FF0000"/>
                          </a:solidFill>
                        </a:rPr>
                        <a:t>IV Б</a:t>
                      </a:r>
                      <a:r>
                        <a:rPr lang="ru-RU" sz="1200" dirty="0" smtClean="0"/>
                        <a:t> – комплексное обследование 2 раза в год.  Контроль соблюдения техники безопасности. Ежегодно курс общеукрепляющего лечения. Химиопрофилактика – по показаниям.</a:t>
                      </a:r>
                    </a:p>
                  </a:txBody>
                  <a:tcPr/>
                </a:tc>
              </a:tr>
              <a:tr h="61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t>Схема обследования пациентов, состоящих на диспансерном учете </a:t>
                      </a:r>
                      <a:endParaRPr lang="ru-RU" sz="1200" dirty="0"/>
                    </a:p>
                  </a:txBody>
                  <a:tcPr/>
                </a:tc>
                <a:tc>
                  <a:txBody>
                    <a:bodyPr/>
                    <a:lstStyle/>
                    <a:p>
                      <a:pPr>
                        <a:buFontTx/>
                        <a:buNone/>
                      </a:pPr>
                      <a:r>
                        <a:rPr lang="ru-RU" sz="1200" dirty="0" smtClean="0"/>
                        <a:t>Как в </a:t>
                      </a:r>
                      <a:r>
                        <a:rPr lang="en-US" sz="1200" dirty="0" smtClean="0"/>
                        <a:t>III </a:t>
                      </a:r>
                      <a:r>
                        <a:rPr lang="ru-RU" sz="1200" dirty="0" smtClean="0"/>
                        <a:t>ГДУ.</a:t>
                      </a:r>
                    </a:p>
                  </a:txBody>
                  <a:tcPr/>
                </a:tc>
              </a:tr>
              <a:tr h="1504373">
                <a:tc>
                  <a:txBody>
                    <a:bodyPr/>
                    <a:lstStyle/>
                    <a:p>
                      <a:r>
                        <a:rPr lang="ru-RU" sz="1600" b="1" dirty="0" smtClean="0"/>
                        <a:t>Критерии эффективности диспансерного наблюдения</a:t>
                      </a:r>
                      <a:endParaRPr lang="ru-RU" sz="1600" dirty="0" smtClean="0"/>
                    </a:p>
                  </a:txBody>
                  <a:tcPr/>
                </a:tc>
                <a:tc>
                  <a:txBody>
                    <a:bodyPr/>
                    <a:lstStyle/>
                    <a:p>
                      <a:r>
                        <a:rPr lang="ru-RU" sz="1200" dirty="0" smtClean="0"/>
                        <a:t> </a:t>
                      </a:r>
                      <a:r>
                        <a:rPr lang="en-US" sz="1200" b="1" dirty="0" smtClean="0">
                          <a:solidFill>
                            <a:srgbClr val="FF0000"/>
                          </a:solidFill>
                        </a:rPr>
                        <a:t>IV</a:t>
                      </a:r>
                      <a:r>
                        <a:rPr lang="ru-RU" sz="1200" b="1" dirty="0" smtClean="0">
                          <a:solidFill>
                            <a:srgbClr val="FF0000"/>
                          </a:solidFill>
                        </a:rPr>
                        <a:t>А</a:t>
                      </a:r>
                      <a:r>
                        <a:rPr lang="ru-RU" sz="1200" dirty="0" smtClean="0"/>
                        <a:t> – общая заболеваемость контактных лиц в бациллярных очагах – не более 0,25 % от среднегодовой численности.</a:t>
                      </a:r>
                    </a:p>
                    <a:p>
                      <a:pPr algn="just"/>
                      <a:r>
                        <a:rPr lang="en-US" sz="1200" b="1" dirty="0" smtClean="0">
                          <a:solidFill>
                            <a:srgbClr val="FF0000"/>
                          </a:solidFill>
                        </a:rPr>
                        <a:t>IV</a:t>
                      </a:r>
                      <a:r>
                        <a:rPr lang="ru-RU" sz="1200" b="1" dirty="0" smtClean="0">
                          <a:solidFill>
                            <a:srgbClr val="FF0000"/>
                          </a:solidFill>
                        </a:rPr>
                        <a:t>Б</a:t>
                      </a:r>
                      <a:r>
                        <a:rPr lang="ru-RU" sz="1200" b="1" baseline="0" dirty="0" smtClean="0">
                          <a:solidFill>
                            <a:srgbClr val="FF0000"/>
                          </a:solidFill>
                        </a:rPr>
                        <a:t> - </a:t>
                      </a:r>
                      <a:r>
                        <a:rPr lang="ru-RU" sz="1200" dirty="0" smtClean="0"/>
                        <a:t>заболеваемость туберкулезом лиц из профессионального контакта – не более 0,25 % от среднегодовой численности.</a:t>
                      </a:r>
                    </a:p>
                    <a:p>
                      <a:endParaRPr lang="ru-RU" sz="1200" dirty="0"/>
                    </a:p>
                  </a:txBody>
                  <a:tcPr/>
                </a:tc>
              </a:tr>
            </a:tbl>
          </a:graphicData>
        </a:graphic>
      </p:graphicFrame>
      <p:sp>
        <p:nvSpPr>
          <p:cNvPr id="13" name="Волна 12"/>
          <p:cNvSpPr/>
          <p:nvPr/>
        </p:nvSpPr>
        <p:spPr>
          <a:xfrm>
            <a:off x="323528"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IV</a:t>
            </a:r>
            <a:r>
              <a:rPr lang="ru-RU" sz="2400" b="1" dirty="0" smtClean="0"/>
              <a:t> ГДУ</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369332"/>
          </a:xfrm>
          <a:prstGeom prst="rect">
            <a:avLst/>
          </a:prstGeom>
          <a:noFill/>
        </p:spPr>
        <p:txBody>
          <a:bodyPr wrap="square" rtlCol="0">
            <a:spAutoFit/>
          </a:bodyPr>
          <a:lstStyle/>
          <a:p>
            <a:pPr algn="r"/>
            <a:r>
              <a:rPr lang="ru-RU" b="1" dirty="0" smtClean="0">
                <a:solidFill>
                  <a:schemeClr val="accent1">
                    <a:lumMod val="50000"/>
                  </a:schemeClr>
                </a:solidFill>
              </a:rPr>
              <a:t>ОСНОВНАЯ УЧЕТНО–ОТЧЕТНАЯ ДОКУМЕНТАЦИЯ</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11560" y="1340768"/>
            <a:ext cx="7848872" cy="3816429"/>
          </a:xfrm>
          <a:prstGeom prst="rect">
            <a:avLst/>
          </a:prstGeom>
          <a:solidFill>
            <a:schemeClr val="accent2">
              <a:lumMod val="40000"/>
              <a:lumOff val="60000"/>
            </a:schemeClr>
          </a:solidFill>
          <a:ln>
            <a:solidFill>
              <a:schemeClr val="accent2">
                <a:lumMod val="75000"/>
              </a:schemeClr>
            </a:solidFill>
          </a:ln>
        </p:spPr>
        <p:txBody>
          <a:bodyPr wrap="square">
            <a:spAutoFit/>
          </a:bodyPr>
          <a:lstStyle/>
          <a:p>
            <a:pPr lvl="0">
              <a:lnSpc>
                <a:spcPct val="150000"/>
              </a:lnSpc>
              <a:buFont typeface="Wingdings" pitchFamily="2" charset="2"/>
              <a:buChar char="ü"/>
            </a:pPr>
            <a:r>
              <a:rPr lang="ru-RU" dirty="0" smtClean="0"/>
              <a:t>   </a:t>
            </a:r>
            <a:r>
              <a:rPr lang="ru-RU" b="1" dirty="0" smtClean="0">
                <a:solidFill>
                  <a:schemeClr val="tx1">
                    <a:lumMod val="95000"/>
                    <a:lumOff val="5000"/>
                  </a:schemeClr>
                </a:solidFill>
              </a:rPr>
              <a:t>паспорт участка</a:t>
            </a:r>
          </a:p>
          <a:p>
            <a:pPr lvl="0">
              <a:lnSpc>
                <a:spcPct val="150000"/>
              </a:lnSpc>
              <a:buFont typeface="Wingdings" pitchFamily="2" charset="2"/>
              <a:buChar char="ü"/>
            </a:pPr>
            <a:r>
              <a:rPr lang="ru-RU" b="1" dirty="0" smtClean="0">
                <a:solidFill>
                  <a:schemeClr val="tx1">
                    <a:lumMod val="95000"/>
                    <a:lumOff val="5000"/>
                  </a:schemeClr>
                </a:solidFill>
              </a:rPr>
              <a:t>   карточка  участковой медсестры -  форма №085/У</a:t>
            </a:r>
          </a:p>
          <a:p>
            <a:pPr lvl="0">
              <a:lnSpc>
                <a:spcPct val="150000"/>
              </a:lnSpc>
              <a:buFont typeface="Wingdings" pitchFamily="2" charset="2"/>
              <a:buChar char="ü"/>
            </a:pPr>
            <a:endParaRPr lang="ru-RU" sz="800" b="1" dirty="0" smtClean="0">
              <a:solidFill>
                <a:schemeClr val="tx1">
                  <a:lumMod val="95000"/>
                  <a:lumOff val="5000"/>
                </a:schemeClr>
              </a:solidFill>
            </a:endParaRPr>
          </a:p>
          <a:p>
            <a:pPr lvl="0">
              <a:buFont typeface="Wingdings" pitchFamily="2" charset="2"/>
              <a:buChar char="ü"/>
            </a:pPr>
            <a:r>
              <a:rPr lang="ru-RU" b="1" dirty="0" smtClean="0">
                <a:solidFill>
                  <a:schemeClr val="tx1">
                    <a:lumMod val="95000"/>
                    <a:lumOff val="5000"/>
                  </a:schemeClr>
                </a:solidFill>
              </a:rPr>
              <a:t>   контрольная  карту диспансерного наблюдения контингентов  </a:t>
            </a:r>
          </a:p>
          <a:p>
            <a:pPr lvl="0"/>
            <a:r>
              <a:rPr lang="ru-RU" b="1" dirty="0" smtClean="0">
                <a:solidFill>
                  <a:schemeClr val="tx1">
                    <a:lumMod val="95000"/>
                    <a:lumOff val="5000"/>
                  </a:schemeClr>
                </a:solidFill>
              </a:rPr>
              <a:t>       противотуберкулезных учреждений -  форма №030-4/У</a:t>
            </a:r>
          </a:p>
          <a:p>
            <a:pPr lvl="0">
              <a:buFont typeface="Wingdings" pitchFamily="2" charset="2"/>
              <a:buChar char="ü"/>
            </a:pPr>
            <a:endParaRPr lang="ru-RU" sz="800" b="1" dirty="0" smtClean="0">
              <a:solidFill>
                <a:schemeClr val="tx1">
                  <a:lumMod val="95000"/>
                  <a:lumOff val="5000"/>
                </a:schemeClr>
              </a:solidFill>
            </a:endParaRPr>
          </a:p>
          <a:p>
            <a:pPr lvl="0">
              <a:buFont typeface="Wingdings" pitchFamily="2" charset="2"/>
              <a:buChar char="ü"/>
            </a:pPr>
            <a:endParaRPr lang="ru-RU" sz="800" b="1" dirty="0" smtClean="0">
              <a:solidFill>
                <a:schemeClr val="tx1">
                  <a:lumMod val="95000"/>
                  <a:lumOff val="5000"/>
                </a:schemeClr>
              </a:solidFill>
            </a:endParaRPr>
          </a:p>
          <a:p>
            <a:pPr lvl="0">
              <a:buFont typeface="Wingdings" pitchFamily="2" charset="2"/>
              <a:buChar char="ü"/>
            </a:pPr>
            <a:r>
              <a:rPr lang="ru-RU" b="1" dirty="0" smtClean="0">
                <a:solidFill>
                  <a:schemeClr val="tx1">
                    <a:lumMod val="95000"/>
                    <a:lumOff val="5000"/>
                  </a:schemeClr>
                </a:solidFill>
              </a:rPr>
              <a:t>   карта эпидемиологического обследования и наблюдения за очагом</a:t>
            </a:r>
          </a:p>
          <a:p>
            <a:pPr lvl="0"/>
            <a:r>
              <a:rPr lang="ru-RU" b="1" dirty="0" smtClean="0">
                <a:solidFill>
                  <a:schemeClr val="tx1">
                    <a:lumMod val="95000"/>
                    <a:lumOff val="5000"/>
                  </a:schemeClr>
                </a:solidFill>
              </a:rPr>
              <a:t>       туберкулеза (приказ МЗ РФ от 21.09.2003г №109, приложение №2)</a:t>
            </a:r>
          </a:p>
          <a:p>
            <a:pPr lvl="0">
              <a:buFont typeface="Wingdings" pitchFamily="2" charset="2"/>
              <a:buChar char="ü"/>
            </a:pPr>
            <a:endParaRPr lang="ru-RU" sz="800" b="1" dirty="0" smtClean="0">
              <a:solidFill>
                <a:schemeClr val="tx1">
                  <a:lumMod val="95000"/>
                  <a:lumOff val="5000"/>
                </a:schemeClr>
              </a:solidFill>
            </a:endParaRPr>
          </a:p>
          <a:p>
            <a:pPr lvl="0">
              <a:buFont typeface="Wingdings" pitchFamily="2" charset="2"/>
              <a:buChar char="ü"/>
            </a:pPr>
            <a:r>
              <a:rPr lang="ru-RU" b="1" dirty="0" smtClean="0">
                <a:solidFill>
                  <a:schemeClr val="tx1">
                    <a:lumMod val="95000"/>
                    <a:lumOff val="5000"/>
                  </a:schemeClr>
                </a:solidFill>
              </a:rPr>
              <a:t>   контрольная карта лечения случая туберкулеза по 1, 2, 3 режимам </a:t>
            </a:r>
          </a:p>
          <a:p>
            <a:pPr lvl="0"/>
            <a:r>
              <a:rPr lang="ru-RU" b="1" dirty="0" smtClean="0">
                <a:solidFill>
                  <a:schemeClr val="tx1">
                    <a:lumMod val="95000"/>
                    <a:lumOff val="5000"/>
                  </a:schemeClr>
                </a:solidFill>
              </a:rPr>
              <a:t>       химиотерапии – форма №501/у</a:t>
            </a:r>
          </a:p>
          <a:p>
            <a:pPr lvl="0">
              <a:buFont typeface="Wingdings" pitchFamily="2" charset="2"/>
              <a:buChar char="ü"/>
            </a:pPr>
            <a:endParaRPr lang="ru-RU" sz="800" b="1" dirty="0" smtClean="0">
              <a:solidFill>
                <a:schemeClr val="tx1">
                  <a:lumMod val="95000"/>
                  <a:lumOff val="5000"/>
                </a:schemeClr>
              </a:solidFill>
            </a:endParaRPr>
          </a:p>
          <a:p>
            <a:pPr lvl="0">
              <a:buFont typeface="Wingdings" pitchFamily="2" charset="2"/>
              <a:buChar char="ü"/>
            </a:pPr>
            <a:r>
              <a:rPr lang="ru-RU" b="1" dirty="0" smtClean="0">
                <a:solidFill>
                  <a:schemeClr val="tx1">
                    <a:lumMod val="95000"/>
                    <a:lumOff val="5000"/>
                  </a:schemeClr>
                </a:solidFill>
              </a:rPr>
              <a:t>   контрольная карта лечения случая туберкулеза по 4,5 режимам </a:t>
            </a:r>
          </a:p>
          <a:p>
            <a:pPr lvl="0"/>
            <a:r>
              <a:rPr lang="ru-RU" b="1" dirty="0" smtClean="0">
                <a:solidFill>
                  <a:schemeClr val="tx1">
                    <a:lumMod val="95000"/>
                    <a:lumOff val="5000"/>
                  </a:schemeClr>
                </a:solidFill>
              </a:rPr>
              <a:t>       химиотерапии – форма 502/у</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9"/>
            <a:ext cx="3888432" cy="1079450"/>
          </a:xfrm>
          <a:solidFill>
            <a:schemeClr val="bg2">
              <a:lumMod val="90000"/>
            </a:schemeClr>
          </a:solidFill>
          <a:ln>
            <a:solidFill>
              <a:schemeClr val="accent2">
                <a:lumMod val="75000"/>
              </a:schemeClr>
            </a:solidFill>
            <a:prstDash val="sysDash"/>
          </a:ln>
          <a:effectLst/>
        </p:spPr>
        <p:txBody>
          <a:bodyPr numCol="1">
            <a:normAutofit/>
          </a:bodyPr>
          <a:lstStyle/>
          <a:p>
            <a:pPr>
              <a:buNone/>
            </a:pPr>
            <a:r>
              <a:rPr lang="ru-RU" sz="1600" dirty="0" smtClean="0"/>
              <a:t>     Пациенты, </a:t>
            </a:r>
            <a:r>
              <a:rPr lang="ru-RU" sz="1600" b="1" dirty="0" smtClean="0">
                <a:solidFill>
                  <a:srgbClr val="FF0000"/>
                </a:solidFill>
              </a:rPr>
              <a:t>первично направленные</a:t>
            </a:r>
            <a:r>
              <a:rPr lang="ru-RU" sz="1600" dirty="0" smtClean="0">
                <a:solidFill>
                  <a:srgbClr val="FF0000"/>
                </a:solidFill>
              </a:rPr>
              <a:t> </a:t>
            </a:r>
            <a:r>
              <a:rPr lang="ru-RU" sz="1600" dirty="0" smtClean="0"/>
              <a:t>к врачу-фтизиатру, сначала сотрудниками регистратуры направляются к медицинской сестре.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369332"/>
          </a:xfrm>
          <a:prstGeom prst="rect">
            <a:avLst/>
          </a:prstGeom>
          <a:noFill/>
        </p:spPr>
        <p:txBody>
          <a:bodyPr wrap="square" rtlCol="0">
            <a:spAutoFit/>
          </a:bodyPr>
          <a:lstStyle/>
          <a:p>
            <a:pPr algn="r"/>
            <a:r>
              <a:rPr lang="ru-RU" b="1" dirty="0" smtClean="0">
                <a:solidFill>
                  <a:schemeClr val="accent1">
                    <a:lumMod val="50000"/>
                  </a:schemeClr>
                </a:solidFill>
              </a:rPr>
              <a:t>ДОВРАЧЕБНЫЙ ПРИЕМ</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Прямоугольник 10"/>
          <p:cNvSpPr/>
          <p:nvPr/>
        </p:nvSpPr>
        <p:spPr>
          <a:xfrm>
            <a:off x="827584" y="2348880"/>
            <a:ext cx="5040560" cy="4062651"/>
          </a:xfrm>
          <a:prstGeom prst="rect">
            <a:avLst/>
          </a:prstGeom>
          <a:solidFill>
            <a:schemeClr val="accent3">
              <a:lumMod val="20000"/>
              <a:lumOff val="80000"/>
            </a:schemeClr>
          </a:solidFill>
        </p:spPr>
        <p:txBody>
          <a:bodyPr wrap="square">
            <a:spAutoFit/>
          </a:bodyPr>
          <a:lstStyle/>
          <a:p>
            <a:r>
              <a:rPr lang="ru-RU" sz="1600" dirty="0" smtClean="0"/>
              <a:t>        </a:t>
            </a:r>
          </a:p>
          <a:p>
            <a:r>
              <a:rPr lang="ru-RU" sz="1600" dirty="0" smtClean="0"/>
              <a:t>           Медицинская сестра при осмотре собирает анамнез, измеряет артериальное давление и температуру, выписывает направления на стандартное обследование (рентгенологическое обследование, исследование мокроты на МБТ методом бактериоскопии и посева, иммунодиагностику, ОАК, ОАМ)и вносит информацию в медицинскую карту. </a:t>
            </a:r>
          </a:p>
          <a:p>
            <a:r>
              <a:rPr lang="ru-RU" sz="1600" dirty="0" smtClean="0"/>
              <a:t>            Затем пациент идет к врачу. После врачебного приема при необходимости медсестра выписывает дополнительные направления и планирует с пациентом следующее посещение врача-фтизиатра с результатами обследования. </a:t>
            </a:r>
          </a:p>
          <a:p>
            <a:r>
              <a:rPr lang="ru-RU" sz="1600" dirty="0" smtClean="0"/>
              <a:t>            В регистратуре пациент записывается на следующий прием.</a:t>
            </a:r>
          </a:p>
          <a:p>
            <a:endParaRPr lang="ru-RU" dirty="0"/>
          </a:p>
        </p:txBody>
      </p:sp>
      <p:pic>
        <p:nvPicPr>
          <p:cNvPr id="1026" name="Picture 2" descr="G:\14.11.17\Фото к презентации\DSC00689.JPG"/>
          <p:cNvPicPr>
            <a:picLocks noChangeAspect="1" noChangeArrowheads="1"/>
          </p:cNvPicPr>
          <p:nvPr/>
        </p:nvPicPr>
        <p:blipFill>
          <a:blip r:embed="rId4" cstate="print"/>
          <a:srcRect/>
          <a:stretch>
            <a:fillRect/>
          </a:stretch>
        </p:blipFill>
        <p:spPr bwMode="auto">
          <a:xfrm>
            <a:off x="6228184" y="1484784"/>
            <a:ext cx="2520280" cy="3360373"/>
          </a:xfrm>
          <a:prstGeom prst="rect">
            <a:avLst/>
          </a:prstGeom>
          <a:ln>
            <a:noFill/>
          </a:ln>
          <a:effectLst>
            <a:softEdge rad="112500"/>
          </a:effectLst>
        </p:spPr>
      </p:pic>
      <p:sp>
        <p:nvSpPr>
          <p:cNvPr id="10" name="Выгнутая вверх стрелка 9"/>
          <p:cNvSpPr/>
          <p:nvPr/>
        </p:nvSpPr>
        <p:spPr>
          <a:xfrm>
            <a:off x="142844" y="1714488"/>
            <a:ext cx="1000132" cy="928694"/>
          </a:xfrm>
          <a:prstGeom prst="curvedDownArrow">
            <a:avLst>
              <a:gd name="adj1" fmla="val 25000"/>
              <a:gd name="adj2" fmla="val 50000"/>
              <a:gd name="adj3" fmla="val 17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369332"/>
          </a:xfrm>
          <a:prstGeom prst="rect">
            <a:avLst/>
          </a:prstGeom>
          <a:noFill/>
        </p:spPr>
        <p:txBody>
          <a:bodyPr wrap="square" rtlCol="0">
            <a:spAutoFit/>
          </a:bodyPr>
          <a:lstStyle/>
          <a:p>
            <a:pPr algn="r"/>
            <a:r>
              <a:rPr lang="ru-RU" b="1" dirty="0" smtClean="0">
                <a:solidFill>
                  <a:schemeClr val="accent1">
                    <a:lumMod val="50000"/>
                  </a:schemeClr>
                </a:solidFill>
              </a:rPr>
              <a:t>ДОВРАЧЕБНЫЙ ПРИЕМ</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251520" y="1166843"/>
            <a:ext cx="8568952" cy="2062103"/>
          </a:xfrm>
          <a:prstGeom prst="rect">
            <a:avLst/>
          </a:prstGeom>
          <a:solidFill>
            <a:schemeClr val="accent2">
              <a:lumMod val="20000"/>
              <a:lumOff val="80000"/>
            </a:schemeClr>
          </a:solidFill>
        </p:spPr>
        <p:txBody>
          <a:bodyPr wrap="square">
            <a:spAutoFit/>
          </a:bodyPr>
          <a:lstStyle/>
          <a:p>
            <a:pPr algn="ctr"/>
            <a:r>
              <a:rPr lang="ru-RU" sz="1600" dirty="0" smtClean="0"/>
              <a:t>Нужно помнить, что перед назначением лечения и утверждением диагноза в </a:t>
            </a:r>
            <a:r>
              <a:rPr lang="ru-RU" sz="1600" dirty="0" smtClean="0">
                <a:solidFill>
                  <a:srgbClr val="FF0000"/>
                </a:solidFill>
              </a:rPr>
              <a:t>обязательном порядке проводятся исследования</a:t>
            </a:r>
            <a:r>
              <a:rPr lang="ru-RU" sz="1600" dirty="0" smtClean="0"/>
              <a:t>: </a:t>
            </a:r>
            <a:r>
              <a:rPr lang="ru-RU" sz="1600" b="1" u="sng" dirty="0" smtClean="0"/>
              <a:t>МГМ и посевы на жидких средах</a:t>
            </a:r>
            <a:r>
              <a:rPr lang="ru-RU" sz="1600" dirty="0" smtClean="0"/>
              <a:t>. Основным достоинством МГМ тестирования ЛУ МБТ является быстрота получения результатов и оперативное выявление больных туберкулезом с МЛУ. </a:t>
            </a:r>
          </a:p>
          <a:p>
            <a:pPr algn="ctr"/>
            <a:r>
              <a:rPr lang="ru-RU" sz="1600" dirty="0" smtClean="0"/>
              <a:t>Если в исследуемом материале содержание микроорганизмов незначительное, то посев проводят на жидкие среды обогащения. </a:t>
            </a:r>
          </a:p>
          <a:p>
            <a:pPr algn="ctr"/>
            <a:r>
              <a:rPr lang="ru-RU" sz="1600" dirty="0" smtClean="0"/>
              <a:t>Процент охвата этими методами входит в критерии качества работы противотуберкулезной службы по региональному плану снижения смертности.</a:t>
            </a:r>
          </a:p>
        </p:txBody>
      </p:sp>
      <p:graphicFrame>
        <p:nvGraphicFramePr>
          <p:cNvPr id="13" name="Таблица 12"/>
          <p:cNvGraphicFramePr>
            <a:graphicFrameLocks noGrp="1"/>
          </p:cNvGraphicFramePr>
          <p:nvPr/>
        </p:nvGraphicFramePr>
        <p:xfrm>
          <a:off x="827584" y="3501008"/>
          <a:ext cx="7200798" cy="3023236"/>
        </p:xfrm>
        <a:graphic>
          <a:graphicData uri="http://schemas.openxmlformats.org/drawingml/2006/table">
            <a:tbl>
              <a:tblPr>
                <a:tableStyleId>{5940675A-B579-460E-94D1-54222C63F5DA}</a:tableStyleId>
              </a:tblPr>
              <a:tblGrid>
                <a:gridCol w="2399764"/>
                <a:gridCol w="2400517"/>
                <a:gridCol w="2400517"/>
              </a:tblGrid>
              <a:tr h="120741">
                <a:tc rowSpan="2">
                  <a:txBody>
                    <a:bodyPr/>
                    <a:lstStyle/>
                    <a:p>
                      <a:pPr algn="ctr">
                        <a:lnSpc>
                          <a:spcPct val="115000"/>
                        </a:lnSpc>
                        <a:spcAft>
                          <a:spcPts val="0"/>
                        </a:spcAft>
                      </a:pPr>
                      <a:r>
                        <a:rPr lang="ru-RU" sz="1100" dirty="0"/>
                        <a:t>Целевые показатели эффективности реализации мероприятия.</a:t>
                      </a:r>
                      <a:endParaRPr lang="ru-RU" sz="1100" dirty="0">
                        <a:latin typeface="Calibri"/>
                        <a:ea typeface="Calibri"/>
                        <a:cs typeface="Times New Roman"/>
                      </a:endParaRPr>
                    </a:p>
                  </a:txBody>
                  <a:tcPr marL="43688" marR="43688" marT="0" marB="0"/>
                </a:tc>
                <a:tc gridSpan="2">
                  <a:txBody>
                    <a:bodyPr/>
                    <a:lstStyle/>
                    <a:p>
                      <a:pPr algn="ctr">
                        <a:lnSpc>
                          <a:spcPct val="115000"/>
                        </a:lnSpc>
                        <a:spcAft>
                          <a:spcPts val="0"/>
                        </a:spcAft>
                      </a:pPr>
                      <a:r>
                        <a:rPr lang="ru-RU" sz="1100" dirty="0"/>
                        <a:t>Целевые показатели</a:t>
                      </a:r>
                      <a:endParaRPr lang="ru-RU" sz="1100" dirty="0">
                        <a:latin typeface="Calibri"/>
                        <a:ea typeface="Calibri"/>
                        <a:cs typeface="Times New Roman"/>
                      </a:endParaRPr>
                    </a:p>
                  </a:txBody>
                  <a:tcPr marL="43688" marR="43688" marT="0" marB="0"/>
                </a:tc>
                <a:tc hMerge="1">
                  <a:txBody>
                    <a:bodyPr/>
                    <a:lstStyle/>
                    <a:p>
                      <a:endParaRPr lang="ru-RU"/>
                    </a:p>
                  </a:txBody>
                  <a:tcPr/>
                </a:tc>
              </a:tr>
              <a:tr h="324232">
                <a:tc vMerge="1">
                  <a:txBody>
                    <a:bodyPr/>
                    <a:lstStyle/>
                    <a:p>
                      <a:endParaRPr lang="ru-RU"/>
                    </a:p>
                  </a:txBody>
                  <a:tcPr/>
                </a:tc>
                <a:tc>
                  <a:txBody>
                    <a:bodyPr/>
                    <a:lstStyle/>
                    <a:p>
                      <a:pPr algn="ctr">
                        <a:lnSpc>
                          <a:spcPct val="115000"/>
                        </a:lnSpc>
                        <a:spcAft>
                          <a:spcPts val="0"/>
                        </a:spcAft>
                      </a:pPr>
                      <a:r>
                        <a:rPr lang="ru-RU" sz="1100"/>
                        <a:t>Факт 2016г</a:t>
                      </a:r>
                      <a:endParaRPr lang="ru-RU" sz="1100">
                        <a:latin typeface="Calibri"/>
                        <a:ea typeface="Calibri"/>
                        <a:cs typeface="Times New Roman"/>
                      </a:endParaRPr>
                    </a:p>
                  </a:txBody>
                  <a:tcPr marL="43688" marR="43688" marT="0" marB="0"/>
                </a:tc>
                <a:tc>
                  <a:txBody>
                    <a:bodyPr/>
                    <a:lstStyle/>
                    <a:p>
                      <a:pPr algn="ctr">
                        <a:lnSpc>
                          <a:spcPct val="115000"/>
                        </a:lnSpc>
                        <a:spcAft>
                          <a:spcPts val="0"/>
                        </a:spcAft>
                      </a:pPr>
                      <a:r>
                        <a:rPr lang="ru-RU" sz="1100"/>
                        <a:t>План 2017г</a:t>
                      </a:r>
                      <a:endParaRPr lang="ru-RU" sz="1100">
                        <a:latin typeface="Calibri"/>
                        <a:ea typeface="Calibri"/>
                        <a:cs typeface="Times New Roman"/>
                      </a:endParaRPr>
                    </a:p>
                  </a:txBody>
                  <a:tcPr marL="43688" marR="43688" marT="0" marB="0"/>
                </a:tc>
              </a:tr>
              <a:tr h="1296926">
                <a:tc>
                  <a:txBody>
                    <a:bodyPr/>
                    <a:lstStyle/>
                    <a:p>
                      <a:pPr>
                        <a:lnSpc>
                          <a:spcPct val="115000"/>
                        </a:lnSpc>
                        <a:spcAft>
                          <a:spcPts val="0"/>
                        </a:spcAft>
                      </a:pPr>
                      <a:r>
                        <a:rPr lang="ru-RU" sz="1100" dirty="0"/>
                        <a:t>Доля впервые выявленных больных с бактериовыделением и/или выделенной ДНК МБТ, прошедших тестирование на лекарственную устойчивость возбудителя до начала лечения молекулярно-генетическими методами.</a:t>
                      </a:r>
                      <a:endParaRPr lang="ru-RU" sz="1100" dirty="0">
                        <a:latin typeface="Calibri"/>
                        <a:ea typeface="Calibri"/>
                        <a:cs typeface="Times New Roman"/>
                      </a:endParaRPr>
                    </a:p>
                  </a:txBody>
                  <a:tcPr marL="43688" marR="43688" marT="0" marB="0"/>
                </a:tc>
                <a:tc>
                  <a:txBody>
                    <a:bodyPr/>
                    <a:lstStyle/>
                    <a:p>
                      <a:pPr algn="ctr">
                        <a:lnSpc>
                          <a:spcPct val="115000"/>
                        </a:lnSpc>
                        <a:spcAft>
                          <a:spcPts val="0"/>
                        </a:spcAft>
                      </a:pPr>
                      <a:r>
                        <a:rPr lang="ru-RU" sz="1100" dirty="0"/>
                        <a:t>99%</a:t>
                      </a:r>
                      <a:endParaRPr lang="ru-RU" sz="1100" dirty="0">
                        <a:latin typeface="Calibri"/>
                        <a:ea typeface="Calibri"/>
                        <a:cs typeface="Times New Roman"/>
                      </a:endParaRPr>
                    </a:p>
                  </a:txBody>
                  <a:tcPr marL="43688" marR="43688" marT="0" marB="0"/>
                </a:tc>
                <a:tc>
                  <a:txBody>
                    <a:bodyPr/>
                    <a:lstStyle/>
                    <a:p>
                      <a:pPr algn="ctr">
                        <a:lnSpc>
                          <a:spcPct val="115000"/>
                        </a:lnSpc>
                        <a:spcAft>
                          <a:spcPts val="0"/>
                        </a:spcAft>
                      </a:pPr>
                      <a:r>
                        <a:rPr lang="ru-RU" sz="1100" dirty="0"/>
                        <a:t>95%</a:t>
                      </a:r>
                      <a:endParaRPr lang="ru-RU" sz="1100" dirty="0">
                        <a:latin typeface="Calibri"/>
                        <a:ea typeface="Calibri"/>
                        <a:cs typeface="Times New Roman"/>
                      </a:endParaRPr>
                    </a:p>
                  </a:txBody>
                  <a:tcPr marL="43688" marR="43688" marT="0" marB="0"/>
                </a:tc>
              </a:tr>
              <a:tr h="1080772">
                <a:tc>
                  <a:txBody>
                    <a:bodyPr/>
                    <a:lstStyle/>
                    <a:p>
                      <a:pPr>
                        <a:lnSpc>
                          <a:spcPct val="115000"/>
                        </a:lnSpc>
                        <a:spcAft>
                          <a:spcPts val="0"/>
                        </a:spcAft>
                      </a:pPr>
                      <a:r>
                        <a:rPr lang="ru-RU" sz="1100" dirty="0"/>
                        <a:t>Доля впервые выявленных больных, прошедших тестирование на лекарственную устойчивость возбудителя до начала лечения </a:t>
                      </a:r>
                      <a:r>
                        <a:rPr lang="ru-RU" sz="1100" dirty="0" err="1"/>
                        <a:t>культуральным</a:t>
                      </a:r>
                      <a:r>
                        <a:rPr lang="ru-RU" sz="1100" dirty="0"/>
                        <a:t> методом на жидких средах.</a:t>
                      </a:r>
                      <a:endParaRPr lang="ru-RU" sz="1100" dirty="0">
                        <a:latin typeface="Calibri"/>
                        <a:ea typeface="Calibri"/>
                        <a:cs typeface="Times New Roman"/>
                      </a:endParaRPr>
                    </a:p>
                  </a:txBody>
                  <a:tcPr marL="43688" marR="43688" marT="0" marB="0"/>
                </a:tc>
                <a:tc>
                  <a:txBody>
                    <a:bodyPr/>
                    <a:lstStyle/>
                    <a:p>
                      <a:pPr algn="ctr">
                        <a:lnSpc>
                          <a:spcPct val="115000"/>
                        </a:lnSpc>
                        <a:spcAft>
                          <a:spcPts val="0"/>
                        </a:spcAft>
                      </a:pPr>
                      <a:r>
                        <a:rPr lang="ru-RU" sz="1100" dirty="0"/>
                        <a:t>99%</a:t>
                      </a:r>
                      <a:endParaRPr lang="ru-RU" sz="1100" dirty="0">
                        <a:latin typeface="Calibri"/>
                        <a:ea typeface="Calibri"/>
                        <a:cs typeface="Times New Roman"/>
                      </a:endParaRPr>
                    </a:p>
                  </a:txBody>
                  <a:tcPr marL="43688" marR="43688" marT="0" marB="0"/>
                </a:tc>
                <a:tc>
                  <a:txBody>
                    <a:bodyPr/>
                    <a:lstStyle/>
                    <a:p>
                      <a:pPr algn="ctr">
                        <a:lnSpc>
                          <a:spcPct val="115000"/>
                        </a:lnSpc>
                        <a:spcAft>
                          <a:spcPts val="0"/>
                        </a:spcAft>
                      </a:pPr>
                      <a:r>
                        <a:rPr lang="ru-RU" sz="1100" dirty="0"/>
                        <a:t>95%</a:t>
                      </a:r>
                      <a:endParaRPr lang="ru-RU" sz="1100" dirty="0">
                        <a:latin typeface="Calibri"/>
                        <a:ea typeface="Calibri"/>
                        <a:cs typeface="Times New Roman"/>
                      </a:endParaRPr>
                    </a:p>
                  </a:txBody>
                  <a:tcPr marL="43688" marR="43688"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827584" y="2348880"/>
            <a:ext cx="7200800" cy="2087562"/>
          </a:xfrm>
          <a:solidFill>
            <a:schemeClr val="accent1">
              <a:lumMod val="40000"/>
              <a:lumOff val="60000"/>
            </a:schemeClr>
          </a:solidFill>
          <a:ln>
            <a:noFill/>
            <a:prstDash val="sysDash"/>
          </a:ln>
          <a:effectLst/>
        </p:spPr>
        <p:txBody>
          <a:bodyPr numCol="1">
            <a:normAutofit/>
          </a:bodyPr>
          <a:lstStyle/>
          <a:p>
            <a:pPr algn="ctr">
              <a:lnSpc>
                <a:spcPct val="150000"/>
              </a:lnSpc>
              <a:buNone/>
            </a:pPr>
            <a:r>
              <a:rPr lang="ru-RU" sz="1600" b="1" dirty="0" smtClean="0">
                <a:solidFill>
                  <a:srgbClr val="002060"/>
                </a:solidFill>
              </a:rPr>
              <a:t> </a:t>
            </a: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369332"/>
          </a:xfrm>
          <a:prstGeom prst="rect">
            <a:avLst/>
          </a:prstGeom>
          <a:noFill/>
        </p:spPr>
        <p:txBody>
          <a:bodyPr wrap="square" rtlCol="0">
            <a:spAutoFit/>
          </a:bodyPr>
          <a:lstStyle/>
          <a:p>
            <a:pPr algn="r"/>
            <a:r>
              <a:rPr lang="ru-RU" b="1" dirty="0" smtClean="0">
                <a:solidFill>
                  <a:schemeClr val="accent1">
                    <a:lumMod val="50000"/>
                  </a:schemeClr>
                </a:solidFill>
              </a:rPr>
              <a:t>ДОВРАЧЕБНЫЙ ПРИЕМ</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83568" y="4149080"/>
            <a:ext cx="4320480" cy="1323439"/>
          </a:xfrm>
          <a:prstGeom prst="rect">
            <a:avLst/>
          </a:prstGeom>
          <a:solidFill>
            <a:schemeClr val="accent2">
              <a:lumMod val="20000"/>
              <a:lumOff val="80000"/>
            </a:schemeClr>
          </a:solidFill>
          <a:ln w="9525">
            <a:solidFill>
              <a:schemeClr val="tx1"/>
            </a:solidFill>
          </a:ln>
        </p:spPr>
        <p:txBody>
          <a:bodyPr wrap="square">
            <a:spAutoFit/>
          </a:bodyPr>
          <a:lstStyle/>
          <a:p>
            <a:pPr algn="just"/>
            <a:r>
              <a:rPr lang="ru-RU" sz="1600" dirty="0" smtClean="0"/>
              <a:t>Выписывает направления на обследование, согласно схеме обследования пациентов. Когда пациенты будут обследованы, с готовыми результатами медицинская сестра направляет их к врачу-фтизиатру.</a:t>
            </a:r>
          </a:p>
        </p:txBody>
      </p:sp>
      <p:pic>
        <p:nvPicPr>
          <p:cNvPr id="11" name="Рисунок 10" descr="DSC00690.JPG"/>
          <p:cNvPicPr>
            <a:picLocks noChangeAspect="1"/>
          </p:cNvPicPr>
          <p:nvPr/>
        </p:nvPicPr>
        <p:blipFill>
          <a:blip r:embed="rId4" cstate="print"/>
          <a:stretch>
            <a:fillRect/>
          </a:stretch>
        </p:blipFill>
        <p:spPr>
          <a:xfrm>
            <a:off x="5076056" y="3645024"/>
            <a:ext cx="2736304" cy="3021482"/>
          </a:xfrm>
          <a:prstGeom prst="rect">
            <a:avLst/>
          </a:prstGeom>
          <a:ln>
            <a:noFill/>
          </a:ln>
          <a:effectLst>
            <a:softEdge rad="112500"/>
          </a:effectLst>
        </p:spPr>
      </p:pic>
      <p:sp>
        <p:nvSpPr>
          <p:cNvPr id="13" name="Прямоугольник 12"/>
          <p:cNvSpPr/>
          <p:nvPr/>
        </p:nvSpPr>
        <p:spPr>
          <a:xfrm>
            <a:off x="611560" y="1196752"/>
            <a:ext cx="69127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Медицинская сестра ведет прием пациентов, состоящих на диспансерном учете:</a:t>
            </a:r>
            <a:endParaRPr lang="ru-RU" dirty="0">
              <a:noFill/>
            </a:endParaRPr>
          </a:p>
        </p:txBody>
      </p:sp>
      <p:sp>
        <p:nvSpPr>
          <p:cNvPr id="14" name="Прямоугольник 13"/>
          <p:cNvSpPr/>
          <p:nvPr/>
        </p:nvSpPr>
        <p:spPr>
          <a:xfrm>
            <a:off x="611560" y="1700808"/>
            <a:ext cx="6912768" cy="1944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rPr>
              <a:t>         по </a:t>
            </a:r>
            <a:r>
              <a:rPr lang="ru-RU" b="1" dirty="0" smtClean="0">
                <a:solidFill>
                  <a:srgbClr val="C00000"/>
                </a:solidFill>
              </a:rPr>
              <a:t>III ГДУ </a:t>
            </a:r>
            <a:r>
              <a:rPr lang="ru-RU" b="1" dirty="0" smtClean="0">
                <a:solidFill>
                  <a:srgbClr val="002060"/>
                </a:solidFill>
              </a:rPr>
              <a:t>(лиц с неактивным туберкулезным процессом после клинического излечения)</a:t>
            </a:r>
          </a:p>
          <a:p>
            <a:pPr algn="ctr"/>
            <a:endParaRPr lang="ru-RU" b="1" dirty="0" smtClean="0">
              <a:solidFill>
                <a:srgbClr val="002060"/>
              </a:solidFill>
            </a:endParaRPr>
          </a:p>
          <a:p>
            <a:pPr algn="ctr"/>
            <a:r>
              <a:rPr lang="ru-RU" b="1" dirty="0" smtClean="0">
                <a:solidFill>
                  <a:srgbClr val="002060"/>
                </a:solidFill>
              </a:rPr>
              <a:t>по </a:t>
            </a:r>
            <a:r>
              <a:rPr lang="ru-RU" b="1" dirty="0" smtClean="0">
                <a:solidFill>
                  <a:srgbClr val="C00000"/>
                </a:solidFill>
              </a:rPr>
              <a:t>IV ГДУ </a:t>
            </a:r>
            <a:r>
              <a:rPr lang="ru-RU" b="1" dirty="0" smtClean="0">
                <a:solidFill>
                  <a:srgbClr val="002060"/>
                </a:solidFill>
              </a:rPr>
              <a:t>(лиц, состоящих в бытовом, производственном, профессиональном контакте с больным туберкулезом). </a:t>
            </a:r>
          </a:p>
          <a:p>
            <a:pPr algn="ctr">
              <a:lnSpc>
                <a:spcPct val="150000"/>
              </a:lnSpc>
              <a:buFont typeface="Wingdings" pitchFamily="2" charset="2"/>
              <a:buChar char="§"/>
            </a:pPr>
            <a:endParaRPr lang="ru-RU" b="1" dirty="0" smtClean="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1340768"/>
            <a:ext cx="4608512" cy="2447925"/>
          </a:xfrm>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numCol="1">
            <a:normAutofit fontScale="92500" lnSpcReduction="20000"/>
          </a:bodyPr>
          <a:lstStyle/>
          <a:p>
            <a:pPr algn="just">
              <a:buNone/>
            </a:pPr>
            <a:r>
              <a:rPr lang="ru-RU" sz="1900" dirty="0" smtClean="0"/>
              <a:t>                 </a:t>
            </a:r>
            <a:r>
              <a:rPr lang="ru-RU" sz="1900" dirty="0" smtClean="0">
                <a:solidFill>
                  <a:srgbClr val="002060"/>
                </a:solidFill>
              </a:rPr>
              <a:t>Министерством здравоохранения Самарской области с целью повышения роли медицинской сестры в оказании квалифицированной помощи населению, престижа профессии и привлечению в профессию молодых специалистов проводится большая работа по расширению функциональных обязанностей медицинских сестер. В общей лечебной сети расширение функциональных обязанностей медсестер внедряется с 2013 года. </a:t>
            </a:r>
          </a:p>
          <a:p>
            <a:pPr lvl="1" algn="just">
              <a:buNone/>
            </a:pP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23528" y="4077072"/>
            <a:ext cx="4608512" cy="2031325"/>
          </a:xfrm>
          <a:prstGeom prst="rect">
            <a:avLst/>
          </a:prstGeom>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dirty="0" smtClean="0">
                <a:latin typeface="Calibri" pitchFamily="34" charset="0"/>
                <a:ea typeface="Times New Roman" pitchFamily="18" charset="0"/>
                <a:cs typeface="Calibri" pitchFamily="34" charset="0"/>
              </a:rPr>
              <a:t>        </a:t>
            </a:r>
            <a:r>
              <a:rPr lang="ru-RU" dirty="0" smtClean="0">
                <a:solidFill>
                  <a:schemeClr val="tx2">
                    <a:lumMod val="50000"/>
                  </a:schemeClr>
                </a:solidFill>
                <a:ea typeface="Times New Roman" pitchFamily="18" charset="0"/>
                <a:cs typeface="Calibri" pitchFamily="34" charset="0"/>
              </a:rPr>
              <a:t>Повышение роли медицинской сестры стало внедряться в ГБУЗ «СОКПТД» с 2017 года. </a:t>
            </a:r>
          </a:p>
          <a:p>
            <a:pPr algn="just"/>
            <a:r>
              <a:rPr lang="ru-RU" dirty="0" smtClean="0">
                <a:solidFill>
                  <a:schemeClr val="tx2">
                    <a:lumMod val="50000"/>
                  </a:schemeClr>
                </a:solidFill>
                <a:ea typeface="Times New Roman" pitchFamily="18" charset="0"/>
                <a:cs typeface="Calibri" pitchFamily="34" charset="0"/>
              </a:rPr>
              <a:t>        В данной презентации представлен практический опыт расширения    </a:t>
            </a:r>
            <a:r>
              <a:rPr lang="ru-RU" dirty="0" err="1" smtClean="0">
                <a:solidFill>
                  <a:schemeClr val="tx2">
                    <a:lumMod val="50000"/>
                  </a:schemeClr>
                </a:solidFill>
                <a:ea typeface="Times New Roman" pitchFamily="18" charset="0"/>
                <a:cs typeface="Calibri" pitchFamily="34" charset="0"/>
              </a:rPr>
              <a:t>функци-ональных</a:t>
            </a:r>
            <a:r>
              <a:rPr lang="ru-RU" dirty="0" smtClean="0">
                <a:solidFill>
                  <a:schemeClr val="tx2">
                    <a:lumMod val="50000"/>
                  </a:schemeClr>
                </a:solidFill>
                <a:ea typeface="Times New Roman" pitchFamily="18" charset="0"/>
                <a:cs typeface="Calibri" pitchFamily="34" charset="0"/>
              </a:rPr>
              <a:t> обязанностей  медицинской сестры противотуберкулезной службы.</a:t>
            </a:r>
            <a:endParaRPr lang="ru-RU" dirty="0">
              <a:solidFill>
                <a:schemeClr val="tx2">
                  <a:lumMod val="50000"/>
                </a:schemeClr>
              </a:solidFill>
            </a:endParaRPr>
          </a:p>
        </p:txBody>
      </p:sp>
      <p:pic>
        <p:nvPicPr>
          <p:cNvPr id="11" name="Рисунок 10"/>
          <p:cNvPicPr/>
          <p:nvPr/>
        </p:nvPicPr>
        <p:blipFill>
          <a:blip r:embed="rId4" cstate="print"/>
          <a:stretch/>
        </p:blipFill>
        <p:spPr>
          <a:xfrm>
            <a:off x="5292080" y="1340768"/>
            <a:ext cx="3528392" cy="30883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395536" y="1268760"/>
            <a:ext cx="8280920" cy="2862322"/>
          </a:xfrm>
          <a:prstGeom prst="rect">
            <a:avLst/>
          </a:prstGeom>
          <a:solidFill>
            <a:schemeClr val="bg2"/>
          </a:solidFill>
          <a:ln w="6350">
            <a:noFill/>
          </a:ln>
        </p:spPr>
        <p:txBody>
          <a:bodyPr wrap="square">
            <a:spAutoFit/>
          </a:bodyPr>
          <a:lstStyle/>
          <a:p>
            <a:pPr fontAlgn="t"/>
            <a:r>
              <a:rPr lang="ru-RU" sz="2000" dirty="0" smtClean="0">
                <a:solidFill>
                  <a:srgbClr val="002060"/>
                </a:solidFill>
              </a:rPr>
              <a:t>В настоящее время медицинская сестра ведет оформление медицинской документации на бумажных и электронных носителях:</a:t>
            </a:r>
          </a:p>
          <a:p>
            <a:pPr lvl="0" fontAlgn="t">
              <a:buFont typeface="Wingdings" pitchFamily="2" charset="2"/>
              <a:buChar char="ü"/>
            </a:pPr>
            <a:r>
              <a:rPr lang="ru-RU" sz="2000" dirty="0" smtClean="0">
                <a:solidFill>
                  <a:schemeClr val="accent1">
                    <a:lumMod val="75000"/>
                  </a:schemeClr>
                </a:solidFill>
              </a:rPr>
              <a:t>Направление на госпитализацию/консультацию</a:t>
            </a:r>
          </a:p>
          <a:p>
            <a:pPr lvl="0" fontAlgn="t">
              <a:buFont typeface="Wingdings" pitchFamily="2" charset="2"/>
              <a:buChar char="ü"/>
            </a:pPr>
            <a:r>
              <a:rPr lang="ru-RU" sz="2000" dirty="0" smtClean="0">
                <a:solidFill>
                  <a:srgbClr val="002060"/>
                </a:solidFill>
              </a:rPr>
              <a:t>Выписной эпикриз для санаторно-курортного лечения</a:t>
            </a:r>
          </a:p>
          <a:p>
            <a:pPr lvl="0" fontAlgn="t">
              <a:buFont typeface="Wingdings" pitchFamily="2" charset="2"/>
              <a:buChar char="ü"/>
            </a:pPr>
            <a:r>
              <a:rPr lang="ru-RU" sz="2000" dirty="0" smtClean="0">
                <a:solidFill>
                  <a:schemeClr val="accent1">
                    <a:lumMod val="75000"/>
                  </a:schemeClr>
                </a:solidFill>
              </a:rPr>
              <a:t>Выписки из амбулаторной карты, справки</a:t>
            </a:r>
          </a:p>
          <a:p>
            <a:pPr lvl="0" fontAlgn="t">
              <a:buFont typeface="Wingdings" pitchFamily="2" charset="2"/>
              <a:buChar char="ü"/>
            </a:pPr>
            <a:r>
              <a:rPr lang="ru-RU" sz="2000" dirty="0" smtClean="0">
                <a:solidFill>
                  <a:srgbClr val="002060"/>
                </a:solidFill>
              </a:rPr>
              <a:t>Направления на исследование (бронхоскопическое, </a:t>
            </a:r>
            <a:r>
              <a:rPr lang="ru-RU" sz="2000" dirty="0" err="1" smtClean="0">
                <a:solidFill>
                  <a:srgbClr val="002060"/>
                </a:solidFill>
              </a:rPr>
              <a:t>гастроскопическое</a:t>
            </a:r>
            <a:r>
              <a:rPr lang="ru-RU" sz="2000" dirty="0" smtClean="0">
                <a:solidFill>
                  <a:srgbClr val="002060"/>
                </a:solidFill>
              </a:rPr>
              <a:t>, компьютерную томографию; УЗИ и др.) </a:t>
            </a:r>
          </a:p>
          <a:p>
            <a:pPr lvl="0" fontAlgn="t">
              <a:buFont typeface="Wingdings" pitchFamily="2" charset="2"/>
              <a:buChar char="ü"/>
            </a:pPr>
            <a:r>
              <a:rPr lang="ru-RU" sz="2000" dirty="0" smtClean="0">
                <a:solidFill>
                  <a:schemeClr val="accent1">
                    <a:lumMod val="75000"/>
                  </a:schemeClr>
                </a:solidFill>
              </a:rPr>
              <a:t>Карту эпидемиологического обследования и наблюдения за очагом туберкулеза</a:t>
            </a:r>
          </a:p>
        </p:txBody>
      </p:sp>
      <p:sp>
        <p:nvSpPr>
          <p:cNvPr id="13" name="Прямоугольник 12"/>
          <p:cNvSpPr/>
          <p:nvPr/>
        </p:nvSpPr>
        <p:spPr>
          <a:xfrm>
            <a:off x="3275856" y="260648"/>
            <a:ext cx="5688632" cy="369332"/>
          </a:xfrm>
          <a:prstGeom prst="rect">
            <a:avLst/>
          </a:prstGeom>
        </p:spPr>
        <p:txBody>
          <a:bodyPr wrap="square">
            <a:spAutoFit/>
          </a:bodyPr>
          <a:lstStyle/>
          <a:p>
            <a:pPr lvl="0" algn="r" fontAlgn="t"/>
            <a:r>
              <a:rPr lang="ru-RU" b="1" dirty="0" smtClean="0">
                <a:solidFill>
                  <a:schemeClr val="accent1">
                    <a:lumMod val="50000"/>
                  </a:schemeClr>
                </a:solidFill>
              </a:rPr>
              <a:t>ОФОРМЛЕНИЕ  МЕДИЦИНСКОЙ  ДОКУМЕНТАЦИИ</a:t>
            </a:r>
            <a:endParaRPr lang="ru-RU" dirty="0" smtClean="0">
              <a:solidFill>
                <a:schemeClr val="accent1">
                  <a:lumMod val="50000"/>
                </a:schemeClr>
              </a:solidFill>
            </a:endParaRPr>
          </a:p>
        </p:txBody>
      </p:sp>
      <p:pic>
        <p:nvPicPr>
          <p:cNvPr id="14" name="Место для изображения из Интернета 2"/>
          <p:cNvPicPr>
            <a:picLocks noChangeAspect="1"/>
          </p:cNvPicPr>
          <p:nvPr/>
        </p:nvPicPr>
        <p:blipFill>
          <a:blip r:embed="rId4" cstate="print"/>
          <a:srcRect/>
          <a:stretch>
            <a:fillRect/>
          </a:stretch>
        </p:blipFill>
        <p:spPr>
          <a:xfrm>
            <a:off x="395536" y="4149080"/>
            <a:ext cx="3810000" cy="2535237"/>
          </a:xfrm>
          <a:prstGeom prst="rect">
            <a:avLst/>
          </a:prstGeom>
          <a:ln>
            <a:noFill/>
          </a:ln>
          <a:effectLst>
            <a:softEdge rad="112500"/>
          </a:effectLst>
        </p:spPr>
      </p:pic>
      <p:pic>
        <p:nvPicPr>
          <p:cNvPr id="9" name="Содержимое 4" descr="эпид карта 001.jpg"/>
          <p:cNvPicPr>
            <a:picLocks noChangeAspect="1"/>
          </p:cNvPicPr>
          <p:nvPr/>
        </p:nvPicPr>
        <p:blipFill>
          <a:blip r:embed="rId5" cstate="print"/>
          <a:stretch>
            <a:fillRect/>
          </a:stretch>
        </p:blipFill>
        <p:spPr>
          <a:xfrm>
            <a:off x="4572000" y="4005064"/>
            <a:ext cx="1915088" cy="26369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dirty="0" smtClean="0">
                <a:solidFill>
                  <a:schemeClr val="accent1">
                    <a:lumMod val="50000"/>
                  </a:schemeClr>
                </a:solidFill>
              </a:rPr>
              <a:t>КОНТРОЛЬ СВОЕВРЕМЕННОСТИ  ПЕРЕВОДА  В ГРУППАХ  ДИСПАНСЕРНОГО  УЧЕТА</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971600" y="1582341"/>
            <a:ext cx="7272808" cy="2800767"/>
          </a:xfrm>
          <a:prstGeom prst="rect">
            <a:avLst/>
          </a:prstGeom>
          <a:solidFill>
            <a:schemeClr val="accent1">
              <a:lumMod val="20000"/>
              <a:lumOff val="80000"/>
            </a:schemeClr>
          </a:solidFill>
          <a:ln w="9525">
            <a:solidFill>
              <a:schemeClr val="tx1"/>
            </a:solidFill>
          </a:ln>
        </p:spPr>
        <p:txBody>
          <a:bodyPr wrap="square">
            <a:spAutoFit/>
          </a:bodyPr>
          <a:lstStyle/>
          <a:p>
            <a:r>
              <a:rPr lang="ru-RU" sz="1600" b="1" dirty="0" smtClean="0">
                <a:solidFill>
                  <a:srgbClr val="C00000"/>
                </a:solidFill>
              </a:rPr>
              <a:t>         Зная сроки наблюдения в группах учета, медицинская сестра своевременно вызывает пациентов для решения вопроса о дальнейшем наблюдении. </a:t>
            </a:r>
          </a:p>
          <a:p>
            <a:r>
              <a:rPr lang="ru-RU" sz="1600" b="1" dirty="0" smtClean="0">
                <a:solidFill>
                  <a:schemeClr val="tx2">
                    <a:lumMod val="50000"/>
                  </a:schemeClr>
                </a:solidFill>
              </a:rPr>
              <a:t>         Например, пациенты </a:t>
            </a:r>
            <a:r>
              <a:rPr lang="en-US" sz="1600" b="1" dirty="0" smtClean="0">
                <a:solidFill>
                  <a:schemeClr val="tx2">
                    <a:lumMod val="50000"/>
                  </a:schemeClr>
                </a:solidFill>
              </a:rPr>
              <a:t>I</a:t>
            </a:r>
            <a:r>
              <a:rPr lang="ru-RU" sz="1600" b="1" dirty="0" smtClean="0">
                <a:solidFill>
                  <a:schemeClr val="tx2">
                    <a:lumMod val="50000"/>
                  </a:schemeClr>
                </a:solidFill>
              </a:rPr>
              <a:t>А,Б ГДУ наблюдаются в этой группе не более двух лет. Медицинская сестра участковая вызывает пациента для решения вопроса о переводе в </a:t>
            </a:r>
            <a:r>
              <a:rPr lang="en-US" sz="1600" b="1" dirty="0" smtClean="0">
                <a:solidFill>
                  <a:schemeClr val="tx2">
                    <a:lumMod val="50000"/>
                  </a:schemeClr>
                </a:solidFill>
              </a:rPr>
              <a:t>III</a:t>
            </a:r>
            <a:r>
              <a:rPr lang="ru-RU" sz="1600" b="1" dirty="0" smtClean="0">
                <a:solidFill>
                  <a:schemeClr val="tx2">
                    <a:lumMod val="50000"/>
                  </a:schemeClr>
                </a:solidFill>
              </a:rPr>
              <a:t> ГДУ (клиническое излечение) или во </a:t>
            </a:r>
            <a:r>
              <a:rPr lang="en-US" sz="1600" b="1" dirty="0" smtClean="0">
                <a:solidFill>
                  <a:schemeClr val="tx2">
                    <a:lumMod val="50000"/>
                  </a:schemeClr>
                </a:solidFill>
              </a:rPr>
              <a:t>II</a:t>
            </a:r>
            <a:r>
              <a:rPr lang="ru-RU" sz="1600" b="1" dirty="0" smtClean="0">
                <a:solidFill>
                  <a:schemeClr val="tx2">
                    <a:lumMod val="50000"/>
                  </a:schemeClr>
                </a:solidFill>
              </a:rPr>
              <a:t> ГДУ (хроническое течение заболевания).</a:t>
            </a:r>
          </a:p>
          <a:p>
            <a:r>
              <a:rPr lang="ru-RU" sz="1600" b="1" dirty="0" smtClean="0">
                <a:solidFill>
                  <a:schemeClr val="tx2">
                    <a:lumMod val="50000"/>
                  </a:schemeClr>
                </a:solidFill>
              </a:rPr>
              <a:t>         </a:t>
            </a:r>
            <a:r>
              <a:rPr lang="ru-RU" sz="1600" b="1" dirty="0" smtClean="0">
                <a:solidFill>
                  <a:srgbClr val="C00000"/>
                </a:solidFill>
              </a:rPr>
              <a:t>Пациенты </a:t>
            </a:r>
            <a:r>
              <a:rPr lang="en-US" sz="1600" b="1" dirty="0" smtClean="0">
                <a:solidFill>
                  <a:srgbClr val="C00000"/>
                </a:solidFill>
              </a:rPr>
              <a:t>III</a:t>
            </a:r>
            <a:r>
              <a:rPr lang="ru-RU" sz="1600" b="1" dirty="0" smtClean="0">
                <a:solidFill>
                  <a:srgbClr val="C00000"/>
                </a:solidFill>
              </a:rPr>
              <a:t> ГДУ наблюдаются в этой группе в зависимости от остаточных изменений и отягощающих факторов от 1 года до 3 лет. Нужно своевременно вызвать на обследование и при клиническом благополучии перевести в общую лечебную сеть под наблюдение врача-терапевта.</a:t>
            </a:r>
          </a:p>
        </p:txBody>
      </p:sp>
      <p:pic>
        <p:nvPicPr>
          <p:cNvPr id="11"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509120"/>
            <a:ext cx="2267128" cy="2132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491880" y="188640"/>
            <a:ext cx="5472608" cy="369332"/>
          </a:xfrm>
          <a:prstGeom prst="rect">
            <a:avLst/>
          </a:prstGeom>
          <a:noFill/>
        </p:spPr>
        <p:txBody>
          <a:bodyPr wrap="square" rtlCol="0">
            <a:spAutoFit/>
          </a:bodyPr>
          <a:lstStyle/>
          <a:p>
            <a:pPr algn="r"/>
            <a:r>
              <a:rPr lang="ru-RU" b="1" dirty="0" smtClean="0">
                <a:solidFill>
                  <a:schemeClr val="accent1">
                    <a:lumMod val="50000"/>
                  </a:schemeClr>
                </a:solidFill>
              </a:rPr>
              <a:t>ФЕДЕРАЛЬНЫЙ  РЕГИСТР  БОЛЬНЫХ ТУБЕРКУЛЕЗОМ</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Прямоугольник 10"/>
          <p:cNvSpPr/>
          <p:nvPr/>
        </p:nvSpPr>
        <p:spPr>
          <a:xfrm>
            <a:off x="323528" y="1196752"/>
            <a:ext cx="6390456" cy="4524315"/>
          </a:xfrm>
          <a:prstGeom prst="rect">
            <a:avLst/>
          </a:prstGeom>
        </p:spPr>
        <p:txBody>
          <a:bodyPr wrap="square">
            <a:spAutoFit/>
          </a:bodyPr>
          <a:lstStyle/>
          <a:p>
            <a:pPr algn="just" fontAlgn="t"/>
            <a:r>
              <a:rPr lang="ru-RU" sz="1600" dirty="0" smtClean="0"/>
              <a:t>            Постановлением Правительства Российской Федерации от 08 апреля 2017г № 426 утверждены «Правила ведения </a:t>
            </a:r>
            <a:r>
              <a:rPr lang="ru-RU" sz="1600" dirty="0" smtClean="0">
                <a:solidFill>
                  <a:srgbClr val="C00000"/>
                </a:solidFill>
              </a:rPr>
              <a:t>Федерального регистра лиц, инфицированных вирусом иммунодефицита человека, и Федерального регистра лиц, больных туберкулезом». </a:t>
            </a:r>
          </a:p>
          <a:p>
            <a:pPr algn="just" fontAlgn="t"/>
            <a:endParaRPr lang="ru-RU" sz="1600" dirty="0" smtClean="0"/>
          </a:p>
          <a:p>
            <a:pPr algn="just" fontAlgn="t"/>
            <a:r>
              <a:rPr lang="ru-RU" sz="1600" dirty="0" smtClean="0"/>
              <a:t>            Предоставление сведений осуществляется уполномоченными медицинскими сестрами после прохождения идентификации и аутентификации посредством федеральной государственной информационной системы «Единая система идентификации и аутентификации в инфраструктуре, обеспечивающей информационно-технологическое взаимодействие информационных систем, используемых для предоставления государственных и муниципальных услуг в электронной форме».</a:t>
            </a:r>
          </a:p>
          <a:p>
            <a:pPr algn="just" fontAlgn="t"/>
            <a:endParaRPr lang="ru-RU" sz="1600" dirty="0" smtClean="0"/>
          </a:p>
          <a:p>
            <a:pPr algn="just" fontAlgn="t"/>
            <a:r>
              <a:rPr lang="ru-RU" sz="1600" dirty="0" smtClean="0"/>
              <a:t>             В Федеральный регистр больных туберкулезом вносится полноценная электронная карта пациента, содержащая не просто персональные паспортные данные, но и подробные медицинские сведения.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369332"/>
          </a:xfrm>
          <a:prstGeom prst="rect">
            <a:avLst/>
          </a:prstGeom>
          <a:noFill/>
        </p:spPr>
        <p:txBody>
          <a:bodyPr wrap="square" rtlCol="0">
            <a:spAutoFit/>
          </a:bodyPr>
          <a:lstStyle/>
          <a:p>
            <a:pPr algn="r"/>
            <a:r>
              <a:rPr lang="ru-RU" b="1" dirty="0" smtClean="0">
                <a:solidFill>
                  <a:schemeClr val="accent1">
                    <a:lumMod val="50000"/>
                  </a:schemeClr>
                </a:solidFill>
              </a:rPr>
              <a:t>ЗАКЛЮЧЕНИЕ</a:t>
            </a:r>
            <a:endParaRPr lang="ru-RU" b="1" dirty="0">
              <a:solidFill>
                <a:schemeClr val="accent1">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Прямоугольник 10"/>
          <p:cNvSpPr/>
          <p:nvPr/>
        </p:nvSpPr>
        <p:spPr>
          <a:xfrm>
            <a:off x="467544" y="1340768"/>
            <a:ext cx="7920880" cy="4093428"/>
          </a:xfrm>
          <a:prstGeom prst="rect">
            <a:avLst/>
          </a:prstGeom>
          <a:solidFill>
            <a:schemeClr val="bg1">
              <a:lumMod val="95000"/>
            </a:schemeClr>
          </a:solidFill>
          <a:ln>
            <a:solidFill>
              <a:schemeClr val="accent2">
                <a:lumMod val="75000"/>
              </a:schemeClr>
            </a:solidFill>
          </a:ln>
        </p:spPr>
        <p:txBody>
          <a:bodyPr wrap="square">
            <a:spAutoFit/>
          </a:bodyPr>
          <a:lstStyle/>
          <a:p>
            <a:pPr algn="ctr" fontAlgn="t"/>
            <a:r>
              <a:rPr lang="ru-RU" sz="2000" b="1" dirty="0" smtClean="0">
                <a:solidFill>
                  <a:srgbClr val="C00000"/>
                </a:solidFill>
              </a:rPr>
              <a:t>Такая организация работы экономит время врача и позволяет врачу больше времени уделить пациенту, а не оформлению документации.</a:t>
            </a:r>
          </a:p>
          <a:p>
            <a:pPr algn="ctr" fontAlgn="t"/>
            <a:endParaRPr lang="ru-RU" sz="2000" b="1" dirty="0" smtClean="0">
              <a:solidFill>
                <a:srgbClr val="C00000"/>
              </a:solidFill>
            </a:endParaRPr>
          </a:p>
          <a:p>
            <a:pPr algn="ctr" fontAlgn="t"/>
            <a:r>
              <a:rPr lang="ru-RU" sz="2000" b="1" dirty="0" smtClean="0">
                <a:solidFill>
                  <a:srgbClr val="C00000"/>
                </a:solidFill>
              </a:rPr>
              <a:t>Повышение престижа деятельности медицинских сестер за счет расширения их полномочий позволят улучшить качество и повысить доступность медицинской помощи, а также привлечь новые кадры в амбулаторно-поликлиническую сеть.</a:t>
            </a:r>
          </a:p>
          <a:p>
            <a:pPr algn="ctr" fontAlgn="t"/>
            <a:endParaRPr lang="ru-RU" sz="2000" b="1" dirty="0" smtClean="0">
              <a:solidFill>
                <a:srgbClr val="C00000"/>
              </a:solidFill>
            </a:endParaRPr>
          </a:p>
          <a:p>
            <a:pPr algn="ctr" fontAlgn="t"/>
            <a:r>
              <a:rPr lang="ru-RU" sz="2000" b="1" dirty="0" smtClean="0">
                <a:solidFill>
                  <a:srgbClr val="C00000"/>
                </a:solidFill>
              </a:rPr>
              <a:t> Расширение функциональных обязанностей медицинских сестер помогает и в достижении целевых показателей работы противотуберкулезной службы по региональному плану снижения смертности.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2915816" y="188640"/>
            <a:ext cx="6048672" cy="646331"/>
          </a:xfrm>
          <a:prstGeom prst="rect">
            <a:avLst/>
          </a:prstGeom>
          <a:noFill/>
        </p:spPr>
        <p:txBody>
          <a:bodyPr wrap="square" rtlCol="0">
            <a:spAutoFit/>
          </a:bodyPr>
          <a:lstStyle/>
          <a:p>
            <a:pPr algn="r"/>
            <a:r>
              <a:rPr lang="ru-RU" b="1" dirty="0" smtClean="0">
                <a:solidFill>
                  <a:schemeClr val="tx2">
                    <a:lumMod val="50000"/>
                  </a:schemeClr>
                </a:solidFill>
              </a:rPr>
              <a:t>ОБУЧЕНИЕ МЛАДШЕГО МЕДИЦИНСКОГО ПЕРСОНАЛА СОГЛАСНО ПРОФЕССИОНАЛЬНОГО СТАНДАРТА</a:t>
            </a:r>
            <a:endParaRPr lang="ru-RU" b="1" dirty="0">
              <a:solidFill>
                <a:schemeClr val="tx2">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83568" y="1484784"/>
            <a:ext cx="8208912" cy="1200329"/>
          </a:xfrm>
          <a:prstGeom prst="rect">
            <a:avLst/>
          </a:prstGeom>
          <a:ln>
            <a:solidFill>
              <a:schemeClr val="accent2">
                <a:lumMod val="75000"/>
              </a:schemeClr>
            </a:solidFill>
          </a:ln>
        </p:spPr>
        <p:txBody>
          <a:bodyPr wrap="square">
            <a:spAutoFit/>
          </a:bodyPr>
          <a:lstStyle/>
          <a:p>
            <a:r>
              <a:rPr lang="ru-RU" dirty="0" smtClean="0"/>
              <a:t>Во исполнении требований Приказа Министерства труда и социальной защиты РФ от 12.01.2016 № 2н «Об утверждении профессионального стандарта «Младший медицинский персонал»проводится профессиональное обучение по должностям «Младшая медицинская сестра по уходу за больными» и «Санитар».</a:t>
            </a:r>
          </a:p>
        </p:txBody>
      </p:sp>
      <p:sp>
        <p:nvSpPr>
          <p:cNvPr id="13" name="Прямоугольник 12"/>
          <p:cNvSpPr/>
          <p:nvPr/>
        </p:nvSpPr>
        <p:spPr>
          <a:xfrm>
            <a:off x="755576" y="2924944"/>
            <a:ext cx="7992888" cy="1477328"/>
          </a:xfrm>
          <a:prstGeom prst="rect">
            <a:avLst/>
          </a:prstGeom>
          <a:ln>
            <a:solidFill>
              <a:schemeClr val="accent1">
                <a:lumMod val="50000"/>
              </a:schemeClr>
            </a:solidFill>
          </a:ln>
        </p:spPr>
        <p:txBody>
          <a:bodyPr wrap="square">
            <a:spAutoFit/>
          </a:bodyPr>
          <a:lstStyle/>
          <a:p>
            <a:r>
              <a:rPr lang="ru-RU" dirty="0" smtClean="0"/>
              <a:t>Программа профессиональной подготовки направлена на совершенствование теоретических знаний, умений и практических навыков младшего медицинского персонала в области создания благоприятных и комфортных условий тяжело больных пациентов и пациентов с недостаточностью самостоятельного ухода.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2915816" y="188640"/>
            <a:ext cx="6048672" cy="646331"/>
          </a:xfrm>
          <a:prstGeom prst="rect">
            <a:avLst/>
          </a:prstGeom>
          <a:noFill/>
        </p:spPr>
        <p:txBody>
          <a:bodyPr wrap="square" rtlCol="0">
            <a:spAutoFit/>
          </a:bodyPr>
          <a:lstStyle/>
          <a:p>
            <a:pPr algn="r"/>
            <a:r>
              <a:rPr lang="ru-RU" b="1" dirty="0" smtClean="0">
                <a:solidFill>
                  <a:schemeClr val="tx2">
                    <a:lumMod val="50000"/>
                  </a:schemeClr>
                </a:solidFill>
              </a:rPr>
              <a:t>ОБУЧЕНИЕ МЛАДШЕГО МЕДИЦИНСКОГО ПЕРСОНАЛА СОГЛАСНО ПРОФЕССИОНАЛЬНОГО СТАНДАРТА</a:t>
            </a:r>
            <a:endParaRPr lang="ru-RU" b="1" dirty="0">
              <a:solidFill>
                <a:schemeClr val="tx2">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83568" y="1484784"/>
            <a:ext cx="8208912" cy="830997"/>
          </a:xfrm>
          <a:prstGeom prst="rect">
            <a:avLst/>
          </a:prstGeom>
          <a:solidFill>
            <a:schemeClr val="bg2"/>
          </a:solidFill>
          <a:ln>
            <a:solidFill>
              <a:schemeClr val="accent2">
                <a:lumMod val="75000"/>
              </a:schemeClr>
            </a:solidFill>
          </a:ln>
        </p:spPr>
        <p:txBody>
          <a:bodyPr wrap="square">
            <a:spAutoFit/>
          </a:bodyPr>
          <a:lstStyle/>
          <a:p>
            <a:r>
              <a:rPr lang="ru-RU" sz="1600" b="1" u="sng" dirty="0" smtClean="0">
                <a:solidFill>
                  <a:schemeClr val="accent1">
                    <a:lumMod val="50000"/>
                  </a:schemeClr>
                </a:solidFill>
              </a:rPr>
              <a:t>Цель курса:</a:t>
            </a:r>
            <a:endParaRPr lang="ru-RU" sz="1600" u="sng" dirty="0" smtClean="0">
              <a:solidFill>
                <a:schemeClr val="accent1">
                  <a:lumMod val="50000"/>
                </a:schemeClr>
              </a:solidFill>
            </a:endParaRPr>
          </a:p>
          <a:p>
            <a:r>
              <a:rPr lang="ru-RU" sz="1600" dirty="0" smtClean="0"/>
              <a:t>-  освоение профессиональных обязанностей младшей медицинской сестры по уходу за больными и санитара.</a:t>
            </a:r>
          </a:p>
        </p:txBody>
      </p:sp>
      <p:sp>
        <p:nvSpPr>
          <p:cNvPr id="13" name="Прямоугольник 12"/>
          <p:cNvSpPr/>
          <p:nvPr/>
        </p:nvSpPr>
        <p:spPr>
          <a:xfrm>
            <a:off x="755576" y="2924944"/>
            <a:ext cx="7992888" cy="2062103"/>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ru-RU" sz="1600" b="1" u="sng" dirty="0" smtClean="0">
                <a:solidFill>
                  <a:schemeClr val="accent1">
                    <a:lumMod val="50000"/>
                  </a:schemeClr>
                </a:solidFill>
              </a:rPr>
              <a:t>Задачи курса:</a:t>
            </a:r>
            <a:endParaRPr lang="ru-RU" sz="1600" u="sng" dirty="0" smtClean="0">
              <a:solidFill>
                <a:schemeClr val="accent1">
                  <a:lumMod val="50000"/>
                </a:schemeClr>
              </a:solidFill>
            </a:endParaRPr>
          </a:p>
          <a:p>
            <a:r>
              <a:rPr lang="ru-RU" sz="1600" dirty="0" smtClean="0"/>
              <a:t>-   сформировать навыки по выполнению функциональных обязанностей младшего медицинского персонала в медицинских учреждениях;</a:t>
            </a:r>
          </a:p>
          <a:p>
            <a:r>
              <a:rPr lang="ru-RU" sz="1600" dirty="0" smtClean="0"/>
              <a:t>-  сформировать положительное отношение к трудовой деятельности в лечебном учреждении;</a:t>
            </a:r>
          </a:p>
          <a:p>
            <a:r>
              <a:rPr lang="ru-RU" sz="1600" dirty="0" smtClean="0"/>
              <a:t>-  закрепить социальные мотивы трудовой деятельности;</a:t>
            </a:r>
          </a:p>
          <a:p>
            <a:r>
              <a:rPr lang="ru-RU" sz="1600" dirty="0" smtClean="0"/>
              <a:t>-  сформировать устойчивую целенаправленность, дисциплинированность и ответственное отношение к выполнению своих обязанностей на рабочем месте.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2915816" y="188640"/>
            <a:ext cx="6048672" cy="646331"/>
          </a:xfrm>
          <a:prstGeom prst="rect">
            <a:avLst/>
          </a:prstGeom>
          <a:noFill/>
        </p:spPr>
        <p:txBody>
          <a:bodyPr wrap="square" rtlCol="0">
            <a:spAutoFit/>
          </a:bodyPr>
          <a:lstStyle/>
          <a:p>
            <a:pPr algn="r"/>
            <a:r>
              <a:rPr lang="ru-RU" b="1" dirty="0" smtClean="0">
                <a:solidFill>
                  <a:schemeClr val="tx2">
                    <a:lumMod val="50000"/>
                  </a:schemeClr>
                </a:solidFill>
              </a:rPr>
              <a:t>ОБУЧЕНИЕ МЛАДШЕГО МЕДИЦИНСКОГО ПЕРСОНАЛА СОГЛАСНО ПРОФЕССИОНАЛЬНОГО СТАНДАРТА</a:t>
            </a:r>
            <a:endParaRPr lang="ru-RU" b="1" dirty="0">
              <a:solidFill>
                <a:schemeClr val="tx2">
                  <a:lumMod val="50000"/>
                </a:schemeClr>
              </a:solidFill>
            </a:endParaRPr>
          </a:p>
        </p:txBody>
      </p:sp>
      <p:sp>
        <p:nvSpPr>
          <p:cNvPr id="12" name="TextBox 11"/>
          <p:cNvSpPr txBox="1"/>
          <p:nvPr/>
        </p:nvSpPr>
        <p:spPr>
          <a:xfrm>
            <a:off x="683568" y="4005064"/>
            <a:ext cx="8136904" cy="1323439"/>
          </a:xfrm>
          <a:prstGeom prst="rect">
            <a:avLst/>
          </a:prstGeom>
          <a:noFill/>
          <a:ln w="9525">
            <a:solidFill>
              <a:schemeClr val="accent2">
                <a:lumMod val="75000"/>
              </a:schemeClr>
            </a:solidFill>
          </a:ln>
        </p:spPr>
        <p:txBody>
          <a:bodyPr wrap="square" rtlCol="0">
            <a:spAutoFit/>
          </a:bodyPr>
          <a:lstStyle/>
          <a:p>
            <a:r>
              <a:rPr lang="ru-RU" sz="1600" dirty="0" smtClean="0"/>
              <a:t>Обобщенная трудовая функция санитарки: санитарное содержание палат, специализированных кабинетов, перемещение материальных объектов и медицинских отходов, уход за телом умершего человека. Занимать должность санитарки может сотрудник, имеющий среднее общее образование, дополненное обучением по программе профессиональной подготовки по специальности «Санитар».</a:t>
            </a:r>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83568" y="1484784"/>
            <a:ext cx="8208912" cy="1815882"/>
          </a:xfrm>
          <a:prstGeom prst="rect">
            <a:avLst/>
          </a:prstGeom>
          <a:ln>
            <a:solidFill>
              <a:schemeClr val="accent2">
                <a:lumMod val="75000"/>
              </a:schemeClr>
            </a:solidFill>
          </a:ln>
        </p:spPr>
        <p:txBody>
          <a:bodyPr wrap="square">
            <a:spAutoFit/>
          </a:bodyPr>
          <a:lstStyle/>
          <a:p>
            <a:r>
              <a:rPr lang="ru-RU" sz="1600" dirty="0" smtClean="0"/>
              <a:t>Младшей медицинской сестре данный </a:t>
            </a:r>
            <a:r>
              <a:rPr lang="ru-RU" sz="1600" dirty="0" err="1" smtClean="0"/>
              <a:t>профстандарт</a:t>
            </a:r>
            <a:r>
              <a:rPr lang="ru-RU" sz="1600" dirty="0" smtClean="0"/>
              <a:t> вменяет оказывать услуги по уходу за больными. Это ее обобщенная трудовая функция, в рамках которой выполняется только одна конкретная функция – профессиональный уход за пациентом. Занимать должность младшей медсестры может сотрудник, имеющий среднее профессиональное образование, (например, по специальности «Сестринское дело»)или среднее общее, дополненное обучением по программе профессиональной подготовки по специальности «Младшая медсестра по уходу за больными».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за внимание!!!</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5576" y="332656"/>
            <a:ext cx="7200800" cy="511405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34143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3140968"/>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323528" y="1052736"/>
            <a:ext cx="8568952" cy="923330"/>
          </a:xfrm>
          <a:prstGeom prst="rect">
            <a:avLst/>
          </a:prstGeom>
          <a:ln>
            <a:solidFill>
              <a:schemeClr val="accent2">
                <a:lumMod val="50000"/>
              </a:schemeClr>
            </a:solidFill>
          </a:ln>
        </p:spPr>
        <p:txBody>
          <a:bodyPr wrap="square">
            <a:spAutoFit/>
          </a:bodyPr>
          <a:lstStyle/>
          <a:p>
            <a:pPr lvl="0" algn="just"/>
            <a:r>
              <a:rPr lang="ru-RU" dirty="0" smtClean="0">
                <a:solidFill>
                  <a:schemeClr val="tx2">
                    <a:lumMod val="50000"/>
                  </a:schemeClr>
                </a:solidFill>
                <a:latin typeface="Calibri" pitchFamily="34" charset="0"/>
                <a:cs typeface="Calibri" pitchFamily="34" charset="0"/>
              </a:rPr>
              <a:t>В ГБУЗ «СОКПТД» расширение функциональных обязанностей медицинской сестры начали с участков, обслуживающих взрослое население. На нескольких участках с одним врачом-фтизиатром участковым стали работать</a:t>
            </a:r>
            <a:r>
              <a:rPr lang="ru-RU" b="1" dirty="0" smtClean="0">
                <a:solidFill>
                  <a:srgbClr val="002060"/>
                </a:solidFill>
                <a:latin typeface="Calibri" pitchFamily="34" charset="0"/>
                <a:cs typeface="Calibri" pitchFamily="34" charset="0"/>
              </a:rPr>
              <a:t> </a:t>
            </a:r>
            <a:r>
              <a:rPr lang="ru-RU" b="1" dirty="0" smtClean="0">
                <a:solidFill>
                  <a:srgbClr val="C00000"/>
                </a:solidFill>
                <a:latin typeface="Calibri" pitchFamily="34" charset="0"/>
                <a:cs typeface="Calibri" pitchFamily="34" charset="0"/>
              </a:rPr>
              <a:t>2 медицинские сестры</a:t>
            </a:r>
            <a:r>
              <a:rPr lang="ru-RU" b="1" dirty="0" smtClean="0">
                <a:latin typeface="Calibri" pitchFamily="34" charset="0"/>
                <a:cs typeface="Calibri" pitchFamily="34" charset="0"/>
              </a:rPr>
              <a:t>. </a:t>
            </a:r>
            <a:endParaRPr lang="ru-RU" b="1" dirty="0">
              <a:latin typeface="Calibri" pitchFamily="34" charset="0"/>
              <a:cs typeface="Calibri" pitchFamily="34" charset="0"/>
            </a:endParaRPr>
          </a:p>
        </p:txBody>
      </p:sp>
      <p:sp>
        <p:nvSpPr>
          <p:cNvPr id="14" name="Скругленный прямоугольник 13"/>
          <p:cNvSpPr/>
          <p:nvPr/>
        </p:nvSpPr>
        <p:spPr>
          <a:xfrm>
            <a:off x="323528" y="2348880"/>
            <a:ext cx="4608512" cy="2880320"/>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кругленный прямоугольник 10"/>
          <p:cNvSpPr/>
          <p:nvPr/>
        </p:nvSpPr>
        <p:spPr>
          <a:xfrm>
            <a:off x="323528" y="2276872"/>
            <a:ext cx="4608512" cy="576064"/>
          </a:xfrm>
          <a:prstGeom prst="roundRect">
            <a:avLst/>
          </a:prstGeom>
          <a:solidFill>
            <a:schemeClr val="accent2">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755576" y="2276872"/>
            <a:ext cx="3960440" cy="923330"/>
          </a:xfrm>
          <a:prstGeom prst="rect">
            <a:avLst/>
          </a:prstGeom>
          <a:noFill/>
        </p:spPr>
        <p:txBody>
          <a:bodyPr wrap="square" rtlCol="0">
            <a:spAutoFit/>
          </a:bodyPr>
          <a:lstStyle/>
          <a:p>
            <a:pPr lvl="0" algn="ctr"/>
            <a:r>
              <a:rPr lang="ru-RU" b="1" dirty="0" smtClean="0">
                <a:solidFill>
                  <a:schemeClr val="bg1"/>
                </a:solidFill>
              </a:rPr>
              <a:t>Расширение обязанностей ведется в нескольких направлениях:</a:t>
            </a:r>
          </a:p>
          <a:p>
            <a:endParaRPr lang="ru-RU" dirty="0"/>
          </a:p>
        </p:txBody>
      </p:sp>
      <p:sp>
        <p:nvSpPr>
          <p:cNvPr id="47105" name="Rectangle 1"/>
          <p:cNvSpPr>
            <a:spLocks noChangeArrowheads="1"/>
          </p:cNvSpPr>
          <p:nvPr/>
        </p:nvSpPr>
        <p:spPr bwMode="auto">
          <a:xfrm>
            <a:off x="467544" y="3017277"/>
            <a:ext cx="453650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600" b="0" i="0" u="none" strike="noStrike" cap="none" normalizeH="0" baseline="0" dirty="0" smtClean="0">
                <a:ln>
                  <a:noFill/>
                </a:ln>
                <a:solidFill>
                  <a:schemeClr val="tx2">
                    <a:lumMod val="50000"/>
                  </a:schemeClr>
                </a:solidFill>
                <a:effectLst/>
                <a:ea typeface="Times New Roman" pitchFamily="18" charset="0"/>
                <a:cs typeface="Calibri" pitchFamily="34" charset="0"/>
              </a:rPr>
              <a:t>Более широкая работа с документацией</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0" algn="l" defTabSz="914400" rtl="0" eaLnBrk="1" fontAlgn="t" latinLnBrk="0" hangingPunct="1">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2">
                    <a:lumMod val="50000"/>
                  </a:schemeClr>
                </a:solidFill>
                <a:effectLst/>
                <a:ea typeface="Times New Roman" pitchFamily="18" charset="0"/>
                <a:cs typeface="Calibri" pitchFamily="34" charset="0"/>
              </a:rPr>
              <a:t> Доврачебный прием с направлением на    обследования</a:t>
            </a:r>
            <a:endParaRPr kumimoji="0" lang="ru-RU" sz="1600" b="0" i="0" u="none" strike="noStrike" cap="none" normalizeH="0" baseline="0" dirty="0" smtClean="0">
              <a:ln>
                <a:noFill/>
              </a:ln>
              <a:solidFill>
                <a:schemeClr val="tx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2">
                    <a:lumMod val="50000"/>
                  </a:schemeClr>
                </a:solidFill>
                <a:effectLst/>
                <a:ea typeface="Times New Roman" pitchFamily="18" charset="0"/>
                <a:cs typeface="Calibri" pitchFamily="34" charset="0"/>
              </a:rPr>
              <a:t> Внесение информации в Федеральный регистр больных туберкулезом</a:t>
            </a:r>
            <a:r>
              <a:rPr kumimoji="0" lang="ru-RU" sz="1600" b="0" i="0" u="none" strike="noStrike" cap="none" normalizeH="0" baseline="0" dirty="0" smtClean="0">
                <a:ln>
                  <a:noFill/>
                </a:ln>
                <a:solidFill>
                  <a:schemeClr val="tx2">
                    <a:lumMod val="50000"/>
                  </a:schemeClr>
                </a:solidFill>
                <a:effectLst/>
                <a:cs typeface="Arial" pitchFamily="34" charset="0"/>
              </a:rPr>
              <a:t> </a:t>
            </a:r>
          </a:p>
          <a:p>
            <a:pPr marL="0" marR="0" lvl="0" indent="0" algn="l" defTabSz="914400" rtl="0" eaLnBrk="0" fontAlgn="t"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2">
                    <a:lumMod val="50000"/>
                  </a:schemeClr>
                </a:solidFill>
                <a:effectLst/>
                <a:ea typeface="Times New Roman" pitchFamily="18" charset="0"/>
                <a:cs typeface="Calibri" pitchFamily="34" charset="0"/>
              </a:rPr>
              <a:t> Контроль своевременности перевода в группах диспансерного учета</a:t>
            </a:r>
            <a:endParaRPr kumimoji="0" lang="ru-RU" sz="1600" b="0" i="0" u="none" strike="noStrike" cap="none" normalizeH="0" baseline="0" dirty="0" smtClean="0">
              <a:ln>
                <a:noFill/>
              </a:ln>
              <a:solidFill>
                <a:srgbClr val="000000"/>
              </a:solidFill>
              <a:effectLst/>
              <a:ea typeface="Times New Roman" pitchFamily="18" charset="0"/>
              <a:cs typeface="Calibri" pitchFamily="34" charset="0"/>
            </a:endParaRPr>
          </a:p>
        </p:txBody>
      </p:sp>
      <p:sp>
        <p:nvSpPr>
          <p:cNvPr id="18" name="Скругленный прямоугольник 17"/>
          <p:cNvSpPr/>
          <p:nvPr/>
        </p:nvSpPr>
        <p:spPr>
          <a:xfrm>
            <a:off x="5148064" y="2132856"/>
            <a:ext cx="3635896" cy="3960440"/>
          </a:xfrm>
          <a:prstGeom prst="round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кругленный прямоугольник 16"/>
          <p:cNvSpPr/>
          <p:nvPr/>
        </p:nvSpPr>
        <p:spPr>
          <a:xfrm>
            <a:off x="5148064" y="2132856"/>
            <a:ext cx="3635896" cy="576064"/>
          </a:xfrm>
          <a:prstGeom prst="roundRect">
            <a:avLst/>
          </a:prstGeom>
          <a:solidFill>
            <a:schemeClr val="accent2">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Широкий спектр знаний и умений</a:t>
            </a:r>
            <a:endParaRPr lang="ru-RU" b="1" dirty="0"/>
          </a:p>
        </p:txBody>
      </p:sp>
      <p:sp>
        <p:nvSpPr>
          <p:cNvPr id="47106" name="Rectangle 2"/>
          <p:cNvSpPr>
            <a:spLocks noChangeArrowheads="1"/>
          </p:cNvSpPr>
          <p:nvPr/>
        </p:nvSpPr>
        <p:spPr bwMode="auto">
          <a:xfrm>
            <a:off x="5436096" y="2708920"/>
            <a:ext cx="338437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Характеристика контингентов, состоящих на диспансерном учете у врача-фтизиатра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 typeface="Wingdings" pitchFamily="2" charset="2"/>
              <a:buChar char="ü"/>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Периодичность посещений пациентом врача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Срок наблюдения в группе диспансерного учета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Лечебно-диагностические и профилактические мероприятия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Критерии эффективности диспансерного наблюдения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Схема обследования пациентов, состоящих на диспансерном учете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95936" y="1268760"/>
            <a:ext cx="4896544" cy="1800201"/>
          </a:xfrm>
          <a:solidFill>
            <a:schemeClr val="accent2">
              <a:lumMod val="20000"/>
              <a:lumOff val="80000"/>
            </a:schemeClr>
          </a:solidFill>
          <a:ln>
            <a:solidFill>
              <a:schemeClr val="accent2">
                <a:lumMod val="75000"/>
              </a:schemeClr>
            </a:solidFill>
            <a:prstDash val="sysDash"/>
          </a:ln>
          <a:effectLst/>
        </p:spPr>
        <p:txBody>
          <a:bodyPr numCol="1">
            <a:noAutofit/>
          </a:bodyPr>
          <a:lstStyle/>
          <a:p>
            <a:pPr lvl="0">
              <a:defRPr/>
            </a:pPr>
            <a:r>
              <a:rPr lang="ru-RU" sz="1800" b="1" u="sng" dirty="0" smtClean="0">
                <a:solidFill>
                  <a:schemeClr val="tx2">
                    <a:lumMod val="75000"/>
                  </a:schemeClr>
                </a:solidFill>
              </a:rPr>
              <a:t>Характеристика контингентов</a:t>
            </a:r>
          </a:p>
          <a:p>
            <a:pPr lvl="0">
              <a:defRPr/>
            </a:pPr>
            <a:r>
              <a:rPr lang="ru-RU" sz="1800" b="1" dirty="0" smtClean="0">
                <a:solidFill>
                  <a:srgbClr val="C00000"/>
                </a:solidFill>
              </a:rPr>
              <a:t>0 А</a:t>
            </a:r>
            <a:r>
              <a:rPr lang="ru-RU" sz="1800" dirty="0" smtClean="0">
                <a:solidFill>
                  <a:srgbClr val="C00000"/>
                </a:solidFill>
              </a:rPr>
              <a:t> </a:t>
            </a:r>
            <a:r>
              <a:rPr lang="ru-RU" sz="1800" dirty="0" smtClean="0">
                <a:solidFill>
                  <a:schemeClr val="tx2">
                    <a:lumMod val="50000"/>
                  </a:schemeClr>
                </a:solidFill>
              </a:rPr>
              <a:t>– лица, нуждающиеся в определении активности туберкулезного процесса,</a:t>
            </a:r>
          </a:p>
          <a:p>
            <a:pPr lvl="0">
              <a:defRPr/>
            </a:pPr>
            <a:r>
              <a:rPr lang="ru-RU" sz="1800" b="1" dirty="0" smtClean="0">
                <a:solidFill>
                  <a:srgbClr val="C00000"/>
                </a:solidFill>
              </a:rPr>
              <a:t>0 Б </a:t>
            </a:r>
            <a:r>
              <a:rPr lang="ru-RU" sz="1800" dirty="0" smtClean="0">
                <a:solidFill>
                  <a:schemeClr val="tx2">
                    <a:lumMod val="75000"/>
                  </a:schemeClr>
                </a:solidFill>
              </a:rPr>
              <a:t>- лица, нуждающиеся в проведении </a:t>
            </a:r>
            <a:r>
              <a:rPr lang="ru-RU" sz="1800" dirty="0" err="1" smtClean="0">
                <a:solidFill>
                  <a:schemeClr val="tx2">
                    <a:lumMod val="75000"/>
                  </a:schemeClr>
                </a:solidFill>
              </a:rPr>
              <a:t>дифференциально</a:t>
            </a:r>
            <a:r>
              <a:rPr lang="ru-RU" sz="1800" dirty="0" smtClean="0">
                <a:solidFill>
                  <a:schemeClr val="tx2">
                    <a:lumMod val="75000"/>
                  </a:schemeClr>
                </a:solidFill>
              </a:rPr>
              <a:t>–диагностических мероприятиях</a:t>
            </a: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Волна 10"/>
          <p:cNvSpPr/>
          <p:nvPr/>
        </p:nvSpPr>
        <p:spPr>
          <a:xfrm>
            <a:off x="395536"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0 ГДУ</a:t>
            </a:r>
            <a:endParaRPr lang="ru-RU" sz="2400" dirty="0"/>
          </a:p>
        </p:txBody>
      </p:sp>
      <p:sp>
        <p:nvSpPr>
          <p:cNvPr id="14" name="Прямоугольник 13"/>
          <p:cNvSpPr/>
          <p:nvPr/>
        </p:nvSpPr>
        <p:spPr>
          <a:xfrm>
            <a:off x="467544" y="5229200"/>
            <a:ext cx="6552728" cy="1346010"/>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marL="228600" lvl="0" indent="-228600">
              <a:lnSpc>
                <a:spcPct val="90000"/>
              </a:lnSpc>
              <a:spcBef>
                <a:spcPts val="1000"/>
              </a:spcBef>
              <a:defRPr/>
            </a:pPr>
            <a:r>
              <a:rPr lang="ru-RU" b="1" u="sng" dirty="0" smtClean="0">
                <a:solidFill>
                  <a:schemeClr val="tx2">
                    <a:lumMod val="75000"/>
                  </a:schemeClr>
                </a:solidFill>
              </a:rPr>
              <a:t>Лечебно–диагностические и профилактические мероприятия</a:t>
            </a:r>
            <a:endParaRPr lang="ru-RU" u="sng" dirty="0" smtClean="0">
              <a:solidFill>
                <a:schemeClr val="tx2">
                  <a:lumMod val="75000"/>
                </a:schemeClr>
              </a:solidFill>
            </a:endParaRPr>
          </a:p>
          <a:p>
            <a:pPr marL="228600" lvl="0" indent="-228600">
              <a:lnSpc>
                <a:spcPct val="90000"/>
              </a:lnSpc>
              <a:spcBef>
                <a:spcPts val="1000"/>
              </a:spcBef>
              <a:buFont typeface="Arial" panose="020B0604020202020204" pitchFamily="34" charset="0"/>
              <a:buChar char="•"/>
              <a:defRPr/>
            </a:pPr>
            <a:r>
              <a:rPr lang="ru-RU" b="1" dirty="0" smtClean="0">
                <a:solidFill>
                  <a:srgbClr val="C00000"/>
                </a:solidFill>
              </a:rPr>
              <a:t>0 А</a:t>
            </a:r>
            <a:r>
              <a:rPr lang="ru-RU" dirty="0" smtClean="0">
                <a:solidFill>
                  <a:schemeClr val="tx2">
                    <a:lumMod val="75000"/>
                  </a:schemeClr>
                </a:solidFill>
              </a:rPr>
              <a:t> – комплекс диагностических методов, по показаниям – пробная химиотерапия,</a:t>
            </a:r>
          </a:p>
          <a:p>
            <a:pPr marL="228600" lvl="0" indent="-228600">
              <a:lnSpc>
                <a:spcPct val="90000"/>
              </a:lnSpc>
              <a:spcBef>
                <a:spcPts val="1000"/>
              </a:spcBef>
              <a:buFont typeface="Arial" panose="020B0604020202020204" pitchFamily="34" charset="0"/>
              <a:buChar char="•"/>
              <a:defRPr/>
            </a:pPr>
            <a:r>
              <a:rPr lang="ru-RU" b="1" dirty="0" smtClean="0">
                <a:solidFill>
                  <a:srgbClr val="C00000"/>
                </a:solidFill>
              </a:rPr>
              <a:t>0 Б</a:t>
            </a:r>
            <a:r>
              <a:rPr lang="ru-RU" dirty="0" smtClean="0">
                <a:solidFill>
                  <a:schemeClr val="tx2">
                    <a:lumMod val="75000"/>
                  </a:schemeClr>
                </a:solidFill>
              </a:rPr>
              <a:t> - комплекс диагностических мероприятий </a:t>
            </a:r>
          </a:p>
        </p:txBody>
      </p:sp>
      <p:pic>
        <p:nvPicPr>
          <p:cNvPr id="13" name="Рисунок 5"/>
          <p:cNvPicPr/>
          <p:nvPr/>
        </p:nvPicPr>
        <p:blipFill>
          <a:blip r:embed="rId4" cstate="print"/>
          <a:stretch/>
        </p:blipFill>
        <p:spPr>
          <a:xfrm>
            <a:off x="179512" y="2276872"/>
            <a:ext cx="3456384" cy="2664296"/>
          </a:xfrm>
          <a:prstGeom prst="rect">
            <a:avLst/>
          </a:prstGeom>
          <a:ln>
            <a:noFill/>
          </a:ln>
          <a:effectLst>
            <a:softEdge rad="112500"/>
          </a:effectLst>
        </p:spPr>
      </p:pic>
      <p:sp>
        <p:nvSpPr>
          <p:cNvPr id="15" name="TextBox 14"/>
          <p:cNvSpPr txBox="1"/>
          <p:nvPr/>
        </p:nvSpPr>
        <p:spPr>
          <a:xfrm>
            <a:off x="4427984" y="1412776"/>
            <a:ext cx="3960440" cy="369332"/>
          </a:xfrm>
          <a:prstGeom prst="rect">
            <a:avLst/>
          </a:prstGeom>
          <a:noFill/>
        </p:spPr>
        <p:txBody>
          <a:bodyPr wrap="square" rtlCol="0">
            <a:spAutoFit/>
          </a:bodyPr>
          <a:lstStyle/>
          <a:p>
            <a:endParaRPr lang="ru-RU" dirty="0"/>
          </a:p>
        </p:txBody>
      </p:sp>
      <p:sp>
        <p:nvSpPr>
          <p:cNvPr id="17" name="Прямоугольник 16"/>
          <p:cNvSpPr/>
          <p:nvPr/>
        </p:nvSpPr>
        <p:spPr>
          <a:xfrm>
            <a:off x="3995936" y="3212976"/>
            <a:ext cx="4896544" cy="590931"/>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marL="228600" lvl="0" indent="-228600" algn="just">
              <a:lnSpc>
                <a:spcPct val="90000"/>
              </a:lnSpc>
              <a:spcBef>
                <a:spcPts val="1000"/>
              </a:spcBef>
              <a:defRPr/>
            </a:pPr>
            <a:r>
              <a:rPr lang="ru-RU" b="1" u="sng" dirty="0" smtClean="0">
                <a:solidFill>
                  <a:schemeClr val="tx2">
                    <a:lumMod val="75000"/>
                  </a:schemeClr>
                </a:solidFill>
              </a:rPr>
              <a:t>Периодичность посещений</a:t>
            </a:r>
            <a:r>
              <a:rPr lang="ru-RU" u="sng" dirty="0" smtClean="0">
                <a:solidFill>
                  <a:schemeClr val="tx2">
                    <a:lumMod val="75000"/>
                  </a:schemeClr>
                </a:solidFill>
              </a:rPr>
              <a:t> </a:t>
            </a:r>
            <a:r>
              <a:rPr lang="ru-RU" dirty="0" smtClean="0">
                <a:solidFill>
                  <a:schemeClr val="tx2">
                    <a:lumMod val="75000"/>
                  </a:schemeClr>
                </a:solidFill>
              </a:rPr>
              <a:t>пациентом врача определяется методикой диагностики</a:t>
            </a:r>
          </a:p>
        </p:txBody>
      </p:sp>
      <p:sp>
        <p:nvSpPr>
          <p:cNvPr id="18" name="Прямоугольник 17"/>
          <p:cNvSpPr/>
          <p:nvPr/>
        </p:nvSpPr>
        <p:spPr>
          <a:xfrm>
            <a:off x="3995936" y="3933056"/>
            <a:ext cx="4896544" cy="1152110"/>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marL="228600" lvl="0" indent="-228600">
              <a:lnSpc>
                <a:spcPct val="90000"/>
              </a:lnSpc>
              <a:spcBef>
                <a:spcPts val="1000"/>
              </a:spcBef>
              <a:defRPr/>
            </a:pPr>
            <a:r>
              <a:rPr lang="ru-RU" b="1" u="sng" dirty="0" smtClean="0">
                <a:solidFill>
                  <a:schemeClr val="tx2">
                    <a:lumMod val="75000"/>
                  </a:schemeClr>
                </a:solidFill>
              </a:rPr>
              <a:t>Срок наблюдения </a:t>
            </a:r>
            <a:r>
              <a:rPr lang="ru-RU" dirty="0" smtClean="0">
                <a:solidFill>
                  <a:schemeClr val="tx2">
                    <a:lumMod val="75000"/>
                  </a:schemeClr>
                </a:solidFill>
              </a:rPr>
              <a:t>в:</a:t>
            </a:r>
          </a:p>
          <a:p>
            <a:pPr marL="228600" lvl="0" indent="-228600">
              <a:spcBef>
                <a:spcPts val="1000"/>
              </a:spcBef>
              <a:buFont typeface="Arial" pitchFamily="34" charset="0"/>
              <a:buChar char="•"/>
              <a:defRPr/>
            </a:pPr>
            <a:r>
              <a:rPr lang="ru-RU" dirty="0" smtClean="0">
                <a:solidFill>
                  <a:schemeClr val="accent2">
                    <a:lumMod val="75000"/>
                  </a:schemeClr>
                </a:solidFill>
              </a:rPr>
              <a:t> </a:t>
            </a:r>
            <a:r>
              <a:rPr lang="ru-RU" b="1" dirty="0" smtClean="0">
                <a:solidFill>
                  <a:srgbClr val="C00000"/>
                </a:solidFill>
              </a:rPr>
              <a:t>0 А группе </a:t>
            </a:r>
            <a:r>
              <a:rPr lang="ru-RU" dirty="0" smtClean="0">
                <a:solidFill>
                  <a:schemeClr val="tx2">
                    <a:lumMod val="75000"/>
                  </a:schemeClr>
                </a:solidFill>
              </a:rPr>
              <a:t>учета не более 3 месяцев</a:t>
            </a:r>
          </a:p>
          <a:p>
            <a:pPr marL="228600" lvl="0" indent="-228600">
              <a:spcBef>
                <a:spcPts val="1000"/>
              </a:spcBef>
              <a:buFont typeface="Arial" pitchFamily="34" charset="0"/>
              <a:buChar char="•"/>
              <a:defRPr/>
            </a:pPr>
            <a:r>
              <a:rPr lang="ru-RU" dirty="0" smtClean="0">
                <a:solidFill>
                  <a:schemeClr val="tx2">
                    <a:lumMod val="75000"/>
                  </a:schemeClr>
                </a:solidFill>
              </a:rPr>
              <a:t> </a:t>
            </a:r>
            <a:r>
              <a:rPr lang="ru-RU" b="1" dirty="0" smtClean="0">
                <a:solidFill>
                  <a:srgbClr val="C00000"/>
                </a:solidFill>
              </a:rPr>
              <a:t>0 Б группе  </a:t>
            </a:r>
            <a:r>
              <a:rPr lang="ru-RU" dirty="0" smtClean="0">
                <a:solidFill>
                  <a:schemeClr val="accent2">
                    <a:lumMod val="75000"/>
                  </a:schemeClr>
                </a:solidFill>
              </a:rPr>
              <a:t>-    </a:t>
            </a:r>
            <a:r>
              <a:rPr lang="ru-RU" dirty="0" smtClean="0">
                <a:solidFill>
                  <a:schemeClr val="tx2">
                    <a:lumMod val="75000"/>
                  </a:schemeClr>
                </a:solidFill>
              </a:rPr>
              <a:t>2 – 3 недели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000364" y="1571612"/>
            <a:ext cx="5976664" cy="936103"/>
          </a:xfrm>
          <a:solidFill>
            <a:schemeClr val="bg1"/>
          </a:solidFill>
          <a:ln>
            <a:solidFill>
              <a:schemeClr val="accent2">
                <a:lumMod val="75000"/>
              </a:schemeClr>
            </a:solidFill>
            <a:prstDash val="sysDash"/>
          </a:ln>
          <a:effectLst/>
        </p:spPr>
        <p:txBody>
          <a:bodyPr numCol="1">
            <a:normAutofit/>
          </a:bodyPr>
          <a:lstStyle/>
          <a:p>
            <a:pPr>
              <a:lnSpc>
                <a:spcPct val="100000"/>
              </a:lnSpc>
              <a:buNone/>
            </a:pPr>
            <a:r>
              <a:rPr lang="ru-RU" sz="1600" b="1" u="sng" dirty="0" smtClean="0">
                <a:solidFill>
                  <a:schemeClr val="tx2">
                    <a:lumMod val="50000"/>
                  </a:schemeClr>
                </a:solidFill>
              </a:rPr>
              <a:t>Критериями эффективности</a:t>
            </a:r>
            <a:r>
              <a:rPr lang="ru-RU" sz="1600" u="sng" dirty="0" smtClean="0">
                <a:solidFill>
                  <a:schemeClr val="tx2">
                    <a:lumMod val="50000"/>
                  </a:schemeClr>
                </a:solidFill>
              </a:rPr>
              <a:t>  </a:t>
            </a:r>
            <a:r>
              <a:rPr lang="ru-RU" sz="1600" dirty="0" smtClean="0"/>
              <a:t>диспансерного наблюдения </a:t>
            </a:r>
          </a:p>
          <a:p>
            <a:pPr>
              <a:lnSpc>
                <a:spcPct val="100000"/>
              </a:lnSpc>
              <a:buNone/>
            </a:pPr>
            <a:r>
              <a:rPr lang="ru-RU" sz="1600" dirty="0" smtClean="0"/>
              <a:t>в </a:t>
            </a:r>
            <a:r>
              <a:rPr lang="ru-RU" sz="1600" b="1" dirty="0" smtClean="0">
                <a:solidFill>
                  <a:srgbClr val="C00000"/>
                </a:solidFill>
              </a:rPr>
              <a:t>0 А, Б группе </a:t>
            </a:r>
            <a:r>
              <a:rPr lang="ru-RU" sz="1600" dirty="0" smtClean="0"/>
              <a:t>учета является установление диагноза</a:t>
            </a: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509120"/>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Волна 9"/>
          <p:cNvSpPr/>
          <p:nvPr/>
        </p:nvSpPr>
        <p:spPr>
          <a:xfrm>
            <a:off x="323528"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0 ГДУ</a:t>
            </a:r>
            <a:endParaRPr lang="ru-RU" sz="2400" dirty="0"/>
          </a:p>
        </p:txBody>
      </p:sp>
      <p:sp>
        <p:nvSpPr>
          <p:cNvPr id="11" name="Прямоугольник 10"/>
          <p:cNvSpPr/>
          <p:nvPr/>
        </p:nvSpPr>
        <p:spPr>
          <a:xfrm>
            <a:off x="2951312" y="2928934"/>
            <a:ext cx="6049844" cy="2831544"/>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a:buNone/>
            </a:pPr>
            <a:r>
              <a:rPr lang="ru-RU" b="1" u="sng" dirty="0" smtClean="0"/>
              <a:t>    </a:t>
            </a:r>
            <a:r>
              <a:rPr lang="ru-RU" sz="1600" b="1" u="sng" dirty="0" smtClean="0"/>
              <a:t>Схема обследования пациентов:</a:t>
            </a:r>
            <a:r>
              <a:rPr lang="ru-RU" sz="1600" dirty="0" smtClean="0"/>
              <a:t>  </a:t>
            </a:r>
          </a:p>
          <a:p>
            <a:pPr>
              <a:buNone/>
            </a:pPr>
            <a:endParaRPr lang="ru-RU" sz="1600" dirty="0" smtClean="0"/>
          </a:p>
          <a:p>
            <a:pPr algn="just">
              <a:buNone/>
            </a:pPr>
            <a:r>
              <a:rPr lang="ru-RU" sz="1600" dirty="0" smtClean="0"/>
              <a:t>      Рентгенограммы, </a:t>
            </a:r>
            <a:r>
              <a:rPr lang="ru-RU" sz="1600" dirty="0" err="1" smtClean="0"/>
              <a:t>томограммы</a:t>
            </a:r>
            <a:r>
              <a:rPr lang="ru-RU" sz="1600" dirty="0" smtClean="0"/>
              <a:t>, УЗИ (при туберкулезе    мочеполовых  органов) перед зачислением в группу, в дальнейшем не реже 1 раза в месяц</a:t>
            </a:r>
          </a:p>
          <a:p>
            <a:pPr>
              <a:buNone/>
            </a:pPr>
            <a:endParaRPr lang="ru-RU" sz="1600" dirty="0" smtClean="0"/>
          </a:p>
          <a:p>
            <a:pPr lvl="1"/>
            <a:r>
              <a:rPr lang="ru-RU" sz="1600" dirty="0" smtClean="0"/>
              <a:t>Бактериоскопия и посев перед зачислением в группу, в дальнейшем ежемесячно</a:t>
            </a:r>
          </a:p>
          <a:p>
            <a:pPr lvl="1"/>
            <a:endParaRPr lang="ru-RU" sz="1600" dirty="0" smtClean="0"/>
          </a:p>
          <a:p>
            <a:pPr lvl="1"/>
            <a:r>
              <a:rPr lang="ru-RU" sz="1600" dirty="0" smtClean="0"/>
              <a:t>Анализы крови, мочи и другие лабораторные исследования производят пациентам не реже одного раза в месяц</a:t>
            </a:r>
          </a:p>
        </p:txBody>
      </p:sp>
      <p:sp>
        <p:nvSpPr>
          <p:cNvPr id="14" name="Стрелка вниз 13"/>
          <p:cNvSpPr/>
          <p:nvPr/>
        </p:nvSpPr>
        <p:spPr>
          <a:xfrm>
            <a:off x="3786182" y="4929198"/>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3786182" y="4214818"/>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3779912" y="3212976"/>
            <a:ext cx="64807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G:\14.11.17\Фото к презентации\DSC00686.JPG"/>
          <p:cNvPicPr>
            <a:picLocks noChangeAspect="1" noChangeArrowheads="1"/>
          </p:cNvPicPr>
          <p:nvPr/>
        </p:nvPicPr>
        <p:blipFill>
          <a:blip r:embed="rId4" cstate="print"/>
          <a:srcRect/>
          <a:stretch>
            <a:fillRect/>
          </a:stretch>
        </p:blipFill>
        <p:spPr bwMode="auto">
          <a:xfrm>
            <a:off x="214282" y="2285992"/>
            <a:ext cx="2592288" cy="19442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2339752" y="1340768"/>
            <a:ext cx="6336704" cy="1512168"/>
          </a:xfrm>
          <a:prstGeom prst="rect">
            <a:avLst/>
          </a:prstGeom>
          <a:solidFill>
            <a:schemeClr val="accent1">
              <a:lumMod val="20000"/>
              <a:lumOff val="80000"/>
            </a:schemeClr>
          </a:solid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FF0000"/>
                </a:solidFill>
              </a:rPr>
              <a:t>I– А </a:t>
            </a:r>
            <a:r>
              <a:rPr lang="ru-RU" sz="1600" dirty="0" smtClean="0">
                <a:solidFill>
                  <a:schemeClr val="tx1"/>
                </a:solidFill>
              </a:rPr>
              <a:t>–впервые выявленные больные с бактериовыделением и без бактериовыделения,</a:t>
            </a:r>
          </a:p>
          <a:p>
            <a:r>
              <a:rPr lang="ru-RU" sz="1600" b="1" dirty="0" smtClean="0">
                <a:solidFill>
                  <a:srgbClr val="FF0000"/>
                </a:solidFill>
              </a:rPr>
              <a:t>I- Б</a:t>
            </a:r>
            <a:r>
              <a:rPr lang="ru-RU" sz="1600" dirty="0" smtClean="0">
                <a:solidFill>
                  <a:schemeClr val="tx1"/>
                </a:solidFill>
              </a:rPr>
              <a:t> – больные с рецидивом с бактериовыделением и без бактериовыделения,</a:t>
            </a:r>
          </a:p>
          <a:p>
            <a:r>
              <a:rPr lang="ru-RU" sz="1600" b="1" dirty="0" smtClean="0">
                <a:solidFill>
                  <a:srgbClr val="FF0000"/>
                </a:solidFill>
              </a:rPr>
              <a:t>I–В</a:t>
            </a:r>
            <a:r>
              <a:rPr lang="ru-RU" sz="1600" dirty="0" smtClean="0">
                <a:solidFill>
                  <a:schemeClr val="tx1"/>
                </a:solidFill>
              </a:rPr>
              <a:t> – больные самовольно прервавшие лечение и уклонившиеся от обследования </a:t>
            </a:r>
          </a:p>
        </p:txBody>
      </p:sp>
      <p:sp>
        <p:nvSpPr>
          <p:cNvPr id="11" name="Прямоугольник 10"/>
          <p:cNvSpPr/>
          <p:nvPr/>
        </p:nvSpPr>
        <p:spPr>
          <a:xfrm>
            <a:off x="2339752" y="980728"/>
            <a:ext cx="6336704"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995936" y="908720"/>
            <a:ext cx="3172728" cy="369332"/>
          </a:xfrm>
          <a:prstGeom prst="rect">
            <a:avLst/>
          </a:prstGeom>
        </p:spPr>
        <p:txBody>
          <a:bodyPr wrap="none">
            <a:spAutoFit/>
          </a:bodyPr>
          <a:lstStyle/>
          <a:p>
            <a:r>
              <a:rPr lang="ru-RU" b="1" dirty="0" smtClean="0"/>
              <a:t>Характеристика контингентов</a:t>
            </a:r>
            <a:endParaRPr lang="ru-RU" dirty="0" smtClean="0"/>
          </a:p>
        </p:txBody>
      </p:sp>
      <p:sp>
        <p:nvSpPr>
          <p:cNvPr id="20" name="Прямоугольник 19"/>
          <p:cNvSpPr/>
          <p:nvPr/>
        </p:nvSpPr>
        <p:spPr>
          <a:xfrm>
            <a:off x="1043608" y="3212976"/>
            <a:ext cx="6120680" cy="1152128"/>
          </a:xfrm>
          <a:prstGeom prst="rect">
            <a:avLst/>
          </a:prstGeom>
          <a:solidFill>
            <a:schemeClr val="accent1">
              <a:lumMod val="40000"/>
              <a:lumOff val="60000"/>
            </a:schemeClr>
          </a:solid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p>
        </p:txBody>
      </p:sp>
      <p:sp>
        <p:nvSpPr>
          <p:cNvPr id="22" name="TextBox 21"/>
          <p:cNvSpPr txBox="1"/>
          <p:nvPr/>
        </p:nvSpPr>
        <p:spPr>
          <a:xfrm>
            <a:off x="1259632" y="5301208"/>
            <a:ext cx="5968280" cy="646331"/>
          </a:xfrm>
          <a:prstGeom prst="rect">
            <a:avLst/>
          </a:prstGeom>
          <a:noFill/>
        </p:spPr>
        <p:txBody>
          <a:bodyPr wrap="square" rtlCol="0">
            <a:spAutoFit/>
          </a:bodyPr>
          <a:lstStyle/>
          <a:p>
            <a:r>
              <a:rPr lang="ru-RU" dirty="0" smtClean="0"/>
              <a:t>При амбулаторном лечении – ежедневно,</a:t>
            </a:r>
          </a:p>
          <a:p>
            <a:r>
              <a:rPr lang="ru-RU" dirty="0" smtClean="0"/>
              <a:t>при </a:t>
            </a:r>
            <a:r>
              <a:rPr lang="ru-RU" dirty="0" err="1" smtClean="0"/>
              <a:t>интермиттирующем</a:t>
            </a:r>
            <a:r>
              <a:rPr lang="ru-RU" dirty="0" smtClean="0"/>
              <a:t> лечении 3 раза в неделю,</a:t>
            </a:r>
          </a:p>
        </p:txBody>
      </p:sp>
      <p:sp>
        <p:nvSpPr>
          <p:cNvPr id="19" name="Прямоугольник 18"/>
          <p:cNvSpPr/>
          <p:nvPr/>
        </p:nvSpPr>
        <p:spPr>
          <a:xfrm>
            <a:off x="1043608" y="2852936"/>
            <a:ext cx="6120680"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Периодичность посещений пациентом врача</a:t>
            </a:r>
            <a:endParaRPr lang="ru-RU" dirty="0" smtClean="0">
              <a:solidFill>
                <a:schemeClr val="tx1"/>
              </a:solidFill>
            </a:endParaRPr>
          </a:p>
        </p:txBody>
      </p:sp>
      <p:sp>
        <p:nvSpPr>
          <p:cNvPr id="23" name="Прямоугольник 22"/>
          <p:cNvSpPr/>
          <p:nvPr/>
        </p:nvSpPr>
        <p:spPr>
          <a:xfrm>
            <a:off x="1043608" y="4365104"/>
            <a:ext cx="6120680"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 </a:t>
            </a:r>
            <a:r>
              <a:rPr lang="ru-RU" b="1" dirty="0" smtClean="0">
                <a:solidFill>
                  <a:schemeClr val="tx1">
                    <a:lumMod val="95000"/>
                    <a:lumOff val="5000"/>
                  </a:schemeClr>
                </a:solidFill>
              </a:rPr>
              <a:t>Срок наблюдения в группе учета</a:t>
            </a:r>
            <a:endParaRPr lang="ru-RU" dirty="0" smtClean="0">
              <a:solidFill>
                <a:schemeClr val="tx1">
                  <a:lumMod val="95000"/>
                  <a:lumOff val="5000"/>
                </a:schemeClr>
              </a:solidFill>
            </a:endParaRPr>
          </a:p>
        </p:txBody>
      </p:sp>
      <p:sp>
        <p:nvSpPr>
          <p:cNvPr id="26" name="Прямоугольник 25"/>
          <p:cNvSpPr/>
          <p:nvPr/>
        </p:nvSpPr>
        <p:spPr>
          <a:xfrm>
            <a:off x="1043608" y="4725144"/>
            <a:ext cx="6120680" cy="1944216"/>
          </a:xfrm>
          <a:prstGeom prst="rect">
            <a:avLst/>
          </a:prstGeom>
          <a:solidFill>
            <a:schemeClr val="tx2">
              <a:lumMod val="20000"/>
              <a:lumOff val="80000"/>
            </a:schemeClr>
          </a:solid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p>
        </p:txBody>
      </p:sp>
      <p:sp>
        <p:nvSpPr>
          <p:cNvPr id="27" name="TextBox 26"/>
          <p:cNvSpPr txBox="1"/>
          <p:nvPr/>
        </p:nvSpPr>
        <p:spPr>
          <a:xfrm>
            <a:off x="1187624" y="3284984"/>
            <a:ext cx="5544616" cy="923330"/>
          </a:xfrm>
          <a:prstGeom prst="rect">
            <a:avLst/>
          </a:prstGeom>
          <a:noFill/>
        </p:spPr>
        <p:txBody>
          <a:bodyPr wrap="square" rtlCol="0">
            <a:spAutoFit/>
          </a:bodyPr>
          <a:lstStyle/>
          <a:p>
            <a:pPr algn="ctr"/>
            <a:r>
              <a:rPr lang="ru-RU" dirty="0" smtClean="0"/>
              <a:t>При амбулаторном лечении – ежедневно,</a:t>
            </a:r>
          </a:p>
          <a:p>
            <a:pPr algn="ctr"/>
            <a:r>
              <a:rPr lang="ru-RU" dirty="0" smtClean="0"/>
              <a:t>при </a:t>
            </a:r>
            <a:r>
              <a:rPr lang="ru-RU" dirty="0" err="1" smtClean="0"/>
              <a:t>интермиттирующем</a:t>
            </a:r>
            <a:r>
              <a:rPr lang="ru-RU" dirty="0" smtClean="0"/>
              <a:t> лечении 3 раза в неделю,</a:t>
            </a:r>
          </a:p>
          <a:p>
            <a:pPr algn="ctr"/>
            <a:r>
              <a:rPr lang="ru-RU" dirty="0" smtClean="0"/>
              <a:t> в исключительных случаях – 1 раз в 7 – 10 дней</a:t>
            </a:r>
          </a:p>
        </p:txBody>
      </p:sp>
      <p:sp>
        <p:nvSpPr>
          <p:cNvPr id="29" name="TextBox 28"/>
          <p:cNvSpPr txBox="1"/>
          <p:nvPr/>
        </p:nvSpPr>
        <p:spPr>
          <a:xfrm>
            <a:off x="1403648" y="4826675"/>
            <a:ext cx="5472608" cy="1569660"/>
          </a:xfrm>
          <a:prstGeom prst="rect">
            <a:avLst/>
          </a:prstGeom>
          <a:noFill/>
        </p:spPr>
        <p:txBody>
          <a:bodyPr wrap="square" rtlCol="0">
            <a:spAutoFit/>
          </a:bodyPr>
          <a:lstStyle/>
          <a:p>
            <a:r>
              <a:rPr lang="en-US" sz="1600" b="1" dirty="0" smtClean="0">
                <a:solidFill>
                  <a:srgbClr val="FF0000"/>
                </a:solidFill>
              </a:rPr>
              <a:t>I</a:t>
            </a:r>
            <a:r>
              <a:rPr lang="ru-RU" sz="1600" b="1" dirty="0" smtClean="0">
                <a:solidFill>
                  <a:srgbClr val="FF0000"/>
                </a:solidFill>
              </a:rPr>
              <a:t>–А, Б </a:t>
            </a:r>
            <a:r>
              <a:rPr lang="ru-RU" sz="1600" dirty="0" smtClean="0"/>
              <a:t>–определяется длительностью основного курса лечения, но не более 24 месяцев с момента взятия на учет,</a:t>
            </a:r>
          </a:p>
          <a:p>
            <a:r>
              <a:rPr lang="en-US" sz="1600" b="1" dirty="0" smtClean="0">
                <a:solidFill>
                  <a:srgbClr val="FF0000"/>
                </a:solidFill>
              </a:rPr>
              <a:t>I</a:t>
            </a:r>
            <a:r>
              <a:rPr lang="ru-RU" sz="1600" b="1" dirty="0" smtClean="0">
                <a:solidFill>
                  <a:srgbClr val="FF0000"/>
                </a:solidFill>
              </a:rPr>
              <a:t>–В </a:t>
            </a:r>
            <a:r>
              <a:rPr lang="ru-RU" sz="1600" dirty="0" smtClean="0"/>
              <a:t>– перевод больных в эту группу производят через месяц после утраты контакта. Срок пребывания – до возобновления лечения или получения достоверных сведений о судьбе больного (смерть, отъезд)</a:t>
            </a:r>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r>
              <a:rPr lang="ru-RU" sz="2400" b="1" dirty="0" smtClean="0"/>
              <a:t> ГДУ</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2339752" y="1340768"/>
            <a:ext cx="6336704" cy="2232248"/>
          </a:xfrm>
          <a:prstGeom prst="rect">
            <a:avLst/>
          </a:prstGeom>
          <a:solidFill>
            <a:schemeClr val="accent1">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rPr>
              <a:t>I</a:t>
            </a:r>
            <a:r>
              <a:rPr lang="ru-RU" sz="1600" b="1" dirty="0" smtClean="0">
                <a:solidFill>
                  <a:srgbClr val="C00000"/>
                </a:solidFill>
              </a:rPr>
              <a:t>–А, Б </a:t>
            </a:r>
            <a:r>
              <a:rPr lang="ru-RU" sz="1600" dirty="0" smtClean="0">
                <a:solidFill>
                  <a:schemeClr val="accent5">
                    <a:lumMod val="50000"/>
                  </a:schemeClr>
                </a:solidFill>
              </a:rPr>
              <a:t>-основной курс лечения, при наличии показаний – хирургическое лечение, санаторное лечение. Мероприятия по социально – трудовой реабилитации. Санитарно – оздоровительные и профилактические мероприятия в очагах инфекции.</a:t>
            </a:r>
          </a:p>
          <a:p>
            <a:r>
              <a:rPr lang="ru-RU" sz="1600" b="1" dirty="0" smtClean="0">
                <a:solidFill>
                  <a:srgbClr val="C00000"/>
                </a:solidFill>
              </a:rPr>
              <a:t>I–В</a:t>
            </a:r>
            <a:r>
              <a:rPr lang="ru-RU" sz="1600" dirty="0" smtClean="0">
                <a:solidFill>
                  <a:schemeClr val="accent5">
                    <a:lumMod val="50000"/>
                  </a:schemeClr>
                </a:solidFill>
              </a:rPr>
              <a:t> – индивидуальная работа с больным. При необходимости – организация обязательного обследования и лечения согласно статье 10 Федерального закона</a:t>
            </a:r>
          </a:p>
        </p:txBody>
      </p:sp>
      <p:sp>
        <p:nvSpPr>
          <p:cNvPr id="11" name="Прямоугольник 10"/>
          <p:cNvSpPr/>
          <p:nvPr/>
        </p:nvSpPr>
        <p:spPr>
          <a:xfrm>
            <a:off x="2339752" y="980728"/>
            <a:ext cx="6336704" cy="504056"/>
          </a:xfrm>
          <a:prstGeom prst="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267744" y="908720"/>
            <a:ext cx="6624736" cy="646331"/>
          </a:xfrm>
          <a:prstGeom prst="rect">
            <a:avLst/>
          </a:prstGeom>
        </p:spPr>
        <p:txBody>
          <a:bodyPr wrap="square">
            <a:spAutoFit/>
          </a:bodyPr>
          <a:lstStyle/>
          <a:p>
            <a:pPr algn="ctr"/>
            <a:r>
              <a:rPr lang="ru-RU" b="1" dirty="0" smtClean="0">
                <a:solidFill>
                  <a:schemeClr val="bg1"/>
                </a:solidFill>
              </a:rPr>
              <a:t>ЛЕЧЕБНО – ДИАГНОСТИЧЕСКИЕ И ПРОФИЛАКТИЧЕСКИЕ МЕРОПРИЯТИЯ</a:t>
            </a:r>
            <a:endParaRPr lang="ru-RU" dirty="0" smtClean="0">
              <a:solidFill>
                <a:schemeClr val="bg1"/>
              </a:solidFill>
            </a:endParaRPr>
          </a:p>
        </p:txBody>
      </p:sp>
      <p:sp>
        <p:nvSpPr>
          <p:cNvPr id="22" name="TextBox 21"/>
          <p:cNvSpPr txBox="1"/>
          <p:nvPr/>
        </p:nvSpPr>
        <p:spPr>
          <a:xfrm>
            <a:off x="1259632" y="5301208"/>
            <a:ext cx="5968280" cy="646331"/>
          </a:xfrm>
          <a:prstGeom prst="rect">
            <a:avLst/>
          </a:prstGeom>
          <a:noFill/>
        </p:spPr>
        <p:txBody>
          <a:bodyPr wrap="square" rtlCol="0">
            <a:spAutoFit/>
          </a:bodyPr>
          <a:lstStyle/>
          <a:p>
            <a:r>
              <a:rPr lang="ru-RU" dirty="0" smtClean="0"/>
              <a:t>При амбулаторном лечении – ежедневно,</a:t>
            </a:r>
          </a:p>
          <a:p>
            <a:r>
              <a:rPr lang="ru-RU" dirty="0" smtClean="0"/>
              <a:t>при </a:t>
            </a:r>
            <a:r>
              <a:rPr lang="ru-RU" dirty="0" err="1" smtClean="0"/>
              <a:t>интермиттирующем</a:t>
            </a:r>
            <a:r>
              <a:rPr lang="ru-RU" dirty="0" smtClean="0"/>
              <a:t> лечении 3 раза в неделю,</a:t>
            </a:r>
          </a:p>
        </p:txBody>
      </p:sp>
      <p:sp>
        <p:nvSpPr>
          <p:cNvPr id="23" name="Прямоугольник 22"/>
          <p:cNvSpPr/>
          <p:nvPr/>
        </p:nvSpPr>
        <p:spPr>
          <a:xfrm>
            <a:off x="971600" y="3645024"/>
            <a:ext cx="6120680" cy="648072"/>
          </a:xfrm>
          <a:prstGeom prst="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КРИТЕРИИ ЭФФЕКТИВНОСТИ ДИСПАНСЕРНОГО НАБЛЮДЕНИЯ</a:t>
            </a:r>
            <a:endParaRPr lang="ru-RU" dirty="0" smtClean="0"/>
          </a:p>
        </p:txBody>
      </p:sp>
      <p:sp>
        <p:nvSpPr>
          <p:cNvPr id="26" name="Прямоугольник 25"/>
          <p:cNvSpPr/>
          <p:nvPr/>
        </p:nvSpPr>
        <p:spPr>
          <a:xfrm>
            <a:off x="971600" y="4293096"/>
            <a:ext cx="6120680" cy="1944216"/>
          </a:xfrm>
          <a:prstGeom prst="rect">
            <a:avLst/>
          </a:prstGeom>
          <a:solidFill>
            <a:schemeClr val="tx2">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p>
        </p:txBody>
      </p:sp>
      <p:sp>
        <p:nvSpPr>
          <p:cNvPr id="29" name="TextBox 28"/>
          <p:cNvSpPr txBox="1"/>
          <p:nvPr/>
        </p:nvSpPr>
        <p:spPr>
          <a:xfrm>
            <a:off x="1259632" y="4365104"/>
            <a:ext cx="5472608" cy="1877437"/>
          </a:xfrm>
          <a:prstGeom prst="rect">
            <a:avLst/>
          </a:prstGeom>
          <a:noFill/>
        </p:spPr>
        <p:txBody>
          <a:bodyPr wrap="square" rtlCol="0">
            <a:spAutoFit/>
          </a:bodyPr>
          <a:lstStyle/>
          <a:p>
            <a:r>
              <a:rPr lang="en-US" sz="1600" b="1" dirty="0" smtClean="0">
                <a:solidFill>
                  <a:srgbClr val="C00000"/>
                </a:solidFill>
              </a:rPr>
              <a:t>I</a:t>
            </a:r>
            <a:r>
              <a:rPr lang="ru-RU" sz="1600" b="1" dirty="0" smtClean="0">
                <a:solidFill>
                  <a:srgbClr val="C00000"/>
                </a:solidFill>
              </a:rPr>
              <a:t>–А, Б </a:t>
            </a:r>
            <a:r>
              <a:rPr lang="ru-RU" sz="1600" dirty="0" smtClean="0"/>
              <a:t>– достижение клинического излечения и перевод в 3 группу учета 85% пациентов после эффективного основного курса лечения, но не позднее 24 месяцев с момента взятия на учет. Перевод больных во II группу – не более 10% численности  </a:t>
            </a:r>
            <a:r>
              <a:rPr lang="en-US" sz="1600" dirty="0" smtClean="0"/>
              <a:t>I</a:t>
            </a:r>
            <a:r>
              <a:rPr lang="ru-RU" sz="1600" dirty="0" smtClean="0"/>
              <a:t> группы.</a:t>
            </a:r>
          </a:p>
          <a:p>
            <a:r>
              <a:rPr lang="en-US" sz="1600" b="1" dirty="0" smtClean="0">
                <a:solidFill>
                  <a:srgbClr val="C00000"/>
                </a:solidFill>
              </a:rPr>
              <a:t>I</a:t>
            </a:r>
            <a:r>
              <a:rPr lang="ru-RU" sz="1600" b="1" dirty="0" smtClean="0">
                <a:solidFill>
                  <a:srgbClr val="C00000"/>
                </a:solidFill>
              </a:rPr>
              <a:t>–В </a:t>
            </a:r>
            <a:r>
              <a:rPr lang="ru-RU" sz="1600" dirty="0" smtClean="0"/>
              <a:t>– число пациентов в этой подгруппе не должно превышать 5% численности всей первой группы</a:t>
            </a:r>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r>
              <a:rPr lang="ru-RU" sz="2400" b="1" dirty="0" smtClean="0"/>
              <a:t> ГДУ</a:t>
            </a:r>
            <a:endParaRPr lang="ru-RU" sz="24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pic>
        <p:nvPicPr>
          <p:cNvPr id="8" name="Picture 2" descr="Главная"/>
          <p:cNvPicPr>
            <a:picLocks noChangeAspect="1" noChangeArrowheads="1"/>
          </p:cNvPicPr>
          <p:nvPr/>
        </p:nvPicPr>
        <p:blipFill>
          <a:blip r:embed="rId3"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11560" y="1340768"/>
            <a:ext cx="8064896" cy="2088232"/>
          </a:xfrm>
          <a:prstGeom prst="rect">
            <a:avLst/>
          </a:prstGeom>
          <a:solidFill>
            <a:schemeClr val="accent1">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00000"/>
                </a:solidFill>
              </a:rPr>
              <a:t>                                    </a:t>
            </a:r>
            <a:r>
              <a:rPr lang="en-US" sz="1600" b="1" dirty="0" smtClean="0">
                <a:solidFill>
                  <a:srgbClr val="C00000"/>
                </a:solidFill>
              </a:rPr>
              <a:t>I</a:t>
            </a:r>
            <a:r>
              <a:rPr lang="ru-RU" sz="1600" b="1" dirty="0" smtClean="0">
                <a:solidFill>
                  <a:srgbClr val="C00000"/>
                </a:solidFill>
              </a:rPr>
              <a:t> А,Б группа </a:t>
            </a:r>
            <a:r>
              <a:rPr lang="ru-RU" sz="1600" dirty="0" smtClean="0">
                <a:solidFill>
                  <a:srgbClr val="002060"/>
                </a:solidFill>
              </a:rPr>
              <a:t>– </a:t>
            </a:r>
            <a:r>
              <a:rPr lang="ru-RU" sz="1600" b="1" dirty="0" smtClean="0">
                <a:solidFill>
                  <a:srgbClr val="002060"/>
                </a:solidFill>
              </a:rPr>
              <a:t>лучевые методы исследования</a:t>
            </a:r>
            <a:r>
              <a:rPr lang="ru-RU" sz="1600" dirty="0" smtClean="0">
                <a:solidFill>
                  <a:srgbClr val="002060"/>
                </a:solidFill>
              </a:rPr>
              <a:t> больные туберкулезом органов дыхания во время курса химиотерапии проходят в интенсивную фазу – не реже 1 раза в 2 месяца, перед решением о переходе к фазе продолжения, в фазу продолжения – по показаниям, перед завершением курса лечения. </a:t>
            </a:r>
          </a:p>
          <a:p>
            <a:r>
              <a:rPr lang="ru-RU" sz="1600" dirty="0" smtClean="0">
                <a:solidFill>
                  <a:srgbClr val="002060"/>
                </a:solidFill>
              </a:rPr>
              <a:t>По завершении курса химиотерапии – по показаниям, но не реже 1 раза в 6 месяцев. </a:t>
            </a:r>
          </a:p>
          <a:p>
            <a:r>
              <a:rPr lang="ru-RU" sz="1600" dirty="0" smtClean="0">
                <a:solidFill>
                  <a:srgbClr val="002060"/>
                </a:solidFill>
              </a:rPr>
              <a:t>Больные </a:t>
            </a:r>
            <a:r>
              <a:rPr lang="ru-RU" sz="1600" dirty="0" err="1" smtClean="0">
                <a:solidFill>
                  <a:srgbClr val="002060"/>
                </a:solidFill>
              </a:rPr>
              <a:t>внелегочным</a:t>
            </a:r>
            <a:r>
              <a:rPr lang="ru-RU" sz="1600" dirty="0" smtClean="0">
                <a:solidFill>
                  <a:srgbClr val="002060"/>
                </a:solidFill>
              </a:rPr>
              <a:t> туберкулезом лучевые методы исследования проходят по показаниям, но не реже 1 раза в 6 месяцев. </a:t>
            </a:r>
          </a:p>
        </p:txBody>
      </p:sp>
      <p:sp>
        <p:nvSpPr>
          <p:cNvPr id="11" name="Прямоугольник 10"/>
          <p:cNvSpPr/>
          <p:nvPr/>
        </p:nvSpPr>
        <p:spPr>
          <a:xfrm>
            <a:off x="2339752" y="980728"/>
            <a:ext cx="6336704" cy="432048"/>
          </a:xfrm>
          <a:prstGeom prst="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3995936" y="1052736"/>
            <a:ext cx="3897862" cy="369332"/>
          </a:xfrm>
          <a:prstGeom prst="rect">
            <a:avLst/>
          </a:prstGeom>
        </p:spPr>
        <p:txBody>
          <a:bodyPr wrap="square">
            <a:spAutoFit/>
          </a:bodyPr>
          <a:lstStyle/>
          <a:p>
            <a:pPr algn="ctr"/>
            <a:r>
              <a:rPr lang="ru-RU" b="1" dirty="0" smtClean="0">
                <a:solidFill>
                  <a:schemeClr val="bg1"/>
                </a:solidFill>
              </a:rPr>
              <a:t>СХЕМА ОБСЛЕДОВАНИЯ ПАЦИЕНТОВ</a:t>
            </a:r>
            <a:endParaRPr lang="ru-RU" dirty="0" smtClean="0">
              <a:solidFill>
                <a:schemeClr val="bg1"/>
              </a:solidFill>
            </a:endParaRPr>
          </a:p>
        </p:txBody>
      </p:sp>
      <p:sp>
        <p:nvSpPr>
          <p:cNvPr id="20" name="Прямоугольник 19"/>
          <p:cNvSpPr/>
          <p:nvPr/>
        </p:nvSpPr>
        <p:spPr>
          <a:xfrm>
            <a:off x="611560" y="3645024"/>
            <a:ext cx="7056784" cy="1800200"/>
          </a:xfrm>
          <a:prstGeom prst="rect">
            <a:avLst/>
          </a:prstGeom>
          <a:solidFill>
            <a:schemeClr val="accent1">
              <a:lumMod val="40000"/>
              <a:lumOff val="6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00000"/>
                </a:solidFill>
              </a:rPr>
              <a:t>Исследование бактериовыделения</a:t>
            </a:r>
            <a:r>
              <a:rPr lang="ru-RU" sz="1600" dirty="0" smtClean="0">
                <a:solidFill>
                  <a:srgbClr val="C00000"/>
                </a:solidFill>
              </a:rPr>
              <a:t> </a:t>
            </a:r>
            <a:r>
              <a:rPr lang="ru-RU" sz="1600" dirty="0" smtClean="0">
                <a:solidFill>
                  <a:srgbClr val="002060"/>
                </a:solidFill>
              </a:rPr>
              <a:t>во время курса химиотерапии: </a:t>
            </a:r>
          </a:p>
          <a:p>
            <a:r>
              <a:rPr lang="ru-RU" sz="1600" dirty="0" smtClean="0">
                <a:solidFill>
                  <a:srgbClr val="002060"/>
                </a:solidFill>
              </a:rPr>
              <a:t>В интенсивную фазу – не реже 1 раза в месяц, перед решением о переходе к фазе продолжения, в фазу продолжения – в конце ее второго месяца и в дальнейшем по показаниям, перед завершением курса лечения.</a:t>
            </a:r>
          </a:p>
          <a:p>
            <a:r>
              <a:rPr lang="ru-RU" sz="1600" dirty="0" smtClean="0">
                <a:solidFill>
                  <a:srgbClr val="002060"/>
                </a:solidFill>
              </a:rPr>
              <a:t>По завершении курса химиотерапии - по показаниям, но не реже 1 раза в 6 месяцев.</a:t>
            </a:r>
          </a:p>
        </p:txBody>
      </p:sp>
      <p:sp>
        <p:nvSpPr>
          <p:cNvPr id="26" name="Прямоугольник 25"/>
          <p:cNvSpPr/>
          <p:nvPr/>
        </p:nvSpPr>
        <p:spPr>
          <a:xfrm>
            <a:off x="611560" y="5589240"/>
            <a:ext cx="6120680" cy="1080120"/>
          </a:xfrm>
          <a:prstGeom prst="rect">
            <a:avLst/>
          </a:prstGeom>
          <a:solidFill>
            <a:schemeClr val="tx2">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00000"/>
                </a:solidFill>
              </a:rPr>
              <a:t>Анализы крови, мочи и другие лабораторные исследования </a:t>
            </a:r>
            <a:r>
              <a:rPr lang="ru-RU" sz="1600" dirty="0" smtClean="0">
                <a:solidFill>
                  <a:srgbClr val="002060"/>
                </a:solidFill>
              </a:rPr>
              <a:t>производят больным в интенсивной фазе химиотерапии не реже одного раза в месяц, в фазе продолжения – не реже 1 раза в 3 месяца</a:t>
            </a:r>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r>
              <a:rPr lang="ru-RU" sz="2400" b="1" dirty="0" smtClean="0"/>
              <a:t> ГДУ</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23728" y="1340768"/>
            <a:ext cx="3672408" cy="2447925"/>
          </a:xfrm>
          <a:ln>
            <a:noFill/>
            <a:prstDash val="sysDash"/>
          </a:ln>
          <a:effectLst/>
        </p:spPr>
        <p:txBody>
          <a:bodyPr numCol="1">
            <a:normAutofit/>
          </a:bodyPr>
          <a:lstStyle/>
          <a:p>
            <a:pPr algn="just">
              <a:buNone/>
            </a:pPr>
            <a:r>
              <a:rPr lang="ru-RU" sz="1600" dirty="0" smtClean="0"/>
              <a:t>                 </a:t>
            </a:r>
            <a:endParaRPr lang="ru-RU" sz="1000" dirty="0">
              <a:solidFill>
                <a:srgbClr val="FF0000"/>
              </a:solidFill>
            </a:endParaRPr>
          </a:p>
        </p:txBody>
      </p:sp>
      <p:sp>
        <p:nvSpPr>
          <p:cNvPr id="4" name="Выгнутая вверх стрелка 3">
            <a:hlinkClick r:id="rId3" action="ppaction://hlinksldjump"/>
          </p:cNvPr>
          <p:cNvSpPr/>
          <p:nvPr/>
        </p:nvSpPr>
        <p:spPr>
          <a:xfrm>
            <a:off x="7858148" y="5929330"/>
            <a:ext cx="1285852" cy="928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descr="Главная"/>
          <p:cNvPicPr>
            <a:picLocks noChangeAspect="1" noChangeArrowheads="1"/>
          </p:cNvPicPr>
          <p:nvPr/>
        </p:nvPicPr>
        <p:blipFill>
          <a:blip r:embed="rId4" cstate="print"/>
          <a:srcRect/>
          <a:stretch>
            <a:fillRect/>
          </a:stretch>
        </p:blipFill>
        <p:spPr bwMode="auto">
          <a:xfrm>
            <a:off x="6225" y="1019"/>
            <a:ext cx="3485655" cy="475653"/>
          </a:xfrm>
          <a:prstGeom prst="rect">
            <a:avLst/>
          </a:prstGeom>
          <a:ln>
            <a:solidFill>
              <a:schemeClr val="tx1"/>
            </a:solidFill>
          </a:ln>
          <a:effectLst>
            <a:softEdge rad="112500"/>
          </a:effectLst>
        </p:spPr>
      </p:pic>
      <p:sp>
        <p:nvSpPr>
          <p:cNvPr id="9" name="TextBox 8"/>
          <p:cNvSpPr txBox="1"/>
          <p:nvPr/>
        </p:nvSpPr>
        <p:spPr>
          <a:xfrm>
            <a:off x="3563888" y="188640"/>
            <a:ext cx="5400600" cy="646331"/>
          </a:xfrm>
          <a:prstGeom prst="rect">
            <a:avLst/>
          </a:prstGeom>
          <a:noFill/>
        </p:spPr>
        <p:txBody>
          <a:bodyPr wrap="square" rtlCol="0">
            <a:spAutoFit/>
          </a:bodyPr>
          <a:lstStyle/>
          <a:p>
            <a:pPr algn="r"/>
            <a:r>
              <a:rPr lang="ru-RU" b="1" spc="-150" dirty="0" smtClean="0">
                <a:solidFill>
                  <a:schemeClr val="accent5">
                    <a:lumMod val="50000"/>
                  </a:schemeClr>
                </a:solidFill>
                <a:latin typeface="Calibri" pitchFamily="34" charset="0"/>
                <a:ea typeface="Calibri" pitchFamily="34" charset="0"/>
                <a:cs typeface="Times New Roman" pitchFamily="18" charset="0"/>
              </a:rPr>
              <a:t>РАСШИРЕНИЕ  ФУНКЦИОНАЛЬНЫХ  ОБЯЗАННОСТЕЙ УЧАСТКОВОЙ  МЕДИЦИНСКОЙ  СЕСТРЫ</a:t>
            </a:r>
            <a:endParaRPr lang="ru-RU" b="1" dirty="0">
              <a:solidFill>
                <a:schemeClr val="accent5">
                  <a:lumMod val="50000"/>
                </a:schemeClr>
              </a:solidFill>
            </a:endParaRPr>
          </a:p>
        </p:txBody>
      </p:sp>
      <p:sp>
        <p:nvSpPr>
          <p:cNvPr id="12" name="TextBox 11"/>
          <p:cNvSpPr txBox="1"/>
          <p:nvPr/>
        </p:nvSpPr>
        <p:spPr>
          <a:xfrm>
            <a:off x="611560" y="4365104"/>
            <a:ext cx="3744416" cy="369332"/>
          </a:xfrm>
          <a:prstGeom prst="rect">
            <a:avLst/>
          </a:prstGeom>
          <a:noFill/>
        </p:spPr>
        <p:txBody>
          <a:bodyPr wrap="square" rtlCol="0">
            <a:spAutoFit/>
          </a:bodyPr>
          <a:lstStyle/>
          <a:p>
            <a:endParaRPr lang="ru-RU" dirty="0"/>
          </a:p>
        </p:txBody>
      </p:sp>
      <p:cxnSp>
        <p:nvCxnSpPr>
          <p:cNvPr id="16" name="Прямая соединительная линия 15"/>
          <p:cNvCxnSpPr/>
          <p:nvPr/>
        </p:nvCxnSpPr>
        <p:spPr>
          <a:xfrm>
            <a:off x="323528" y="908720"/>
            <a:ext cx="8568952"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2339752" y="1412776"/>
            <a:ext cx="6336704" cy="1512168"/>
          </a:xfrm>
          <a:prstGeom prst="rect">
            <a:avLst/>
          </a:prstGeom>
          <a:solidFill>
            <a:schemeClr val="accent1">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00000"/>
                </a:solidFill>
              </a:rPr>
              <a:t>II А – больные</a:t>
            </a:r>
            <a:r>
              <a:rPr lang="ru-RU" sz="1600" dirty="0" smtClean="0">
                <a:solidFill>
                  <a:srgbClr val="C00000"/>
                </a:solidFill>
              </a:rPr>
              <a:t>, </a:t>
            </a:r>
            <a:r>
              <a:rPr lang="ru-RU" sz="1600" dirty="0" smtClean="0">
                <a:solidFill>
                  <a:schemeClr val="tx2">
                    <a:lumMod val="50000"/>
                  </a:schemeClr>
                </a:solidFill>
              </a:rPr>
              <a:t>интенсивное лечение которых может привести к излечению</a:t>
            </a:r>
          </a:p>
          <a:p>
            <a:r>
              <a:rPr lang="en-US" sz="1600" b="1" dirty="0" smtClean="0">
                <a:solidFill>
                  <a:srgbClr val="C00000"/>
                </a:solidFill>
              </a:rPr>
              <a:t>II</a:t>
            </a:r>
            <a:r>
              <a:rPr lang="ru-RU" sz="1600" b="1" dirty="0" smtClean="0">
                <a:solidFill>
                  <a:srgbClr val="C00000"/>
                </a:solidFill>
              </a:rPr>
              <a:t>Б- больные, </a:t>
            </a:r>
            <a:r>
              <a:rPr lang="ru-RU" sz="1600" dirty="0" smtClean="0">
                <a:solidFill>
                  <a:schemeClr val="tx2">
                    <a:lumMod val="50000"/>
                  </a:schemeClr>
                </a:solidFill>
              </a:rPr>
              <a:t>нуждающиеся в общеукрепляющем, симптоматическом лечении и при возникновении показаний – в противотуберкулезной терапии</a:t>
            </a:r>
          </a:p>
        </p:txBody>
      </p:sp>
      <p:sp>
        <p:nvSpPr>
          <p:cNvPr id="11" name="Прямоугольник 10"/>
          <p:cNvSpPr/>
          <p:nvPr/>
        </p:nvSpPr>
        <p:spPr>
          <a:xfrm>
            <a:off x="2339752" y="1052736"/>
            <a:ext cx="6336704" cy="50405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1124744"/>
            <a:ext cx="4176464" cy="369332"/>
          </a:xfrm>
          <a:prstGeom prst="rect">
            <a:avLst/>
          </a:prstGeom>
        </p:spPr>
        <p:txBody>
          <a:bodyPr wrap="square">
            <a:spAutoFit/>
          </a:bodyPr>
          <a:lstStyle/>
          <a:p>
            <a:r>
              <a:rPr lang="ru-RU" b="1" dirty="0" smtClean="0"/>
              <a:t>ХАРАКТЕРИСТИКА КОНТИНГЕНТОВ</a:t>
            </a:r>
            <a:endParaRPr lang="ru-RU" dirty="0" smtClean="0"/>
          </a:p>
        </p:txBody>
      </p:sp>
      <p:sp>
        <p:nvSpPr>
          <p:cNvPr id="20" name="Прямоугольник 19"/>
          <p:cNvSpPr/>
          <p:nvPr/>
        </p:nvSpPr>
        <p:spPr>
          <a:xfrm>
            <a:off x="683568" y="3356992"/>
            <a:ext cx="6120680" cy="1080120"/>
          </a:xfrm>
          <a:prstGeom prst="rect">
            <a:avLst/>
          </a:prstGeom>
          <a:solidFill>
            <a:schemeClr val="accent1">
              <a:lumMod val="40000"/>
              <a:lumOff val="6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определяется состоянием больного и проводимым </a:t>
            </a:r>
            <a:r>
              <a:rPr lang="ru-RU" sz="1600" dirty="0" smtClean="0">
                <a:solidFill>
                  <a:schemeClr val="tx1"/>
                </a:solidFill>
              </a:rPr>
              <a:t>лечением</a:t>
            </a:r>
            <a:endParaRPr lang="ru-RU" sz="1600" dirty="0">
              <a:solidFill>
                <a:schemeClr val="tx1"/>
              </a:solidFill>
            </a:endParaRPr>
          </a:p>
        </p:txBody>
      </p:sp>
      <p:sp>
        <p:nvSpPr>
          <p:cNvPr id="22" name="TextBox 21"/>
          <p:cNvSpPr txBox="1"/>
          <p:nvPr/>
        </p:nvSpPr>
        <p:spPr>
          <a:xfrm>
            <a:off x="1259632" y="5301208"/>
            <a:ext cx="5968280" cy="646331"/>
          </a:xfrm>
          <a:prstGeom prst="rect">
            <a:avLst/>
          </a:prstGeom>
          <a:noFill/>
        </p:spPr>
        <p:txBody>
          <a:bodyPr wrap="square" rtlCol="0">
            <a:spAutoFit/>
          </a:bodyPr>
          <a:lstStyle/>
          <a:p>
            <a:r>
              <a:rPr lang="ru-RU" dirty="0" smtClean="0"/>
              <a:t>При амбулаторном лечении – ежедневно,</a:t>
            </a:r>
          </a:p>
          <a:p>
            <a:r>
              <a:rPr lang="ru-RU" dirty="0" smtClean="0"/>
              <a:t>при </a:t>
            </a:r>
            <a:r>
              <a:rPr lang="ru-RU" dirty="0" err="1" smtClean="0"/>
              <a:t>интермиттирующем</a:t>
            </a:r>
            <a:r>
              <a:rPr lang="ru-RU" dirty="0" smtClean="0"/>
              <a:t> лечении 3 раза в неделю,</a:t>
            </a:r>
          </a:p>
        </p:txBody>
      </p:sp>
      <p:sp>
        <p:nvSpPr>
          <p:cNvPr id="19" name="Прямоугольник 18"/>
          <p:cNvSpPr/>
          <p:nvPr/>
        </p:nvSpPr>
        <p:spPr>
          <a:xfrm>
            <a:off x="683568" y="2996952"/>
            <a:ext cx="6120680"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Периодичность посещений пациентом врача</a:t>
            </a:r>
            <a:endParaRPr lang="ru-RU" dirty="0" smtClean="0">
              <a:solidFill>
                <a:schemeClr val="tx1"/>
              </a:solidFill>
            </a:endParaRPr>
          </a:p>
        </p:txBody>
      </p:sp>
      <p:sp>
        <p:nvSpPr>
          <p:cNvPr id="26" name="Прямоугольник 25"/>
          <p:cNvSpPr/>
          <p:nvPr/>
        </p:nvSpPr>
        <p:spPr>
          <a:xfrm>
            <a:off x="683568" y="5013176"/>
            <a:ext cx="6120680" cy="1080120"/>
          </a:xfrm>
          <a:prstGeom prst="rect">
            <a:avLst/>
          </a:prstGeom>
          <a:solidFill>
            <a:schemeClr val="tx2">
              <a:lumMod val="20000"/>
              <a:lumOff val="80000"/>
            </a:schemeClr>
          </a:solid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a:solidFill>
                  <a:schemeClr val="tx1"/>
                </a:solidFill>
              </a:rPr>
              <a:t>длительность наблюдения не ограничена</a:t>
            </a:r>
            <a:endParaRPr lang="ru-RU" sz="1600" dirty="0">
              <a:solidFill>
                <a:schemeClr val="tx1"/>
              </a:solidFill>
            </a:endParaRPr>
          </a:p>
        </p:txBody>
      </p:sp>
      <p:sp>
        <p:nvSpPr>
          <p:cNvPr id="31" name="Волна 30"/>
          <p:cNvSpPr/>
          <p:nvPr/>
        </p:nvSpPr>
        <p:spPr>
          <a:xfrm>
            <a:off x="0" y="980728"/>
            <a:ext cx="2240632" cy="684312"/>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II</a:t>
            </a:r>
            <a:r>
              <a:rPr lang="ru-RU" sz="2400" b="1" dirty="0" smtClean="0"/>
              <a:t> ГДУ</a:t>
            </a:r>
            <a:endParaRPr lang="ru-RU" sz="2400" dirty="0"/>
          </a:p>
        </p:txBody>
      </p:sp>
      <p:sp>
        <p:nvSpPr>
          <p:cNvPr id="23" name="Прямоугольник 22"/>
          <p:cNvSpPr/>
          <p:nvPr/>
        </p:nvSpPr>
        <p:spPr>
          <a:xfrm>
            <a:off x="683568" y="4653136"/>
            <a:ext cx="6120680"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 </a:t>
            </a:r>
            <a:r>
              <a:rPr lang="ru-RU" b="1" dirty="0" smtClean="0">
                <a:solidFill>
                  <a:schemeClr val="tx2">
                    <a:lumMod val="50000"/>
                  </a:schemeClr>
                </a:solidFill>
              </a:rPr>
              <a:t>Срок наблюдения в группе учета</a:t>
            </a:r>
            <a:endParaRPr lang="ru-RU"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tabletki-v-kapsulah</Template>
  <TotalTime>954</TotalTime>
  <Words>2710</Words>
  <Application>Microsoft Office PowerPoint</Application>
  <PresentationFormat>Экран (4:3)</PresentationFormat>
  <Paragraphs>291</Paragraphs>
  <Slides>27</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AnHeL</dc:creator>
  <cp:lastModifiedBy>Admin</cp:lastModifiedBy>
  <cp:revision>209</cp:revision>
  <dcterms:created xsi:type="dcterms:W3CDTF">2017-10-30T14:26:07Z</dcterms:created>
  <dcterms:modified xsi:type="dcterms:W3CDTF">2017-11-24T08:45:48Z</dcterms:modified>
</cp:coreProperties>
</file>