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notesMasterIdLst>
    <p:notesMasterId r:id="rId30"/>
  </p:notesMasterIdLst>
  <p:sldIdLst>
    <p:sldId id="256" r:id="rId2"/>
    <p:sldId id="301" r:id="rId3"/>
    <p:sldId id="260" r:id="rId4"/>
    <p:sldId id="276" r:id="rId5"/>
    <p:sldId id="282" r:id="rId6"/>
    <p:sldId id="283" r:id="rId7"/>
    <p:sldId id="258" r:id="rId8"/>
    <p:sldId id="265" r:id="rId9"/>
    <p:sldId id="259" r:id="rId10"/>
    <p:sldId id="272" r:id="rId11"/>
    <p:sldId id="295" r:id="rId12"/>
    <p:sldId id="284" r:id="rId13"/>
    <p:sldId id="279" r:id="rId14"/>
    <p:sldId id="268" r:id="rId15"/>
    <p:sldId id="294" r:id="rId16"/>
    <p:sldId id="281" r:id="rId17"/>
    <p:sldId id="270" r:id="rId18"/>
    <p:sldId id="273" r:id="rId19"/>
    <p:sldId id="296" r:id="rId20"/>
    <p:sldId id="298" r:id="rId21"/>
    <p:sldId id="271" r:id="rId22"/>
    <p:sldId id="299" r:id="rId23"/>
    <p:sldId id="290" r:id="rId24"/>
    <p:sldId id="291" r:id="rId25"/>
    <p:sldId id="285" r:id="rId26"/>
    <p:sldId id="287" r:id="rId27"/>
    <p:sldId id="300" r:id="rId28"/>
    <p:sldId id="29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7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2F905-E0D8-450A-8077-CCA8C856670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900F-88D1-409C-9016-34BA17A1F3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1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3900F-88D1-409C-9016-34BA17A1F34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8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713C28F-BF39-4E08-8B84-568A570E5AE1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57FA10B-01B6-44FB-9B4D-6FA1F8781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ГБУЗ «Самарский областной клинический противотуберкулезный диспансер имени Н. В. Постникова»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4400" dirty="0">
                <a:solidFill>
                  <a:srgbClr val="FFFF00"/>
                </a:solidFill>
              </a:rPr>
              <a:t>Работа участковой медицинской сестры в очагах туберкулезной инфекции</a:t>
            </a:r>
          </a:p>
          <a:p>
            <a:pPr algn="ctr"/>
            <a:endParaRPr lang="ru-RU" sz="4400" dirty="0">
              <a:solidFill>
                <a:srgbClr val="FFFF00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228C9F9-857C-4187-AE68-95C2042044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1800" dirty="0"/>
              <a:t>Старшая медицинская сестра Диспансерного отделения №7 ГБУЗ «СОКПТД» Томилина Т. Н.</a:t>
            </a:r>
            <a:endParaRPr lang="en-US" sz="1800" dirty="0"/>
          </a:p>
          <a:p>
            <a:pPr marL="0" indent="0" algn="ctr">
              <a:buNone/>
            </a:pPr>
            <a:r>
              <a:rPr lang="ru-RU" sz="1800" dirty="0"/>
              <a:t>14.11.2017 года</a:t>
            </a:r>
          </a:p>
          <a:p>
            <a:endParaRPr lang="ru-RU" dirty="0"/>
          </a:p>
        </p:txBody>
      </p:sp>
      <p:pic>
        <p:nvPicPr>
          <p:cNvPr id="1027" name="Picture 3" descr="C:\Users\User\Desktop\презен участ мс\ру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006" y="1645920"/>
            <a:ext cx="5277394" cy="338328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29486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28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</a:rPr>
              <a:t>ПЕРВИЧНОЕ ЭПИДЕМИОЛОГИЧЕСКОЕ ОБСЛЕДОВАНИЕ ОЧАГА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>
                <a:solidFill>
                  <a:srgbClr val="FFC000"/>
                </a:solidFill>
              </a:rPr>
              <a:t>И ПРОВЕДЕНИЕ В НЕМ ПРОТИВОЭПИДЕМИЧЕСКИХ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0573" y="1711234"/>
            <a:ext cx="5569227" cy="4465735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FF00"/>
                </a:solidFill>
              </a:rPr>
              <a:t>Первичного обследования очага и первичных противоэпидемических мероприятий по месту жительства больного</a:t>
            </a:r>
          </a:p>
          <a:p>
            <a:r>
              <a:rPr lang="ru-RU" sz="1600" dirty="0"/>
              <a:t>Первичное посещение очага по месту жительства больного проводится участковым фтизиатром и эпидемиологом не позднее 3-х дней от момента его регистрации</a:t>
            </a:r>
          </a:p>
          <a:p>
            <a:r>
              <a:rPr lang="ru-RU" sz="1600" dirty="0"/>
              <a:t>Первичное обследование контактных лиц проводится в течение 14 дней с момента выявления больного. Обследование включает осмотр фтизиатра, флюорографическое обследование органов грудной клетки, туберкулиновые пробы, клинические анализы крови, мочи, исследование мокроты, отделяемого из свищей и другого диагностического материала на МБТ.</a:t>
            </a:r>
          </a:p>
          <a:p>
            <a:r>
              <a:rPr lang="ru-RU" sz="1600" dirty="0"/>
              <a:t>Информация о детях и подростках  передается в детский кабинет и фиксируется в «Журнал передачи контактных  лиц»</a:t>
            </a:r>
          </a:p>
        </p:txBody>
      </p:sp>
      <p:pic>
        <p:nvPicPr>
          <p:cNvPr id="5122" name="Picture 2" descr="C:\Users\User\Desktop\презен участ мс\инъ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7460" y="4206241"/>
            <a:ext cx="3309408" cy="2212838"/>
          </a:xfrm>
          <a:prstGeom prst="rect">
            <a:avLst/>
          </a:prstGeom>
          <a:noFill/>
        </p:spPr>
      </p:pic>
      <p:pic>
        <p:nvPicPr>
          <p:cNvPr id="10" name="Содержимое 9" descr="диаски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38416" y="1628116"/>
            <a:ext cx="3205390" cy="2308099"/>
          </a:xfrm>
        </p:spPr>
      </p:pic>
      <p:pic>
        <p:nvPicPr>
          <p:cNvPr id="5124" name="Picture 4" descr="C:\Users\User\Desktop\презен участ мс\рент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7269" y="2638697"/>
            <a:ext cx="2697769" cy="2664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87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Журнал передачи контактных лиц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Взрослыми и детскими фтизиатрами при работе в одном очаге проводится обмен информацией по проведенным мероприятиям и обследованию контактных лиц. </a:t>
            </a:r>
          </a:p>
          <a:p>
            <a:r>
              <a:rPr lang="ru-RU" dirty="0"/>
              <a:t>Ведутся  отдельные ЖУРНАЛЫ для детей и взрослых по утвержденной форме</a:t>
            </a:r>
          </a:p>
        </p:txBody>
      </p:sp>
      <p:pic>
        <p:nvPicPr>
          <p:cNvPr id="7" name="Содержимое 6" descr="img-160707130703-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8296" y="1985553"/>
            <a:ext cx="5716104" cy="418664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76212"/>
            <a:ext cx="11065565" cy="122032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Первичное обследование очага и противоэпидемические мероприятия по месту работы или учебы больного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99" y="1630017"/>
            <a:ext cx="6612835" cy="4863548"/>
          </a:xfrm>
        </p:spPr>
        <p:txBody>
          <a:bodyPr>
            <a:noAutofit/>
          </a:bodyPr>
          <a:lstStyle/>
          <a:p>
            <a:r>
              <a:rPr lang="ru-RU" sz="1900" dirty="0"/>
              <a:t>Не позднее 7 дней после получения сообщения о больных, выделяющих МБТ, фтизиатр и эпидемиолог проводят эпидемиологическое обследование предприятия.</a:t>
            </a:r>
          </a:p>
          <a:p>
            <a:r>
              <a:rPr lang="ru-RU" sz="1900" dirty="0"/>
              <a:t>На всех находящихся в контакте лиц составляют списки с указанием даты, номера и результата флюорографического обследования и других обследований на туберкулез. Лицам, находящимся в тесном контакте, проводят анализ крови, мочи, </a:t>
            </a:r>
            <a:r>
              <a:rPr lang="ru-RU" sz="1900" dirty="0" err="1"/>
              <a:t>Диаскинтест</a:t>
            </a:r>
            <a:r>
              <a:rPr lang="ru-RU" sz="1900" dirty="0"/>
              <a:t>, по показаниям - исследование мокроты на МБТ и осмотр фтизиатра. Контактным лицам, у которых от момента предыдущего обследования прошло свыше 6 мес., флюорографическое обследование и туберкулиновые пробы проводят в обязательном порядке. Фтизиатр по показаниям назначает профилактическое лечение.</a:t>
            </a:r>
          </a:p>
          <a:p>
            <a:endParaRPr lang="ru-RU" sz="1600" dirty="0"/>
          </a:p>
        </p:txBody>
      </p:sp>
      <p:pic>
        <p:nvPicPr>
          <p:cNvPr id="5" name="Содержимое 4" descr="ренг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1167" y="1396535"/>
            <a:ext cx="3090091" cy="2589762"/>
          </a:xfrm>
        </p:spPr>
      </p:pic>
      <p:pic>
        <p:nvPicPr>
          <p:cNvPr id="4098" name="Picture 2" descr="C:\Users\User\Desktop\презен участ мс\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7280" y="4249816"/>
            <a:ext cx="3633171" cy="2423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6573"/>
            <a:ext cx="10752667" cy="12017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Карта эпидемиологического обследования и наблюдения за очагом туберкулеза</a:t>
            </a:r>
          </a:p>
        </p:txBody>
      </p:sp>
      <p:pic>
        <p:nvPicPr>
          <p:cNvPr id="5" name="Содержимое 4" descr="эпид карта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3330" y="1602008"/>
            <a:ext cx="3956148" cy="49625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10539" y="1724297"/>
            <a:ext cx="6789281" cy="4754880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Информация о первичном обследовании домашнего  очага вносится  в карту эпидемиологического обследования и наблюдения за очагом туберкулеза. Карта ведется регулярно на протяжении всего эпидемиологического учета домашнего очага.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91886"/>
            <a:ext cx="10622280" cy="10058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/>
            </a:r>
            <a:br>
              <a:rPr lang="ru-RU" sz="2700" dirty="0"/>
            </a:br>
            <a:r>
              <a:rPr lang="ru-RU" sz="3700" dirty="0">
                <a:solidFill>
                  <a:srgbClr val="FFC000"/>
                </a:solidFill>
              </a:rPr>
              <a:t>Динамическое наблюдение за очагами заносится в карту участковой медицинской сестры ф№085/у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63489"/>
            <a:ext cx="5181600" cy="4413477"/>
          </a:xfrm>
        </p:spPr>
        <p:txBody>
          <a:bodyPr>
            <a:noAutofit/>
          </a:bodyPr>
          <a:lstStyle/>
          <a:p>
            <a:r>
              <a:rPr lang="ru-RU" sz="1400" dirty="0"/>
              <a:t>Очаги с наибольшим риском заражения </a:t>
            </a:r>
            <a:r>
              <a:rPr lang="ru-RU" sz="1400" dirty="0">
                <a:solidFill>
                  <a:srgbClr val="FFFF00"/>
                </a:solidFill>
              </a:rPr>
              <a:t>(I группа эпидемической опасности) </a:t>
            </a:r>
            <a:r>
              <a:rPr lang="ru-RU" sz="1400" dirty="0"/>
              <a:t>требуют особенно пристального внимания со стороны медицинских работников. Врач-фтизиатр посещает их не реже 1 раза в квартал, </a:t>
            </a:r>
            <a:r>
              <a:rPr lang="ru-RU" sz="1400" dirty="0">
                <a:solidFill>
                  <a:srgbClr val="FFFF00"/>
                </a:solidFill>
              </a:rPr>
              <a:t>медицинская сестра - не реже 1 раза в месяц</a:t>
            </a:r>
          </a:p>
          <a:p>
            <a:r>
              <a:rPr lang="ru-RU" sz="1400" dirty="0"/>
              <a:t>Очаги с меньшим риском заражения </a:t>
            </a:r>
            <a:r>
              <a:rPr lang="ru-RU" sz="1400" dirty="0">
                <a:solidFill>
                  <a:srgbClr val="FFFF00"/>
                </a:solidFill>
              </a:rPr>
              <a:t>(II группа эпидемической опасности) </a:t>
            </a:r>
            <a:r>
              <a:rPr lang="ru-RU" sz="1400" dirty="0"/>
              <a:t>посещаются по показаниям, но не реже 1 раза в полгода врачом-фтизиатром, </a:t>
            </a:r>
            <a:r>
              <a:rPr lang="ru-RU" sz="1400" dirty="0">
                <a:solidFill>
                  <a:srgbClr val="FFFF00"/>
                </a:solidFill>
              </a:rPr>
              <a:t>не реже 1 раза в квартал - медицинской сестрой</a:t>
            </a:r>
          </a:p>
          <a:p>
            <a:r>
              <a:rPr lang="ru-RU" sz="1400" dirty="0"/>
              <a:t>Минимальный риск заражения </a:t>
            </a:r>
            <a:r>
              <a:rPr lang="ru-RU" sz="1400" dirty="0">
                <a:solidFill>
                  <a:srgbClr val="FFFF00"/>
                </a:solidFill>
              </a:rPr>
              <a:t>(III группа эпидемической опасности)</a:t>
            </a:r>
            <a:r>
              <a:rPr lang="ru-RU" sz="1400" dirty="0"/>
              <a:t> позволяет врачу-фтизиатру посещать очаги 1 раз в год, </a:t>
            </a:r>
            <a:r>
              <a:rPr lang="ru-RU" sz="1400" dirty="0">
                <a:solidFill>
                  <a:srgbClr val="FFFF00"/>
                </a:solidFill>
              </a:rPr>
              <a:t>медицинской сестре - 1 раз в полгода. </a:t>
            </a:r>
          </a:p>
          <a:p>
            <a:r>
              <a:rPr lang="ru-RU" sz="1400" dirty="0"/>
              <a:t>Очаги с потенциальным риском распространения инфекции </a:t>
            </a:r>
            <a:r>
              <a:rPr lang="ru-RU" sz="1400" dirty="0">
                <a:solidFill>
                  <a:srgbClr val="FFFF00"/>
                </a:solidFill>
              </a:rPr>
              <a:t>(IV группа эпидемической опасности) </a:t>
            </a:r>
            <a:r>
              <a:rPr lang="ru-RU" sz="1400" dirty="0"/>
              <a:t>после первичного обследования специалистами фтизиатрической службы и ЦГСЭН посещаются по показаниям.</a:t>
            </a:r>
          </a:p>
          <a:p>
            <a:r>
              <a:rPr lang="ru-RU" sz="1400" dirty="0"/>
              <a:t>Очаги, где источником инфекции являются больные туберкулезом животные, врач-фтизиатр и врач-эпидемиолог посещают 1 раз в полгода, </a:t>
            </a:r>
            <a:r>
              <a:rPr lang="ru-RU" sz="1400" dirty="0">
                <a:solidFill>
                  <a:srgbClr val="FFFF00"/>
                </a:solidFill>
              </a:rPr>
              <a:t>а медицинская сестра противотуберкулезного учреждения - по показаниям.</a:t>
            </a:r>
          </a:p>
          <a:p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карта участ мс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09360" y="1698171"/>
            <a:ext cx="5551715" cy="4413477"/>
          </a:xfrm>
        </p:spPr>
      </p:pic>
    </p:spTree>
    <p:extLst>
      <p:ext uri="{BB962C8B-B14F-4D97-AF65-F5344CB8AC3E}">
        <p14:creationId xmlns:p14="http://schemas.microsoft.com/office/powerpoint/2010/main" val="194925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Разворот «Карточки участковой медсестры»</a:t>
            </a:r>
          </a:p>
        </p:txBody>
      </p:sp>
      <p:pic>
        <p:nvPicPr>
          <p:cNvPr id="5" name="Содержимое 4" descr="уч мс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599" y="1672046"/>
            <a:ext cx="5477691" cy="4224832"/>
          </a:xfrm>
        </p:spPr>
      </p:pic>
      <p:pic>
        <p:nvPicPr>
          <p:cNvPr id="6" name="Содержимое 5" descr="уч мс 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87291" y="1685109"/>
            <a:ext cx="5495109" cy="416646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13509"/>
            <a:ext cx="10778792" cy="10842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Еженедельный мониторинг вновь выявленных больных туберкулезом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3514"/>
            <a:ext cx="5384800" cy="456868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Еженедельно в эпидемиологический отдел ГБУЗ «СОКПТД» подается информация о вновь выявленных больных и проведении противоэпидемических и профилактических мероприятий в этих очагах. Данные мониторинга позволяют отслеживать количество очагов, полноту обследования контактных, госпитализацию, проведение заключительных дезинфекций</a:t>
            </a:r>
          </a:p>
        </p:txBody>
      </p:sp>
      <p:pic>
        <p:nvPicPr>
          <p:cNvPr id="7" name="Содержимое 6" descr="мониторинг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43732" y="1828800"/>
            <a:ext cx="5356531" cy="36598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35132"/>
            <a:ext cx="10726540" cy="12148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ДЕЗИНФЕКЦИОННЫЕ МЕРОПРИЯТИЯ В ОЧАГАХ ТУБЕРКУЛЕЗА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5944" y="1685109"/>
            <a:ext cx="7236822" cy="4976953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>
                <a:solidFill>
                  <a:srgbClr val="FFFF00"/>
                </a:solidFill>
              </a:rPr>
              <a:t>Текущая дезинфекция в очагах туберкулеза</a:t>
            </a:r>
          </a:p>
          <a:p>
            <a:r>
              <a:rPr lang="ru-RU" sz="7200" dirty="0"/>
              <a:t>Дезинфекционные средства для проведения текущей дезинфекции в очаге и плевательницы для сбора мокроты выдают в диспансере больному выделяющему МБТ. </a:t>
            </a:r>
          </a:p>
          <a:p>
            <a:r>
              <a:rPr lang="ru-RU" sz="7200" dirty="0"/>
              <a:t>В комнате больного ограничивается число предметов повседневного пользования, оставляют вещи, легко поддающиеся мытью, очистке, обеззараживанию. Мягкую мебель закрывают чехлами.</a:t>
            </a:r>
          </a:p>
          <a:p>
            <a:r>
              <a:rPr lang="ru-RU" sz="7200" dirty="0"/>
              <a:t>Для уборки помещения, где проживает больной, обеззараживания посуды, остатков пищи и т.д. родственникам больного рекомендуют переодеваться в специально выделенную одежду (халат), косынку, перчатки, при смене постельного белья необходимо надевать маску из 4 слоев марли. В пользовании у больного должно быть 2 плевательницы - одна для сбора мокроты, вторая, уже использованная, в это время подлежит обработке.</a:t>
            </a:r>
          </a:p>
          <a:p>
            <a:r>
              <a:rPr lang="ru-RU" sz="7200" dirty="0"/>
              <a:t>После приема пищи посуду больного сначала обеззараживают, затем промывают в проточной воде. Грязное белье больного, спецодежду собирают в бак с плотно закрытой крышкой отдельно от белья членов семьи и обеззараживают.</a:t>
            </a:r>
          </a:p>
          <a:p>
            <a:endParaRPr lang="ru-RU" dirty="0"/>
          </a:p>
        </p:txBody>
      </p:sp>
      <p:pic>
        <p:nvPicPr>
          <p:cNvPr id="7" name="Содержимое 6" descr="тек дез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3187" y="1933303"/>
            <a:ext cx="4136747" cy="3801291"/>
          </a:xfrm>
        </p:spPr>
      </p:pic>
    </p:spTree>
    <p:extLst>
      <p:ext uri="{BB962C8B-B14F-4D97-AF65-F5344CB8AC3E}">
        <p14:creationId xmlns:p14="http://schemas.microsoft.com/office/powerpoint/2010/main" val="192841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7" y="609601"/>
            <a:ext cx="9877455" cy="775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Выдача препаратов в очаги МБТ+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6" y="1384664"/>
            <a:ext cx="6324357" cy="5120639"/>
          </a:xfrm>
        </p:spPr>
        <p:txBody>
          <a:bodyPr>
            <a:noAutofit/>
          </a:bodyPr>
          <a:lstStyle/>
          <a:p>
            <a:r>
              <a:rPr lang="ru-RU" sz="3600" dirty="0"/>
              <a:t>Выдаваемые в очаги дезинфицирующие средства фиксируются в «Журнал учета дезинфицирующих средств, выданных больным, выделяющим МБТ+ и проведение инструктажа по их применению</a:t>
            </a:r>
          </a:p>
        </p:txBody>
      </p:sp>
      <p:pic>
        <p:nvPicPr>
          <p:cNvPr id="7" name="Содержимое 6" descr="ди хлор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7019" y="1646238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151456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Нормы выдачи дезинфицирующих средств</a:t>
            </a:r>
          </a:p>
        </p:txBody>
      </p:sp>
      <p:pic>
        <p:nvPicPr>
          <p:cNvPr id="5" name="Содержимое 4" descr="норм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1497" y="1646237"/>
            <a:ext cx="4186343" cy="4885191"/>
          </a:xfrm>
        </p:spPr>
      </p:pic>
      <p:pic>
        <p:nvPicPr>
          <p:cNvPr id="6" name="Содержимое 5" descr="ди хлор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7019" y="1646238"/>
            <a:ext cx="4525962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898220D5-71BD-457F-82C1-C27BABD7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МЕДСЕСТРА – ЭТО СЕРДЦЕ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НАШЕГО БЕССЕРДЕЧНОГО МИРА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73CAF7-FF07-44E7-BB11-0619759DF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Медицинская сестра – сестра «милосердия» , первый помощник врача.</a:t>
            </a:r>
          </a:p>
          <a:p>
            <a:r>
              <a:rPr lang="ru-RU" sz="3200" dirty="0"/>
              <a:t> Главное в ее профессии: любовь к людям, умение сострадать, успокоить больного, заставить поверить в свои силы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027C6BCD-61E6-49A3-BDB8-6DBC7C5EA4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384800" cy="4108173"/>
          </a:xfrm>
        </p:spPr>
      </p:pic>
    </p:spTree>
    <p:extLst>
      <p:ext uri="{BB962C8B-B14F-4D97-AF65-F5344CB8AC3E}">
        <p14:creationId xmlns:p14="http://schemas.microsoft.com/office/powerpoint/2010/main" val="286404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FFC000"/>
                </a:solidFill>
              </a:rPr>
              <a:t>Памятка пациенту для текущей дезинфекции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-151119124401-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8904" y="1646237"/>
            <a:ext cx="4032098" cy="4885191"/>
          </a:xfrm>
        </p:spPr>
      </p:pic>
      <p:pic>
        <p:nvPicPr>
          <p:cNvPr id="6" name="Содержимое 5" descr="img-151119124401-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0434" y="1646238"/>
            <a:ext cx="3760173" cy="491131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39634"/>
            <a:ext cx="10817980" cy="12148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ЗАКЛЮЧИТЕЛЬНАЯ ДЕЗИНФЕКЦИЯ В ОЧАГАХ ТУБЕРКУЛЕЗА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1" y="1436915"/>
            <a:ext cx="3058110" cy="23683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2" y="1685109"/>
            <a:ext cx="6810293" cy="4885508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rgbClr val="FFFF00"/>
                </a:solidFill>
              </a:rPr>
              <a:t>Заключительная дезинфекция в очагах туберкулеза</a:t>
            </a:r>
          </a:p>
          <a:p>
            <a:r>
              <a:rPr lang="ru-RU" sz="1900" dirty="0"/>
              <a:t>Заключительную дезинфекцию проводят сотрудники дезинфекционной станции, не позднее суток с момента получения заявки от ПТД и госпитализации больного с последующей выдачей подтверждающего документа.</a:t>
            </a:r>
          </a:p>
          <a:p>
            <a:r>
              <a:rPr lang="ru-RU" sz="1900" dirty="0">
                <a:solidFill>
                  <a:srgbClr val="FFFF00"/>
                </a:solidFill>
              </a:rPr>
              <a:t>Заключительную дезинфекцию осуществляют</a:t>
            </a:r>
            <a:r>
              <a:rPr lang="ru-RU" sz="1900" dirty="0"/>
              <a:t>:</a:t>
            </a:r>
          </a:p>
          <a:p>
            <a:r>
              <a:rPr lang="ru-RU" sz="1900" dirty="0"/>
              <a:t> Во всех случаях выбытия больного из домашнего очага в больницу, санаторий, смены места жительства, смерти.</a:t>
            </a:r>
          </a:p>
          <a:p>
            <a:r>
              <a:rPr lang="ru-RU" sz="1900" dirty="0"/>
              <a:t>При наличии выделения МБТ, наличии распада, присутствии в очаге детей, подростков и беременных женщин, ВИЧ-инфицированных и больных психическими заболеваниями.</a:t>
            </a:r>
          </a:p>
          <a:p>
            <a:r>
              <a:rPr lang="ru-RU" sz="1900" dirty="0"/>
              <a:t>Внеочередную дезинфекцию по типу заключительной осуществляют перед возвращением родильниц из роддомов; </a:t>
            </a:r>
          </a:p>
          <a:p>
            <a:r>
              <a:rPr lang="ru-RU" sz="1900" dirty="0"/>
              <a:t>В  случаях, когда больной не покидал очаг в течение года.</a:t>
            </a:r>
          </a:p>
          <a:p>
            <a:endParaRPr lang="ru-RU" sz="1900" dirty="0"/>
          </a:p>
          <a:p>
            <a:endParaRPr lang="ru-RU" sz="19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7" y="3877486"/>
            <a:ext cx="3030583" cy="27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0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3981FE9-324C-471A-B1F1-24E4D26D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Диспансерное наблюдение за взрослыми в  </a:t>
            </a:r>
            <a:r>
              <a:rPr lang="en-US" sz="2800" dirty="0">
                <a:solidFill>
                  <a:srgbClr val="FFC000"/>
                </a:solidFill>
              </a:rPr>
              <a:t>IV</a:t>
            </a:r>
            <a:r>
              <a:rPr lang="ru-RU" sz="2800" dirty="0">
                <a:solidFill>
                  <a:srgbClr val="FFC000"/>
                </a:solidFill>
              </a:rPr>
              <a:t> группе.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 Лица контактирующие с источником туберкулезной инфекции</a:t>
            </a:r>
            <a:endParaRPr lang="ru-RU" sz="28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7C96453F-D806-4AF4-B7B8-C0B121025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331352"/>
            <a:ext cx="5384800" cy="3175464"/>
          </a:xfrm>
        </p:spPr>
        <p:txBody>
          <a:bodyPr>
            <a:normAutofit lnSpcReduction="10000"/>
          </a:bodyPr>
          <a:lstStyle/>
          <a:p>
            <a:r>
              <a:rPr lang="ru-RU" sz="1700" dirty="0">
                <a:solidFill>
                  <a:srgbClr val="FFFF00"/>
                </a:solidFill>
              </a:rPr>
              <a:t>4А -</a:t>
            </a:r>
            <a:r>
              <a:rPr lang="ru-RU" sz="1700" dirty="0"/>
              <a:t> Лица, состоящие в   бытовом    (родственном, квартирном) и производственном   контакте с больным активной формой туберкулеза с   установленным или неустановленным выделением МБТ</a:t>
            </a:r>
          </a:p>
          <a:p>
            <a:r>
              <a:rPr lang="ru-RU" sz="1700" dirty="0">
                <a:solidFill>
                  <a:srgbClr val="FFFF00"/>
                </a:solidFill>
              </a:rPr>
              <a:t>Обследование</a:t>
            </a:r>
            <a:r>
              <a:rPr lang="ru-RU" sz="1700" dirty="0"/>
              <a:t> 1 раз в 6  мес. при   контакте с выделителем МБТ и 1 раз в год при контакте с больным активной формой туберкулеза без установленного выделения МБТ</a:t>
            </a:r>
          </a:p>
          <a:p>
            <a:r>
              <a:rPr lang="ru-RU" sz="1700" dirty="0">
                <a:solidFill>
                  <a:srgbClr val="FFFF00"/>
                </a:solidFill>
              </a:rPr>
              <a:t>Длительность наблюдения </a:t>
            </a:r>
            <a:r>
              <a:rPr lang="ru-RU" sz="1700" dirty="0"/>
              <a:t>определяют   сроком излечения    больного   плюс 1 год после прекращения    контакта с выделителем МБТ</a:t>
            </a:r>
          </a:p>
          <a:p>
            <a:endParaRPr lang="ru-RU" dirty="0"/>
          </a:p>
        </p:txBody>
      </p:sp>
      <p:pic>
        <p:nvPicPr>
          <p:cNvPr id="10" name="Содержимое 8" descr="фл.jpg">
            <a:extLst>
              <a:ext uri="{FF2B5EF4-FFF2-40B4-BE49-F238E27FC236}">
                <a16:creationId xmlns:a16="http://schemas.microsoft.com/office/drawing/2014/main" xmlns="" id="{930B50A9-8601-460F-96A7-AA9F691F88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2437" y="3429000"/>
            <a:ext cx="5043143" cy="3175464"/>
          </a:xfr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D2EE00F1-6640-4991-8BAC-7ACB63A6F8F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02438" y="1497496"/>
            <a:ext cx="5389562" cy="187865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FFFF00"/>
                </a:solidFill>
              </a:rPr>
              <a:t>4 Б </a:t>
            </a:r>
            <a:r>
              <a:rPr lang="ru-RU" sz="1600" dirty="0"/>
              <a:t>- Лица, имеющие профессиональный контакт с источником инфекции:  работники  противотуберкулезных  учреждений.</a:t>
            </a:r>
          </a:p>
          <a:p>
            <a:r>
              <a:rPr lang="ru-RU" sz="1600" dirty="0">
                <a:solidFill>
                  <a:srgbClr val="FFFF00"/>
                </a:solidFill>
              </a:rPr>
              <a:t>Обследование</a:t>
            </a:r>
            <a:r>
              <a:rPr lang="ru-RU" sz="1600" dirty="0"/>
              <a:t> не реже 1  раза в 6   месяцев </a:t>
            </a:r>
          </a:p>
          <a:p>
            <a:r>
              <a:rPr lang="ru-RU" sz="1600" dirty="0">
                <a:solidFill>
                  <a:srgbClr val="FFFF00"/>
                </a:solidFill>
              </a:rPr>
              <a:t>Длительность</a:t>
            </a:r>
            <a:r>
              <a:rPr lang="ru-RU" sz="1600" dirty="0"/>
              <a:t> определяется сроком  работы в   условиях  профессионального   контакта   плюс 1 год после его прекращения</a:t>
            </a:r>
          </a:p>
          <a:p>
            <a:endParaRPr lang="ru-RU" dirty="0"/>
          </a:p>
        </p:txBody>
      </p:sp>
      <p:pic>
        <p:nvPicPr>
          <p:cNvPr id="12" name="Содержимое 6" descr="передача инф.jpg">
            <a:extLst>
              <a:ext uri="{FF2B5EF4-FFF2-40B4-BE49-F238E27FC236}">
                <a16:creationId xmlns:a16="http://schemas.microsoft.com/office/drawing/2014/main" xmlns="" id="{BE9070E2-DC83-41A1-A349-9E807160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79" y="1497496"/>
            <a:ext cx="3397205" cy="17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7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89" y="253536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Диспансерное наблюдение за детьми и подростками  в  </a:t>
            </a:r>
            <a:r>
              <a:rPr lang="en-US" sz="2800" dirty="0">
                <a:solidFill>
                  <a:srgbClr val="FFC000"/>
                </a:solidFill>
              </a:rPr>
              <a:t>IV</a:t>
            </a:r>
            <a:r>
              <a:rPr lang="ru-RU" sz="2800" dirty="0">
                <a:solidFill>
                  <a:srgbClr val="FFC000"/>
                </a:solidFill>
              </a:rPr>
              <a:t> группе.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 Лица контактирующие с источником туберкулезной инфекции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45919"/>
            <a:ext cx="5384800" cy="480713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4А </a:t>
            </a:r>
            <a:r>
              <a:rPr lang="ru-RU" dirty="0"/>
              <a:t>- Дети и   подростки  всех возрастов,    состоящие в</a:t>
            </a:r>
          </a:p>
          <a:p>
            <a:r>
              <a:rPr lang="ru-RU" dirty="0"/>
              <a:t>бытовом    (семейном, родственном, квартирном)    контакте с больными  активной   формой туберкулеза с выделением МБТ. </a:t>
            </a:r>
          </a:p>
          <a:p>
            <a:r>
              <a:rPr lang="ru-RU" dirty="0">
                <a:solidFill>
                  <a:srgbClr val="FFFF00"/>
                </a:solidFill>
              </a:rPr>
              <a:t>4Б </a:t>
            </a:r>
            <a:r>
              <a:rPr lang="ru-RU" dirty="0"/>
              <a:t>- Дети из    контакта с больными   активным   туберкулезом без   выделения МБТ. </a:t>
            </a:r>
          </a:p>
          <a:p>
            <a:r>
              <a:rPr lang="ru-RU" dirty="0">
                <a:solidFill>
                  <a:srgbClr val="FFFF00"/>
                </a:solidFill>
              </a:rPr>
              <a:t>Обследование</a:t>
            </a:r>
            <a:r>
              <a:rPr lang="ru-RU" dirty="0"/>
              <a:t> не реже 1  раза в 6   месяцев </a:t>
            </a:r>
          </a:p>
          <a:p>
            <a:r>
              <a:rPr lang="ru-RU" dirty="0">
                <a:solidFill>
                  <a:srgbClr val="FFFF00"/>
                </a:solidFill>
              </a:rPr>
              <a:t>Наблюдение</a:t>
            </a:r>
            <a:r>
              <a:rPr lang="ru-RU" dirty="0"/>
              <a:t> весь период контакта и  не менее 1 года с момента прекращения активности   туберкулезного процесса у  больного.  С   умершим от туберкулеза больным, - 2 года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дет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0550" y="2182236"/>
            <a:ext cx="5741850" cy="368298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Клиническое излечение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Исчезновение всех признаков активного туберкулезного процесса в результате проведенного основного курса комплексного лечения.</a:t>
            </a:r>
          </a:p>
          <a:p>
            <a:r>
              <a:rPr lang="ru-RU" dirty="0"/>
              <a:t>Констатация клинического излечения туберкулеза и момент завершения эффективного курса комплексного лечения определяются отсутствием положительной динамики признаков туберкулезного процесса в течение 2 - 3-х месяцев.</a:t>
            </a:r>
          </a:p>
          <a:p>
            <a:r>
              <a:rPr lang="ru-RU" dirty="0"/>
              <a:t>Обследование 1 раз в 6  мес.</a:t>
            </a:r>
          </a:p>
          <a:p>
            <a:r>
              <a:rPr lang="ru-RU" dirty="0"/>
              <a:t>Лица с     большими   либо малыми остаточными изменениями при наличии отягощающих  факторов наблюдаются  3 года.    Лица с малыми остаточными изменениями  без отягощающих факторов - 2  года.      Лица без   остаточных изменений -1 год.</a:t>
            </a:r>
          </a:p>
          <a:p>
            <a:r>
              <a:rPr lang="ru-RU" dirty="0"/>
              <a:t>О прекращении наблюдения  пациент  извещается в письменной форме. Извещение регистрируют в специальном журнале.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формы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34539" y="2027584"/>
            <a:ext cx="5579165" cy="414461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8568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Снятие очагов с эпидемиологического учета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8053" y="1110343"/>
            <a:ext cx="6175512" cy="54941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/>
          </a:p>
          <a:p>
            <a:r>
              <a:rPr lang="ru-RU" sz="1800" dirty="0"/>
              <a:t>Наблюдение за контактными лицами осуществляют в течение всего срока выделения МБТ, а также в течение 1 года после снятия выделителя МБТ с  учета или выезда и 2 лет после смерти больного. Эти требования касаются и больных, ранее неизвестных диспансеру, у которых деструктивный туберкулез обнаружен только на вскрытии.</a:t>
            </a:r>
          </a:p>
          <a:p>
            <a:r>
              <a:rPr lang="ru-RU" sz="1800" dirty="0"/>
              <a:t>Очаги в детских, учебных, лечебных учреждениях, на промышленных предприятиях и других учреждениях снимают с учета через 1 год после прекращения выделения МБТ при выполнении всех намеченных планом противоэпидемических мероприятий.</a:t>
            </a:r>
          </a:p>
          <a:p>
            <a:r>
              <a:rPr lang="ru-RU" sz="1800" dirty="0"/>
              <a:t>Лица, находящиеся в периодическом контакте с больным, выделяющим МБТ, обследуются не реже 1 раза в 6 мес. При кратковременных и случайных контактах родственники больного и другие лица обследуются после установления контакта с выявленным больным, затем через 6 мес. и 1 год после прекращения контакта. </a:t>
            </a:r>
          </a:p>
        </p:txBody>
      </p:sp>
      <p:pic>
        <p:nvPicPr>
          <p:cNvPr id="7" name="Содержимое 6" descr="справк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6330" y="1775791"/>
            <a:ext cx="5287618" cy="427477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Снятие очагов с эпидемиологического учета у детей и подростков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Детей в возрасте до 3 лет из контакта с больными активным туберкулезом наблюдают до снятия с учета. Детей старшего возраста и подростков - до перевода больного в III группу диспансерного учета. </a:t>
            </a:r>
          </a:p>
          <a:p>
            <a:r>
              <a:rPr lang="ru-RU" dirty="0"/>
              <a:t>Если у детей окончание наблюдения приходится на пре пубертатный возраст (12 - 13 лет), то срок наблюдения продлевается до 15-летнего возраста. </a:t>
            </a:r>
          </a:p>
        </p:txBody>
      </p:sp>
      <p:pic>
        <p:nvPicPr>
          <p:cNvPr id="5" name="Содержимое 4" descr="дети слуш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889919"/>
            <a:ext cx="5384800" cy="4038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CF475-CBD3-449B-AF57-43390AC9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798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effectLst/>
              </a:rPr>
              <a:t>Медицинская сестра участковая -  квалифицированный помощник врача на всех участках его работы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4544BC-3DEF-4FFC-893B-E3A540D373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Туберкулез, увы, не становится болезнью прошлого, число случаев его в мире растет, а в России достигнута пока только некоторая стабилизация заболевания. Пациентам, их родственникам и друзьям требуется помощь специалиста. </a:t>
            </a:r>
            <a:r>
              <a:rPr lang="ru-RU" dirty="0">
                <a:solidFill>
                  <a:srgbClr val="FFFF00"/>
                </a:solidFill>
              </a:rPr>
              <a:t>Трудно переоценить роль медицинской сестры в организации лечения больных туберкулезом — она и контролирует, и поддерживает, и советует, а также обеспечивает безопасность как для пациента, так и для его окружения. 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B94C30D-FA21-4233-A040-22DAD2D766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89043"/>
            <a:ext cx="5698435" cy="4253948"/>
          </a:xfrm>
        </p:spPr>
      </p:pic>
    </p:spTree>
    <p:extLst>
      <p:ext uri="{BB962C8B-B14F-4D97-AF65-F5344CB8AC3E}">
        <p14:creationId xmlns:p14="http://schemas.microsoft.com/office/powerpoint/2010/main" val="87091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24869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Спасибо за внимание</a:t>
            </a:r>
          </a:p>
        </p:txBody>
      </p:sp>
      <p:pic>
        <p:nvPicPr>
          <p:cNvPr id="4" name="Содержимое 3" descr="мс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1412" y="2011363"/>
            <a:ext cx="4169175" cy="41608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781"/>
            <a:ext cx="10515600" cy="1029876"/>
          </a:xfrm>
        </p:spPr>
        <p:txBody>
          <a:bodyPr>
            <a:noAutofit/>
          </a:bodyPr>
          <a:lstStyle/>
          <a:p>
            <a:pPr algn="ctr"/>
            <a:r>
              <a:rPr lang="ru-RU" sz="3300" dirty="0">
                <a:solidFill>
                  <a:srgbClr val="FFFF00"/>
                </a:solidFill>
              </a:rPr>
              <a:t>Основными функциями участковой службы противотуберкулезного диспансера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84243"/>
            <a:ext cx="5181600" cy="4851622"/>
          </a:xfrm>
        </p:spPr>
        <p:txBody>
          <a:bodyPr>
            <a:noAutofit/>
          </a:bodyPr>
          <a:lstStyle/>
          <a:p>
            <a:r>
              <a:rPr lang="ru-RU" sz="1600" dirty="0"/>
              <a:t>диспансерное наблюдение больных туберкулезом;</a:t>
            </a:r>
          </a:p>
          <a:p>
            <a:r>
              <a:rPr lang="ru-RU" sz="1600" dirty="0"/>
              <a:t>учет, диспансерное наблюдение за лицами, контактирующими с больными туберкулезом, осуществление профилактических и оздоровительных мероприятий в их отношении;</a:t>
            </a:r>
          </a:p>
          <a:p>
            <a:r>
              <a:rPr lang="ru-RU" sz="1600" dirty="0"/>
              <a:t>осуществление профилактических мероприятий в отношении лиц, находящихся в семейном контакте с больными туберкулезом: регулярное диспансерное наблюдение за ними, проведение профилактических и оздоровительных мероприятий в очаге туберкулезной инфекции (превентивное и профилактическое лечение, текущая дезинфекция и другое);</a:t>
            </a:r>
          </a:p>
          <a:p>
            <a:r>
              <a:rPr lang="ru-RU" sz="1600" dirty="0"/>
              <a:t>осуществление комплекса диагностических мероприятий по установлению диагноза у лиц с подозрением на туберкулез;</a:t>
            </a:r>
          </a:p>
          <a:p>
            <a:r>
              <a:rPr lang="ru-RU" sz="1600" dirty="0"/>
              <a:t>организация контролируемого лечения больных туберкулезом в амбулаторных условиях, в том числе на дому;</a:t>
            </a:r>
          </a:p>
          <a:p>
            <a:pPr marL="0" indent="0">
              <a:buNone/>
            </a:pPr>
            <a:endParaRPr lang="ru-RU" sz="1600" dirty="0"/>
          </a:p>
          <a:p>
            <a:endParaRPr lang="ru-RU" sz="16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3074" name="Picture 2" descr="C:\Users\User\Desktop\презен участ мс\tubi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18367" y="1763485"/>
            <a:ext cx="4872444" cy="4323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70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Должностная инструкция медицинской сестры участковой</a:t>
            </a:r>
          </a:p>
        </p:txBody>
      </p:sp>
      <p:pic>
        <p:nvPicPr>
          <p:cNvPr id="6" name="Содержимое 5" descr="инстр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1261" y="1815738"/>
            <a:ext cx="3187337" cy="470262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44541" y="1737361"/>
            <a:ext cx="7707087" cy="48985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Медицинская сестра обязана: </a:t>
            </a:r>
          </a:p>
          <a:p>
            <a:pPr>
              <a:buNone/>
            </a:pPr>
            <a:r>
              <a:rPr lang="ru-RU" dirty="0"/>
              <a:t>- Подготовить рабочее место к амбулаторному приему  </a:t>
            </a:r>
          </a:p>
          <a:p>
            <a:pPr>
              <a:buNone/>
            </a:pPr>
            <a:r>
              <a:rPr lang="ru-RU" dirty="0"/>
              <a:t>- Грамотно и аккуратно вести медицинскую документацию</a:t>
            </a:r>
          </a:p>
          <a:p>
            <a:pPr>
              <a:buNone/>
            </a:pPr>
            <a:r>
              <a:rPr lang="ru-RU" dirty="0"/>
              <a:t>- Обеспечивать инфекционную безопасность</a:t>
            </a:r>
          </a:p>
          <a:p>
            <a:pPr>
              <a:buNone/>
            </a:pPr>
            <a:r>
              <a:rPr lang="ru-RU" dirty="0"/>
              <a:t>- Обеспечивать вызов и явку больных и контактных лиц на плановое обследование</a:t>
            </a:r>
          </a:p>
          <a:p>
            <a:pPr>
              <a:buNone/>
            </a:pPr>
            <a:r>
              <a:rPr lang="ru-RU" dirty="0"/>
              <a:t>- Посещать очаги туберкулезной инфекции согласно плана посещений</a:t>
            </a:r>
          </a:p>
          <a:p>
            <a:pPr>
              <a:buNone/>
            </a:pPr>
            <a:r>
              <a:rPr lang="ru-RU" dirty="0"/>
              <a:t>- Уметь работать на персональном компьютере  и с сетевыми локальными версиями специальных программ</a:t>
            </a:r>
          </a:p>
          <a:p>
            <a:pPr marL="0" indent="0">
              <a:buNone/>
            </a:pPr>
            <a:r>
              <a:rPr lang="ru-RU" dirty="0"/>
              <a:t>- Проводить санитарно-просветительную работу  по профилактике заболеваний среди пациентов и здорового населения.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4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Нормативные документы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99" y="1645920"/>
            <a:ext cx="6453809" cy="45262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	</a:t>
            </a:r>
            <a:r>
              <a:rPr lang="ru-RU" dirty="0">
                <a:solidFill>
                  <a:srgbClr val="FFFF00"/>
                </a:solidFill>
              </a:rPr>
              <a:t>ФЗ  от 18.06.2001г. №77-ФЗ</a:t>
            </a:r>
            <a:r>
              <a:rPr lang="ru-RU" dirty="0"/>
              <a:t> «О предупреждении  распространения туберкулеза в Российской Федерации».</a:t>
            </a:r>
          </a:p>
          <a:p>
            <a:r>
              <a:rPr lang="ru-RU" dirty="0"/>
              <a:t>2.    </a:t>
            </a:r>
            <a:r>
              <a:rPr lang="ru-RU" dirty="0">
                <a:solidFill>
                  <a:srgbClr val="FFFF00"/>
                </a:solidFill>
              </a:rPr>
              <a:t>СП 3.1/3.2.3146-13 </a:t>
            </a:r>
            <a:r>
              <a:rPr lang="ru-RU" dirty="0"/>
              <a:t>«Общие требования по профилактике инфекционных и паразитарных болезней»</a:t>
            </a:r>
          </a:p>
          <a:p>
            <a:r>
              <a:rPr lang="ru-RU" dirty="0"/>
              <a:t>3.    </a:t>
            </a:r>
            <a:r>
              <a:rPr lang="ru-RU" dirty="0">
                <a:solidFill>
                  <a:srgbClr val="FFFF00"/>
                </a:solidFill>
              </a:rPr>
              <a:t>СП 3.1.2.3114-13 </a:t>
            </a:r>
            <a:r>
              <a:rPr lang="ru-RU" dirty="0"/>
              <a:t>«Профилактика туберкулеза»</a:t>
            </a:r>
          </a:p>
          <a:p>
            <a:r>
              <a:rPr lang="ru-RU" dirty="0"/>
              <a:t>4. 	</a:t>
            </a:r>
            <a:r>
              <a:rPr lang="ru-RU" dirty="0">
                <a:solidFill>
                  <a:srgbClr val="FFFF00"/>
                </a:solidFill>
              </a:rPr>
              <a:t>Приказ МЗ РФ от 21.03.2003г. №109 </a:t>
            </a:r>
            <a:r>
              <a:rPr lang="ru-RU" dirty="0"/>
              <a:t>«О совершенствовании противотуберкулезных мероприятий в Российской Федерации».</a:t>
            </a:r>
          </a:p>
          <a:p>
            <a:r>
              <a:rPr lang="ru-RU" dirty="0"/>
              <a:t>5. 	</a:t>
            </a:r>
            <a:r>
              <a:rPr lang="ru-RU" dirty="0">
                <a:solidFill>
                  <a:srgbClr val="FFFF00"/>
                </a:solidFill>
              </a:rPr>
              <a:t>Приказ МЗ РФ от 15.11.2012г. № 932н   </a:t>
            </a:r>
            <a:r>
              <a:rPr lang="ru-RU" dirty="0"/>
              <a:t>«Об утверждении порядка оказания медицинской помощи больным туберкулезом.</a:t>
            </a:r>
          </a:p>
          <a:p>
            <a:r>
              <a:rPr lang="ru-RU" dirty="0"/>
              <a:t>6.     </a:t>
            </a:r>
            <a:r>
              <a:rPr lang="ru-RU" dirty="0">
                <a:solidFill>
                  <a:srgbClr val="FFFF00"/>
                </a:solidFill>
              </a:rPr>
              <a:t>Приказ МЗ РФ от 29 декабря 2014 г. № 951 </a:t>
            </a:r>
            <a:r>
              <a:rPr lang="ru-RU" dirty="0"/>
              <a:t>“Об утверждении методических рекомендаций по совершенствованию диагностики и лечения туберкулеза органов дыхания”</a:t>
            </a:r>
          </a:p>
          <a:p>
            <a:endParaRPr lang="ru-RU" dirty="0"/>
          </a:p>
        </p:txBody>
      </p:sp>
      <p:pic>
        <p:nvPicPr>
          <p:cNvPr id="5" name="Содержимое 4" descr="книги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1250" y="1867989"/>
            <a:ext cx="3942624" cy="39319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Приказы ГБУЗ «СОКПТД» регламентирующие работу участковой службы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1.  </a:t>
            </a:r>
            <a:r>
              <a:rPr lang="ru-RU" dirty="0">
                <a:solidFill>
                  <a:srgbClr val="FFFF00"/>
                </a:solidFill>
              </a:rPr>
              <a:t>Приказ ГБУЗ «СОКПТД» №27л от 12.01.15 </a:t>
            </a:r>
            <a:r>
              <a:rPr lang="ru-RU" dirty="0"/>
              <a:t>«Об организации выдачи дезинфицирующих средств больным МБТ «+» для текущей дезинфекции в домашнем очаге»</a:t>
            </a:r>
          </a:p>
          <a:p>
            <a:pPr>
              <a:buNone/>
            </a:pPr>
            <a:r>
              <a:rPr lang="ru-RU" dirty="0"/>
              <a:t>2.  </a:t>
            </a:r>
            <a:r>
              <a:rPr lang="ru-RU" dirty="0">
                <a:solidFill>
                  <a:srgbClr val="FFFF00"/>
                </a:solidFill>
              </a:rPr>
              <a:t>Приказ ГБУЗ «СОКПТД» №18л от 11.01.2016 г </a:t>
            </a:r>
            <a:r>
              <a:rPr lang="ru-RU" dirty="0"/>
              <a:t>«Об организации противоэпидемической работы в очагах туберкулезной инфекции и о взаимодействии с ГБУЗ «Тольяттинская дезинфекционная станция»</a:t>
            </a:r>
          </a:p>
          <a:p>
            <a:pPr>
              <a:buNone/>
            </a:pPr>
            <a:r>
              <a:rPr lang="ru-RU" dirty="0"/>
              <a:t>3.  </a:t>
            </a:r>
            <a:r>
              <a:rPr lang="ru-RU" dirty="0">
                <a:solidFill>
                  <a:srgbClr val="FFFF00"/>
                </a:solidFill>
              </a:rPr>
              <a:t>Приказ ГБУЗ «СОКПТД» №149л от 30.06.2016 г </a:t>
            </a:r>
            <a:r>
              <a:rPr lang="ru-RU" dirty="0"/>
              <a:t>« О порядке работы в очагах туберкулезной инфекции»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EE5E7FE-474B-4A85-88C0-B2E894B5E3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45920"/>
            <a:ext cx="5384800" cy="46886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739603" cy="14369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ПОРЯДОК ОКАЗАНИЯ МЕДИЦИНСКОЙ ПОМОЩИ БОЛЬНЫМ ТУБЕРКУЛЕЗОМ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9919"/>
            <a:ext cx="5384800" cy="4038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5040" y="1776550"/>
            <a:ext cx="5982792" cy="426481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 дня установления диагноза "туберкулез" больные подлежат диспансерному наблюдению врачом-фтизиатром в противотуберкулезном диспансере. Сроки наблюдения и объем необходимых лечебно-диагностических и противоэпидемических мероприятий определяется с учетом клинической формы туберкулеза, наличия лекарственной устойчивости возбудителя туберкулеза, осложнений, фоновых и сопутствующих заболеваний.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55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10674289" cy="7881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РЕГИСТРАЦИЯ И УЧЕТ ОЧАГОВ ТУБЕРКУЛЕЗА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89168"/>
            <a:ext cx="5788780" cy="4552195"/>
          </a:xfrm>
        </p:spPr>
        <p:txBody>
          <a:bodyPr>
            <a:normAutofit fontScale="92500"/>
          </a:bodyPr>
          <a:lstStyle/>
          <a:p>
            <a:r>
              <a:rPr lang="ru-RU" sz="2000" dirty="0"/>
              <a:t>На каждого больного с впервые в жизни установленным диагнозом активного туберкулеза,  врачом заполняется учетная Форма N 089/у-00 </a:t>
            </a:r>
            <a:r>
              <a:rPr lang="ru-RU" sz="2200" dirty="0"/>
              <a:t>«экстренное извещение о больном с впервые в жизни установленным диагнозом активного туберкулеза»</a:t>
            </a:r>
          </a:p>
          <a:p>
            <a:r>
              <a:rPr lang="ru-RU" sz="2000" dirty="0"/>
              <a:t>На больных, у которых установлено выделение МБТ, кроме ф. 089/у-00 составляется  </a:t>
            </a:r>
            <a:r>
              <a:rPr lang="ru-RU" sz="2000" b="1" dirty="0"/>
              <a:t>Форма №058/у «</a:t>
            </a:r>
            <a:r>
              <a:rPr lang="ru-RU" sz="2000" dirty="0"/>
              <a:t>экстренное извещение об инфекционном заболевании, пищевом, остром профессиональном отравлении, необычной реакции на прививку», которое в течение 24 часов пересылается в центр госсанэпиднадзора </a:t>
            </a:r>
          </a:p>
          <a:p>
            <a:r>
              <a:rPr lang="ru-RU" sz="2000" dirty="0"/>
              <a:t>Информация регистрируется  в "Журнале учета инфекционных заболеваний" (ф. N 060/у),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62" y="1489168"/>
            <a:ext cx="5087938" cy="4386963"/>
          </a:xfrm>
        </p:spPr>
      </p:pic>
    </p:spTree>
    <p:extLst>
      <p:ext uri="{BB962C8B-B14F-4D97-AF65-F5344CB8AC3E}">
        <p14:creationId xmlns:p14="http://schemas.microsoft.com/office/powerpoint/2010/main" val="75071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10334654" cy="84037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Форма извещения о взятии на учет</a:t>
            </a:r>
          </a:p>
        </p:txBody>
      </p:sp>
      <p:pic>
        <p:nvPicPr>
          <p:cNvPr id="6" name="Содержимое 5" descr="формы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392" y="1449978"/>
            <a:ext cx="9520599" cy="5202613"/>
          </a:xfrm>
        </p:spPr>
      </p:pic>
    </p:spTree>
    <p:extLst>
      <p:ext uri="{BB962C8B-B14F-4D97-AF65-F5344CB8AC3E}">
        <p14:creationId xmlns:p14="http://schemas.microsoft.com/office/powerpoint/2010/main" val="2996476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1175</TotalTime>
  <Words>1804</Words>
  <Application>Microsoft Office PowerPoint</Application>
  <PresentationFormat>Произвольный</PresentationFormat>
  <Paragraphs>122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ГБУЗ «Самарский областной клинический противотуберкулезный диспансер имени Н. В. Постникова»</vt:lpstr>
      <vt:lpstr>МЕДСЕСТРА – ЭТО СЕРДЦЕ  НАШЕГО БЕССЕРДЕЧНОГО МИРА</vt:lpstr>
      <vt:lpstr>Основными функциями участковой службы противотуберкулезного диспансера являются:</vt:lpstr>
      <vt:lpstr>Должностная инструкция медицинской сестры участковой</vt:lpstr>
      <vt:lpstr>Нормативные документы</vt:lpstr>
      <vt:lpstr>Приказы ГБУЗ «СОКПТД» регламентирующие работу участковой службы</vt:lpstr>
      <vt:lpstr>ПОРЯДОК ОКАЗАНИЯ МЕДИЦИНСКОЙ ПОМОЩИ БОЛЬНЫМ ТУБЕРКУЛЕЗОМ</vt:lpstr>
      <vt:lpstr>РЕГИСТРАЦИЯ И УЧЕТ ОЧАГОВ ТУБЕРКУЛЕЗА</vt:lpstr>
      <vt:lpstr>Форма извещения о взятии на учет</vt:lpstr>
      <vt:lpstr>ПЕРВИЧНОЕ ЭПИДЕМИОЛОГИЧЕСКОЕ ОБСЛЕДОВАНИЕ ОЧАГА И ПРОВЕДЕНИЕ В НЕМ ПРОТИВОЭПИДЕМИЧЕСКИХ МЕРОПРИЯТИЙ</vt:lpstr>
      <vt:lpstr>Журнал передачи контактных лиц</vt:lpstr>
      <vt:lpstr>         Первичное обследование очага и противоэпидемические мероприятия по месту работы или учебы больного </vt:lpstr>
      <vt:lpstr>Карта эпидемиологического обследования и наблюдения за очагом туберкулеза</vt:lpstr>
      <vt:lpstr> Динамическое наблюдение за очагами заносится в карту участковой медицинской сестры ф№085/у</vt:lpstr>
      <vt:lpstr>Разворот «Карточки участковой медсестры»</vt:lpstr>
      <vt:lpstr>Еженедельный мониторинг вновь выявленных больных туберкулезом</vt:lpstr>
      <vt:lpstr>ДЕЗИНФЕКЦИОННЫЕ МЕРОПРИЯТИЯ В ОЧАГАХ ТУБЕРКУЛЕЗА</vt:lpstr>
      <vt:lpstr>Выдача препаратов в очаги МБТ+</vt:lpstr>
      <vt:lpstr>Нормы выдачи дезинфицирующих средств</vt:lpstr>
      <vt:lpstr>Памятка пациенту для текущей дезинфекции</vt:lpstr>
      <vt:lpstr>ЗАКЛЮЧИТЕЛЬНАЯ ДЕЗИНФЕКЦИЯ В ОЧАГАХ ТУБЕРКУЛЕЗА</vt:lpstr>
      <vt:lpstr>Диспансерное наблюдение за взрослыми в  IV группе.  Лица контактирующие с источником туберкулезной инфекции</vt:lpstr>
      <vt:lpstr>Диспансерное наблюдение за детьми и подростками  в  IV группе.  Лица контактирующие с источником туберкулезной инфекции</vt:lpstr>
      <vt:lpstr>Клиническое излечение</vt:lpstr>
      <vt:lpstr>Снятие очагов с эпидемиологического учета</vt:lpstr>
      <vt:lpstr>Снятие очагов с эпидемиологического учета у детей и подростков</vt:lpstr>
      <vt:lpstr>Медицинская сестра участковая -  квалифицированный помощник врача на всех участках его работы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участковой медицинской сестры в очагах туберкулезной инфекции</dc:title>
  <dc:creator>Ком</dc:creator>
  <cp:lastModifiedBy>Admin</cp:lastModifiedBy>
  <cp:revision>138</cp:revision>
  <dcterms:created xsi:type="dcterms:W3CDTF">2017-02-25T16:49:08Z</dcterms:created>
  <dcterms:modified xsi:type="dcterms:W3CDTF">2017-11-24T08:45:10Z</dcterms:modified>
</cp:coreProperties>
</file>