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122" r:id="rId2"/>
  </p:sldMasterIdLst>
  <p:notesMasterIdLst>
    <p:notesMasterId r:id="rId53"/>
  </p:notesMasterIdLst>
  <p:handoutMasterIdLst>
    <p:handoutMasterId r:id="rId54"/>
  </p:handoutMasterIdLst>
  <p:sldIdLst>
    <p:sldId id="326" r:id="rId3"/>
    <p:sldId id="640" r:id="rId4"/>
    <p:sldId id="667" r:id="rId5"/>
    <p:sldId id="668" r:id="rId6"/>
    <p:sldId id="419" r:id="rId7"/>
    <p:sldId id="420" r:id="rId8"/>
    <p:sldId id="642" r:id="rId9"/>
    <p:sldId id="659" r:id="rId10"/>
    <p:sldId id="641" r:id="rId11"/>
    <p:sldId id="643" r:id="rId12"/>
    <p:sldId id="664" r:id="rId13"/>
    <p:sldId id="665" r:id="rId14"/>
    <p:sldId id="644" r:id="rId15"/>
    <p:sldId id="340" r:id="rId16"/>
    <p:sldId id="645" r:id="rId17"/>
    <p:sldId id="646" r:id="rId18"/>
    <p:sldId id="647" r:id="rId19"/>
    <p:sldId id="648" r:id="rId20"/>
    <p:sldId id="660" r:id="rId21"/>
    <p:sldId id="661" r:id="rId22"/>
    <p:sldId id="662" r:id="rId23"/>
    <p:sldId id="663" r:id="rId24"/>
    <p:sldId id="649" r:id="rId25"/>
    <p:sldId id="666" r:id="rId26"/>
    <p:sldId id="593" r:id="rId27"/>
    <p:sldId id="435" r:id="rId28"/>
    <p:sldId id="436" r:id="rId29"/>
    <p:sldId id="583" r:id="rId30"/>
    <p:sldId id="650" r:id="rId31"/>
    <p:sldId id="651" r:id="rId32"/>
    <p:sldId id="582" r:id="rId33"/>
    <p:sldId id="595" r:id="rId34"/>
    <p:sldId id="538" r:id="rId35"/>
    <p:sldId id="598" r:id="rId36"/>
    <p:sldId id="548" r:id="rId37"/>
    <p:sldId id="654" r:id="rId38"/>
    <p:sldId id="655" r:id="rId39"/>
    <p:sldId id="364" r:id="rId40"/>
    <p:sldId id="541" r:id="rId41"/>
    <p:sldId id="656" r:id="rId42"/>
    <p:sldId id="356" r:id="rId43"/>
    <p:sldId id="542" r:id="rId44"/>
    <p:sldId id="545" r:id="rId45"/>
    <p:sldId id="546" r:id="rId46"/>
    <p:sldId id="547" r:id="rId47"/>
    <p:sldId id="584" r:id="rId48"/>
    <p:sldId id="587" r:id="rId49"/>
    <p:sldId id="657" r:id="rId50"/>
    <p:sldId id="524" r:id="rId51"/>
    <p:sldId id="669" r:id="rId52"/>
  </p:sldIdLst>
  <p:sldSz cx="9144000" cy="6858000" type="screen4x3"/>
  <p:notesSz cx="6669088" cy="9928225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2400" b="1" kern="1200">
        <a:solidFill>
          <a:srgbClr val="FF0000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400" b="1" kern="1200">
        <a:solidFill>
          <a:srgbClr val="FF0000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400" b="1" kern="1200">
        <a:solidFill>
          <a:srgbClr val="FF0000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400" b="1" kern="1200">
        <a:solidFill>
          <a:srgbClr val="FF0000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400" b="1" kern="1200">
        <a:solidFill>
          <a:srgbClr val="FF0000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BFCAD3"/>
    <a:srgbClr val="F9F1E9"/>
    <a:srgbClr val="F5D4B9"/>
    <a:srgbClr val="DE8626"/>
    <a:srgbClr val="FDE862"/>
    <a:srgbClr val="8F999F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1466" autoAdjust="0"/>
    <p:restoredTop sz="86381" autoAdjust="0"/>
  </p:normalViewPr>
  <p:slideViewPr>
    <p:cSldViewPr>
      <p:cViewPr>
        <p:scale>
          <a:sx n="38" d="100"/>
          <a:sy n="38" d="100"/>
        </p:scale>
        <p:origin x="-2082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59"/>
    </p:cViewPr>
  </p:sorterViewPr>
  <p:notesViewPr>
    <p:cSldViewPr>
      <p:cViewPr varScale="1">
        <p:scale>
          <a:sx n="78" d="100"/>
          <a:sy n="78" d="100"/>
        </p:scale>
        <p:origin x="-1584" y="-90"/>
      </p:cViewPr>
      <p:guideLst>
        <p:guide orient="horz" pos="3127"/>
        <p:guide pos="21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98" tIns="45999" rIns="91998" bIns="4599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98" tIns="45999" rIns="91998" bIns="4599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98" tIns="45999" rIns="91998" bIns="4599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98" tIns="45999" rIns="91998" bIns="4599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A31068B-8269-4209-A37B-0ED66FD74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9811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98" tIns="45999" rIns="91998" bIns="4599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98" tIns="45999" rIns="91998" bIns="4599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0588" y="4714875"/>
            <a:ext cx="4887912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98" tIns="45999" rIns="91998" bIns="459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Klicken Sie, um die Textformatierung des Masters zu bearbeiten.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98" tIns="45999" rIns="91998" bIns="4599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98" tIns="45999" rIns="91998" bIns="4599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fld id="{BEB3AF92-5D05-4BAC-A3CC-8842BD6887D9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2905443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 eaLnBrk="1" hangingPunct="1"/>
            <a:fld id="{91C8F0F7-1CF6-4D19-ABB3-EBF5DBDC109A}" type="slidenum">
              <a:rPr lang="de-DE" altLang="de-DE" sz="1200" b="0" smtClean="0">
                <a:solidFill>
                  <a:schemeClr val="tx1"/>
                </a:solidFill>
                <a:latin typeface="Times"/>
              </a:rPr>
              <a:pPr eaLnBrk="1" hangingPunct="1"/>
              <a:t>1</a:t>
            </a:fld>
            <a:endParaRPr lang="de-DE" altLang="de-DE" sz="1200" b="0" smtClean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be-BY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777489" y="9431933"/>
            <a:ext cx="2890516" cy="49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 eaLnBrk="1" hangingPunct="1"/>
            <a:fld id="{E2C779BC-E430-4088-B607-130A9F7F999D}" type="slidenum">
              <a:rPr lang="de-DE" altLang="ru-RU" sz="1200"/>
              <a:pPr algn="r" eaLnBrk="1" hangingPunct="1"/>
              <a:t>8</a:t>
            </a:fld>
            <a:endParaRPr lang="de-DE" altLang="ru-RU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6425" y="414338"/>
            <a:ext cx="5456238" cy="4092575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2500" y="4714785"/>
            <a:ext cx="5064088" cy="4469000"/>
          </a:xfrm>
          <a:noFill/>
          <a:ln/>
        </p:spPr>
        <p:txBody>
          <a:bodyPr/>
          <a:lstStyle/>
          <a:p>
            <a:pPr eaLnBrk="1" hangingPunct="1"/>
            <a:r>
              <a:rPr lang="ru-RU" altLang="ru-RU" smtClean="0">
                <a:latin typeface="Arial" pitchFamily="34" charset="0"/>
              </a:rPr>
              <a:t>Мини-Спайк снижает риск микробной контаминации раствора благодаря встроенному воздушному антибактериальному фильтру 0,45 мкм. Встроенный фильтр тонкой очистки с размером пор 5 мкм, задерживает посторонние частицы, которые могут присутствовать в растворе. Также Мини-Спайк с воздушным фильтром 0,2 мкм снижает риск химической контаминации для персонала, т.к. способен задерживать токсические аэрозоли, формирующиеся при разведении лекарственных средств и препятствует их попаданию в окружающую среду.</a:t>
            </a:r>
          </a:p>
          <a:p>
            <a:pPr eaLnBrk="1" hangingPunct="1"/>
            <a:r>
              <a:rPr lang="ru-RU" altLang="ru-RU" smtClean="0">
                <a:latin typeface="Arial" pitchFamily="34" charset="0"/>
              </a:rPr>
              <a:t>Цветовая кодировка Мини-Спайков соответствует типам фильтров, встроенных в защитную пластину.</a:t>
            </a:r>
          </a:p>
          <a:p>
            <a:pPr eaLnBrk="1" hangingPunct="1"/>
            <a:r>
              <a:rPr lang="ru-RU" altLang="ru-RU" smtClean="0">
                <a:latin typeface="Arial" pitchFamily="34" charset="0"/>
              </a:rPr>
              <a:t>Устройство с зеленый колпачком оснащено воздушным фильтром 0,45 мкм; с синим колпачком – воздушным фильтром 0,45 мкм и фильтром тонкой очистки раствора 5 мкм; с красным колпачком – воздушным фильтром 0,2 мкм, задерживающим токсичные аэрозоли и фильтром тонкой очистки 5 мкм.</a:t>
            </a:r>
          </a:p>
          <a:p>
            <a:pPr eaLnBrk="1" hangingPunct="1"/>
            <a:endParaRPr lang="de-DE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3777489" y="9431933"/>
            <a:ext cx="2890516" cy="49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48" tIns="45874" rIns="91748" bIns="45874" anchor="b"/>
          <a:lstStyle/>
          <a:p>
            <a:pPr algn="r" defTabSz="915988" eaLnBrk="1" hangingPunct="1"/>
            <a:fld id="{7E841ACB-C611-4755-883C-B6759C6440D2}" type="slidenum">
              <a:rPr lang="de-DE" altLang="ru-RU" sz="1200"/>
              <a:pPr algn="r" defTabSz="915988" eaLnBrk="1" hangingPunct="1"/>
              <a:t>23</a:t>
            </a:fld>
            <a:endParaRPr lang="de-DE" altLang="ru-RU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7850" y="406400"/>
            <a:ext cx="5368925" cy="402748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6255" y="4636795"/>
            <a:ext cx="4951457" cy="4398102"/>
          </a:xfrm>
          <a:noFill/>
          <a:ln/>
        </p:spPr>
        <p:txBody>
          <a:bodyPr/>
          <a:lstStyle/>
          <a:p>
            <a:pPr eaLnBrk="1" hangingPunct="1"/>
            <a:endParaRPr lang="en-US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be-BY" altLang="ru-RU" smtClean="0"/>
              <a:t>Деление условное (эмболии, как осложнение, включают и воздушную эмболию и эмболию твердми частицавми)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ru-RU" smtClean="0">
              <a:latin typeface="Arial" pitchFamily="34" charset="0"/>
            </a:endParaRP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48480EA-BED5-4C43-891A-D9B4610D0D45}" type="slidenum">
              <a:rPr lang="de-DE" sz="1200">
                <a:latin typeface="Arial" charset="0"/>
                <a:cs typeface="+mn-cs"/>
              </a:rPr>
              <a:pPr algn="r">
                <a:defRPr/>
              </a:pPr>
              <a:t>35</a:t>
            </a:fld>
            <a:endParaRPr lang="de-DE" sz="1200">
              <a:latin typeface="Aria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>
              <a:latin typeface="Arial" pitchFamily="34" charset="0"/>
            </a:endParaRPr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C1D4AD-631C-4CA9-8FB9-C2E4D6A23678}" type="slidenum">
              <a:rPr lang="de-DE" altLang="de-DE">
                <a:latin typeface="Times"/>
              </a:rPr>
              <a:pPr/>
              <a:t>36</a:t>
            </a:fld>
            <a:endParaRPr lang="de-DE" altLang="de-DE">
              <a:latin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3BB35C-D92D-4716-A207-306DDF698A6A}" type="slidenum">
              <a:rPr lang="de-DE" smtClean="0">
                <a:latin typeface="Arial" pitchFamily="34" charset="0"/>
              </a:rPr>
              <a:pPr>
                <a:defRPr/>
              </a:pPr>
              <a:t>44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669" y="4715907"/>
            <a:ext cx="4893752" cy="446770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718B1F-2F94-4BEE-B728-9E72EB9E49C8}" type="slidenum">
              <a:rPr lang="de-DE" smtClean="0">
                <a:latin typeface="Arial" pitchFamily="34" charset="0"/>
              </a:rPr>
              <a:pPr>
                <a:defRPr/>
              </a:pPr>
              <a:t>45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669" y="4715907"/>
            <a:ext cx="4893752" cy="446770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5"/>
          <p:cNvSpPr txBox="1">
            <a:spLocks noChangeArrowheads="1"/>
          </p:cNvSpPr>
          <p:nvPr/>
        </p:nvSpPr>
        <p:spPr bwMode="auto">
          <a:xfrm>
            <a:off x="4859338" y="6275388"/>
            <a:ext cx="3313112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ru-RU" sz="1000" b="0" smtClean="0">
                <a:solidFill>
                  <a:schemeClr val="tx1"/>
                </a:solidFill>
                <a:latin typeface="RotisSansSerif" pitchFamily="34" charset="0"/>
              </a:rPr>
              <a:t>Горизонты познания</a:t>
            </a:r>
            <a:endParaRPr lang="en-US" sz="1000" b="0" smtClean="0">
              <a:solidFill>
                <a:schemeClr val="tx1"/>
              </a:solidFill>
              <a:latin typeface="RotisSansSerif" pitchFamily="34" charset="0"/>
            </a:endParaRPr>
          </a:p>
        </p:txBody>
      </p:sp>
      <p:pic>
        <p:nvPicPr>
          <p:cNvPr id="5" name="Picture 47" descr="Logo AAK Kop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5688" y="1196975"/>
            <a:ext cx="10795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8" descr="Header_AAK neu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2075" y="0"/>
            <a:ext cx="52419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1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143000" y="2743200"/>
            <a:ext cx="69342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Klicken Sie, um das Titelformat zu bearbeiten</a:t>
            </a:r>
          </a:p>
        </p:txBody>
      </p:sp>
      <p:sp>
        <p:nvSpPr>
          <p:cNvPr id="22542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10000"/>
            <a:ext cx="6934200" cy="1143000"/>
          </a:xfrm>
        </p:spPr>
        <p:txBody>
          <a:bodyPr/>
          <a:lstStyle>
            <a:lvl1pPr marL="0">
              <a:defRPr sz="1600"/>
            </a:lvl1pPr>
          </a:lstStyle>
          <a:p>
            <a:r>
              <a:rPr lang="de-DE"/>
              <a:t>Klicken Sie, um das Format des Untertitelmasters zu bearbeiten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308725"/>
            <a:ext cx="3905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12B51-7692-41F4-B721-C0574D1BAAE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180938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42E23-5149-4C4C-8060-10766A0BA3F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071001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1425" y="762000"/>
            <a:ext cx="1755775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50925" y="762000"/>
            <a:ext cx="51181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EADC9-F3AB-4E66-8BCA-944FD7E4D5F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798301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5063" y="762000"/>
            <a:ext cx="6942137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50925" y="1676400"/>
            <a:ext cx="3432175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5500" y="1676400"/>
            <a:ext cx="3433763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CC178-5903-4ECB-A0D7-2826C07B61A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12562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000" y="765000"/>
            <a:ext cx="4680000" cy="367700"/>
          </a:xfrm>
        </p:spPr>
        <p:txBody>
          <a:bodyPr anchor="b"/>
          <a:lstStyle>
            <a:lvl1pPr marL="0" indent="0">
              <a:buNone/>
              <a:defRPr sz="1400"/>
            </a:lvl1pPr>
          </a:lstStyle>
          <a:p>
            <a:r>
              <a:rPr lang="de-DE" dirty="0" smtClean="0"/>
              <a:t>Master-Untertitelformat bearbeiten</a:t>
            </a:r>
            <a:endParaRPr lang="en-US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40000" y="1125000"/>
            <a:ext cx="8280150" cy="359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48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1"/>
          </p:nvPr>
        </p:nvSpPr>
        <p:spPr>
          <a:xfrm>
            <a:off x="611188" y="1700213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788000" y="1701000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893615889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 descr="PPT AAK Titel Bildstreife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47713"/>
            <a:ext cx="91440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0" descr="Aesculap Academy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6238" y="5011738"/>
            <a:ext cx="151765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2811000"/>
            <a:ext cx="6408912" cy="7620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2800"/>
              </a:lnSpc>
              <a:defRPr sz="2800" b="1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3850544"/>
            <a:ext cx="5688912" cy="1656000"/>
          </a:xfrm>
        </p:spPr>
        <p:txBody>
          <a:bodyPr/>
          <a:lstStyle>
            <a:lvl1pPr marL="0" indent="0" algn="l">
              <a:defRPr sz="2400" baseline="0">
                <a:solidFill>
                  <a:srgbClr val="87888E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828675" y="6165850"/>
            <a:ext cx="2879725" cy="215900"/>
          </a:xfrm>
        </p:spPr>
        <p:txBody>
          <a:bodyPr/>
          <a:lstStyle>
            <a:lvl1pPr algn="l">
              <a:spcBef>
                <a:spcPct val="20000"/>
              </a:spcBef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de-DE"/>
              <a:t>B. Braun Melsungen AG | Seite </a:t>
            </a:r>
            <a:endParaRPr lang="en-US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1"/>
          </p:nvPr>
        </p:nvSpPr>
        <p:spPr>
          <a:xfrm>
            <a:off x="828675" y="6453188"/>
            <a:ext cx="2879725" cy="215900"/>
          </a:xfrm>
        </p:spPr>
        <p:txBody>
          <a:bodyPr/>
          <a:lstStyle>
            <a:lvl1pPr algn="l">
              <a:spcBef>
                <a:spcPct val="20000"/>
              </a:spcBef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 flipH="1">
            <a:off x="9205913" y="6577013"/>
            <a:ext cx="46037" cy="46037"/>
          </a:xfrm>
        </p:spPr>
        <p:txBody>
          <a:bodyPr/>
          <a:lstStyle>
            <a:lvl1pPr>
              <a:spcBef>
                <a:spcPct val="20000"/>
              </a:spcBef>
              <a:defRPr sz="200" b="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6A4AE66C-3A4C-4474-8BCF-6D5EF54D5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4954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gray">
          <a:xfrm>
            <a:off x="828675" y="1258888"/>
            <a:ext cx="7991475" cy="461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de-DE" sz="14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b="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8758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gray">
          <a:xfrm>
            <a:off x="0" y="749300"/>
            <a:ext cx="8958263" cy="1528763"/>
          </a:xfrm>
          <a:prstGeom prst="rect">
            <a:avLst/>
          </a:prstGeom>
          <a:solidFill>
            <a:srgbClr val="D9DAD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lang="ru-RU" sz="1600" b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gray">
          <a:xfrm>
            <a:off x="8956675" y="749300"/>
            <a:ext cx="187325" cy="1528763"/>
          </a:xfrm>
          <a:prstGeom prst="rect">
            <a:avLst/>
          </a:prstGeom>
          <a:solidFill>
            <a:srgbClr val="87888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lang="ru-RU" sz="1800" b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gray">
          <a:xfrm>
            <a:off x="0" y="0"/>
            <a:ext cx="9144000" cy="7667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lang="ru-RU" sz="1600" b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2811000"/>
            <a:ext cx="6408000" cy="7620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2800"/>
              </a:lnSpc>
              <a:defRPr sz="2800" b="1" baseline="0">
                <a:solidFill>
                  <a:srgbClr val="87888A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3850544"/>
            <a:ext cx="5688000" cy="1656000"/>
          </a:xfrm>
        </p:spPr>
        <p:txBody>
          <a:bodyPr/>
          <a:lstStyle>
            <a:lvl1pPr marL="0" indent="0">
              <a:buClr>
                <a:srgbClr val="87888A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 flipH="1">
            <a:off x="18421350" y="5876925"/>
            <a:ext cx="46038" cy="44450"/>
          </a:xfrm>
        </p:spPr>
        <p:txBody>
          <a:bodyPr/>
          <a:lstStyle>
            <a:lvl1pPr algn="l">
              <a:spcBef>
                <a:spcPct val="20000"/>
              </a:spcBef>
              <a:defRPr sz="200" b="1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9396413" y="6597650"/>
            <a:ext cx="46037" cy="71438"/>
          </a:xfrm>
        </p:spPr>
        <p:txBody>
          <a:bodyPr vert="horz" lIns="91440" tIns="45720" rIns="91440" bIns="45720" rtlCol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200" b="1" kern="1200">
                <a:solidFill>
                  <a:srgbClr val="000000">
                    <a:tint val="75000"/>
                  </a:srgb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B. Braun Melsungen AG | Seite </a:t>
            </a:r>
            <a:endParaRPr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251950" y="6667500"/>
            <a:ext cx="46038" cy="73025"/>
          </a:xfrm>
        </p:spPr>
        <p:txBody>
          <a:bodyPr lIns="91440" tIns="45720" rIns="91440" bIns="45720"/>
          <a:lstStyle>
            <a:lvl1pPr>
              <a:spcBef>
                <a:spcPct val="20000"/>
              </a:spcBef>
              <a:defRPr sz="200" b="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C9773491-2168-4FDC-9835-393E39D5D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1965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624765043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000" y="765000"/>
            <a:ext cx="4680000" cy="367700"/>
          </a:xfrm>
        </p:spPr>
        <p:txBody>
          <a:bodyPr anchor="b"/>
          <a:lstStyle>
            <a:lvl1pPr marL="0" indent="0">
              <a:buNone/>
              <a:defRPr sz="1400"/>
            </a:lvl1pPr>
          </a:lstStyle>
          <a:p>
            <a:r>
              <a:rPr lang="de-DE" dirty="0" smtClean="0"/>
              <a:t>Master-Untertitelformat bearbeiten</a:t>
            </a:r>
            <a:endParaRPr lang="en-US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40000" y="1125000"/>
            <a:ext cx="8280150" cy="359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48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1"/>
          </p:nvPr>
        </p:nvSpPr>
        <p:spPr>
          <a:xfrm>
            <a:off x="611188" y="1700213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788000" y="1701000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95804844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000" y="765000"/>
            <a:ext cx="4680000" cy="367700"/>
          </a:xfrm>
        </p:spPr>
        <p:txBody>
          <a:bodyPr anchor="b"/>
          <a:lstStyle>
            <a:lvl1pPr marL="0" indent="0">
              <a:buNone/>
              <a:defRPr sz="1400"/>
            </a:lvl1pPr>
          </a:lstStyle>
          <a:p>
            <a:r>
              <a:rPr lang="de-DE" dirty="0" smtClean="0"/>
              <a:t>Master-Untertitelformat bearbeiten</a:t>
            </a:r>
            <a:endParaRPr lang="en-US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40000" y="1125000"/>
            <a:ext cx="8280150" cy="359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48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1"/>
          </p:nvPr>
        </p:nvSpPr>
        <p:spPr>
          <a:xfrm>
            <a:off x="611188" y="1700213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788000" y="1701000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218539958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324F2-4FFC-428F-AAED-1A4EDF7ED9D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433392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000" y="765000"/>
            <a:ext cx="4680000" cy="367700"/>
          </a:xfrm>
        </p:spPr>
        <p:txBody>
          <a:bodyPr anchor="b"/>
          <a:lstStyle>
            <a:lvl1pPr marL="0" indent="0">
              <a:buNone/>
              <a:defRPr sz="1400"/>
            </a:lvl1pPr>
          </a:lstStyle>
          <a:p>
            <a:r>
              <a:rPr lang="de-DE" dirty="0" smtClean="0"/>
              <a:t>Master-Untertitelformat bearbeiten</a:t>
            </a:r>
            <a:endParaRPr lang="en-US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40000" y="1125000"/>
            <a:ext cx="8280150" cy="359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48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1"/>
          </p:nvPr>
        </p:nvSpPr>
        <p:spPr>
          <a:xfrm>
            <a:off x="611188" y="1700213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788000" y="1701000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953956090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000" y="765000"/>
            <a:ext cx="4680000" cy="367700"/>
          </a:xfrm>
        </p:spPr>
        <p:txBody>
          <a:bodyPr anchor="b"/>
          <a:lstStyle>
            <a:lvl1pPr marL="0" indent="0">
              <a:buNone/>
              <a:defRPr sz="1400"/>
            </a:lvl1pPr>
          </a:lstStyle>
          <a:p>
            <a:r>
              <a:rPr lang="de-DE" dirty="0" smtClean="0"/>
              <a:t>Master-Untertitelformat bearbeiten</a:t>
            </a:r>
            <a:endParaRPr lang="en-US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40000" y="1125000"/>
            <a:ext cx="8280150" cy="359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48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1"/>
          </p:nvPr>
        </p:nvSpPr>
        <p:spPr>
          <a:xfrm>
            <a:off x="611188" y="1700213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788000" y="1701000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356419306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000" y="765000"/>
            <a:ext cx="4680000" cy="367700"/>
          </a:xfrm>
        </p:spPr>
        <p:txBody>
          <a:bodyPr anchor="b"/>
          <a:lstStyle>
            <a:lvl1pPr marL="0" indent="0">
              <a:buNone/>
              <a:defRPr sz="1400"/>
            </a:lvl1pPr>
          </a:lstStyle>
          <a:p>
            <a:r>
              <a:rPr lang="de-DE" dirty="0" smtClean="0"/>
              <a:t>Master-Untertitelformat bearbeiten</a:t>
            </a:r>
            <a:endParaRPr lang="en-US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40000" y="1125000"/>
            <a:ext cx="8280150" cy="359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48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1"/>
          </p:nvPr>
        </p:nvSpPr>
        <p:spPr>
          <a:xfrm>
            <a:off x="611188" y="1700213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788000" y="1701000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979826716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000" y="765000"/>
            <a:ext cx="4680000" cy="367700"/>
          </a:xfrm>
        </p:spPr>
        <p:txBody>
          <a:bodyPr anchor="b"/>
          <a:lstStyle>
            <a:lvl1pPr marL="0" indent="0">
              <a:buNone/>
              <a:defRPr sz="1400"/>
            </a:lvl1pPr>
          </a:lstStyle>
          <a:p>
            <a:r>
              <a:rPr lang="de-DE" dirty="0" smtClean="0"/>
              <a:t>Master-Untertitelformat bearbeiten</a:t>
            </a:r>
            <a:endParaRPr lang="en-US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40000" y="1125000"/>
            <a:ext cx="8280150" cy="359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48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1"/>
          </p:nvPr>
        </p:nvSpPr>
        <p:spPr>
          <a:xfrm>
            <a:off x="611188" y="1700213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788000" y="1701000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343123074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000" y="765000"/>
            <a:ext cx="4680000" cy="367700"/>
          </a:xfrm>
        </p:spPr>
        <p:txBody>
          <a:bodyPr anchor="b"/>
          <a:lstStyle>
            <a:lvl1pPr marL="0" indent="0">
              <a:buNone/>
              <a:defRPr sz="1400"/>
            </a:lvl1pPr>
          </a:lstStyle>
          <a:p>
            <a:r>
              <a:rPr lang="de-DE" dirty="0" smtClean="0"/>
              <a:t>Master-Untertitelformat bearbeiten</a:t>
            </a:r>
            <a:endParaRPr lang="en-US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40000" y="1125000"/>
            <a:ext cx="8280150" cy="359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48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1"/>
          </p:nvPr>
        </p:nvSpPr>
        <p:spPr>
          <a:xfrm>
            <a:off x="611188" y="1700213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788000" y="1701000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446344478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000" y="765000"/>
            <a:ext cx="4680000" cy="367700"/>
          </a:xfrm>
        </p:spPr>
        <p:txBody>
          <a:bodyPr anchor="b"/>
          <a:lstStyle>
            <a:lvl1pPr marL="0" indent="0">
              <a:buNone/>
              <a:defRPr sz="1400"/>
            </a:lvl1pPr>
          </a:lstStyle>
          <a:p>
            <a:r>
              <a:rPr lang="de-DE" dirty="0" smtClean="0"/>
              <a:t>Master-Untertitelformat bearbeiten</a:t>
            </a:r>
            <a:endParaRPr lang="en-US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40000" y="1125000"/>
            <a:ext cx="8280150" cy="359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48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1"/>
          </p:nvPr>
        </p:nvSpPr>
        <p:spPr>
          <a:xfrm>
            <a:off x="611188" y="1700213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788000" y="1701000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952862795"/>
      </p:ext>
    </p:extLst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000" y="765000"/>
            <a:ext cx="4680000" cy="367700"/>
          </a:xfrm>
        </p:spPr>
        <p:txBody>
          <a:bodyPr anchor="b"/>
          <a:lstStyle>
            <a:lvl1pPr marL="0" indent="0">
              <a:buNone/>
              <a:defRPr sz="1400"/>
            </a:lvl1pPr>
          </a:lstStyle>
          <a:p>
            <a:r>
              <a:rPr lang="de-DE" dirty="0" smtClean="0"/>
              <a:t>Master-Untertitelformat bearbeiten</a:t>
            </a:r>
            <a:endParaRPr lang="en-US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40000" y="1125000"/>
            <a:ext cx="8280150" cy="359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48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1"/>
          </p:nvPr>
        </p:nvSpPr>
        <p:spPr>
          <a:xfrm>
            <a:off x="611188" y="1700213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788000" y="1701000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132284490"/>
      </p:ext>
    </p:extLst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000" y="765000"/>
            <a:ext cx="4680000" cy="367700"/>
          </a:xfrm>
        </p:spPr>
        <p:txBody>
          <a:bodyPr anchor="b"/>
          <a:lstStyle>
            <a:lvl1pPr marL="0" indent="0">
              <a:buNone/>
              <a:defRPr sz="1400"/>
            </a:lvl1pPr>
          </a:lstStyle>
          <a:p>
            <a:r>
              <a:rPr lang="de-DE" dirty="0" smtClean="0"/>
              <a:t>Master-Untertitelformat bearbeiten</a:t>
            </a:r>
            <a:endParaRPr lang="en-US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40000" y="1125000"/>
            <a:ext cx="8280150" cy="359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48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1"/>
          </p:nvPr>
        </p:nvSpPr>
        <p:spPr>
          <a:xfrm>
            <a:off x="611188" y="1700213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788000" y="1701000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677258041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000" y="765000"/>
            <a:ext cx="4680000" cy="367700"/>
          </a:xfrm>
        </p:spPr>
        <p:txBody>
          <a:bodyPr anchor="b"/>
          <a:lstStyle>
            <a:lvl1pPr marL="0" indent="0">
              <a:buNone/>
              <a:defRPr sz="1400"/>
            </a:lvl1pPr>
          </a:lstStyle>
          <a:p>
            <a:r>
              <a:rPr lang="de-DE" dirty="0" smtClean="0"/>
              <a:t>Master-Untertitelformat bearbeiten</a:t>
            </a:r>
            <a:endParaRPr lang="en-US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40000" y="1125000"/>
            <a:ext cx="8280150" cy="359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48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1"/>
          </p:nvPr>
        </p:nvSpPr>
        <p:spPr>
          <a:xfrm>
            <a:off x="611188" y="1700213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788000" y="1701000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626007866"/>
      </p:ext>
    </p:extLst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000" y="765000"/>
            <a:ext cx="4680000" cy="367700"/>
          </a:xfrm>
        </p:spPr>
        <p:txBody>
          <a:bodyPr anchor="b"/>
          <a:lstStyle>
            <a:lvl1pPr marL="0" indent="0">
              <a:buNone/>
              <a:defRPr sz="1400"/>
            </a:lvl1pPr>
          </a:lstStyle>
          <a:p>
            <a:r>
              <a:rPr lang="de-DE" dirty="0" smtClean="0"/>
              <a:t>Master-Untertitelformat bearbeiten</a:t>
            </a:r>
            <a:endParaRPr lang="en-US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40000" y="1125000"/>
            <a:ext cx="8280150" cy="359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48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1"/>
          </p:nvPr>
        </p:nvSpPr>
        <p:spPr>
          <a:xfrm>
            <a:off x="611188" y="1700213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788000" y="1701000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743962939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790DE-929C-4481-97A8-6C389B0DD1C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204078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000" y="765000"/>
            <a:ext cx="4680000" cy="367700"/>
          </a:xfrm>
        </p:spPr>
        <p:txBody>
          <a:bodyPr anchor="b"/>
          <a:lstStyle>
            <a:lvl1pPr marL="0" indent="0">
              <a:buNone/>
              <a:defRPr sz="1400"/>
            </a:lvl1pPr>
          </a:lstStyle>
          <a:p>
            <a:r>
              <a:rPr lang="de-DE" dirty="0" smtClean="0"/>
              <a:t>Master-Untertitelformat bearbeiten</a:t>
            </a:r>
            <a:endParaRPr lang="en-US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40000" y="1125000"/>
            <a:ext cx="8280150" cy="359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48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1"/>
          </p:nvPr>
        </p:nvSpPr>
        <p:spPr>
          <a:xfrm>
            <a:off x="611188" y="1700213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788000" y="1701000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643087094"/>
      </p:ext>
    </p:extLst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000" y="765000"/>
            <a:ext cx="4680000" cy="367700"/>
          </a:xfrm>
        </p:spPr>
        <p:txBody>
          <a:bodyPr anchor="b"/>
          <a:lstStyle>
            <a:lvl1pPr marL="0" indent="0">
              <a:buNone/>
              <a:defRPr sz="1400"/>
            </a:lvl1pPr>
          </a:lstStyle>
          <a:p>
            <a:r>
              <a:rPr lang="de-DE" dirty="0" smtClean="0"/>
              <a:t>Master-Untertitelformat bearbeiten</a:t>
            </a:r>
            <a:endParaRPr lang="en-US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40000" y="1125000"/>
            <a:ext cx="8280150" cy="359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48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1"/>
          </p:nvPr>
        </p:nvSpPr>
        <p:spPr>
          <a:xfrm>
            <a:off x="611188" y="1700213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788000" y="1701000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7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liennummernplatzhalt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r>
              <a:rPr lang="en-US"/>
              <a:t>Page </a:t>
            </a:r>
            <a:fld id="{9D43C189-832B-4CC5-BDE6-1687AFEF6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r>
              <a:rPr lang="de-DE"/>
              <a:t>B. Braun Melsungen AG | Seite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6985931"/>
      </p:ext>
    </p:extLst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000" y="765000"/>
            <a:ext cx="4680000" cy="367700"/>
          </a:xfrm>
        </p:spPr>
        <p:txBody>
          <a:bodyPr anchor="b"/>
          <a:lstStyle>
            <a:lvl1pPr marL="0" indent="0">
              <a:buNone/>
              <a:defRPr sz="1400"/>
            </a:lvl1pPr>
          </a:lstStyle>
          <a:p>
            <a:r>
              <a:rPr lang="de-DE" dirty="0" smtClean="0"/>
              <a:t>Master-Untertitelformat bearbeiten</a:t>
            </a:r>
            <a:endParaRPr lang="en-US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40000" y="1125000"/>
            <a:ext cx="8280150" cy="359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48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1"/>
          </p:nvPr>
        </p:nvSpPr>
        <p:spPr>
          <a:xfrm>
            <a:off x="611188" y="1700213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788000" y="1701000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69675036"/>
      </p:ext>
    </p:extLst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000" y="765000"/>
            <a:ext cx="4680000" cy="367700"/>
          </a:xfrm>
        </p:spPr>
        <p:txBody>
          <a:bodyPr anchor="b"/>
          <a:lstStyle>
            <a:lvl1pPr marL="0" indent="0">
              <a:buNone/>
              <a:defRPr sz="1400"/>
            </a:lvl1pPr>
          </a:lstStyle>
          <a:p>
            <a:r>
              <a:rPr lang="de-DE" dirty="0" smtClean="0"/>
              <a:t>Master-Untertitelformat bearbeiten</a:t>
            </a:r>
            <a:endParaRPr lang="en-US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40000" y="1125000"/>
            <a:ext cx="8280150" cy="359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48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1"/>
          </p:nvPr>
        </p:nvSpPr>
        <p:spPr>
          <a:xfrm>
            <a:off x="611188" y="1700213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788000" y="1701000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06493330"/>
      </p:ext>
    </p:extLst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000" y="765000"/>
            <a:ext cx="4680000" cy="367700"/>
          </a:xfrm>
        </p:spPr>
        <p:txBody>
          <a:bodyPr anchor="b"/>
          <a:lstStyle>
            <a:lvl1pPr marL="0" indent="0">
              <a:buNone/>
              <a:defRPr sz="1400"/>
            </a:lvl1pPr>
          </a:lstStyle>
          <a:p>
            <a:r>
              <a:rPr lang="de-DE" dirty="0" smtClean="0"/>
              <a:t>Master-Untertitelformat bearbeiten</a:t>
            </a:r>
            <a:endParaRPr lang="en-US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40000" y="1125000"/>
            <a:ext cx="8280150" cy="359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48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1"/>
          </p:nvPr>
        </p:nvSpPr>
        <p:spPr>
          <a:xfrm>
            <a:off x="611188" y="1700213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788000" y="1701000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067602644"/>
      </p:ext>
    </p:extLst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000" y="765000"/>
            <a:ext cx="4680000" cy="367700"/>
          </a:xfrm>
        </p:spPr>
        <p:txBody>
          <a:bodyPr anchor="b"/>
          <a:lstStyle>
            <a:lvl1pPr marL="0" indent="0">
              <a:buNone/>
              <a:defRPr sz="1400"/>
            </a:lvl1pPr>
          </a:lstStyle>
          <a:p>
            <a:r>
              <a:rPr lang="de-DE" dirty="0" smtClean="0"/>
              <a:t>Master-Untertitelformat bearbeiten</a:t>
            </a:r>
            <a:endParaRPr lang="en-US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40000" y="1125000"/>
            <a:ext cx="8280150" cy="359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48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1"/>
          </p:nvPr>
        </p:nvSpPr>
        <p:spPr>
          <a:xfrm>
            <a:off x="611188" y="1700213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788000" y="1701000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893474130"/>
      </p:ext>
    </p:extLst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000" y="765000"/>
            <a:ext cx="4680000" cy="367700"/>
          </a:xfrm>
        </p:spPr>
        <p:txBody>
          <a:bodyPr anchor="b"/>
          <a:lstStyle>
            <a:lvl1pPr marL="0" indent="0">
              <a:buNone/>
              <a:defRPr sz="1400"/>
            </a:lvl1pPr>
          </a:lstStyle>
          <a:p>
            <a:r>
              <a:rPr lang="de-DE" dirty="0" smtClean="0"/>
              <a:t>Master-Untertitelformat bearbeiten</a:t>
            </a:r>
            <a:endParaRPr lang="en-US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40000" y="1125000"/>
            <a:ext cx="8280150" cy="359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48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1"/>
          </p:nvPr>
        </p:nvSpPr>
        <p:spPr>
          <a:xfrm>
            <a:off x="611188" y="1700213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788000" y="1701000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979107144"/>
      </p:ext>
    </p:extLst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000" y="765000"/>
            <a:ext cx="4680000" cy="367700"/>
          </a:xfrm>
        </p:spPr>
        <p:txBody>
          <a:bodyPr anchor="b"/>
          <a:lstStyle>
            <a:lvl1pPr marL="0" indent="0">
              <a:buNone/>
              <a:defRPr sz="1400"/>
            </a:lvl1pPr>
          </a:lstStyle>
          <a:p>
            <a:r>
              <a:rPr lang="de-DE" dirty="0" smtClean="0"/>
              <a:t>Master-Untertitelformat bearbeiten</a:t>
            </a:r>
            <a:endParaRPr lang="en-US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40000" y="1125000"/>
            <a:ext cx="8280150" cy="359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48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1"/>
          </p:nvPr>
        </p:nvSpPr>
        <p:spPr>
          <a:xfrm>
            <a:off x="611188" y="1700213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788000" y="1701000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130594223"/>
      </p:ext>
    </p:extLst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000" y="765000"/>
            <a:ext cx="4680000" cy="367700"/>
          </a:xfrm>
        </p:spPr>
        <p:txBody>
          <a:bodyPr anchor="b"/>
          <a:lstStyle>
            <a:lvl1pPr marL="0" indent="0">
              <a:buNone/>
              <a:defRPr sz="1400"/>
            </a:lvl1pPr>
          </a:lstStyle>
          <a:p>
            <a:r>
              <a:rPr lang="de-DE" dirty="0" smtClean="0"/>
              <a:t>Master-Untertitelformat bearbeiten</a:t>
            </a:r>
            <a:endParaRPr lang="en-US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40000" y="1125000"/>
            <a:ext cx="8280150" cy="359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48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1"/>
          </p:nvPr>
        </p:nvSpPr>
        <p:spPr>
          <a:xfrm>
            <a:off x="611188" y="1700213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788000" y="1701000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061518285"/>
      </p:ext>
    </p:extLst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000" y="765000"/>
            <a:ext cx="4680000" cy="367700"/>
          </a:xfrm>
        </p:spPr>
        <p:txBody>
          <a:bodyPr anchor="b"/>
          <a:lstStyle>
            <a:lvl1pPr marL="0" indent="0">
              <a:buNone/>
              <a:defRPr sz="1400"/>
            </a:lvl1pPr>
          </a:lstStyle>
          <a:p>
            <a:r>
              <a:rPr lang="de-DE" dirty="0" smtClean="0"/>
              <a:t>Master-Untertitelformat bearbeiten</a:t>
            </a:r>
            <a:endParaRPr lang="en-US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40000" y="1125000"/>
            <a:ext cx="8280150" cy="359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48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1"/>
          </p:nvPr>
        </p:nvSpPr>
        <p:spPr>
          <a:xfrm>
            <a:off x="611188" y="1700213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788000" y="1701000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889999409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50925" y="1676400"/>
            <a:ext cx="3432175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5500" y="1676400"/>
            <a:ext cx="3433763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21A7A-9B84-4CAB-9AC9-B9C9A0170C4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7448203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000" y="765000"/>
            <a:ext cx="4680000" cy="367700"/>
          </a:xfrm>
        </p:spPr>
        <p:txBody>
          <a:bodyPr anchor="b"/>
          <a:lstStyle>
            <a:lvl1pPr marL="0" indent="0">
              <a:buNone/>
              <a:defRPr sz="1400"/>
            </a:lvl1pPr>
          </a:lstStyle>
          <a:p>
            <a:r>
              <a:rPr lang="de-DE" dirty="0" smtClean="0"/>
              <a:t>Master-Untertitelformat bearbeiten</a:t>
            </a:r>
            <a:endParaRPr lang="en-US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40000" y="1125000"/>
            <a:ext cx="8280150" cy="359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48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1"/>
          </p:nvPr>
        </p:nvSpPr>
        <p:spPr>
          <a:xfrm>
            <a:off x="611188" y="1700213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788000" y="1701000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565160131"/>
      </p:ext>
    </p:extLst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000" y="765000"/>
            <a:ext cx="4680000" cy="367700"/>
          </a:xfrm>
        </p:spPr>
        <p:txBody>
          <a:bodyPr anchor="b"/>
          <a:lstStyle>
            <a:lvl1pPr marL="0" indent="0">
              <a:buNone/>
              <a:defRPr sz="1400"/>
            </a:lvl1pPr>
          </a:lstStyle>
          <a:p>
            <a:r>
              <a:rPr lang="de-DE" dirty="0" smtClean="0"/>
              <a:t>Master-Untertitelformat bearbeiten</a:t>
            </a:r>
            <a:endParaRPr lang="en-US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40000" y="1125000"/>
            <a:ext cx="8280150" cy="359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48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1"/>
          </p:nvPr>
        </p:nvSpPr>
        <p:spPr>
          <a:xfrm>
            <a:off x="611188" y="1700213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788000" y="1701000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611165285"/>
      </p:ext>
    </p:extLst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86B4D480-5D38-4D10-8BDE-98BB3394658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861271453"/>
      </p:ext>
    </p:extLst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r>
              <a:rPr lang="de-DE"/>
              <a:t>B. Braun Melsungen AG | Seite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3E3E92CA-9CBB-48F6-BE75-FBD991D4E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1400677"/>
      </p:ext>
    </p:extLst>
  </p:cSld>
  <p:clrMapOvr>
    <a:masterClrMapping/>
  </p:clrMapOvr>
  <p:transition spd="med">
    <p:wipe dir="d"/>
  </p:transition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50925" y="1676400"/>
            <a:ext cx="3432175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5500" y="1676400"/>
            <a:ext cx="3433763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5B0F09EC-3092-4A5C-99CC-5740E6CFA13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1765992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000" y="765000"/>
            <a:ext cx="4680000" cy="367700"/>
          </a:xfrm>
        </p:spPr>
        <p:txBody>
          <a:bodyPr anchor="b"/>
          <a:lstStyle>
            <a:lvl1pPr marL="0" indent="0">
              <a:buNone/>
              <a:defRPr sz="1400"/>
            </a:lvl1pPr>
          </a:lstStyle>
          <a:p>
            <a:r>
              <a:rPr lang="de-DE" dirty="0" smtClean="0"/>
              <a:t>Master-Untertitelformat bearbeiten</a:t>
            </a:r>
            <a:endParaRPr lang="en-US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40000" y="1125000"/>
            <a:ext cx="8280150" cy="359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48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1"/>
          </p:nvPr>
        </p:nvSpPr>
        <p:spPr>
          <a:xfrm>
            <a:off x="611188" y="1700213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788000" y="1701000"/>
            <a:ext cx="4032812" cy="45370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771DA9CD-39A6-4EC5-BF7D-DEC4B3D4FA8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6296274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fld id="{75717448-7E26-462C-B360-4D00A79F26D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504714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2E30B-2924-4221-A5E6-418477AC1EA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52942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A8C21-560B-4EF8-8E2C-1D6A228ECBD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754877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A7DF5-9474-4F30-BF3C-BBB29FB627E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897189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7ABB1-7ADC-45C0-A694-BA48DF6B1C6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37135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11B09-6DAF-460B-B3B0-EF47E8AA411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894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4"/>
          <p:cNvSpPr>
            <a:spLocks noChangeArrowheads="1"/>
          </p:cNvSpPr>
          <p:nvPr/>
        </p:nvSpPr>
        <p:spPr bwMode="auto">
          <a:xfrm>
            <a:off x="0" y="1600200"/>
            <a:ext cx="8097838" cy="4648200"/>
          </a:xfrm>
          <a:prstGeom prst="rect">
            <a:avLst/>
          </a:prstGeom>
          <a:solidFill>
            <a:srgbClr val="ECF2F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de-DE" b="0">
                <a:solidFill>
                  <a:schemeClr val="tx1"/>
                </a:solidFill>
                <a:latin typeface="Times" charset="-52"/>
              </a:rPr>
              <a:t> </a:t>
            </a:r>
          </a:p>
        </p:txBody>
      </p:sp>
      <p:sp>
        <p:nvSpPr>
          <p:cNvPr id="2051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1135063" y="762000"/>
            <a:ext cx="69421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ru-RU" smtClean="0"/>
              <a:t>Klicken Sie, um das Titelformat zu bearbeiten</a:t>
            </a:r>
          </a:p>
        </p:txBody>
      </p:sp>
      <p:sp>
        <p:nvSpPr>
          <p:cNvPr id="2052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0925" y="1676400"/>
            <a:ext cx="70183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ru-RU" smtClean="0"/>
              <a:t>Klicken Sie, um die Formate des Vorlagentextes zu bearbeiten. Dieser Text zeigt die Formate.</a:t>
            </a:r>
          </a:p>
          <a:p>
            <a:pPr lvl="1"/>
            <a:r>
              <a:rPr lang="de-DE" altLang="ru-RU" smtClean="0"/>
              <a:t>Zweite Ebene. Klicken Sie, um die Formate des Vorlagentextes zu bearbeiten.</a:t>
            </a:r>
          </a:p>
          <a:p>
            <a:pPr lvl="2"/>
            <a:r>
              <a:rPr lang="de-DE" altLang="ru-RU" smtClean="0"/>
              <a:t>Dritte Ebene. Klicken Sie, um die Formate des Vorlagentextes zu bearbeiten.</a:t>
            </a:r>
          </a:p>
          <a:p>
            <a:pPr lvl="3"/>
            <a:r>
              <a:rPr lang="de-DE" altLang="ru-RU" smtClean="0"/>
              <a:t>Vierte Ebene. Klicken Sie, um die Formate des Vorlagentextes zu bearbeiten.</a:t>
            </a:r>
          </a:p>
          <a:p>
            <a:pPr lvl="4"/>
            <a:r>
              <a:rPr lang="de-DE" altLang="ru-RU" smtClean="0"/>
              <a:t>Fünfte Ebene. Klicken Sie, um die Formate des Vorlagentextes zu bearbeiten.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308725"/>
            <a:ext cx="44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E09E2AF-70CE-43E1-BFFF-586B08A6BB1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30" name="Text Box 51"/>
          <p:cNvSpPr txBox="1">
            <a:spLocks noChangeArrowheads="1"/>
          </p:cNvSpPr>
          <p:nvPr/>
        </p:nvSpPr>
        <p:spPr bwMode="auto">
          <a:xfrm>
            <a:off x="4859338" y="6275388"/>
            <a:ext cx="3313112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ru-RU" sz="1000" b="0" smtClean="0">
                <a:solidFill>
                  <a:schemeClr val="tx1"/>
                </a:solidFill>
                <a:latin typeface="RotisSansSerif" pitchFamily="34" charset="0"/>
              </a:rPr>
              <a:t>Горизонты</a:t>
            </a:r>
            <a:r>
              <a:rPr lang="de-DE" sz="1000" b="0" smtClean="0">
                <a:solidFill>
                  <a:schemeClr val="tx1"/>
                </a:solidFill>
                <a:latin typeface="RotisSansSerif" pitchFamily="34" charset="0"/>
              </a:rPr>
              <a:t> </a:t>
            </a:r>
            <a:r>
              <a:rPr lang="ru-RU" sz="1000" b="0" smtClean="0">
                <a:solidFill>
                  <a:schemeClr val="tx1"/>
                </a:solidFill>
                <a:latin typeface="RotisSansSerif" pitchFamily="34" charset="0"/>
              </a:rPr>
              <a:t>познания</a:t>
            </a:r>
            <a:endParaRPr lang="en-US" sz="1000" b="0" smtClean="0">
              <a:solidFill>
                <a:schemeClr val="tx1"/>
              </a:solidFill>
              <a:latin typeface="RotisSansSerif" pitchFamily="34" charset="0"/>
            </a:endParaRPr>
          </a:p>
        </p:txBody>
      </p:sp>
      <p:pic>
        <p:nvPicPr>
          <p:cNvPr id="2055" name="Picture 67" descr="Logo AAK Kopi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0795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69" descr="Header_AAK neu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2075" y="0"/>
            <a:ext cx="52419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56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  <p:sldLayoutId id="2147485154" r:id="rId12"/>
    <p:sldLayoutId id="2147485261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RotisSans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RotisSans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RotisSans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RotisSans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RotisSans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RotisSans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RotisSans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RotisSansSerif" pitchFamily="34" charset="0"/>
        </a:defRPr>
      </a:lvl9pPr>
    </p:titleStyle>
    <p:bodyStyle>
      <a:lvl1pPr marL="96838" indent="-96838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87338" indent="-188913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2000">
          <a:solidFill>
            <a:schemeClr val="tx1"/>
          </a:solidFill>
          <a:latin typeface="+mn-lt"/>
        </a:defRPr>
      </a:lvl2pPr>
      <a:lvl3pPr marL="288925" indent="625475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3pPr>
      <a:lvl4pPr marL="481013" indent="-19050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2000">
          <a:solidFill>
            <a:schemeClr val="tx1"/>
          </a:solidFill>
          <a:latin typeface="+mn-lt"/>
        </a:defRPr>
      </a:lvl4pPr>
      <a:lvl5pPr marL="482600" indent="13462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9398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13970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18542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23114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8"/>
          <p:cNvSpPr>
            <a:spLocks noChangeArrowheads="1"/>
          </p:cNvSpPr>
          <p:nvPr/>
        </p:nvSpPr>
        <p:spPr bwMode="gray">
          <a:xfrm>
            <a:off x="0" y="0"/>
            <a:ext cx="9144000" cy="766763"/>
          </a:xfrm>
          <a:prstGeom prst="rect">
            <a:avLst/>
          </a:prstGeom>
          <a:solidFill>
            <a:srgbClr val="E9E9E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lang="ru-RU" sz="1600" b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1" name="Rectangle 36"/>
          <p:cNvSpPr>
            <a:spLocks noChangeArrowheads="1"/>
          </p:cNvSpPr>
          <p:nvPr/>
        </p:nvSpPr>
        <p:spPr bwMode="auto">
          <a:xfrm>
            <a:off x="0" y="768350"/>
            <a:ext cx="9144000" cy="6083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lang="ru-RU" sz="1600" b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828675" y="1258888"/>
            <a:ext cx="7991475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ru-RU" smtClean="0"/>
              <a:t>Textmasterformate durch Klicken bearbeiten</a:t>
            </a:r>
          </a:p>
        </p:txBody>
      </p:sp>
      <p:sp>
        <p:nvSpPr>
          <p:cNvPr id="3077" name="Titelplatzhalter 14"/>
          <p:cNvSpPr>
            <a:spLocks noGrp="1"/>
          </p:cNvSpPr>
          <p:nvPr>
            <p:ph type="title"/>
          </p:nvPr>
        </p:nvSpPr>
        <p:spPr bwMode="auto">
          <a:xfrm>
            <a:off x="825500" y="355600"/>
            <a:ext cx="79946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ru-RU" smtClean="0"/>
              <a:t>Textmasterformate durch Klicken bearbeiten</a:t>
            </a:r>
          </a:p>
        </p:txBody>
      </p:sp>
      <p:sp>
        <p:nvSpPr>
          <p:cNvPr id="16" name="Datumsplatzhalter 3"/>
          <p:cNvSpPr>
            <a:spLocks noGrp="1"/>
          </p:cNvSpPr>
          <p:nvPr>
            <p:ph type="dt" sz="half" idx="2"/>
          </p:nvPr>
        </p:nvSpPr>
        <p:spPr>
          <a:xfrm flipH="1">
            <a:off x="9205913" y="6381750"/>
            <a:ext cx="46037" cy="44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0"/>
              </a:spcBef>
              <a:defRPr sz="200" b="0">
                <a:solidFill>
                  <a:srgbClr val="000000">
                    <a:tint val="75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47813" y="6469063"/>
            <a:ext cx="2347912" cy="184150"/>
          </a:xfrm>
          <a:prstGeom prst="rect">
            <a:avLst/>
          </a:prstGeom>
        </p:spPr>
        <p:txBody>
          <a:bodyPr wrap="none" lIns="90000" tIns="0" rIns="90000" bIns="0" anchor="ctr">
            <a:noAutofit/>
          </a:bodyPr>
          <a:lstStyle>
            <a:lvl1pPr algn="l">
              <a:spcBef>
                <a:spcPct val="0"/>
              </a:spcBef>
              <a:defRPr sz="1200" b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B. Braun Melsungen AG | Seite </a:t>
            </a:r>
            <a:endParaRPr lang="en-US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898900" y="6453188"/>
            <a:ext cx="1008063" cy="215900"/>
          </a:xfrm>
          <a:prstGeom prst="rect">
            <a:avLst/>
          </a:prstGeom>
        </p:spPr>
        <p:txBody>
          <a:bodyPr vert="horz" wrap="square" lIns="90000" tIns="0" rIns="9000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7E74B9C5-5AC3-478E-8FD1-75FE8B3EC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81" name="Grafik 9" descr="Aesculap Academy.gif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5138" y="6030913"/>
            <a:ext cx="79692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59" r:id="rId1"/>
    <p:sldLayoutId id="2147485160" r:id="rId2"/>
    <p:sldLayoutId id="2147485161" r:id="rId3"/>
    <p:sldLayoutId id="2147485162" r:id="rId4"/>
    <p:sldLayoutId id="2147485164" r:id="rId5"/>
    <p:sldLayoutId id="2147485165" r:id="rId6"/>
    <p:sldLayoutId id="2147485166" r:id="rId7"/>
    <p:sldLayoutId id="2147485167" r:id="rId8"/>
    <p:sldLayoutId id="2147485168" r:id="rId9"/>
    <p:sldLayoutId id="2147485169" r:id="rId10"/>
    <p:sldLayoutId id="2147485170" r:id="rId11"/>
    <p:sldLayoutId id="2147485171" r:id="rId12"/>
    <p:sldLayoutId id="2147485172" r:id="rId13"/>
    <p:sldLayoutId id="2147485173" r:id="rId14"/>
    <p:sldLayoutId id="2147485174" r:id="rId15"/>
    <p:sldLayoutId id="2147485175" r:id="rId16"/>
    <p:sldLayoutId id="2147485176" r:id="rId17"/>
    <p:sldLayoutId id="2147485177" r:id="rId18"/>
    <p:sldLayoutId id="2147485178" r:id="rId19"/>
    <p:sldLayoutId id="2147485179" r:id="rId20"/>
    <p:sldLayoutId id="2147485180" r:id="rId21"/>
    <p:sldLayoutId id="2147485181" r:id="rId22"/>
    <p:sldLayoutId id="2147485182" r:id="rId23"/>
    <p:sldLayoutId id="2147485183" r:id="rId24"/>
    <p:sldLayoutId id="2147485184" r:id="rId25"/>
    <p:sldLayoutId id="2147485185" r:id="rId26"/>
    <p:sldLayoutId id="2147485186" r:id="rId27"/>
    <p:sldLayoutId id="2147485187" r:id="rId28"/>
    <p:sldLayoutId id="2147485188" r:id="rId29"/>
    <p:sldLayoutId id="2147485189" r:id="rId30"/>
    <p:sldLayoutId id="2147485190" r:id="rId31"/>
    <p:sldLayoutId id="2147485191" r:id="rId32"/>
    <p:sldLayoutId id="2147485192" r:id="rId3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defRPr lang="de-DE" b="1">
          <a:solidFill>
            <a:schemeClr val="tx1"/>
          </a:solidFill>
          <a:latin typeface="+mn-lt"/>
          <a:ea typeface="+mj-ea"/>
          <a:cs typeface="Arial" pitchFamily="34" charset="0"/>
        </a:defRPr>
      </a:lvl1pPr>
      <a:lvl2pPr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246063" indent="-2444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2pPr>
      <a:lvl3pPr marL="247650" indent="66675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3pPr>
      <a:lvl4pPr marL="465138" indent="-215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466725" indent="1362075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923925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1381125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1838325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2295525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6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1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6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7.jpeg"/><Relationship Id="rId4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5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104.png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2204864"/>
            <a:ext cx="6934200" cy="914400"/>
          </a:xfrm>
        </p:spPr>
        <p:txBody>
          <a:bodyPr/>
          <a:lstStyle/>
          <a:p>
            <a:pPr eaLnBrk="1" hangingPunct="1"/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Безопасность</a:t>
            </a:r>
            <a:r>
              <a:rPr lang="en-US" alt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персонала</a:t>
            </a:r>
            <a:r>
              <a:rPr lang="en-US" alt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en-US" alt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пациента</a:t>
            </a:r>
            <a:r>
              <a:rPr lang="en-US" alt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при</a:t>
            </a:r>
            <a:r>
              <a:rPr lang="en-US" alt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проведении</a:t>
            </a:r>
            <a:r>
              <a:rPr lang="en-US" alt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200" dirty="0" err="1" smtClean="0">
                <a:latin typeface="Arial" pitchFamily="34" charset="0"/>
                <a:cs typeface="Arial" pitchFamily="34" charset="0"/>
              </a:rPr>
              <a:t>инфузионной</a:t>
            </a:r>
            <a:r>
              <a:rPr lang="en-US" alt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терапии</a:t>
            </a:r>
            <a:endParaRPr lang="ru-RU" altLang="ru-RU" sz="3200" b="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2708275"/>
            <a:ext cx="7632700" cy="1225550"/>
          </a:xfrm>
        </p:spPr>
        <p:txBody>
          <a:bodyPr/>
          <a:lstStyle/>
          <a:p>
            <a:endParaRPr lang="ru-RU" altLang="ru-RU" sz="3200" dirty="0" smtClean="0"/>
          </a:p>
          <a:p>
            <a:endParaRPr lang="ru-RU" altLang="ru-RU" sz="3200" dirty="0" smtClean="0"/>
          </a:p>
          <a:p>
            <a:r>
              <a:rPr lang="ru-RU" altLang="ru-RU" sz="3200" dirty="0" smtClean="0"/>
              <a:t> </a:t>
            </a:r>
            <a:endParaRPr lang="ru-RU" altLang="ru-RU" sz="3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42988" y="3644900"/>
            <a:ext cx="770572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1400" b="0" i="1" kern="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16013" y="5013325"/>
            <a:ext cx="187166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1400" kern="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4199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8" y="4076700"/>
            <a:ext cx="1573212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076700"/>
            <a:ext cx="1439862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2913" y="4076700"/>
            <a:ext cx="173355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7888" y="4076700"/>
            <a:ext cx="4421187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www.hygienebedarf.net/images/product_images/info_images/322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6725"/>
            <a:ext cx="3203575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18" descr="PrimeSt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935288"/>
            <a:ext cx="3182938" cy="392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5"/>
          <p:cNvPicPr>
            <a:picLocks noChangeAspect="1" noChangeArrowheads="1"/>
          </p:cNvPicPr>
          <p:nvPr/>
        </p:nvPicPr>
        <p:blipFill>
          <a:blip r:embed="rId4" cstate="print"/>
          <a:srcRect l="5910" t="2348" r="7040" b="6985"/>
          <a:stretch>
            <a:fillRect/>
          </a:stretch>
        </p:blipFill>
        <p:spPr bwMode="auto">
          <a:xfrm>
            <a:off x="6480175" y="1628800"/>
            <a:ext cx="26638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5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749300"/>
          </a:xfrm>
        </p:spPr>
        <p:txBody>
          <a:bodyPr/>
          <a:lstStyle/>
          <a:p>
            <a:pPr algn="ctr"/>
            <a:r>
              <a:rPr lang="ru-RU" altLang="ru-RU" sz="3200" dirty="0" smtClean="0"/>
              <a:t>Профилактика химического заражения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2060848"/>
            <a:ext cx="8748464" cy="46085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-35843" y="1340768"/>
            <a:ext cx="8820150" cy="935931"/>
          </a:xfrm>
        </p:spPr>
        <p:txBody>
          <a:bodyPr/>
          <a:lstStyle/>
          <a:p>
            <a:pPr algn="ctr" eaLnBrk="1" hangingPunct="1"/>
            <a:r>
              <a:rPr lang="ru-RU" altLang="ru-RU" sz="2200" b="0" dirty="0" err="1" smtClean="0">
                <a:solidFill>
                  <a:schemeClr val="tx1"/>
                </a:solidFill>
                <a:latin typeface="Arial" pitchFamily="34" charset="0"/>
              </a:rPr>
              <a:t>Интрафикс</a:t>
            </a:r>
            <a:r>
              <a:rPr lang="ru-RU" altLang="ru-RU" sz="2200" b="0" dirty="0" smtClean="0">
                <a:solidFill>
                  <a:schemeClr val="tx1"/>
                </a:solidFill>
                <a:latin typeface="Arial" pitchFamily="34" charset="0"/>
              </a:rPr>
              <a:t> Сейф Сет – первая </a:t>
            </a:r>
            <a:r>
              <a:rPr lang="ru-RU" altLang="ru-RU" sz="2200" b="0" dirty="0" err="1" smtClean="0">
                <a:solidFill>
                  <a:schemeClr val="tx1"/>
                </a:solidFill>
                <a:latin typeface="Arial" pitchFamily="34" charset="0"/>
              </a:rPr>
              <a:t>инфузионная</a:t>
            </a:r>
            <a:r>
              <a:rPr lang="ru-RU" altLang="ru-RU" sz="2200" b="0" dirty="0" smtClean="0">
                <a:solidFill>
                  <a:schemeClr val="tx1"/>
                </a:solidFill>
                <a:latin typeface="Arial" pitchFamily="34" charset="0"/>
              </a:rPr>
              <a:t> система с технологиями </a:t>
            </a:r>
            <a:r>
              <a:rPr lang="en-US" altLang="ru-RU" sz="2200" b="0" dirty="0" err="1" smtClean="0">
                <a:solidFill>
                  <a:schemeClr val="tx1"/>
                </a:solidFill>
                <a:latin typeface="Arial" pitchFamily="34" charset="0"/>
              </a:rPr>
              <a:t>AirStop</a:t>
            </a:r>
            <a:r>
              <a:rPr lang="en-US" altLang="ru-RU" sz="2200" b="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ru-RU" altLang="ru-RU" sz="2200" b="0" dirty="0" smtClean="0">
                <a:solidFill>
                  <a:schemeClr val="tx1"/>
                </a:solidFill>
                <a:latin typeface="Arial" pitchFamily="34" charset="0"/>
              </a:rPr>
              <a:t>и </a:t>
            </a:r>
            <a:r>
              <a:rPr lang="en-US" altLang="ru-RU" sz="2200" b="0" dirty="0" err="1" smtClean="0">
                <a:solidFill>
                  <a:schemeClr val="tx1"/>
                </a:solidFill>
                <a:latin typeface="Arial" pitchFamily="34" charset="0"/>
              </a:rPr>
              <a:t>PrimeStop</a:t>
            </a:r>
            <a:endParaRPr lang="ru-RU" altLang="ru-RU" sz="2200" b="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4198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91680" y="2276872"/>
            <a:ext cx="1998663" cy="4176464"/>
          </a:xfrm>
        </p:spPr>
      </p:pic>
      <p:pic>
        <p:nvPicPr>
          <p:cNvPr id="36967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2802" y="2924944"/>
            <a:ext cx="19335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67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6377" y="2924944"/>
            <a:ext cx="273208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22952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9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9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908050"/>
            <a:ext cx="4248150" cy="5616575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Интрафикс</a:t>
            </a:r>
            <a:r>
              <a:rPr lang="de-DE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СейфСет</a:t>
            </a:r>
            <a:r>
              <a:rPr lang="de-DE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Единственная</a:t>
            </a:r>
            <a:r>
              <a:rPr lang="en-US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инфузионная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система, заполняемая автоматически и исключающая риск воздушной эмболии</a:t>
            </a:r>
            <a:endParaRPr lang="de-DE" alt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4212" name="Picture 3" descr="Intrafix_Stopp_q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628775"/>
            <a:ext cx="3068638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7586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smtClean="0"/>
              <a:t>Современные инфузионные системы</a:t>
            </a:r>
          </a:p>
        </p:txBody>
      </p:sp>
      <p:pic>
        <p:nvPicPr>
          <p:cNvPr id="88067" name="Picture 2" descr="http://ivkmed.ru/assets/cache/images/katalog/B.-Braun/Infuzionnaya-terapiya/Infuzionnie-sistemi/Standartnie-infuzionnie-sistemi/640x-lic.e07.jpg"/>
          <p:cNvPicPr>
            <a:picLocks noChangeAspect="1" noChangeArrowheads="1"/>
          </p:cNvPicPr>
          <p:nvPr/>
        </p:nvPicPr>
        <p:blipFill>
          <a:blip r:embed="rId2" cstate="print"/>
          <a:srcRect l="23360" r="21535"/>
          <a:stretch>
            <a:fillRect/>
          </a:stretch>
        </p:blipFill>
        <p:spPr bwMode="auto">
          <a:xfrm>
            <a:off x="482600" y="2005013"/>
            <a:ext cx="33591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Picture 4" descr="http://ivkmed.ru/assets/cache/images/katalog/B.-Braun/Infuzionnaya-terapiya/Infuzionnie-sistemi/Infuzionnie-sistemi-specialnogo-naznacheniya/640x-Cito-Set.e07.jpg"/>
          <p:cNvPicPr>
            <a:picLocks noChangeAspect="1" noChangeArrowheads="1"/>
          </p:cNvPicPr>
          <p:nvPr/>
        </p:nvPicPr>
        <p:blipFill>
          <a:blip r:embed="rId3" cstate="print"/>
          <a:srcRect l="16016" r="17499"/>
          <a:stretch>
            <a:fillRect/>
          </a:stretch>
        </p:blipFill>
        <p:spPr bwMode="auto">
          <a:xfrm>
            <a:off x="3686175" y="1311275"/>
            <a:ext cx="5011738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5"/>
          <p:cNvSpPr>
            <a:spLocks noGrp="1"/>
          </p:cNvSpPr>
          <p:nvPr>
            <p:ph type="title"/>
          </p:nvPr>
        </p:nvSpPr>
        <p:spPr>
          <a:xfrm>
            <a:off x="519114" y="836712"/>
            <a:ext cx="8301358" cy="1080120"/>
          </a:xfrm>
        </p:spPr>
        <p:txBody>
          <a:bodyPr/>
          <a:lstStyle/>
          <a:p>
            <a:pPr algn="ctr"/>
            <a:r>
              <a:rPr lang="ru-RU" altLang="ru-RU" dirty="0" smtClean="0">
                <a:cs typeface="Arial" pitchFamily="34" charset="0"/>
              </a:rPr>
              <a:t>Ранение острым предметом = риск инфицирования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45" t="24808" r="14407" b="9161"/>
          <a:stretch>
            <a:fillRect/>
          </a:stretch>
        </p:blipFill>
        <p:spPr bwMode="auto">
          <a:xfrm>
            <a:off x="2987675" y="4365623"/>
            <a:ext cx="280828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89" t="4256" r="18953" b="2116"/>
          <a:stretch>
            <a:fillRect/>
          </a:stretch>
        </p:blipFill>
        <p:spPr bwMode="auto">
          <a:xfrm>
            <a:off x="6156176" y="4365622"/>
            <a:ext cx="22129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Содержимое 20"/>
          <p:cNvSpPr>
            <a:spLocks noGrp="1"/>
          </p:cNvSpPr>
          <p:nvPr>
            <p:ph idx="1"/>
          </p:nvPr>
        </p:nvSpPr>
        <p:spPr>
          <a:xfrm>
            <a:off x="1979613" y="1676400"/>
            <a:ext cx="5608637" cy="1104900"/>
          </a:xfrm>
        </p:spPr>
        <p:txBody>
          <a:bodyPr/>
          <a:lstStyle/>
          <a:p>
            <a:endParaRPr lang="ru-RU" altLang="ru-RU" dirty="0" smtClean="0">
              <a:cs typeface="Arial" pitchFamily="34" charset="0"/>
            </a:endParaRPr>
          </a:p>
        </p:txBody>
      </p:sp>
      <p:pic>
        <p:nvPicPr>
          <p:cNvPr id="53255" name="Picture 8" descr="\\bbmru08.bbmag.bbraun.com\home\evseelru\Pictures\рам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7" t="8101" r="1164" b="2481"/>
          <a:stretch>
            <a:fillRect/>
          </a:stretch>
        </p:blipFill>
        <p:spPr bwMode="auto">
          <a:xfrm>
            <a:off x="955675" y="2636912"/>
            <a:ext cx="6872288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153"/>
          <a:stretch>
            <a:fillRect/>
          </a:stretch>
        </p:blipFill>
        <p:spPr bwMode="auto">
          <a:xfrm>
            <a:off x="323528" y="4365624"/>
            <a:ext cx="23971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Номер слайда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76E940-0403-4F16-922D-123E8BD4C7A5}" type="slidenum">
              <a:rPr lang="de-DE" altLang="ru-RU"/>
              <a:pPr/>
              <a:t>15</a:t>
            </a:fld>
            <a:endParaRPr lang="de-DE" altLang="ru-RU"/>
          </a:p>
        </p:txBody>
      </p:sp>
      <p:pic>
        <p:nvPicPr>
          <p:cNvPr id="281603" name="Picture 3" descr="C:\Users\KM\Pictures\glasspharm_ampul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2638" y="873125"/>
            <a:ext cx="4673600" cy="557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1604" name="Picture 4" descr="C:\Users\KM\Pictures\5506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800100"/>
            <a:ext cx="6103938" cy="57324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Кольцо 5"/>
          <p:cNvSpPr/>
          <p:nvPr/>
        </p:nvSpPr>
        <p:spPr bwMode="auto">
          <a:xfrm>
            <a:off x="3586163" y="1457325"/>
            <a:ext cx="1423987" cy="1460500"/>
          </a:xfrm>
          <a:prstGeom prst="donut">
            <a:avLst>
              <a:gd name="adj" fmla="val 5995"/>
            </a:avLst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72000" rIns="0" bIns="72000" anchor="ctr"/>
          <a:lstStyle/>
          <a:p>
            <a:pPr algn="ctr" eaLnBrk="1" hangingPunct="1">
              <a:defRPr/>
            </a:pPr>
            <a:endParaRPr lang="ru-RU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581025"/>
          </a:xfrm>
        </p:spPr>
        <p:txBody>
          <a:bodyPr/>
          <a:lstStyle/>
          <a:p>
            <a:pPr algn="ctr">
              <a:spcBef>
                <a:spcPct val="50000"/>
              </a:spcBef>
              <a:tabLst>
                <a:tab pos="628650" algn="l"/>
              </a:tabLst>
              <a:defRPr/>
            </a:pPr>
            <a:r>
              <a:rPr lang="ru-RU" sz="2800" kern="1200" dirty="0" smtClean="0">
                <a:ea typeface="+mn-ea"/>
                <a:cs typeface="Arial" charset="0"/>
              </a:rPr>
              <a:t>Эпидемиология </a:t>
            </a:r>
            <a:r>
              <a:rPr lang="ru-RU" sz="2800" kern="1200" dirty="0" err="1" smtClean="0">
                <a:ea typeface="+mn-ea"/>
                <a:cs typeface="Arial" charset="0"/>
              </a:rPr>
              <a:t>гемоконтактной</a:t>
            </a:r>
            <a:r>
              <a:rPr lang="ru-RU" sz="2800" kern="1200" dirty="0" smtClean="0">
                <a:ea typeface="+mn-ea"/>
                <a:cs typeface="Arial" charset="0"/>
              </a:rPr>
              <a:t> инфекции </a:t>
            </a:r>
          </a:p>
        </p:txBody>
      </p:sp>
      <p:sp>
        <p:nvSpPr>
          <p:cNvPr id="92163" name="Текст 2"/>
          <p:cNvSpPr>
            <a:spLocks noGrp="1"/>
          </p:cNvSpPr>
          <p:nvPr>
            <p:ph type="body" idx="1"/>
          </p:nvPr>
        </p:nvSpPr>
        <p:spPr>
          <a:xfrm>
            <a:off x="250825" y="1535113"/>
            <a:ext cx="5976938" cy="6397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000" smtClean="0"/>
              <a:t>Гепатит</a:t>
            </a:r>
            <a:r>
              <a:rPr lang="ru-RU" altLang="ru-RU" sz="2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 В </a:t>
            </a:r>
            <a:r>
              <a:rPr lang="ru-RU" altLang="ru-RU" sz="200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 из 3</a:t>
            </a:r>
            <a:r>
              <a:rPr lang="ru-RU" altLang="ru-RU" sz="2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       </a:t>
            </a:r>
            <a:r>
              <a:rPr lang="ru-RU" altLang="ru-RU" sz="2000" smtClean="0"/>
              <a:t>Гепатит</a:t>
            </a:r>
            <a:r>
              <a:rPr lang="ru-RU" altLang="ru-RU" sz="2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 С </a:t>
            </a:r>
            <a:r>
              <a:rPr lang="ru-RU" altLang="ru-RU" sz="200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 из 30</a:t>
            </a:r>
            <a:r>
              <a:rPr lang="ru-RU" altLang="ru-RU" sz="2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92164" name="Текст 6"/>
          <p:cNvSpPr>
            <a:spLocks noGrp="1"/>
          </p:cNvSpPr>
          <p:nvPr>
            <p:ph type="body" sz="quarter" idx="3"/>
          </p:nvPr>
        </p:nvSpPr>
        <p:spPr>
          <a:xfrm>
            <a:off x="5435600" y="1535113"/>
            <a:ext cx="3251200" cy="6397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smtClean="0"/>
              <a:t>     </a:t>
            </a:r>
            <a:r>
              <a:rPr lang="ru-RU" altLang="ru-RU" sz="2000" smtClean="0"/>
              <a:t>ВИЧ</a:t>
            </a:r>
            <a:r>
              <a:rPr lang="ru-RU" altLang="ru-RU" sz="2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altLang="ru-RU" sz="200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 из 300</a:t>
            </a:r>
            <a:endParaRPr lang="ru-RU" altLang="ru-RU" sz="20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921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492375"/>
            <a:ext cx="251301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59113" y="2492375"/>
            <a:ext cx="2349500" cy="2303463"/>
          </a:xfrm>
        </p:spPr>
      </p:pic>
      <p:pic>
        <p:nvPicPr>
          <p:cNvPr id="92167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24525" y="2493963"/>
            <a:ext cx="2363788" cy="2303462"/>
          </a:xfrm>
        </p:spPr>
      </p:pic>
      <p:sp>
        <p:nvSpPr>
          <p:cNvPr id="92168" name="Text Box 217"/>
          <p:cNvSpPr txBox="1">
            <a:spLocks noChangeArrowheads="1"/>
          </p:cNvSpPr>
          <p:nvPr/>
        </p:nvSpPr>
        <p:spPr bwMode="auto">
          <a:xfrm>
            <a:off x="468313" y="4797425"/>
            <a:ext cx="8280400" cy="1074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2000">
            <a:spAutoFit/>
          </a:bodyPr>
          <a:lstStyle/>
          <a:p>
            <a:pPr marL="182563" lvl="1" indent="-182563" eaLnBrk="1" hangingPunct="1">
              <a:lnSpc>
                <a:spcPct val="120000"/>
              </a:lnSpc>
              <a:buClr>
                <a:schemeClr val="tx2"/>
              </a:buClr>
            </a:pPr>
            <a:r>
              <a:rPr lang="ru-RU" altLang="ru-RU" sz="1200">
                <a:latin typeface="Calibri" pitchFamily="34" charset="0"/>
              </a:rPr>
              <a:t>Популяция инфицированных людей в мире составляет</a:t>
            </a:r>
            <a:endParaRPr lang="de-DE" altLang="ru-RU" sz="1200">
              <a:latin typeface="Calibri" pitchFamily="34" charset="0"/>
            </a:endParaRPr>
          </a:p>
          <a:p>
            <a:pPr marL="182563" lvl="2" indent="-182563" eaLnBrk="1" hangingPunct="1"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ru-RU" sz="1200">
                <a:latin typeface="Calibri" pitchFamily="34" charset="0"/>
              </a:rPr>
              <a:t>HBV: 	29,4% </a:t>
            </a:r>
            <a:r>
              <a:rPr lang="ru-RU" altLang="ru-RU" sz="1200">
                <a:latin typeface="Calibri" pitchFamily="34" charset="0"/>
              </a:rPr>
              <a:t> </a:t>
            </a:r>
            <a:r>
              <a:rPr lang="de-DE" altLang="ru-RU" sz="1200" i="1">
                <a:latin typeface="Calibri" pitchFamily="34" charset="0"/>
              </a:rPr>
              <a:t>[www.avert.org: 42 Mio people = 35,8 Mio infected in 2008 + 3Mio newly infected per year]</a:t>
            </a:r>
          </a:p>
          <a:p>
            <a:pPr marL="182563" lvl="2" indent="-182563" eaLnBrk="1" hangingPunct="1"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ru-RU" sz="1200">
                <a:latin typeface="Calibri" pitchFamily="34" charset="0"/>
              </a:rPr>
              <a:t>HCV: 	2,0%</a:t>
            </a:r>
            <a:r>
              <a:rPr lang="ru-RU" altLang="ru-RU" sz="1200">
                <a:latin typeface="Calibri" pitchFamily="34" charset="0"/>
              </a:rPr>
              <a:t> </a:t>
            </a:r>
            <a:r>
              <a:rPr lang="de-DE" altLang="ru-RU" sz="1200">
                <a:latin typeface="Calibri" pitchFamily="34" charset="0"/>
              </a:rPr>
              <a:t> </a:t>
            </a:r>
            <a:r>
              <a:rPr lang="de-DE" altLang="ru-RU" sz="1200" i="1">
                <a:latin typeface="Calibri" pitchFamily="34" charset="0"/>
              </a:rPr>
              <a:t>[WHO 2010]</a:t>
            </a:r>
          </a:p>
          <a:p>
            <a:pPr marL="182563" lvl="2" indent="-182563" eaLnBrk="1" hangingPunct="1"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de-DE" altLang="ru-RU" sz="1200">
                <a:latin typeface="Calibri" pitchFamily="34" charset="0"/>
              </a:rPr>
              <a:t>HIV:	0,6%</a:t>
            </a:r>
            <a:r>
              <a:rPr lang="ru-RU" altLang="ru-RU" sz="1200">
                <a:latin typeface="Calibri" pitchFamily="34" charset="0"/>
              </a:rPr>
              <a:t> </a:t>
            </a:r>
            <a:r>
              <a:rPr lang="de-DE" altLang="ru-RU" sz="1200" i="1">
                <a:latin typeface="Calibri" pitchFamily="34" charset="0"/>
              </a:rPr>
              <a:t> [WHO 2010]</a:t>
            </a:r>
          </a:p>
        </p:txBody>
      </p:sp>
      <p:sp>
        <p:nvSpPr>
          <p:cNvPr id="92169" name="Text Box 17"/>
          <p:cNvSpPr txBox="1">
            <a:spLocks noChangeArrowheads="1"/>
          </p:cNvSpPr>
          <p:nvPr/>
        </p:nvSpPr>
        <p:spPr bwMode="auto">
          <a:xfrm>
            <a:off x="2906713" y="5734050"/>
            <a:ext cx="55530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800" i="1">
                <a:latin typeface="RotisSansSerif" pitchFamily="34" charset="0"/>
              </a:rPr>
              <a:t>[UK Health Departments. Guidance for Clinical Health Care Workers: Protection Against Infection with Bloodborne Viruses. </a:t>
            </a:r>
          </a:p>
          <a:p>
            <a:pPr eaLnBrk="1" hangingPunct="1"/>
            <a:r>
              <a:rPr lang="en-US" altLang="ru-RU" sz="800" i="1">
                <a:latin typeface="RotisSansSerif" pitchFamily="34" charset="0"/>
              </a:rPr>
              <a:t>Recommendations of the Expert Advisory Group on AIDS and the Advisory Group on Hepatitis.</a:t>
            </a:r>
          </a:p>
          <a:p>
            <a:pPr eaLnBrk="1" hangingPunct="1"/>
            <a:r>
              <a:rPr lang="de-DE" altLang="ru-RU" sz="800" i="1">
                <a:latin typeface="RotisSansSerif" pitchFamily="34" charset="0"/>
              </a:rPr>
              <a:t>also: </a:t>
            </a:r>
            <a:r>
              <a:rPr lang="en-US" altLang="ru-RU" sz="800" i="1">
                <a:latin typeface="RotisSansSerif" pitchFamily="34" charset="0"/>
              </a:rPr>
              <a:t>Tuma und Sepkowitz (2006)]</a:t>
            </a:r>
          </a:p>
          <a:p>
            <a:pPr eaLnBrk="1" hangingPunct="1"/>
            <a:endParaRPr lang="en-US" altLang="ru-RU" sz="1000">
              <a:latin typeface="RotisSansSerif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476672"/>
            <a:ext cx="9144000" cy="865188"/>
          </a:xfrm>
        </p:spPr>
        <p:txBody>
          <a:bodyPr/>
          <a:lstStyle/>
          <a:p>
            <a:pPr algn="ctr" eaLnBrk="1" hangingPunct="1"/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altLang="ru-RU" sz="2400" dirty="0" smtClean="0"/>
              <a:t>Обязан ли  пациент сообщать</a:t>
            </a:r>
            <a:br>
              <a:rPr lang="ru-RU" altLang="ru-RU" sz="2400" dirty="0" smtClean="0"/>
            </a:br>
            <a:r>
              <a:rPr lang="ru-RU" altLang="ru-RU" sz="2400" dirty="0" smtClean="0"/>
              <a:t>о своем ВИЧ-статусе?</a:t>
            </a:r>
            <a:br>
              <a:rPr lang="ru-RU" altLang="ru-RU" sz="2400" dirty="0" smtClean="0"/>
            </a:br>
            <a:endParaRPr lang="ru-RU" altLang="ru-RU" sz="2400" dirty="0" smtClean="0">
              <a:solidFill>
                <a:schemeClr val="folHlink"/>
              </a:solidFill>
            </a:endParaRPr>
          </a:p>
        </p:txBody>
      </p:sp>
      <p:sp>
        <p:nvSpPr>
          <p:cNvPr id="798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4797152"/>
            <a:ext cx="8540750" cy="100806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2400" b="1" i="1" dirty="0" smtClean="0">
                <a:solidFill>
                  <a:srgbClr val="C00000"/>
                </a:solidFill>
              </a:rPr>
              <a:t>Инструкция для персонала по соблюдению необходимых УНИВЕРСАЛЬНЫХ  мер профилактики НЕЗАВИСИМО ОТ ДИАГНОЗА ВИЧ-инфекции должна быть в каждом ЛПУ</a:t>
            </a:r>
            <a:endParaRPr lang="ru-RU" altLang="ru-RU" sz="2400" b="1" i="1" dirty="0" smtClean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23528" y="1772816"/>
            <a:ext cx="84248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800" b="1" dirty="0"/>
              <a:t>РОССИЙСКОЕ ЗАКОНОДАТЕЛЬСТВО </a:t>
            </a:r>
            <a:r>
              <a:rPr lang="ru-RU" altLang="ru-RU" sz="1800" b="1" u="sng" dirty="0">
                <a:solidFill>
                  <a:srgbClr val="C00000"/>
                </a:solidFill>
              </a:rPr>
              <a:t>НЕ ОБЯЗЫВАЕТ </a:t>
            </a:r>
            <a:r>
              <a:rPr lang="ru-RU" altLang="ru-RU" sz="1800" b="1" dirty="0"/>
              <a:t>ПАЦИЕНТОВ ПРЕДОСТАВЛЯТЬ ЛЕЧАЩЕМУ ВРАЧУ ИНФОРМАЦИЮ О ЗДОРОВЬЕ</a:t>
            </a:r>
            <a:endParaRPr lang="ru-RU" altLang="ru-RU" sz="1800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58775" y="2636912"/>
            <a:ext cx="8785225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800" b="1" dirty="0"/>
              <a:t>ОТВЕТСТВЕННОСТЬ ЗА ПОСТАВЛЕНИЕ ДРУГОГО ЛИЦА В ОПАСНОСТЬ ЗАРАЖЕНИЯ ВИЧ-ИНФЕКЦИЕЙ </a:t>
            </a:r>
          </a:p>
          <a:p>
            <a:pPr algn="ctr" eaLnBrk="1" hangingPunct="1">
              <a:defRPr/>
            </a:pPr>
            <a:r>
              <a:rPr lang="ru-RU" sz="1800" b="1" dirty="0"/>
              <a:t>  </a:t>
            </a:r>
            <a:r>
              <a:rPr lang="ru-RU" sz="1800" b="1" dirty="0">
                <a:solidFill>
                  <a:srgbClr val="C00000"/>
                </a:solidFill>
                <a:latin typeface="+mn-lt"/>
                <a:cs typeface="+mn-cs"/>
              </a:rPr>
              <a:t>предусмотрена ТОЛЬКО В СЛУЧАЕ ПРЯМОГО УМЫСЛА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95536" y="3789040"/>
            <a:ext cx="84248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 i="1" dirty="0"/>
              <a:t>нужно учитывать, так же  и то, что есть люди, никогда не проверявшие и не знающие СВОЕГО ВИЧ-СТАТУСА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Содержимое 2"/>
          <p:cNvSpPr>
            <a:spLocks noGrp="1"/>
          </p:cNvSpPr>
          <p:nvPr>
            <p:ph idx="1"/>
          </p:nvPr>
        </p:nvSpPr>
        <p:spPr>
          <a:xfrm>
            <a:off x="482600" y="1311275"/>
            <a:ext cx="4535488" cy="3636963"/>
          </a:xfrm>
        </p:spPr>
        <p:txBody>
          <a:bodyPr/>
          <a:lstStyle/>
          <a:p>
            <a:r>
              <a:rPr lang="ru-RU" altLang="ru-RU" sz="2800" b="1" dirty="0"/>
              <a:t>Внедрение пункционных устройств с защитными приспособлениями</a:t>
            </a:r>
          </a:p>
          <a:p>
            <a:pPr>
              <a:buFontTx/>
              <a:buNone/>
            </a:pPr>
            <a:endParaRPr lang="ru-RU" altLang="ru-RU" sz="2800" b="1" dirty="0"/>
          </a:p>
          <a:p>
            <a:r>
              <a:rPr lang="ru-RU" altLang="ru-RU" sz="2800" b="1" dirty="0"/>
              <a:t>Уменьшение использования игл – использование устройств </a:t>
            </a:r>
            <a:r>
              <a:rPr lang="ru-RU" altLang="ru-RU" sz="2800" b="1" dirty="0" err="1"/>
              <a:t>безыгольного</a:t>
            </a:r>
            <a:r>
              <a:rPr lang="ru-RU" altLang="ru-RU" sz="2800" b="1" dirty="0"/>
              <a:t> доступа</a:t>
            </a:r>
          </a:p>
          <a:p>
            <a:pPr>
              <a:buFontTx/>
              <a:buNone/>
            </a:pPr>
            <a:endParaRPr lang="ru-RU" altLang="ru-RU" sz="2000" b="1" dirty="0"/>
          </a:p>
        </p:txBody>
      </p:sp>
      <p:sp>
        <p:nvSpPr>
          <p:cNvPr id="95235" name="Заголовок 1"/>
          <p:cNvSpPr>
            <a:spLocks noGrp="1"/>
          </p:cNvSpPr>
          <p:nvPr>
            <p:ph type="title"/>
          </p:nvPr>
        </p:nvSpPr>
        <p:spPr>
          <a:xfrm>
            <a:off x="550863" y="476672"/>
            <a:ext cx="8593137" cy="393700"/>
          </a:xfrm>
        </p:spPr>
        <p:txBody>
          <a:bodyPr/>
          <a:lstStyle/>
          <a:p>
            <a:pPr algn="ctr"/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altLang="ru-RU" sz="2400" dirty="0" smtClean="0"/>
              <a:t>    </a:t>
            </a:r>
            <a:r>
              <a:rPr lang="ru-RU" altLang="ru-RU" sz="3200" dirty="0" smtClean="0"/>
              <a:t>Профилактика случайного укола иглой</a:t>
            </a:r>
          </a:p>
        </p:txBody>
      </p:sp>
      <p:pic>
        <p:nvPicPr>
          <p:cNvPr id="95236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2838" y="4652963"/>
            <a:ext cx="1692275" cy="1401762"/>
          </a:xfrm>
          <a:prstGeom prst="rect">
            <a:avLst/>
          </a:prstGeom>
          <a:noFill/>
          <a:ln w="9525">
            <a:solidFill>
              <a:srgbClr val="BFCAD3"/>
            </a:solidFill>
            <a:miter lim="800000"/>
            <a:headEnd/>
            <a:tailEnd/>
          </a:ln>
        </p:spPr>
      </p:pic>
      <p:pic>
        <p:nvPicPr>
          <p:cNvPr id="95237" name="Picture 21"/>
          <p:cNvPicPr>
            <a:picLocks noChangeAspect="1" noChangeArrowheads="1"/>
          </p:cNvPicPr>
          <p:nvPr/>
        </p:nvPicPr>
        <p:blipFill>
          <a:blip r:embed="rId3" cstate="print"/>
          <a:srcRect l="10841" t="2495" r="3435" b="17905"/>
          <a:stretch>
            <a:fillRect/>
          </a:stretch>
        </p:blipFill>
        <p:spPr bwMode="auto">
          <a:xfrm>
            <a:off x="6192838" y="2852738"/>
            <a:ext cx="1692275" cy="1571625"/>
          </a:xfrm>
          <a:prstGeom prst="rect">
            <a:avLst/>
          </a:prstGeom>
          <a:noFill/>
          <a:ln w="9525" algn="ctr">
            <a:solidFill>
              <a:srgbClr val="BFCAD3"/>
            </a:solidFill>
            <a:miter lim="800000"/>
            <a:headEnd/>
            <a:tailEnd/>
          </a:ln>
        </p:spPr>
      </p:pic>
      <p:pic>
        <p:nvPicPr>
          <p:cNvPr id="95238" name="Picture 20" descr="saft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0613" y="1341438"/>
            <a:ext cx="1714500" cy="1260475"/>
          </a:xfrm>
          <a:prstGeom prst="rect">
            <a:avLst/>
          </a:prstGeom>
          <a:noFill/>
          <a:ln w="9525">
            <a:solidFill>
              <a:srgbClr val="BFCAD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56252" cy="738187"/>
          </a:xfrm>
        </p:spPr>
        <p:txBody>
          <a:bodyPr/>
          <a:lstStyle/>
          <a:p>
            <a:r>
              <a:rPr lang="ru-RU" altLang="ru-RU" dirty="0" smtClean="0"/>
              <a:t>Пластиковые ампулы Мини </a:t>
            </a:r>
            <a:r>
              <a:rPr lang="ru-RU" altLang="ru-RU" dirty="0" err="1" smtClean="0"/>
              <a:t>Пласко</a:t>
            </a:r>
            <a:endParaRPr lang="ru-RU" altLang="ru-RU" dirty="0" smtClean="0"/>
          </a:p>
        </p:txBody>
      </p:sp>
      <p:pic>
        <p:nvPicPr>
          <p:cNvPr id="65539" name="Picture 4" descr="MP_3Flasch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9750" y="1633538"/>
            <a:ext cx="2857500" cy="5224462"/>
          </a:xfrm>
        </p:spPr>
      </p:pic>
      <p:pic>
        <p:nvPicPr>
          <p:cNvPr id="65540" name="Picture 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19" b="40263"/>
          <a:stretch>
            <a:fillRect/>
          </a:stretch>
        </p:blipFill>
        <p:spPr>
          <a:xfrm>
            <a:off x="6519863" y="2565400"/>
            <a:ext cx="2624137" cy="3840163"/>
          </a:xfrm>
        </p:spPr>
      </p:pic>
      <p:pic>
        <p:nvPicPr>
          <p:cNvPr id="65541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4284663" y="2420938"/>
            <a:ext cx="1643062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6084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4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942138" cy="762000"/>
          </a:xfrm>
        </p:spPr>
        <p:txBody>
          <a:bodyPr/>
          <a:lstStyle/>
          <a:p>
            <a:r>
              <a:rPr lang="ru-RU" altLang="ru-RU" sz="3600" dirty="0" smtClean="0"/>
              <a:t>Безопасная</a:t>
            </a:r>
            <a:r>
              <a:rPr lang="en-US" altLang="ru-RU" sz="3600" dirty="0" smtClean="0"/>
              <a:t> </a:t>
            </a:r>
            <a:r>
              <a:rPr lang="ru-RU" altLang="ru-RU" sz="3600" dirty="0" smtClean="0"/>
              <a:t>инъекция</a:t>
            </a:r>
          </a:p>
        </p:txBody>
      </p:sp>
      <p:sp>
        <p:nvSpPr>
          <p:cNvPr id="48131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7848600" cy="4572000"/>
          </a:xfrm>
        </p:spPr>
        <p:txBody>
          <a:bodyPr/>
          <a:lstStyle/>
          <a:p>
            <a:pPr lvl="1"/>
            <a:r>
              <a:rPr lang="ru-RU" altLang="ru-RU" sz="2400" dirty="0" smtClean="0"/>
              <a:t>Безопасная инъекция – манипуляция, которая не причиняет вреда больному, не подвергает риску того, кто ее делает, и не создает отходов, опасных для окружающих. Она предполагает наличие всех условий для безопасного проведения процедуры при соблюдении всех необходимых правил.</a:t>
            </a:r>
          </a:p>
        </p:txBody>
      </p:sp>
      <p:pic>
        <p:nvPicPr>
          <p:cNvPr id="48132" name="Picture 2" descr="C:\Users\КМ\Desktop\видео и картинки\0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4232275"/>
            <a:ext cx="2736850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3" descr="C:\Users\КМ\Desktop\видео и картинки\d8fe8b3e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5450" y="4159250"/>
            <a:ext cx="2373313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9" descr="C:\Users\KM\Pictures\2967-Naskvo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1788" y="4268788"/>
            <a:ext cx="35687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 eaLnBrk="1" hangingPunct="1"/>
            <a:fld id="{594CF063-51F3-4E17-9BD9-615FDDE8BCA7}" type="slidenum">
              <a:rPr lang="ru-RU" altLang="ru-RU" sz="800" b="0" smtClean="0">
                <a:solidFill>
                  <a:schemeClr val="tx1"/>
                </a:solidFill>
              </a:rPr>
              <a:pPr eaLnBrk="1" hangingPunct="1"/>
              <a:t>20</a:t>
            </a:fld>
            <a:endParaRPr lang="ru-RU" altLang="ru-RU" sz="800" b="0" smtClean="0">
              <a:solidFill>
                <a:schemeClr val="tx1"/>
              </a:solidFill>
            </a:endParaRPr>
          </a:p>
        </p:txBody>
      </p:sp>
      <p:pic>
        <p:nvPicPr>
          <p:cNvPr id="81923" name="Picture 2" descr="SHIELD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92375"/>
            <a:ext cx="40322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611188" y="908720"/>
            <a:ext cx="6696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 err="1">
                <a:solidFill>
                  <a:srgbClr val="58A09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Вазофикс</a:t>
            </a:r>
            <a:r>
              <a:rPr lang="en-GB" sz="3200" dirty="0">
                <a:solidFill>
                  <a:srgbClr val="58A09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® </a:t>
            </a:r>
            <a:r>
              <a:rPr lang="ru-RU" sz="3200" dirty="0" err="1">
                <a:solidFill>
                  <a:srgbClr val="58A09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Сейфти</a:t>
            </a:r>
            <a:endParaRPr lang="en-GB" sz="3200" dirty="0">
              <a:solidFill>
                <a:srgbClr val="58A09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25" name="Text Box 4"/>
          <p:cNvSpPr txBox="1">
            <a:spLocks noChangeArrowheads="1"/>
          </p:cNvSpPr>
          <p:nvPr/>
        </p:nvSpPr>
        <p:spPr bwMode="auto">
          <a:xfrm>
            <a:off x="395536" y="1635110"/>
            <a:ext cx="79930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chemeClr val="tx1"/>
                </a:solidFill>
              </a:rPr>
              <a:t>Периферический катетер с дополнительным портом и защитной </a:t>
            </a:r>
            <a:r>
              <a:rPr lang="ru-RU" altLang="ru-RU" dirty="0" err="1">
                <a:solidFill>
                  <a:schemeClr val="tx1"/>
                </a:solidFill>
              </a:rPr>
              <a:t>клипсой</a:t>
            </a:r>
            <a:r>
              <a:rPr lang="ru-RU" altLang="ru-RU" dirty="0">
                <a:solidFill>
                  <a:schemeClr val="tx1"/>
                </a:solidFill>
              </a:rPr>
              <a:t> на конце иглы</a:t>
            </a:r>
            <a:endParaRPr lang="de-DE" altLang="ru-RU" dirty="0">
              <a:solidFill>
                <a:schemeClr val="tx1"/>
              </a:solidFill>
            </a:endParaRPr>
          </a:p>
        </p:txBody>
      </p:sp>
      <p:pic>
        <p:nvPicPr>
          <p:cNvPr id="81926" name="Picture 7" descr="vasofi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897188"/>
            <a:ext cx="3960812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5800" y="6248400"/>
            <a:ext cx="2662238" cy="457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ru-RU" sz="1200" dirty="0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932363" y="1628775"/>
            <a:ext cx="217487" cy="4564063"/>
            <a:chOff x="430" y="1026"/>
            <a:chExt cx="137" cy="287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30" y="1026"/>
              <a:ext cx="137" cy="817"/>
              <a:chOff x="158" y="1071"/>
              <a:chExt cx="137" cy="1134"/>
            </a:xfrm>
          </p:grpSpPr>
          <p:sp>
            <p:nvSpPr>
              <p:cNvPr id="68711" name="Line 4"/>
              <p:cNvSpPr>
                <a:spLocks noChangeShapeType="1"/>
              </p:cNvSpPr>
              <p:nvPr/>
            </p:nvSpPr>
            <p:spPr bwMode="auto">
              <a:xfrm>
                <a:off x="158" y="1071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12" name="Line 5"/>
              <p:cNvSpPr>
                <a:spLocks noChangeShapeType="1"/>
              </p:cNvSpPr>
              <p:nvPr/>
            </p:nvSpPr>
            <p:spPr bwMode="auto">
              <a:xfrm>
                <a:off x="158" y="1115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13" name="Line 6"/>
              <p:cNvSpPr>
                <a:spLocks noChangeShapeType="1"/>
              </p:cNvSpPr>
              <p:nvPr/>
            </p:nvSpPr>
            <p:spPr bwMode="auto">
              <a:xfrm>
                <a:off x="158" y="1161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14" name="Line 7"/>
              <p:cNvSpPr>
                <a:spLocks noChangeShapeType="1"/>
              </p:cNvSpPr>
              <p:nvPr/>
            </p:nvSpPr>
            <p:spPr bwMode="auto">
              <a:xfrm>
                <a:off x="158" y="1207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15" name="Line 8"/>
              <p:cNvSpPr>
                <a:spLocks noChangeShapeType="1"/>
              </p:cNvSpPr>
              <p:nvPr/>
            </p:nvSpPr>
            <p:spPr bwMode="auto">
              <a:xfrm>
                <a:off x="158" y="1251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16" name="Line 9"/>
              <p:cNvSpPr>
                <a:spLocks noChangeShapeType="1"/>
              </p:cNvSpPr>
              <p:nvPr/>
            </p:nvSpPr>
            <p:spPr bwMode="auto">
              <a:xfrm>
                <a:off x="158" y="1297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17" name="Line 10"/>
              <p:cNvSpPr>
                <a:spLocks noChangeShapeType="1"/>
              </p:cNvSpPr>
              <p:nvPr/>
            </p:nvSpPr>
            <p:spPr bwMode="auto">
              <a:xfrm>
                <a:off x="158" y="1343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18" name="Line 11"/>
              <p:cNvSpPr>
                <a:spLocks noChangeShapeType="1"/>
              </p:cNvSpPr>
              <p:nvPr/>
            </p:nvSpPr>
            <p:spPr bwMode="auto">
              <a:xfrm>
                <a:off x="158" y="1387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19" name="Line 12"/>
              <p:cNvSpPr>
                <a:spLocks noChangeShapeType="1"/>
              </p:cNvSpPr>
              <p:nvPr/>
            </p:nvSpPr>
            <p:spPr bwMode="auto">
              <a:xfrm>
                <a:off x="158" y="1435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20" name="Line 13"/>
              <p:cNvSpPr>
                <a:spLocks noChangeShapeType="1"/>
              </p:cNvSpPr>
              <p:nvPr/>
            </p:nvSpPr>
            <p:spPr bwMode="auto">
              <a:xfrm>
                <a:off x="158" y="1479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21" name="Line 14"/>
              <p:cNvSpPr>
                <a:spLocks noChangeShapeType="1"/>
              </p:cNvSpPr>
              <p:nvPr/>
            </p:nvSpPr>
            <p:spPr bwMode="auto">
              <a:xfrm>
                <a:off x="158" y="1523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22" name="Line 15"/>
              <p:cNvSpPr>
                <a:spLocks noChangeShapeType="1"/>
              </p:cNvSpPr>
              <p:nvPr/>
            </p:nvSpPr>
            <p:spPr bwMode="auto">
              <a:xfrm>
                <a:off x="158" y="1571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23" name="Line 16"/>
              <p:cNvSpPr>
                <a:spLocks noChangeShapeType="1"/>
              </p:cNvSpPr>
              <p:nvPr/>
            </p:nvSpPr>
            <p:spPr bwMode="auto">
              <a:xfrm>
                <a:off x="158" y="1615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24" name="Line 17"/>
              <p:cNvSpPr>
                <a:spLocks noChangeShapeType="1"/>
              </p:cNvSpPr>
              <p:nvPr/>
            </p:nvSpPr>
            <p:spPr bwMode="auto">
              <a:xfrm>
                <a:off x="158" y="1661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25" name="Line 18"/>
              <p:cNvSpPr>
                <a:spLocks noChangeShapeType="1"/>
              </p:cNvSpPr>
              <p:nvPr/>
            </p:nvSpPr>
            <p:spPr bwMode="auto">
              <a:xfrm>
                <a:off x="158" y="1705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26" name="Line 19"/>
              <p:cNvSpPr>
                <a:spLocks noChangeShapeType="1"/>
              </p:cNvSpPr>
              <p:nvPr/>
            </p:nvSpPr>
            <p:spPr bwMode="auto">
              <a:xfrm>
                <a:off x="158" y="1751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27" name="Line 20"/>
              <p:cNvSpPr>
                <a:spLocks noChangeShapeType="1"/>
              </p:cNvSpPr>
              <p:nvPr/>
            </p:nvSpPr>
            <p:spPr bwMode="auto">
              <a:xfrm>
                <a:off x="158" y="1797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28" name="Line 21"/>
              <p:cNvSpPr>
                <a:spLocks noChangeShapeType="1"/>
              </p:cNvSpPr>
              <p:nvPr/>
            </p:nvSpPr>
            <p:spPr bwMode="auto">
              <a:xfrm>
                <a:off x="158" y="1841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29" name="Line 22"/>
              <p:cNvSpPr>
                <a:spLocks noChangeShapeType="1"/>
              </p:cNvSpPr>
              <p:nvPr/>
            </p:nvSpPr>
            <p:spPr bwMode="auto">
              <a:xfrm>
                <a:off x="158" y="1889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30" name="Line 23"/>
              <p:cNvSpPr>
                <a:spLocks noChangeShapeType="1"/>
              </p:cNvSpPr>
              <p:nvPr/>
            </p:nvSpPr>
            <p:spPr bwMode="auto">
              <a:xfrm>
                <a:off x="158" y="1933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31" name="Line 24"/>
              <p:cNvSpPr>
                <a:spLocks noChangeShapeType="1"/>
              </p:cNvSpPr>
              <p:nvPr/>
            </p:nvSpPr>
            <p:spPr bwMode="auto">
              <a:xfrm>
                <a:off x="158" y="1977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32" name="Line 25"/>
              <p:cNvSpPr>
                <a:spLocks noChangeShapeType="1"/>
              </p:cNvSpPr>
              <p:nvPr/>
            </p:nvSpPr>
            <p:spPr bwMode="auto">
              <a:xfrm>
                <a:off x="158" y="2025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33" name="Line 26"/>
              <p:cNvSpPr>
                <a:spLocks noChangeShapeType="1"/>
              </p:cNvSpPr>
              <p:nvPr/>
            </p:nvSpPr>
            <p:spPr bwMode="auto">
              <a:xfrm>
                <a:off x="158" y="2069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34" name="Line 27"/>
              <p:cNvSpPr>
                <a:spLocks noChangeShapeType="1"/>
              </p:cNvSpPr>
              <p:nvPr/>
            </p:nvSpPr>
            <p:spPr bwMode="auto">
              <a:xfrm>
                <a:off x="158" y="2115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35" name="Line 28"/>
              <p:cNvSpPr>
                <a:spLocks noChangeShapeType="1"/>
              </p:cNvSpPr>
              <p:nvPr/>
            </p:nvSpPr>
            <p:spPr bwMode="auto">
              <a:xfrm>
                <a:off x="158" y="2161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36" name="Line 29"/>
              <p:cNvSpPr>
                <a:spLocks noChangeShapeType="1"/>
              </p:cNvSpPr>
              <p:nvPr/>
            </p:nvSpPr>
            <p:spPr bwMode="auto">
              <a:xfrm>
                <a:off x="158" y="2205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30"/>
            <p:cNvGrpSpPr>
              <a:grpSpLocks/>
            </p:cNvGrpSpPr>
            <p:nvPr/>
          </p:nvGrpSpPr>
          <p:grpSpPr bwMode="auto">
            <a:xfrm>
              <a:off x="430" y="1843"/>
              <a:ext cx="137" cy="817"/>
              <a:chOff x="158" y="1071"/>
              <a:chExt cx="137" cy="1134"/>
            </a:xfrm>
          </p:grpSpPr>
          <p:sp>
            <p:nvSpPr>
              <p:cNvPr id="68685" name="Line 31"/>
              <p:cNvSpPr>
                <a:spLocks noChangeShapeType="1"/>
              </p:cNvSpPr>
              <p:nvPr/>
            </p:nvSpPr>
            <p:spPr bwMode="auto">
              <a:xfrm>
                <a:off x="158" y="1071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86" name="Line 32"/>
              <p:cNvSpPr>
                <a:spLocks noChangeShapeType="1"/>
              </p:cNvSpPr>
              <p:nvPr/>
            </p:nvSpPr>
            <p:spPr bwMode="auto">
              <a:xfrm>
                <a:off x="158" y="1115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87" name="Line 33"/>
              <p:cNvSpPr>
                <a:spLocks noChangeShapeType="1"/>
              </p:cNvSpPr>
              <p:nvPr/>
            </p:nvSpPr>
            <p:spPr bwMode="auto">
              <a:xfrm>
                <a:off x="158" y="1161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88" name="Line 34"/>
              <p:cNvSpPr>
                <a:spLocks noChangeShapeType="1"/>
              </p:cNvSpPr>
              <p:nvPr/>
            </p:nvSpPr>
            <p:spPr bwMode="auto">
              <a:xfrm>
                <a:off x="158" y="1207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89" name="Line 35"/>
              <p:cNvSpPr>
                <a:spLocks noChangeShapeType="1"/>
              </p:cNvSpPr>
              <p:nvPr/>
            </p:nvSpPr>
            <p:spPr bwMode="auto">
              <a:xfrm>
                <a:off x="158" y="1251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90" name="Line 36"/>
              <p:cNvSpPr>
                <a:spLocks noChangeShapeType="1"/>
              </p:cNvSpPr>
              <p:nvPr/>
            </p:nvSpPr>
            <p:spPr bwMode="auto">
              <a:xfrm>
                <a:off x="158" y="1297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91" name="Line 37"/>
              <p:cNvSpPr>
                <a:spLocks noChangeShapeType="1"/>
              </p:cNvSpPr>
              <p:nvPr/>
            </p:nvSpPr>
            <p:spPr bwMode="auto">
              <a:xfrm>
                <a:off x="158" y="1343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92" name="Line 38"/>
              <p:cNvSpPr>
                <a:spLocks noChangeShapeType="1"/>
              </p:cNvSpPr>
              <p:nvPr/>
            </p:nvSpPr>
            <p:spPr bwMode="auto">
              <a:xfrm>
                <a:off x="158" y="1387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93" name="Line 39"/>
              <p:cNvSpPr>
                <a:spLocks noChangeShapeType="1"/>
              </p:cNvSpPr>
              <p:nvPr/>
            </p:nvSpPr>
            <p:spPr bwMode="auto">
              <a:xfrm>
                <a:off x="158" y="1435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94" name="Line 40"/>
              <p:cNvSpPr>
                <a:spLocks noChangeShapeType="1"/>
              </p:cNvSpPr>
              <p:nvPr/>
            </p:nvSpPr>
            <p:spPr bwMode="auto">
              <a:xfrm>
                <a:off x="158" y="1479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95" name="Line 41"/>
              <p:cNvSpPr>
                <a:spLocks noChangeShapeType="1"/>
              </p:cNvSpPr>
              <p:nvPr/>
            </p:nvSpPr>
            <p:spPr bwMode="auto">
              <a:xfrm>
                <a:off x="158" y="1523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96" name="Line 42"/>
              <p:cNvSpPr>
                <a:spLocks noChangeShapeType="1"/>
              </p:cNvSpPr>
              <p:nvPr/>
            </p:nvSpPr>
            <p:spPr bwMode="auto">
              <a:xfrm>
                <a:off x="158" y="1571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97" name="Line 43"/>
              <p:cNvSpPr>
                <a:spLocks noChangeShapeType="1"/>
              </p:cNvSpPr>
              <p:nvPr/>
            </p:nvSpPr>
            <p:spPr bwMode="auto">
              <a:xfrm>
                <a:off x="158" y="1615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98" name="Line 44"/>
              <p:cNvSpPr>
                <a:spLocks noChangeShapeType="1"/>
              </p:cNvSpPr>
              <p:nvPr/>
            </p:nvSpPr>
            <p:spPr bwMode="auto">
              <a:xfrm>
                <a:off x="158" y="1661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99" name="Line 45"/>
              <p:cNvSpPr>
                <a:spLocks noChangeShapeType="1"/>
              </p:cNvSpPr>
              <p:nvPr/>
            </p:nvSpPr>
            <p:spPr bwMode="auto">
              <a:xfrm>
                <a:off x="158" y="1705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00" name="Line 46"/>
              <p:cNvSpPr>
                <a:spLocks noChangeShapeType="1"/>
              </p:cNvSpPr>
              <p:nvPr/>
            </p:nvSpPr>
            <p:spPr bwMode="auto">
              <a:xfrm>
                <a:off x="158" y="1751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01" name="Line 47"/>
              <p:cNvSpPr>
                <a:spLocks noChangeShapeType="1"/>
              </p:cNvSpPr>
              <p:nvPr/>
            </p:nvSpPr>
            <p:spPr bwMode="auto">
              <a:xfrm>
                <a:off x="158" y="1797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02" name="Line 48"/>
              <p:cNvSpPr>
                <a:spLocks noChangeShapeType="1"/>
              </p:cNvSpPr>
              <p:nvPr/>
            </p:nvSpPr>
            <p:spPr bwMode="auto">
              <a:xfrm>
                <a:off x="158" y="1841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03" name="Line 49"/>
              <p:cNvSpPr>
                <a:spLocks noChangeShapeType="1"/>
              </p:cNvSpPr>
              <p:nvPr/>
            </p:nvSpPr>
            <p:spPr bwMode="auto">
              <a:xfrm>
                <a:off x="158" y="1889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04" name="Line 50"/>
              <p:cNvSpPr>
                <a:spLocks noChangeShapeType="1"/>
              </p:cNvSpPr>
              <p:nvPr/>
            </p:nvSpPr>
            <p:spPr bwMode="auto">
              <a:xfrm>
                <a:off x="158" y="1933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05" name="Line 51"/>
              <p:cNvSpPr>
                <a:spLocks noChangeShapeType="1"/>
              </p:cNvSpPr>
              <p:nvPr/>
            </p:nvSpPr>
            <p:spPr bwMode="auto">
              <a:xfrm>
                <a:off x="158" y="1977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06" name="Line 52"/>
              <p:cNvSpPr>
                <a:spLocks noChangeShapeType="1"/>
              </p:cNvSpPr>
              <p:nvPr/>
            </p:nvSpPr>
            <p:spPr bwMode="auto">
              <a:xfrm>
                <a:off x="158" y="2025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07" name="Line 53"/>
              <p:cNvSpPr>
                <a:spLocks noChangeShapeType="1"/>
              </p:cNvSpPr>
              <p:nvPr/>
            </p:nvSpPr>
            <p:spPr bwMode="auto">
              <a:xfrm>
                <a:off x="158" y="2069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08" name="Line 54"/>
              <p:cNvSpPr>
                <a:spLocks noChangeShapeType="1"/>
              </p:cNvSpPr>
              <p:nvPr/>
            </p:nvSpPr>
            <p:spPr bwMode="auto">
              <a:xfrm>
                <a:off x="158" y="2115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09" name="Line 55"/>
              <p:cNvSpPr>
                <a:spLocks noChangeShapeType="1"/>
              </p:cNvSpPr>
              <p:nvPr/>
            </p:nvSpPr>
            <p:spPr bwMode="auto">
              <a:xfrm>
                <a:off x="158" y="2161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10" name="Line 56"/>
              <p:cNvSpPr>
                <a:spLocks noChangeShapeType="1"/>
              </p:cNvSpPr>
              <p:nvPr/>
            </p:nvSpPr>
            <p:spPr bwMode="auto">
              <a:xfrm>
                <a:off x="158" y="2205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57"/>
            <p:cNvGrpSpPr>
              <a:grpSpLocks/>
            </p:cNvGrpSpPr>
            <p:nvPr/>
          </p:nvGrpSpPr>
          <p:grpSpPr bwMode="auto">
            <a:xfrm>
              <a:off x="430" y="2659"/>
              <a:ext cx="137" cy="817"/>
              <a:chOff x="158" y="1071"/>
              <a:chExt cx="137" cy="1134"/>
            </a:xfrm>
          </p:grpSpPr>
          <p:sp>
            <p:nvSpPr>
              <p:cNvPr id="68659" name="Line 58"/>
              <p:cNvSpPr>
                <a:spLocks noChangeShapeType="1"/>
              </p:cNvSpPr>
              <p:nvPr/>
            </p:nvSpPr>
            <p:spPr bwMode="auto">
              <a:xfrm>
                <a:off x="158" y="1071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60" name="Line 59"/>
              <p:cNvSpPr>
                <a:spLocks noChangeShapeType="1"/>
              </p:cNvSpPr>
              <p:nvPr/>
            </p:nvSpPr>
            <p:spPr bwMode="auto">
              <a:xfrm>
                <a:off x="158" y="1115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61" name="Line 60"/>
              <p:cNvSpPr>
                <a:spLocks noChangeShapeType="1"/>
              </p:cNvSpPr>
              <p:nvPr/>
            </p:nvSpPr>
            <p:spPr bwMode="auto">
              <a:xfrm>
                <a:off x="158" y="1161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62" name="Line 61"/>
              <p:cNvSpPr>
                <a:spLocks noChangeShapeType="1"/>
              </p:cNvSpPr>
              <p:nvPr/>
            </p:nvSpPr>
            <p:spPr bwMode="auto">
              <a:xfrm>
                <a:off x="158" y="1207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63" name="Line 62"/>
              <p:cNvSpPr>
                <a:spLocks noChangeShapeType="1"/>
              </p:cNvSpPr>
              <p:nvPr/>
            </p:nvSpPr>
            <p:spPr bwMode="auto">
              <a:xfrm>
                <a:off x="158" y="1251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64" name="Line 63"/>
              <p:cNvSpPr>
                <a:spLocks noChangeShapeType="1"/>
              </p:cNvSpPr>
              <p:nvPr/>
            </p:nvSpPr>
            <p:spPr bwMode="auto">
              <a:xfrm>
                <a:off x="158" y="1297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65" name="Line 64"/>
              <p:cNvSpPr>
                <a:spLocks noChangeShapeType="1"/>
              </p:cNvSpPr>
              <p:nvPr/>
            </p:nvSpPr>
            <p:spPr bwMode="auto">
              <a:xfrm>
                <a:off x="158" y="1343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66" name="Line 65"/>
              <p:cNvSpPr>
                <a:spLocks noChangeShapeType="1"/>
              </p:cNvSpPr>
              <p:nvPr/>
            </p:nvSpPr>
            <p:spPr bwMode="auto">
              <a:xfrm>
                <a:off x="158" y="1387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67" name="Line 66"/>
              <p:cNvSpPr>
                <a:spLocks noChangeShapeType="1"/>
              </p:cNvSpPr>
              <p:nvPr/>
            </p:nvSpPr>
            <p:spPr bwMode="auto">
              <a:xfrm>
                <a:off x="158" y="1435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68" name="Line 67"/>
              <p:cNvSpPr>
                <a:spLocks noChangeShapeType="1"/>
              </p:cNvSpPr>
              <p:nvPr/>
            </p:nvSpPr>
            <p:spPr bwMode="auto">
              <a:xfrm>
                <a:off x="158" y="1479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69" name="Line 68"/>
              <p:cNvSpPr>
                <a:spLocks noChangeShapeType="1"/>
              </p:cNvSpPr>
              <p:nvPr/>
            </p:nvSpPr>
            <p:spPr bwMode="auto">
              <a:xfrm>
                <a:off x="158" y="1523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70" name="Line 69"/>
              <p:cNvSpPr>
                <a:spLocks noChangeShapeType="1"/>
              </p:cNvSpPr>
              <p:nvPr/>
            </p:nvSpPr>
            <p:spPr bwMode="auto">
              <a:xfrm>
                <a:off x="158" y="1571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71" name="Line 70"/>
              <p:cNvSpPr>
                <a:spLocks noChangeShapeType="1"/>
              </p:cNvSpPr>
              <p:nvPr/>
            </p:nvSpPr>
            <p:spPr bwMode="auto">
              <a:xfrm>
                <a:off x="158" y="1615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72" name="Line 71"/>
              <p:cNvSpPr>
                <a:spLocks noChangeShapeType="1"/>
              </p:cNvSpPr>
              <p:nvPr/>
            </p:nvSpPr>
            <p:spPr bwMode="auto">
              <a:xfrm>
                <a:off x="158" y="1661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73" name="Line 72"/>
              <p:cNvSpPr>
                <a:spLocks noChangeShapeType="1"/>
              </p:cNvSpPr>
              <p:nvPr/>
            </p:nvSpPr>
            <p:spPr bwMode="auto">
              <a:xfrm>
                <a:off x="158" y="1705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74" name="Line 73"/>
              <p:cNvSpPr>
                <a:spLocks noChangeShapeType="1"/>
              </p:cNvSpPr>
              <p:nvPr/>
            </p:nvSpPr>
            <p:spPr bwMode="auto">
              <a:xfrm>
                <a:off x="158" y="1751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75" name="Line 74"/>
              <p:cNvSpPr>
                <a:spLocks noChangeShapeType="1"/>
              </p:cNvSpPr>
              <p:nvPr/>
            </p:nvSpPr>
            <p:spPr bwMode="auto">
              <a:xfrm>
                <a:off x="158" y="1797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76" name="Line 75"/>
              <p:cNvSpPr>
                <a:spLocks noChangeShapeType="1"/>
              </p:cNvSpPr>
              <p:nvPr/>
            </p:nvSpPr>
            <p:spPr bwMode="auto">
              <a:xfrm>
                <a:off x="158" y="1841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77" name="Line 76"/>
              <p:cNvSpPr>
                <a:spLocks noChangeShapeType="1"/>
              </p:cNvSpPr>
              <p:nvPr/>
            </p:nvSpPr>
            <p:spPr bwMode="auto">
              <a:xfrm>
                <a:off x="158" y="1889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78" name="Line 77"/>
              <p:cNvSpPr>
                <a:spLocks noChangeShapeType="1"/>
              </p:cNvSpPr>
              <p:nvPr/>
            </p:nvSpPr>
            <p:spPr bwMode="auto">
              <a:xfrm>
                <a:off x="158" y="1933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79" name="Line 78"/>
              <p:cNvSpPr>
                <a:spLocks noChangeShapeType="1"/>
              </p:cNvSpPr>
              <p:nvPr/>
            </p:nvSpPr>
            <p:spPr bwMode="auto">
              <a:xfrm>
                <a:off x="158" y="1977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80" name="Line 79"/>
              <p:cNvSpPr>
                <a:spLocks noChangeShapeType="1"/>
              </p:cNvSpPr>
              <p:nvPr/>
            </p:nvSpPr>
            <p:spPr bwMode="auto">
              <a:xfrm>
                <a:off x="158" y="2025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81" name="Line 80"/>
              <p:cNvSpPr>
                <a:spLocks noChangeShapeType="1"/>
              </p:cNvSpPr>
              <p:nvPr/>
            </p:nvSpPr>
            <p:spPr bwMode="auto">
              <a:xfrm>
                <a:off x="158" y="2069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82" name="Line 81"/>
              <p:cNvSpPr>
                <a:spLocks noChangeShapeType="1"/>
              </p:cNvSpPr>
              <p:nvPr/>
            </p:nvSpPr>
            <p:spPr bwMode="auto">
              <a:xfrm>
                <a:off x="158" y="2115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83" name="Line 82"/>
              <p:cNvSpPr>
                <a:spLocks noChangeShapeType="1"/>
              </p:cNvSpPr>
              <p:nvPr/>
            </p:nvSpPr>
            <p:spPr bwMode="auto">
              <a:xfrm>
                <a:off x="158" y="2161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84" name="Line 83"/>
              <p:cNvSpPr>
                <a:spLocks noChangeShapeType="1"/>
              </p:cNvSpPr>
              <p:nvPr/>
            </p:nvSpPr>
            <p:spPr bwMode="auto">
              <a:xfrm>
                <a:off x="158" y="2205"/>
                <a:ext cx="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8638" name="Line 84"/>
            <p:cNvSpPr>
              <a:spLocks noChangeShapeType="1"/>
            </p:cNvSpPr>
            <p:nvPr/>
          </p:nvSpPr>
          <p:spPr bwMode="auto">
            <a:xfrm>
              <a:off x="430" y="3248"/>
              <a:ext cx="1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39" name="Line 85"/>
            <p:cNvSpPr>
              <a:spLocks noChangeShapeType="1"/>
            </p:cNvSpPr>
            <p:nvPr/>
          </p:nvSpPr>
          <p:spPr bwMode="auto">
            <a:xfrm>
              <a:off x="430" y="3280"/>
              <a:ext cx="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40" name="Line 86"/>
            <p:cNvSpPr>
              <a:spLocks noChangeShapeType="1"/>
            </p:cNvSpPr>
            <p:nvPr/>
          </p:nvSpPr>
          <p:spPr bwMode="auto">
            <a:xfrm>
              <a:off x="430" y="3313"/>
              <a:ext cx="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41" name="Line 87"/>
            <p:cNvSpPr>
              <a:spLocks noChangeShapeType="1"/>
            </p:cNvSpPr>
            <p:nvPr/>
          </p:nvSpPr>
          <p:spPr bwMode="auto">
            <a:xfrm>
              <a:off x="430" y="3346"/>
              <a:ext cx="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42" name="Line 88"/>
            <p:cNvSpPr>
              <a:spLocks noChangeShapeType="1"/>
            </p:cNvSpPr>
            <p:nvPr/>
          </p:nvSpPr>
          <p:spPr bwMode="auto">
            <a:xfrm>
              <a:off x="430" y="3378"/>
              <a:ext cx="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43" name="Line 89"/>
            <p:cNvSpPr>
              <a:spLocks noChangeShapeType="1"/>
            </p:cNvSpPr>
            <p:nvPr/>
          </p:nvSpPr>
          <p:spPr bwMode="auto">
            <a:xfrm>
              <a:off x="430" y="3411"/>
              <a:ext cx="1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44" name="Line 90"/>
            <p:cNvSpPr>
              <a:spLocks noChangeShapeType="1"/>
            </p:cNvSpPr>
            <p:nvPr/>
          </p:nvSpPr>
          <p:spPr bwMode="auto">
            <a:xfrm>
              <a:off x="430" y="3444"/>
              <a:ext cx="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45" name="Line 91"/>
            <p:cNvSpPr>
              <a:spLocks noChangeShapeType="1"/>
            </p:cNvSpPr>
            <p:nvPr/>
          </p:nvSpPr>
          <p:spPr bwMode="auto">
            <a:xfrm>
              <a:off x="430" y="3476"/>
              <a:ext cx="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46" name="Line 92"/>
            <p:cNvSpPr>
              <a:spLocks noChangeShapeType="1"/>
            </p:cNvSpPr>
            <p:nvPr/>
          </p:nvSpPr>
          <p:spPr bwMode="auto">
            <a:xfrm>
              <a:off x="430" y="3510"/>
              <a:ext cx="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47" name="Line 93"/>
            <p:cNvSpPr>
              <a:spLocks noChangeShapeType="1"/>
            </p:cNvSpPr>
            <p:nvPr/>
          </p:nvSpPr>
          <p:spPr bwMode="auto">
            <a:xfrm>
              <a:off x="430" y="3542"/>
              <a:ext cx="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48" name="Line 94"/>
            <p:cNvSpPr>
              <a:spLocks noChangeShapeType="1"/>
            </p:cNvSpPr>
            <p:nvPr/>
          </p:nvSpPr>
          <p:spPr bwMode="auto">
            <a:xfrm>
              <a:off x="430" y="3574"/>
              <a:ext cx="1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49" name="Line 95"/>
            <p:cNvSpPr>
              <a:spLocks noChangeShapeType="1"/>
            </p:cNvSpPr>
            <p:nvPr/>
          </p:nvSpPr>
          <p:spPr bwMode="auto">
            <a:xfrm>
              <a:off x="430" y="3608"/>
              <a:ext cx="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50" name="Line 96"/>
            <p:cNvSpPr>
              <a:spLocks noChangeShapeType="1"/>
            </p:cNvSpPr>
            <p:nvPr/>
          </p:nvSpPr>
          <p:spPr bwMode="auto">
            <a:xfrm>
              <a:off x="430" y="3640"/>
              <a:ext cx="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51" name="Line 97"/>
            <p:cNvSpPr>
              <a:spLocks noChangeShapeType="1"/>
            </p:cNvSpPr>
            <p:nvPr/>
          </p:nvSpPr>
          <p:spPr bwMode="auto">
            <a:xfrm>
              <a:off x="430" y="3673"/>
              <a:ext cx="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52" name="Line 98"/>
            <p:cNvSpPr>
              <a:spLocks noChangeShapeType="1"/>
            </p:cNvSpPr>
            <p:nvPr/>
          </p:nvSpPr>
          <p:spPr bwMode="auto">
            <a:xfrm>
              <a:off x="430" y="3705"/>
              <a:ext cx="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53" name="Line 99"/>
            <p:cNvSpPr>
              <a:spLocks noChangeShapeType="1"/>
            </p:cNvSpPr>
            <p:nvPr/>
          </p:nvSpPr>
          <p:spPr bwMode="auto">
            <a:xfrm>
              <a:off x="430" y="3738"/>
              <a:ext cx="1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54" name="Line 100"/>
            <p:cNvSpPr>
              <a:spLocks noChangeShapeType="1"/>
            </p:cNvSpPr>
            <p:nvPr/>
          </p:nvSpPr>
          <p:spPr bwMode="auto">
            <a:xfrm>
              <a:off x="430" y="3771"/>
              <a:ext cx="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55" name="Line 101"/>
            <p:cNvSpPr>
              <a:spLocks noChangeShapeType="1"/>
            </p:cNvSpPr>
            <p:nvPr/>
          </p:nvSpPr>
          <p:spPr bwMode="auto">
            <a:xfrm>
              <a:off x="430" y="3803"/>
              <a:ext cx="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56" name="Line 102"/>
            <p:cNvSpPr>
              <a:spLocks noChangeShapeType="1"/>
            </p:cNvSpPr>
            <p:nvPr/>
          </p:nvSpPr>
          <p:spPr bwMode="auto">
            <a:xfrm>
              <a:off x="430" y="3837"/>
              <a:ext cx="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57" name="Line 103"/>
            <p:cNvSpPr>
              <a:spLocks noChangeShapeType="1"/>
            </p:cNvSpPr>
            <p:nvPr/>
          </p:nvSpPr>
          <p:spPr bwMode="auto">
            <a:xfrm>
              <a:off x="430" y="3869"/>
              <a:ext cx="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58" name="Line 104"/>
            <p:cNvSpPr>
              <a:spLocks noChangeShapeType="1"/>
            </p:cNvSpPr>
            <p:nvPr/>
          </p:nvSpPr>
          <p:spPr bwMode="auto">
            <a:xfrm>
              <a:off x="430" y="3901"/>
              <a:ext cx="1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11113" name="Rectangle 105"/>
          <p:cNvSpPr>
            <a:spLocks noChangeArrowheads="1"/>
          </p:cNvSpPr>
          <p:nvPr/>
        </p:nvSpPr>
        <p:spPr bwMode="auto">
          <a:xfrm>
            <a:off x="4932363" y="1557338"/>
            <a:ext cx="217487" cy="4672012"/>
          </a:xfrm>
          <a:prstGeom prst="rect">
            <a:avLst/>
          </a:prstGeom>
          <a:solidFill>
            <a:schemeClr val="folHlink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 sz="2000"/>
          </a:p>
        </p:txBody>
      </p:sp>
      <p:sp>
        <p:nvSpPr>
          <p:cNvPr id="811114" name="Rectangle 106"/>
          <p:cNvSpPr>
            <a:spLocks noChangeArrowheads="1"/>
          </p:cNvSpPr>
          <p:nvPr/>
        </p:nvSpPr>
        <p:spPr bwMode="auto">
          <a:xfrm>
            <a:off x="919163" y="1773238"/>
            <a:ext cx="3844925" cy="4248150"/>
          </a:xfrm>
          <a:prstGeom prst="rect">
            <a:avLst/>
          </a:prstGeom>
          <a:gradFill rotWithShape="1">
            <a:gsLst>
              <a:gs pos="0">
                <a:srgbClr val="DFF4EF"/>
              </a:gs>
              <a:gs pos="100000">
                <a:srgbClr val="BCE7DD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 sz="2000"/>
          </a:p>
        </p:txBody>
      </p:sp>
      <p:sp>
        <p:nvSpPr>
          <p:cNvPr id="68614" name="Rectangle 107"/>
          <p:cNvSpPr>
            <a:spLocks noGrp="1" noChangeArrowheads="1"/>
          </p:cNvSpPr>
          <p:nvPr>
            <p:ph type="title"/>
          </p:nvPr>
        </p:nvSpPr>
        <p:spPr>
          <a:xfrm>
            <a:off x="649288" y="1006475"/>
            <a:ext cx="8526462" cy="533400"/>
          </a:xfrm>
          <a:noFill/>
        </p:spPr>
        <p:txBody>
          <a:bodyPr/>
          <a:lstStyle/>
          <a:p>
            <a:pPr eaLnBrk="1" hangingPunct="1"/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Вазофикс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Сэйфти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Уникальный защитный механизм</a:t>
            </a:r>
            <a:endParaRPr lang="en-US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1116" name="Rectangle 108"/>
          <p:cNvSpPr>
            <a:spLocks noChangeArrowheads="1"/>
          </p:cNvSpPr>
          <p:nvPr/>
        </p:nvSpPr>
        <p:spPr bwMode="auto">
          <a:xfrm>
            <a:off x="928688" y="1700213"/>
            <a:ext cx="3835400" cy="381000"/>
          </a:xfrm>
          <a:prstGeom prst="rect">
            <a:avLst/>
          </a:prstGeom>
          <a:solidFill>
            <a:srgbClr val="4BA9A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800" b="1">
                <a:solidFill>
                  <a:schemeClr val="bg1"/>
                </a:solidFill>
              </a:rPr>
              <a:t>Технические характеристики</a:t>
            </a:r>
            <a:endParaRPr lang="en-US" altLang="ru-RU" sz="1800" b="1">
              <a:solidFill>
                <a:schemeClr val="bg1"/>
              </a:solidFill>
            </a:endParaRPr>
          </a:p>
        </p:txBody>
      </p:sp>
      <p:sp>
        <p:nvSpPr>
          <p:cNvPr id="811117" name="Rectangle 109"/>
          <p:cNvSpPr>
            <a:spLocks noChangeArrowheads="1"/>
          </p:cNvSpPr>
          <p:nvPr/>
        </p:nvSpPr>
        <p:spPr bwMode="auto">
          <a:xfrm>
            <a:off x="467544" y="2200640"/>
            <a:ext cx="4320356" cy="398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80975" indent="-180975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Clr>
                <a:srgbClr val="4DA9A4"/>
              </a:buClr>
              <a:buFont typeface="Wingdings" pitchFamily="2" charset="2"/>
              <a:buChar char="§"/>
            </a:pPr>
            <a:r>
              <a:rPr lang="ru-RU" altLang="ru-RU" sz="1800" b="0" dirty="0"/>
              <a:t>Защитная клипса автоматически закрывает острие иглы при ее извлечении</a:t>
            </a:r>
            <a:endParaRPr lang="en-US" altLang="ru-RU" sz="1800" b="0" dirty="0"/>
          </a:p>
          <a:p>
            <a:pPr>
              <a:buClr>
                <a:srgbClr val="4DA9A4"/>
              </a:buClr>
              <a:buFont typeface="Wingdings" pitchFamily="2" charset="2"/>
              <a:buChar char="§"/>
            </a:pPr>
            <a:endParaRPr lang="en-US" altLang="ru-RU" sz="1800" b="0" dirty="0"/>
          </a:p>
          <a:p>
            <a:pPr>
              <a:buClr>
                <a:srgbClr val="4DA9A4"/>
              </a:buClr>
              <a:buFont typeface="Wingdings" pitchFamily="2" charset="2"/>
              <a:buChar char="§"/>
            </a:pPr>
            <a:r>
              <a:rPr lang="ru-RU" altLang="ru-RU" sz="1800" b="0" dirty="0"/>
              <a:t>Защитный механизм срабатывает неотвратимо, как только игла выходит из павильона катетера</a:t>
            </a:r>
          </a:p>
          <a:p>
            <a:pPr>
              <a:buClr>
                <a:srgbClr val="4DA9A4"/>
              </a:buClr>
              <a:buFont typeface="Wingdings" pitchFamily="2" charset="2"/>
              <a:buChar char="§"/>
            </a:pPr>
            <a:endParaRPr lang="en-US" altLang="ru-RU" sz="1800" b="0" dirty="0"/>
          </a:p>
          <a:p>
            <a:pPr>
              <a:buClr>
                <a:srgbClr val="4DA9A4"/>
              </a:buClr>
              <a:buFont typeface="Wingdings" pitchFamily="2" charset="2"/>
              <a:buChar char="§"/>
            </a:pPr>
            <a:r>
              <a:rPr lang="ru-RU" altLang="ru-RU" sz="1800" b="0" dirty="0"/>
              <a:t>Защитный механизм защищен от ошибок в применении</a:t>
            </a:r>
            <a:r>
              <a:rPr lang="en-US" altLang="ru-RU" sz="1800" b="0" dirty="0"/>
              <a:t>. </a:t>
            </a:r>
            <a:r>
              <a:rPr lang="ru-RU" altLang="ru-RU" sz="1800" b="0" dirty="0"/>
              <a:t>Отказ защитного механизма полностью исключен</a:t>
            </a:r>
            <a:endParaRPr lang="en-US" altLang="ru-RU" sz="1800" b="0" i="1" u="sng" dirty="0"/>
          </a:p>
        </p:txBody>
      </p:sp>
      <p:sp>
        <p:nvSpPr>
          <p:cNvPr id="811118" name="Text Box 110"/>
          <p:cNvSpPr txBox="1">
            <a:spLocks noChangeArrowheads="1"/>
          </p:cNvSpPr>
          <p:nvPr/>
        </p:nvSpPr>
        <p:spPr bwMode="auto">
          <a:xfrm>
            <a:off x="5349875" y="1808163"/>
            <a:ext cx="8064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ru-RU" sz="6600" b="1">
                <a:solidFill>
                  <a:schemeClr val="bg2"/>
                </a:solidFill>
                <a:latin typeface="RotisSansSerif" pitchFamily="34" charset="0"/>
              </a:rPr>
              <a:t>1</a:t>
            </a:r>
            <a:endParaRPr lang="en-US" altLang="ru-RU" sz="6600" b="1">
              <a:solidFill>
                <a:schemeClr val="bg2"/>
              </a:solidFill>
              <a:latin typeface="RotisSansSerif" pitchFamily="34" charset="0"/>
            </a:endParaRPr>
          </a:p>
        </p:txBody>
      </p:sp>
      <p:sp>
        <p:nvSpPr>
          <p:cNvPr id="811119" name="Text Box 111"/>
          <p:cNvSpPr txBox="1">
            <a:spLocks noChangeArrowheads="1"/>
          </p:cNvSpPr>
          <p:nvPr/>
        </p:nvSpPr>
        <p:spPr bwMode="auto">
          <a:xfrm>
            <a:off x="5349875" y="3124200"/>
            <a:ext cx="8064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ru-RU" sz="6600" b="1">
                <a:solidFill>
                  <a:schemeClr val="bg2"/>
                </a:solidFill>
                <a:latin typeface="RotisSansSerif" pitchFamily="34" charset="0"/>
              </a:rPr>
              <a:t>2</a:t>
            </a:r>
            <a:endParaRPr lang="en-US" altLang="ru-RU" sz="6600" b="1">
              <a:solidFill>
                <a:schemeClr val="bg2"/>
              </a:solidFill>
              <a:latin typeface="RotisSansSerif" pitchFamily="34" charset="0"/>
            </a:endParaRPr>
          </a:p>
        </p:txBody>
      </p:sp>
      <p:sp>
        <p:nvSpPr>
          <p:cNvPr id="811120" name="Text Box 112"/>
          <p:cNvSpPr txBox="1">
            <a:spLocks noChangeArrowheads="1"/>
          </p:cNvSpPr>
          <p:nvPr/>
        </p:nvSpPr>
        <p:spPr bwMode="auto">
          <a:xfrm>
            <a:off x="5334000" y="4564063"/>
            <a:ext cx="8064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ru-RU" sz="6600" b="1">
                <a:solidFill>
                  <a:schemeClr val="bg2"/>
                </a:solidFill>
                <a:latin typeface="RotisSansSerif" pitchFamily="34" charset="0"/>
              </a:rPr>
              <a:t>3</a:t>
            </a:r>
            <a:endParaRPr lang="en-US" altLang="ru-RU" sz="6600" b="1">
              <a:solidFill>
                <a:schemeClr val="bg2"/>
              </a:solidFill>
              <a:latin typeface="RotisSansSerif" pitchFamily="34" charset="0"/>
            </a:endParaRPr>
          </a:p>
        </p:txBody>
      </p:sp>
      <p:grpSp>
        <p:nvGrpSpPr>
          <p:cNvPr id="6" name="Group 113"/>
          <p:cNvGrpSpPr>
            <a:grpSpLocks/>
          </p:cNvGrpSpPr>
          <p:nvPr/>
        </p:nvGrpSpPr>
        <p:grpSpPr bwMode="auto">
          <a:xfrm>
            <a:off x="5940425" y="1989138"/>
            <a:ext cx="2970213" cy="650875"/>
            <a:chOff x="3867" y="1319"/>
            <a:chExt cx="1871" cy="410"/>
          </a:xfrm>
        </p:grpSpPr>
        <p:pic>
          <p:nvPicPr>
            <p:cNvPr id="68631" name="Picture 114" descr="ClipSeq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E7EBF6"/>
                </a:clrFrom>
                <a:clrTo>
                  <a:srgbClr val="E7EBF6">
                    <a:alpha val="0"/>
                  </a:srgbClr>
                </a:clrTo>
              </a:clrChange>
              <a:lum contrast="8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9" y="1319"/>
              <a:ext cx="369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32" name="Picture 115" descr="ClipSeq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B8C3E3"/>
                </a:clrFrom>
                <a:clrTo>
                  <a:srgbClr val="B8C3E3">
                    <a:alpha val="0"/>
                  </a:srgbClr>
                </a:clrTo>
              </a:clrChange>
              <a:lum contrast="8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7" y="1319"/>
              <a:ext cx="782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33" name="Picture 116" descr="ClipSeq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C7CDED"/>
                </a:clrFrom>
                <a:clrTo>
                  <a:srgbClr val="C7CDED">
                    <a:alpha val="0"/>
                  </a:srgbClr>
                </a:clrTo>
              </a:clrChange>
              <a:lum contrast="8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" y="1319"/>
              <a:ext cx="227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34" name="Picture 117" descr="ClipSeqF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DDE3F3"/>
                </a:clrFrom>
                <a:clrTo>
                  <a:srgbClr val="DDE3F3">
                    <a:alpha val="0"/>
                  </a:srgbClr>
                </a:clrTo>
              </a:clrChange>
              <a:lum contrast="8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9" y="1319"/>
              <a:ext cx="586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118"/>
          <p:cNvGrpSpPr>
            <a:grpSpLocks/>
          </p:cNvGrpSpPr>
          <p:nvPr/>
        </p:nvGrpSpPr>
        <p:grpSpPr bwMode="auto">
          <a:xfrm>
            <a:off x="6084888" y="3284538"/>
            <a:ext cx="2760662" cy="701675"/>
            <a:chOff x="3999" y="2069"/>
            <a:chExt cx="1739" cy="442"/>
          </a:xfrm>
        </p:grpSpPr>
        <p:pic>
          <p:nvPicPr>
            <p:cNvPr id="68627" name="Picture 119" descr="ClipSeqF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C5CCE8"/>
                </a:clrFrom>
                <a:clrTo>
                  <a:srgbClr val="C5CCE8">
                    <a:alpha val="0"/>
                  </a:srgbClr>
                </a:clrTo>
              </a:clrChange>
              <a:lum contrast="8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2094"/>
              <a:ext cx="222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8" name="Picture 120" descr="ClipSeqF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BBC4E5"/>
                </a:clrFrom>
                <a:clrTo>
                  <a:srgbClr val="BBC4E5">
                    <a:alpha val="0"/>
                  </a:srgbClr>
                </a:clrTo>
              </a:clrChange>
              <a:lum contrast="8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9" y="2069"/>
              <a:ext cx="65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9" name="Picture 121" descr="ClipSeqF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DCE2F2"/>
                </a:clrFrom>
                <a:clrTo>
                  <a:srgbClr val="DCE2F2">
                    <a:alpha val="0"/>
                  </a:srgbClr>
                </a:clrTo>
              </a:clrChange>
              <a:lum contrast="8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8" y="2069"/>
              <a:ext cx="45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30" name="Picture 122" descr="ClipSeqF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DCE1F4"/>
                </a:clrFrom>
                <a:clrTo>
                  <a:srgbClr val="DCE1F4">
                    <a:alpha val="0"/>
                  </a:srgbClr>
                </a:clrTo>
              </a:clrChange>
              <a:lum contrast="8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" y="2069"/>
              <a:ext cx="58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123"/>
          <p:cNvGrpSpPr>
            <a:grpSpLocks/>
          </p:cNvGrpSpPr>
          <p:nvPr/>
        </p:nvGrpSpPr>
        <p:grpSpPr bwMode="auto">
          <a:xfrm rot="5700276">
            <a:off x="6012656" y="4291807"/>
            <a:ext cx="1820863" cy="1822450"/>
            <a:chOff x="3198" y="2068"/>
            <a:chExt cx="1270" cy="1271"/>
          </a:xfrm>
        </p:grpSpPr>
        <p:sp>
          <p:nvSpPr>
            <p:cNvPr id="68625" name="Oval 124"/>
            <p:cNvSpPr>
              <a:spLocks noChangeArrowheads="1"/>
            </p:cNvSpPr>
            <p:nvPr/>
          </p:nvSpPr>
          <p:spPr bwMode="auto">
            <a:xfrm>
              <a:off x="3198" y="2068"/>
              <a:ext cx="1270" cy="1271"/>
            </a:xfrm>
            <a:prstGeom prst="ellipse">
              <a:avLst/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ru-RU" altLang="ru-RU" sz="2000"/>
            </a:p>
          </p:txBody>
        </p:sp>
        <p:sp>
          <p:nvSpPr>
            <p:cNvPr id="68626" name="Oval 125"/>
            <p:cNvSpPr>
              <a:spLocks noChangeArrowheads="1"/>
            </p:cNvSpPr>
            <p:nvPr/>
          </p:nvSpPr>
          <p:spPr bwMode="auto">
            <a:xfrm>
              <a:off x="3334" y="2206"/>
              <a:ext cx="997" cy="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ru-RU" altLang="ru-RU" sz="2000"/>
            </a:p>
          </p:txBody>
        </p:sp>
      </p:grpSp>
      <p:pic>
        <p:nvPicPr>
          <p:cNvPr id="811134" name="Picture 126" descr="ClipSeqF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10" cstate="print">
            <a:clrChange>
              <a:clrFrom>
                <a:srgbClr val="C4CBE8"/>
              </a:clrFrom>
              <a:clrTo>
                <a:srgbClr val="C4CBE8">
                  <a:alpha val="0"/>
                </a:srgbClr>
              </a:clrTo>
            </a:clrChange>
            <a:lum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227763" y="4868863"/>
            <a:ext cx="2057400" cy="638175"/>
          </a:xfrm>
          <a:noFill/>
        </p:spPr>
      </p:pic>
      <p:pic>
        <p:nvPicPr>
          <p:cNvPr id="811135" name="Picture 127" descr="ClipSeqF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DDE2F5"/>
              </a:clrFrom>
              <a:clrTo>
                <a:srgbClr val="DDE2F5">
                  <a:alpha val="0"/>
                </a:srgbClr>
              </a:clrTo>
            </a:clrChange>
            <a:lum contrast="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4825" y="4864100"/>
            <a:ext cx="7048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1000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1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1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1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1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1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1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1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1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1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1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1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11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1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1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11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1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1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11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113" grpId="0" animBg="1"/>
      <p:bldP spid="811114" grpId="0" animBg="1"/>
      <p:bldP spid="811116" grpId="0" animBg="1"/>
      <p:bldP spid="811117" grpId="0"/>
      <p:bldP spid="811118" grpId="0"/>
      <p:bldP spid="811119" grpId="0"/>
      <p:bldP spid="8111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Заголовок 1"/>
          <p:cNvSpPr>
            <a:spLocks noGrp="1"/>
          </p:cNvSpPr>
          <p:nvPr>
            <p:ph type="title"/>
          </p:nvPr>
        </p:nvSpPr>
        <p:spPr>
          <a:xfrm>
            <a:off x="323529" y="762000"/>
            <a:ext cx="7753672" cy="762000"/>
          </a:xfrm>
        </p:spPr>
        <p:txBody>
          <a:bodyPr/>
          <a:lstStyle/>
          <a:p>
            <a:r>
              <a:rPr lang="ru-RU" altLang="ru-RU" dirty="0" smtClean="0"/>
              <a:t>Игла-бабочка с защитным механизмом</a:t>
            </a:r>
          </a:p>
        </p:txBody>
      </p:sp>
      <p:sp>
        <p:nvSpPr>
          <p:cNvPr id="8397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 sz="800" b="0" dirty="0" smtClean="0">
              <a:solidFill>
                <a:schemeClr val="tx1"/>
              </a:solidFill>
            </a:endParaRPr>
          </a:p>
        </p:txBody>
      </p:sp>
      <p:pic>
        <p:nvPicPr>
          <p:cNvPr id="8397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220072" y="2132856"/>
            <a:ext cx="3757612" cy="3735387"/>
          </a:xfrm>
        </p:spPr>
      </p:pic>
      <p:sp>
        <p:nvSpPr>
          <p:cNvPr id="83973" name="TextBox 6"/>
          <p:cNvSpPr txBox="1">
            <a:spLocks noChangeArrowheads="1"/>
          </p:cNvSpPr>
          <p:nvPr/>
        </p:nvSpPr>
        <p:spPr bwMode="auto">
          <a:xfrm>
            <a:off x="0" y="1785938"/>
            <a:ext cx="522007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 marL="36000" indent="342900" eaLnBrk="1" hangingPunct="1">
              <a:spcBef>
                <a:spcPts val="0"/>
              </a:spcBef>
            </a:pPr>
            <a:r>
              <a:rPr lang="ru-RU" altLang="ru-RU" sz="1800" b="0" dirty="0">
                <a:solidFill>
                  <a:schemeClr val="tx1"/>
                </a:solidFill>
              </a:rPr>
              <a:t>Отличие </a:t>
            </a:r>
            <a:r>
              <a:rPr lang="ru-RU" altLang="ru-RU" sz="1800" b="0" dirty="0" err="1">
                <a:solidFill>
                  <a:schemeClr val="tx1"/>
                </a:solidFill>
              </a:rPr>
              <a:t>Венофикс</a:t>
            </a:r>
            <a:r>
              <a:rPr lang="ru-RU" altLang="ru-RU" sz="1800" b="0" dirty="0">
                <a:solidFill>
                  <a:schemeClr val="tx1"/>
                </a:solidFill>
              </a:rPr>
              <a:t> </a:t>
            </a:r>
            <a:r>
              <a:rPr lang="ru-RU" altLang="ru-RU" sz="1800" b="0" dirty="0" err="1">
                <a:solidFill>
                  <a:schemeClr val="tx1"/>
                </a:solidFill>
              </a:rPr>
              <a:t>Сейфти</a:t>
            </a:r>
            <a:r>
              <a:rPr lang="en-US" altLang="ru-RU" sz="1800" b="0" dirty="0">
                <a:solidFill>
                  <a:schemeClr val="tx1"/>
                </a:solidFill>
              </a:rPr>
              <a:t> </a:t>
            </a:r>
            <a:r>
              <a:rPr lang="ru-RU" altLang="ru-RU" sz="1800" b="0" dirty="0">
                <a:solidFill>
                  <a:schemeClr val="tx1"/>
                </a:solidFill>
              </a:rPr>
              <a:t>от обычной иглы-бабочки:</a:t>
            </a:r>
          </a:p>
          <a:p>
            <a:pPr marL="36000" indent="342900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ru-RU" altLang="ru-RU" sz="1800" b="0" dirty="0">
                <a:solidFill>
                  <a:schemeClr val="tx1"/>
                </a:solidFill>
              </a:rPr>
              <a:t>Наличие защитного механизма  для защиты от укола иглой</a:t>
            </a:r>
          </a:p>
          <a:p>
            <a:pPr marL="36000" indent="342900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ru-RU" altLang="ru-RU" sz="1800" b="0" dirty="0">
                <a:solidFill>
                  <a:schemeClr val="tx1"/>
                </a:solidFill>
              </a:rPr>
              <a:t>Мягкие ребристые крылышки – удобные при постановке и фиксации</a:t>
            </a:r>
          </a:p>
          <a:p>
            <a:pPr marL="36000" indent="342900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ru-RU" altLang="ru-RU" sz="1800" b="0" dirty="0">
                <a:solidFill>
                  <a:schemeClr val="tx1"/>
                </a:solidFill>
              </a:rPr>
              <a:t>Прозрачный павильон для быстрой визуализации крови</a:t>
            </a:r>
          </a:p>
          <a:p>
            <a:pPr marL="36000" indent="342900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ru-RU" altLang="ru-RU" sz="1800" b="0" dirty="0">
                <a:solidFill>
                  <a:schemeClr val="tx1"/>
                </a:solidFill>
              </a:rPr>
              <a:t>Гибкая удлинительная линия не содержащая </a:t>
            </a:r>
            <a:r>
              <a:rPr lang="en-US" altLang="ru-RU" sz="1800" b="0" dirty="0">
                <a:solidFill>
                  <a:schemeClr val="tx1"/>
                </a:solidFill>
              </a:rPr>
              <a:t>DEHP</a:t>
            </a:r>
            <a:endParaRPr lang="ru-RU" altLang="ru-RU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53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467544" y="620688"/>
            <a:ext cx="8208962" cy="706438"/>
          </a:xfrm>
        </p:spPr>
        <p:txBody>
          <a:bodyPr/>
          <a:lstStyle/>
          <a:p>
            <a:r>
              <a:rPr lang="ru-RU" altLang="ru-RU" sz="3200" dirty="0" smtClean="0"/>
              <a:t>Утилизация иглы</a:t>
            </a:r>
            <a:endParaRPr lang="en-US" altLang="ru-RU" sz="3200" dirty="0" smtClean="0"/>
          </a:p>
        </p:txBody>
      </p:sp>
      <p:sp>
        <p:nvSpPr>
          <p:cNvPr id="149507" name="Inhaltsplatzhalter 8"/>
          <p:cNvSpPr>
            <a:spLocks noGrp="1"/>
          </p:cNvSpPr>
          <p:nvPr>
            <p:ph sz="quarter" idx="1"/>
          </p:nvPr>
        </p:nvSpPr>
        <p:spPr>
          <a:xfrm>
            <a:off x="373063" y="1019175"/>
            <a:ext cx="7561262" cy="2192338"/>
          </a:xfrm>
        </p:spPr>
        <p:txBody>
          <a:bodyPr/>
          <a:lstStyle/>
          <a:p>
            <a:pPr marL="180975" indent="-180975">
              <a:defRPr/>
            </a:pPr>
            <a:r>
              <a:rPr lang="ru-RU" sz="2400" b="1" dirty="0" smtClean="0"/>
              <a:t>Незамедлительно поместите иглу с защитным устройством в непрокалываемый контейнер для острых предметов</a:t>
            </a:r>
            <a:r>
              <a:rPr lang="en-US" sz="2400" b="1" dirty="0" smtClean="0"/>
              <a:t>.</a:t>
            </a:r>
          </a:p>
          <a:p>
            <a:pPr marL="0" indent="0">
              <a:buFontTx/>
              <a:buNone/>
              <a:defRPr/>
            </a:pPr>
            <a:endParaRPr lang="en-US" sz="2400" b="1" dirty="0" smtClean="0"/>
          </a:p>
        </p:txBody>
      </p:sp>
      <p:sp>
        <p:nvSpPr>
          <p:cNvPr id="96260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8675" y="6546850"/>
            <a:ext cx="254000" cy="144463"/>
          </a:xfrm>
          <a:noFill/>
          <a:ln>
            <a:miter lim="800000"/>
            <a:headEnd/>
            <a:tailEnd/>
          </a:ln>
        </p:spPr>
        <p:txBody>
          <a:bodyPr lIns="91440" tIns="45720" rIns="91440" bIns="45720"/>
          <a:lstStyle/>
          <a:p>
            <a:fld id="{82BC8914-C3A4-42E1-825B-25914F3F8E65}" type="slidenum">
              <a:rPr lang="en-US" altLang="ru-RU" sz="200">
                <a:solidFill>
                  <a:srgbClr val="898989"/>
                </a:solidFill>
              </a:rPr>
              <a:pPr/>
              <a:t>23</a:t>
            </a:fld>
            <a:endParaRPr lang="en-US" altLang="ru-RU" sz="200">
              <a:solidFill>
                <a:srgbClr val="898989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1163" y="2568575"/>
            <a:ext cx="32766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1347" y="1052736"/>
            <a:ext cx="8208962" cy="358775"/>
          </a:xfrm>
        </p:spPr>
        <p:txBody>
          <a:bodyPr/>
          <a:lstStyle/>
          <a:p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Завершение </a:t>
            </a:r>
            <a:r>
              <a:rPr lang="ru-RU" alt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инфузии</a:t>
            </a:r>
            <a:endParaRPr lang="ru-RU" alt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700808"/>
            <a:ext cx="8568630" cy="4824536"/>
          </a:xfrm>
        </p:spPr>
        <p:txBody>
          <a:bodyPr/>
          <a:lstStyle/>
          <a:p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Безопасная утилизация системы и флакона</a:t>
            </a:r>
          </a:p>
        </p:txBody>
      </p:sp>
      <p:pic>
        <p:nvPicPr>
          <p:cNvPr id="5018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092" y="2250840"/>
            <a:ext cx="2630488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92896"/>
            <a:ext cx="5184775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04229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987" y="5229200"/>
            <a:ext cx="2063117" cy="1620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844824"/>
            <a:ext cx="1922565" cy="1620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0002" y="4508500"/>
            <a:ext cx="2005934" cy="1620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Box 26"/>
          <p:cNvSpPr txBox="1">
            <a:spLocks noChangeArrowheads="1"/>
          </p:cNvSpPr>
          <p:nvPr/>
        </p:nvSpPr>
        <p:spPr bwMode="auto">
          <a:xfrm>
            <a:off x="1258888" y="6237288"/>
            <a:ext cx="2016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chemeClr val="tx1"/>
                </a:solidFill>
                <a:cs typeface="Arial" pitchFamily="34" charset="0"/>
              </a:rPr>
              <a:t>Химическая опасность</a:t>
            </a:r>
          </a:p>
        </p:txBody>
      </p:sp>
      <p:sp>
        <p:nvSpPr>
          <p:cNvPr id="50182" name="TextBox 27"/>
          <p:cNvSpPr txBox="1">
            <a:spLocks noChangeArrowheads="1"/>
          </p:cNvSpPr>
          <p:nvPr/>
        </p:nvSpPr>
        <p:spPr bwMode="auto">
          <a:xfrm>
            <a:off x="304007" y="3644900"/>
            <a:ext cx="898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600" dirty="0" smtClean="0">
                <a:solidFill>
                  <a:schemeClr val="tx1"/>
                </a:solidFill>
                <a:cs typeface="Arial" pitchFamily="34" charset="0"/>
              </a:rPr>
              <a:t>КАИК</a:t>
            </a:r>
            <a:endParaRPr lang="ru-RU" altLang="ru-RU" sz="16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0183" name="TextBox 28"/>
          <p:cNvSpPr txBox="1">
            <a:spLocks noChangeArrowheads="1"/>
          </p:cNvSpPr>
          <p:nvPr/>
        </p:nvSpPr>
        <p:spPr bwMode="auto">
          <a:xfrm>
            <a:off x="107950" y="2133600"/>
            <a:ext cx="2192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chemeClr val="tx1"/>
                </a:solidFill>
                <a:cs typeface="Arial" pitchFamily="34" charset="0"/>
              </a:rPr>
              <a:t>Лекарственная несовместимость</a:t>
            </a:r>
          </a:p>
        </p:txBody>
      </p:sp>
      <p:sp>
        <p:nvSpPr>
          <p:cNvPr id="50184" name="TextBox 29"/>
          <p:cNvSpPr txBox="1">
            <a:spLocks noChangeArrowheads="1"/>
          </p:cNvSpPr>
          <p:nvPr/>
        </p:nvSpPr>
        <p:spPr bwMode="auto">
          <a:xfrm>
            <a:off x="395288" y="5076825"/>
            <a:ext cx="1728787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600" dirty="0" smtClean="0">
                <a:solidFill>
                  <a:schemeClr val="tx1"/>
                </a:solidFill>
                <a:cs typeface="Arial" pitchFamily="34" charset="0"/>
              </a:rPr>
              <a:t>Воздушная</a:t>
            </a:r>
          </a:p>
          <a:p>
            <a:pPr eaLnBrk="1" hangingPunct="1"/>
            <a:r>
              <a:rPr lang="ru-RU" altLang="ru-RU" sz="1600" dirty="0" smtClean="0">
                <a:solidFill>
                  <a:schemeClr val="tx1"/>
                </a:solidFill>
                <a:cs typeface="Arial" pitchFamily="34" charset="0"/>
              </a:rPr>
              <a:t>эмболия</a:t>
            </a:r>
            <a:endParaRPr lang="ru-RU" altLang="ru-RU" sz="16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0185" name="TextBox 30"/>
          <p:cNvSpPr txBox="1">
            <a:spLocks noChangeArrowheads="1"/>
          </p:cNvSpPr>
          <p:nvPr/>
        </p:nvSpPr>
        <p:spPr bwMode="auto">
          <a:xfrm>
            <a:off x="827088" y="1125538"/>
            <a:ext cx="1584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chemeClr val="tx1"/>
                </a:solidFill>
                <a:cs typeface="Arial" pitchFamily="34" charset="0"/>
              </a:rPr>
              <a:t>Посторонние частицы</a:t>
            </a:r>
          </a:p>
        </p:txBody>
      </p:sp>
      <p:pic>
        <p:nvPicPr>
          <p:cNvPr id="4301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1306" y="764704"/>
            <a:ext cx="1948766" cy="1620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Picture 5"/>
          <p:cNvPicPr>
            <a:picLocks noChangeAspect="1" noChangeArrowheads="1"/>
          </p:cNvPicPr>
          <p:nvPr/>
        </p:nvPicPr>
        <p:blipFill>
          <a:blip r:embed="rId7" cstate="print"/>
          <a:srcRect r="6143"/>
          <a:stretch>
            <a:fillRect/>
          </a:stretch>
        </p:blipFill>
        <p:spPr bwMode="auto">
          <a:xfrm>
            <a:off x="971600" y="3140968"/>
            <a:ext cx="2051201" cy="1620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Прямоугольник 35"/>
          <p:cNvSpPr>
            <a:spLocks noChangeArrowheads="1"/>
          </p:cNvSpPr>
          <p:nvPr/>
        </p:nvSpPr>
        <p:spPr bwMode="auto">
          <a:xfrm>
            <a:off x="0" y="44450"/>
            <a:ext cx="9144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latin typeface="+mn-lt"/>
                <a:ea typeface="MS PGothic" pitchFamily="34" charset="-128"/>
              </a:rPr>
              <a:t>Риски пациента</a:t>
            </a:r>
          </a:p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50189" name="Стрелка вправо 36"/>
          <p:cNvSpPr>
            <a:spLocks noChangeArrowheads="1"/>
          </p:cNvSpPr>
          <p:nvPr/>
        </p:nvSpPr>
        <p:spPr bwMode="auto">
          <a:xfrm>
            <a:off x="3203575" y="3357563"/>
            <a:ext cx="863600" cy="86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66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lIns="0" tIns="72000" rIns="0" bIns="72000" anchor="ctr"/>
          <a:lstStyle>
            <a:lvl1pPr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190" name="Стрелка вправо 39"/>
          <p:cNvSpPr>
            <a:spLocks noChangeArrowheads="1"/>
          </p:cNvSpPr>
          <p:nvPr/>
        </p:nvSpPr>
        <p:spPr bwMode="auto">
          <a:xfrm rot="10800000">
            <a:off x="5795963" y="3357563"/>
            <a:ext cx="863600" cy="86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66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lIns="0" tIns="72000" rIns="0" bIns="72000" anchor="ctr"/>
          <a:lstStyle>
            <a:lvl1pPr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191" name="TextBox 40"/>
          <p:cNvSpPr txBox="1">
            <a:spLocks noChangeArrowheads="1"/>
          </p:cNvSpPr>
          <p:nvPr/>
        </p:nvSpPr>
        <p:spPr bwMode="auto">
          <a:xfrm>
            <a:off x="6950075" y="4724400"/>
            <a:ext cx="19431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chemeClr val="tx1"/>
                </a:solidFill>
                <a:cs typeface="Arial" pitchFamily="34" charset="0"/>
              </a:rPr>
              <a:t>Ошибки медперсонала</a:t>
            </a:r>
          </a:p>
          <a:p>
            <a:pPr eaLnBrk="1" hangingPunct="1"/>
            <a:endParaRPr lang="ru-RU" altLang="ru-RU" sz="140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43024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70359" y="2110144"/>
            <a:ext cx="2294129" cy="2615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3" name="Рисунок 18" descr="пациент%20Gif%20(6)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708275"/>
            <a:ext cx="2219325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5404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5"/>
          <p:cNvSpPr>
            <a:spLocks noGrp="1"/>
          </p:cNvSpPr>
          <p:nvPr>
            <p:ph type="title"/>
          </p:nvPr>
        </p:nvSpPr>
        <p:spPr>
          <a:xfrm>
            <a:off x="251521" y="762000"/>
            <a:ext cx="7825680" cy="762000"/>
          </a:xfrm>
        </p:spPr>
        <p:txBody>
          <a:bodyPr/>
          <a:lstStyle/>
          <a:p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Загрязнение твердыми частицами</a:t>
            </a:r>
          </a:p>
        </p:txBody>
      </p:sp>
      <p:sp>
        <p:nvSpPr>
          <p:cNvPr id="59395" name="Содержимое 7"/>
          <p:cNvSpPr>
            <a:spLocks noGrp="1"/>
          </p:cNvSpPr>
          <p:nvPr>
            <p:ph sz="half" idx="1"/>
          </p:nvPr>
        </p:nvSpPr>
        <p:spPr>
          <a:xfrm>
            <a:off x="539750" y="1772816"/>
            <a:ext cx="3648075" cy="3959647"/>
          </a:xfrm>
        </p:spPr>
        <p:txBody>
          <a:bodyPr/>
          <a:lstStyle/>
          <a:p>
            <a:pPr marL="0" indent="0"/>
            <a:r>
              <a:rPr lang="ru-RU" alt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Загрязнение твердыми частицами -  присутствие в </a:t>
            </a:r>
            <a:r>
              <a:rPr lang="ru-RU" altLang="ru-RU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инфузионном</a:t>
            </a:r>
            <a:r>
              <a:rPr lang="ru-RU" alt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растворе посторонних, подвижных и нерастворимых частиц.</a:t>
            </a:r>
          </a:p>
          <a:p>
            <a:pPr marL="0" indent="0"/>
            <a:endParaRPr lang="ru-RU" alt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Эти частицы могут быть различных размеров, </a:t>
            </a:r>
            <a:r>
              <a:rPr lang="ru-RU" altLang="ru-RU" sz="1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определяемые при визуальном осмотре (размер частиц &gt; 50 мкм) или невидимые (размер частиц 2–50 мкм)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/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обнаружения в растворе частиц размером менее 50 мкм требуется применение специального оборудования</a:t>
            </a:r>
          </a:p>
        </p:txBody>
      </p:sp>
      <p:pic>
        <p:nvPicPr>
          <p:cNvPr id="59397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283968" y="1844824"/>
            <a:ext cx="3784600" cy="33480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Содержимое 6"/>
          <p:cNvSpPr>
            <a:spLocks noGrp="1"/>
          </p:cNvSpPr>
          <p:nvPr>
            <p:ph sz="half" idx="1"/>
          </p:nvPr>
        </p:nvSpPr>
        <p:spPr>
          <a:xfrm>
            <a:off x="539750" y="1676400"/>
            <a:ext cx="3943350" cy="4572000"/>
          </a:xfrm>
        </p:spPr>
        <p:txBody>
          <a:bodyPr/>
          <a:lstStyle/>
          <a:p>
            <a:pPr marL="0" indent="0"/>
            <a:r>
              <a:rPr lang="ru-RU" alt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Источники загрязнения</a:t>
            </a:r>
          </a:p>
          <a:p>
            <a:pPr marL="0" indent="0">
              <a:buFontTx/>
              <a:buChar char="•"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флаконы, </a:t>
            </a:r>
          </a:p>
          <a:p>
            <a:pPr marL="0" indent="0">
              <a:buFontTx/>
              <a:buChar char="•"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стеклянные ампулы,</a:t>
            </a:r>
          </a:p>
          <a:p>
            <a:pPr marL="0" indent="0">
              <a:buFontTx/>
              <a:buChar char="•"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предварительно заполненные флаконы</a:t>
            </a:r>
          </a:p>
          <a:p>
            <a:pPr marL="0" indent="0">
              <a:buFontTx/>
              <a:buChar char="•"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смешанные растворы.</a:t>
            </a:r>
          </a:p>
          <a:p>
            <a:pPr marL="0" indent="0"/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/>
            <a:endParaRPr lang="ru-RU" alt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ru-RU" alt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Загрязняющие агенты:</a:t>
            </a:r>
          </a:p>
          <a:p>
            <a:pPr marL="0" indent="0">
              <a:buFontTx/>
              <a:buChar char="•"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стекло</a:t>
            </a:r>
          </a:p>
          <a:p>
            <a:pPr marL="0" indent="0">
              <a:buFontTx/>
              <a:buChar char="•"/>
            </a:pPr>
            <a:r>
              <a:rPr lang="en-US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пластик</a:t>
            </a:r>
          </a:p>
          <a:p>
            <a:pPr marL="0" indent="0">
              <a:buFontTx/>
              <a:buChar char="•"/>
            </a:pPr>
            <a:r>
              <a:rPr lang="en-US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резина</a:t>
            </a:r>
          </a:p>
          <a:p>
            <a:pPr marL="0" indent="0">
              <a:buFontTx/>
              <a:buChar char="•"/>
            </a:pPr>
            <a:r>
              <a:rPr lang="en-US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труднорастворимые лекарственные средства</a:t>
            </a:r>
          </a:p>
          <a:p>
            <a:pPr marL="0" indent="0"/>
            <a:endParaRPr lang="ru-RU" alt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60420" name="Заголовок 5"/>
          <p:cNvSpPr>
            <a:spLocks noGrp="1"/>
          </p:cNvSpPr>
          <p:nvPr>
            <p:ph type="title"/>
          </p:nvPr>
        </p:nvSpPr>
        <p:spPr>
          <a:xfrm>
            <a:off x="467545" y="762000"/>
            <a:ext cx="7609656" cy="762000"/>
          </a:xfrm>
        </p:spPr>
        <p:txBody>
          <a:bodyPr/>
          <a:lstStyle/>
          <a:p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Загрязнение твердыми частицами</a:t>
            </a:r>
          </a:p>
        </p:txBody>
      </p:sp>
      <p:pic>
        <p:nvPicPr>
          <p:cNvPr id="11269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5385"/>
          <a:stretch>
            <a:fillRect/>
          </a:stretch>
        </p:blipFill>
        <p:spPr>
          <a:xfrm>
            <a:off x="4787900" y="1628775"/>
            <a:ext cx="3049588" cy="1655763"/>
          </a:xfrm>
          <a:ln>
            <a:solidFill>
              <a:srgbClr val="BFCAD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3" cstate="print"/>
          <a:srcRect l="3758" r="13549" b="18110"/>
          <a:stretch>
            <a:fillRect/>
          </a:stretch>
        </p:blipFill>
        <p:spPr bwMode="auto">
          <a:xfrm>
            <a:off x="6443663" y="3429000"/>
            <a:ext cx="1584325" cy="1044575"/>
          </a:xfrm>
          <a:prstGeom prst="rect">
            <a:avLst/>
          </a:prstGeom>
          <a:ln>
            <a:solidFill>
              <a:srgbClr val="BFCAD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1" name="Picture 8"/>
          <p:cNvPicPr>
            <a:picLocks noChangeAspect="1" noChangeArrowheads="1"/>
          </p:cNvPicPr>
          <p:nvPr/>
        </p:nvPicPr>
        <p:blipFill>
          <a:blip r:embed="rId4" cstate="print"/>
          <a:srcRect l="2176" r="11318" b="17365"/>
          <a:stretch>
            <a:fillRect/>
          </a:stretch>
        </p:blipFill>
        <p:spPr bwMode="auto">
          <a:xfrm>
            <a:off x="6443663" y="4841875"/>
            <a:ext cx="1584325" cy="1008063"/>
          </a:xfrm>
          <a:prstGeom prst="rect">
            <a:avLst/>
          </a:prstGeom>
          <a:ln>
            <a:solidFill>
              <a:srgbClr val="BFCAD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0424" name="Прямоугольник 8"/>
          <p:cNvSpPr>
            <a:spLocks noChangeArrowheads="1"/>
          </p:cNvSpPr>
          <p:nvPr/>
        </p:nvSpPr>
        <p:spPr bwMode="auto">
          <a:xfrm>
            <a:off x="6645275" y="4494213"/>
            <a:ext cx="12112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100"/>
              <a:t>Размер 15 мкм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19888" y="5876925"/>
            <a:ext cx="1165225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50" dirty="0">
                <a:latin typeface="Arial" charset="0"/>
              </a:rPr>
              <a:t>Размер 33 мкм</a:t>
            </a:r>
          </a:p>
        </p:txBody>
      </p:sp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5" cstate="print"/>
          <a:srcRect l="3907" r="9746" b="16824"/>
          <a:stretch>
            <a:fillRect/>
          </a:stretch>
        </p:blipFill>
        <p:spPr bwMode="auto">
          <a:xfrm>
            <a:off x="4643438" y="4833938"/>
            <a:ext cx="1592262" cy="1020762"/>
          </a:xfrm>
          <a:prstGeom prst="rect">
            <a:avLst/>
          </a:prstGeom>
          <a:ln>
            <a:solidFill>
              <a:srgbClr val="BFCAD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0427" name="Прямоугольник 11"/>
          <p:cNvSpPr>
            <a:spLocks noChangeArrowheads="1"/>
          </p:cNvSpPr>
          <p:nvPr/>
        </p:nvSpPr>
        <p:spPr bwMode="auto">
          <a:xfrm>
            <a:off x="4859338" y="5876925"/>
            <a:ext cx="12112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100"/>
              <a:t>Размер 36 мкм</a:t>
            </a:r>
          </a:p>
        </p:txBody>
      </p:sp>
      <p:pic>
        <p:nvPicPr>
          <p:cNvPr id="11276" name="Picture 10"/>
          <p:cNvPicPr>
            <a:picLocks noChangeAspect="1" noChangeArrowheads="1"/>
          </p:cNvPicPr>
          <p:nvPr/>
        </p:nvPicPr>
        <p:blipFill>
          <a:blip r:embed="rId6" cstate="print"/>
          <a:srcRect l="4142" r="13792" b="18907"/>
          <a:stretch>
            <a:fillRect/>
          </a:stretch>
        </p:blipFill>
        <p:spPr bwMode="auto">
          <a:xfrm>
            <a:off x="4643438" y="3429000"/>
            <a:ext cx="1584325" cy="1044575"/>
          </a:xfrm>
          <a:prstGeom prst="rect">
            <a:avLst/>
          </a:prstGeom>
          <a:ln>
            <a:solidFill>
              <a:srgbClr val="BFCAD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0429" name="Прямоугольник 13"/>
          <p:cNvSpPr>
            <a:spLocks noChangeArrowheads="1"/>
          </p:cNvSpPr>
          <p:nvPr/>
        </p:nvSpPr>
        <p:spPr bwMode="auto">
          <a:xfrm>
            <a:off x="4802188" y="4508500"/>
            <a:ext cx="12096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100"/>
              <a:t>Размер 40 мкм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pic>
        <p:nvPicPr>
          <p:cNvPr id="163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5691" y="1700808"/>
            <a:ext cx="486450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EEFF0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4941168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Стеклянный осколок в ткани легкого умершего пациента, после объемной </a:t>
            </a:r>
            <a:r>
              <a:rPr lang="ru-RU" dirty="0" err="1" smtClean="0">
                <a:solidFill>
                  <a:schemeClr val="tx1"/>
                </a:solidFill>
              </a:rPr>
              <a:t>инфузионной</a:t>
            </a:r>
            <a:r>
              <a:rPr lang="ru-RU" dirty="0" smtClean="0">
                <a:solidFill>
                  <a:schemeClr val="tx1"/>
                </a:solidFill>
              </a:rPr>
              <a:t> терапии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727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-3420888" y="44450"/>
            <a:ext cx="11498089" cy="762000"/>
          </a:xfrm>
        </p:spPr>
        <p:txBody>
          <a:bodyPr/>
          <a:lstStyle/>
          <a:p>
            <a:pPr algn="ctr"/>
            <a:r>
              <a:rPr lang="ru-RU" altLang="ru-RU" sz="3200" dirty="0" smtClean="0"/>
              <a:t>Профилактика</a:t>
            </a:r>
          </a:p>
        </p:txBody>
      </p:sp>
      <p:sp>
        <p:nvSpPr>
          <p:cNvPr id="60419" name="Содержимое 2"/>
          <p:cNvSpPr>
            <a:spLocks noGrp="1"/>
          </p:cNvSpPr>
          <p:nvPr>
            <p:ph sz="half" idx="1"/>
          </p:nvPr>
        </p:nvSpPr>
        <p:spPr>
          <a:xfrm>
            <a:off x="239713" y="836613"/>
            <a:ext cx="3432175" cy="4321175"/>
          </a:xfrm>
        </p:spPr>
        <p:txBody>
          <a:bodyPr/>
          <a:lstStyle/>
          <a:p>
            <a:pPr marL="0" indent="0"/>
            <a:r>
              <a:rPr lang="ru-RU" altLang="ru-RU" sz="1800" b="1" smtClean="0"/>
              <a:t>  Избегайте использования стеклянных ампул</a:t>
            </a:r>
          </a:p>
          <a:p>
            <a:pPr marL="0" indent="0"/>
            <a:endParaRPr lang="ru-RU" altLang="ru-RU" sz="1800" b="1" smtClean="0"/>
          </a:p>
          <a:p>
            <a:pPr marL="0" indent="0"/>
            <a:endParaRPr lang="ru-RU" altLang="ru-RU" sz="1800" b="1" smtClean="0"/>
          </a:p>
          <a:p>
            <a:pPr marL="0" indent="0"/>
            <a:r>
              <a:rPr lang="ru-RU" altLang="ru-RU" sz="1800" b="1" smtClean="0"/>
              <a:t>  Используйте устройства для забора лекарственного средства со встроенным фильтром тонкой очистки</a:t>
            </a:r>
          </a:p>
          <a:p>
            <a:pPr marL="0" indent="0"/>
            <a:endParaRPr lang="ru-RU" altLang="ru-RU" sz="1800" b="1" smtClean="0"/>
          </a:p>
          <a:p>
            <a:pPr marL="0" indent="0"/>
            <a:endParaRPr lang="ru-RU" altLang="ru-RU" sz="1800" b="1" smtClean="0"/>
          </a:p>
          <a:p>
            <a:pPr marL="0" indent="0"/>
            <a:r>
              <a:rPr lang="ru-RU" altLang="ru-RU" sz="1800" b="1" smtClean="0"/>
              <a:t>  Используйте специальные инфузионные системы со встроенным фильтром</a:t>
            </a:r>
          </a:p>
        </p:txBody>
      </p:sp>
      <p:pic>
        <p:nvPicPr>
          <p:cNvPr id="6" name="Picture 3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12000" contrast="12000"/>
          </a:blip>
          <a:srcRect l="74861"/>
          <a:stretch>
            <a:fillRect/>
          </a:stretch>
        </p:blipFill>
        <p:spPr>
          <a:xfrm>
            <a:off x="8266113" y="1268413"/>
            <a:ext cx="627062" cy="23399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D:\safeset pics\02_1.jpg"/>
          <p:cNvPicPr>
            <a:picLocks noChangeAspect="1" noChangeArrowheads="1"/>
          </p:cNvPicPr>
          <p:nvPr/>
        </p:nvPicPr>
        <p:blipFill>
          <a:blip r:embed="rId3" cstate="print">
            <a:lum bright="-8000"/>
          </a:blip>
          <a:srcRect/>
          <a:stretch>
            <a:fillRect/>
          </a:stretch>
        </p:blipFill>
        <p:spPr bwMode="auto">
          <a:xfrm>
            <a:off x="7056438" y="4113213"/>
            <a:ext cx="1822450" cy="1800225"/>
          </a:xfrm>
          <a:prstGeom prst="rect">
            <a:avLst/>
          </a:prstGeom>
          <a:ln>
            <a:solidFill>
              <a:schemeClr val="accent3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4" cstate="print"/>
          <a:srcRect l="6141" t="2437" r="14281" b="11375"/>
          <a:stretch>
            <a:fillRect/>
          </a:stretch>
        </p:blipFill>
        <p:spPr bwMode="auto">
          <a:xfrm>
            <a:off x="4356100" y="4149725"/>
            <a:ext cx="2005013" cy="1798638"/>
          </a:xfrm>
          <a:prstGeom prst="rect">
            <a:avLst/>
          </a:prstGeom>
          <a:ln>
            <a:solidFill>
              <a:schemeClr val="accent3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0423" name="Rechteck 8"/>
          <p:cNvSpPr>
            <a:spLocks noChangeArrowheads="1"/>
          </p:cNvSpPr>
          <p:nvPr/>
        </p:nvSpPr>
        <p:spPr bwMode="auto">
          <a:xfrm>
            <a:off x="142875" y="6526213"/>
            <a:ext cx="79200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1000" b="1"/>
              <a:t>[1] Source: Journal of Infusion Nursing Standards of Practice Vol.34 Jan2011</a:t>
            </a:r>
          </a:p>
        </p:txBody>
      </p:sp>
      <p:pic>
        <p:nvPicPr>
          <p:cNvPr id="60424" name="Picture 4"/>
          <p:cNvPicPr>
            <a:picLocks noChangeAspect="1" noChangeArrowheads="1"/>
          </p:cNvPicPr>
          <p:nvPr/>
        </p:nvPicPr>
        <p:blipFill>
          <a:blip r:embed="rId5" cstate="print"/>
          <a:srcRect r="1714" b="20514"/>
          <a:stretch>
            <a:fillRect/>
          </a:stretch>
        </p:blipFill>
        <p:spPr bwMode="gray">
          <a:xfrm>
            <a:off x="3971925" y="944563"/>
            <a:ext cx="4129088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8532" y="1125538"/>
            <a:ext cx="2062718" cy="1620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TextBox 26"/>
          <p:cNvSpPr txBox="1">
            <a:spLocks noChangeArrowheads="1"/>
          </p:cNvSpPr>
          <p:nvPr/>
        </p:nvSpPr>
        <p:spPr bwMode="auto">
          <a:xfrm>
            <a:off x="395288" y="1412875"/>
            <a:ext cx="201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/>
              <a:t>Химическое загрязнение</a:t>
            </a:r>
          </a:p>
        </p:txBody>
      </p:sp>
      <p:sp>
        <p:nvSpPr>
          <p:cNvPr id="78852" name="TextBox 27"/>
          <p:cNvSpPr txBox="1">
            <a:spLocks noChangeArrowheads="1"/>
          </p:cNvSpPr>
          <p:nvPr/>
        </p:nvSpPr>
        <p:spPr bwMode="auto">
          <a:xfrm>
            <a:off x="395288" y="5445125"/>
            <a:ext cx="1657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/>
              <a:t>ВБИ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941168"/>
            <a:ext cx="2252879" cy="1620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Прямоугольник 35"/>
          <p:cNvSpPr>
            <a:spLocks noChangeArrowheads="1"/>
          </p:cNvSpPr>
          <p:nvPr/>
        </p:nvSpPr>
        <p:spPr bwMode="auto">
          <a:xfrm>
            <a:off x="0" y="23177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ru-RU" sz="3200" b="1" dirty="0">
                <a:latin typeface="+mn-lt"/>
                <a:ea typeface="MS PGothic" pitchFamily="34" charset="-128"/>
                <a:cs typeface="Arial" charset="0"/>
              </a:rPr>
              <a:t>Риски персонала</a:t>
            </a:r>
          </a:p>
        </p:txBody>
      </p:sp>
      <p:pic>
        <p:nvPicPr>
          <p:cNvPr id="215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2996951"/>
            <a:ext cx="2128038" cy="1620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6" name="TextBox 19"/>
          <p:cNvSpPr txBox="1">
            <a:spLocks noChangeArrowheads="1"/>
          </p:cNvSpPr>
          <p:nvPr/>
        </p:nvSpPr>
        <p:spPr bwMode="auto">
          <a:xfrm>
            <a:off x="215900" y="3357563"/>
            <a:ext cx="2268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/>
              <a:t>Травматизация</a:t>
            </a:r>
          </a:p>
        </p:txBody>
      </p:sp>
      <p:pic>
        <p:nvPicPr>
          <p:cNvPr id="11" name="Рисунок 10" descr="dcd83c00f542bf4169ec4d95cd608d42.jpg"/>
          <p:cNvPicPr>
            <a:picLocks noChangeAspect="1"/>
          </p:cNvPicPr>
          <p:nvPr/>
        </p:nvPicPr>
        <p:blipFill>
          <a:blip r:embed="rId6" cstate="print"/>
          <a:srcRect l="13817"/>
          <a:stretch>
            <a:fillRect/>
          </a:stretch>
        </p:blipFill>
        <p:spPr>
          <a:xfrm>
            <a:off x="5364088" y="1619908"/>
            <a:ext cx="3528392" cy="3537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8858" name="Стрелка вправо 36"/>
          <p:cNvSpPr>
            <a:spLocks noChangeArrowheads="1"/>
          </p:cNvSpPr>
          <p:nvPr/>
        </p:nvSpPr>
        <p:spPr bwMode="auto">
          <a:xfrm>
            <a:off x="4645025" y="3213100"/>
            <a:ext cx="1439863" cy="865188"/>
          </a:xfrm>
          <a:prstGeom prst="rightArrow">
            <a:avLst>
              <a:gd name="adj1" fmla="val 50000"/>
              <a:gd name="adj2" fmla="val 49927"/>
            </a:avLst>
          </a:prstGeom>
          <a:solidFill>
            <a:srgbClr val="FF9966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lIns="0" tIns="72000" rIns="0" bIns="72000" anchor="ctr"/>
          <a:lstStyle/>
          <a:p>
            <a:pPr algn="ctr" eaLnBrk="1" hangingPunct="1"/>
            <a:endParaRPr lang="ru-RU" altLang="ru-RU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Номер слайда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ABB159-6F19-4B91-90EF-E48F6532DE5A}" type="slidenum">
              <a:rPr lang="de-DE" altLang="ru-RU"/>
              <a:pPr/>
              <a:t>30</a:t>
            </a:fld>
            <a:endParaRPr lang="de-DE" altLang="ru-RU"/>
          </a:p>
        </p:txBody>
      </p:sp>
      <p:pic>
        <p:nvPicPr>
          <p:cNvPr id="61443" name="Picture 4" descr="Картинки по запросу дискофикс"/>
          <p:cNvPicPr>
            <a:picLocks noChangeAspect="1" noChangeArrowheads="1"/>
          </p:cNvPicPr>
          <p:nvPr/>
        </p:nvPicPr>
        <p:blipFill>
          <a:blip r:embed="rId2" cstate="print"/>
          <a:srcRect t="28125" b="28751"/>
          <a:stretch>
            <a:fillRect/>
          </a:stretch>
        </p:blipFill>
        <p:spPr bwMode="auto">
          <a:xfrm>
            <a:off x="409575" y="982663"/>
            <a:ext cx="4487863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14" descr="Картинки по запросу кран трехходовый би браун"/>
          <p:cNvPicPr>
            <a:picLocks noChangeAspect="1" noChangeArrowheads="1"/>
          </p:cNvPicPr>
          <p:nvPr/>
        </p:nvPicPr>
        <p:blipFill>
          <a:blip r:embed="rId3" cstate="print"/>
          <a:srcRect l="11909" t="25000" r="14400" b="27356"/>
          <a:stretch>
            <a:fillRect/>
          </a:stretch>
        </p:blipFill>
        <p:spPr bwMode="auto">
          <a:xfrm>
            <a:off x="2162175" y="4779963"/>
            <a:ext cx="262890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41" t="10146" r="5122" b="14493"/>
          <a:stretch>
            <a:fillRect/>
          </a:stretch>
        </p:blipFill>
        <p:spPr bwMode="auto">
          <a:xfrm>
            <a:off x="4206875" y="2260600"/>
            <a:ext cx="4329113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7" t="13182" r="2716" b="12045"/>
          <a:stretch>
            <a:fillRect/>
          </a:stretch>
        </p:blipFill>
        <p:spPr bwMode="auto">
          <a:xfrm rot="1713542">
            <a:off x="566738" y="3027363"/>
            <a:ext cx="2709862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99597" flipH="1">
            <a:off x="5646738" y="3686175"/>
            <a:ext cx="2911475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el 1"/>
          <p:cNvSpPr>
            <a:spLocks noGrp="1"/>
          </p:cNvSpPr>
          <p:nvPr>
            <p:ph type="title" sz="quarter"/>
          </p:nvPr>
        </p:nvSpPr>
        <p:spPr>
          <a:xfrm>
            <a:off x="395536" y="620688"/>
            <a:ext cx="8568952" cy="720080"/>
          </a:xfrm>
        </p:spPr>
        <p:txBody>
          <a:bodyPr/>
          <a:lstStyle/>
          <a:p>
            <a:pPr algn="ctr">
              <a:spcBef>
                <a:spcPct val="50000"/>
              </a:spcBef>
              <a:tabLst>
                <a:tab pos="628650" algn="l"/>
              </a:tabLst>
              <a:defRPr/>
            </a:pPr>
            <a:r>
              <a:rPr lang="ru-RU" sz="2400" kern="12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Катетерная эмболия</a:t>
            </a:r>
            <a:endParaRPr lang="en-US" sz="24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371" name="Inhaltsplatzhalter 2"/>
          <p:cNvSpPr>
            <a:spLocks noGrp="1"/>
          </p:cNvSpPr>
          <p:nvPr>
            <p:ph sz="quarter" idx="1"/>
          </p:nvPr>
        </p:nvSpPr>
        <p:spPr>
          <a:xfrm>
            <a:off x="611188" y="1123950"/>
            <a:ext cx="7921625" cy="576858"/>
          </a:xfrm>
        </p:spPr>
        <p:txBody>
          <a:bodyPr/>
          <a:lstStyle/>
          <a:p>
            <a:pPr marL="0" indent="0" algn="ctr"/>
            <a:r>
              <a:rPr lang="ru-RU" alt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Катетерная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эмболия может возникнуть при  попытке повторного введения иглы и отрыва части катетера</a:t>
            </a:r>
            <a:endParaRPr lang="en-US" alt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0" y="2130425"/>
            <a:ext cx="29146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88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275" y="4443413"/>
            <a:ext cx="29051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 r="15297"/>
          <a:stretch>
            <a:fillRect/>
          </a:stretch>
        </p:blipFill>
        <p:spPr bwMode="auto">
          <a:xfrm>
            <a:off x="4500563" y="2347913"/>
            <a:ext cx="3286125" cy="3673475"/>
          </a:xfrm>
          <a:ln w="127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37301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0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762000"/>
            <a:ext cx="7753672" cy="578768"/>
          </a:xfrm>
        </p:spPr>
        <p:txBody>
          <a:bodyPr/>
          <a:lstStyle/>
          <a:p>
            <a:r>
              <a:rPr lang="ru-RU" dirty="0"/>
              <a:t>Лекарственная несовместимость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4907632"/>
          </a:xfrm>
        </p:spPr>
        <p:txBody>
          <a:bodyPr/>
          <a:lstStyle/>
          <a:p>
            <a:pPr marL="36000" indent="457200" algn="just">
              <a:spcBef>
                <a:spcPts val="0"/>
              </a:spcBef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Несовместимость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нежелательная химическая реакция между лекарствами, лекарством и раствором, лекарством и материалом флакона.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indent="457200" algn="just">
              <a:spcBef>
                <a:spcPts val="0"/>
              </a:spcBef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indent="457200"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Несовместимость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лекарств может происходить между: </a:t>
            </a:r>
          </a:p>
          <a:p>
            <a:pPr marL="36000" indent="457200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лекарством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растворителем,  консервант, стабилизатор и т.п.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indent="457200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двумя препаратами (лекарственное взаимодействие), когда они совместно смешиваются, например в одной и той же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инфузионной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линии (параллельная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инфузия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или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контейнере </a:t>
            </a:r>
          </a:p>
          <a:p>
            <a:pPr marL="36000" indent="457200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п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ри введение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одного препарата после другого через одну и ту же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инфузионную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линию </a:t>
            </a:r>
          </a:p>
          <a:p>
            <a:pPr marL="36000" indent="457200" algn="just"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лекарство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материал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инфузионного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контейнера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или линии (например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ПВХ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), которые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силу своих особенностей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моут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вступать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 взаимодействие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или осаждаться на внутренней поверхности (например, адсорбция) 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indent="457200" algn="just">
              <a:buFontTx/>
              <a:buChar char="-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[Trissel 1996, Giki et al. 2000, Newton 2009]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899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762000"/>
            <a:ext cx="7825680" cy="650776"/>
          </a:xfrm>
        </p:spPr>
        <p:txBody>
          <a:bodyPr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8640960" cy="6021288"/>
          </a:xfrm>
        </p:spPr>
        <p:txBody>
          <a:bodyPr/>
          <a:lstStyle/>
          <a:p>
            <a:pPr marL="36000" indent="457200"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Физическая несовместимость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снижение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растворимости и выпадение осадков в жидких лекарственных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6000" indent="457200" algn="just">
              <a:spcBef>
                <a:spcPts val="0"/>
              </a:spcBef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indent="457200" algn="just">
              <a:spcBef>
                <a:spcPts val="0"/>
              </a:spcBef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Например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смешивании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одном шприце растворов эуфиллина и папаверина гидрохлорида образуется осадок папаверина, так как РН раствора эуфиллина 9,0—9,7, а РН раствора папаверина 3,0—4,5. Недопустимо введение в одном шприце растворов витаминов В1 и В12, так как В12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разрушает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витамин В1 и увеличивает количество аллергических реакций на него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6000" indent="457200" algn="just">
              <a:spcBef>
                <a:spcPts val="0"/>
              </a:spcBef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indent="96838" algn="just">
              <a:spcBef>
                <a:spcPts val="0"/>
              </a:spcBef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indent="96838" algn="just">
              <a:spcBef>
                <a:spcPts val="0"/>
              </a:spcBef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indent="96838" algn="just">
              <a:spcBef>
                <a:spcPts val="0"/>
              </a:spcBef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indent="96838" algn="just">
              <a:spcBef>
                <a:spcPts val="0"/>
              </a:spcBef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indent="96838" algn="just">
              <a:spcBef>
                <a:spcPts val="0"/>
              </a:spcBef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Физическая реакция  несовместимости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Диазепама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05064"/>
            <a:ext cx="3468687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56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96752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indent="457200"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Химическая несовместимость </a:t>
            </a:r>
            <a:r>
              <a:rPr lang="ru-RU" b="0" dirty="0" smtClean="0">
                <a:solidFill>
                  <a:schemeClr val="tx1"/>
                </a:solidFill>
              </a:rPr>
              <a:t> - химическое  </a:t>
            </a:r>
            <a:r>
              <a:rPr lang="ru-RU" b="0" dirty="0">
                <a:solidFill>
                  <a:schemeClr val="tx1"/>
                </a:solidFill>
              </a:rPr>
              <a:t>взаимодействием компонентов лекарства, </a:t>
            </a:r>
            <a:r>
              <a:rPr lang="ru-RU" b="0" dirty="0" smtClean="0">
                <a:solidFill>
                  <a:schemeClr val="tx1"/>
                </a:solidFill>
              </a:rPr>
              <a:t>приводящее, </a:t>
            </a:r>
            <a:r>
              <a:rPr lang="ru-RU" b="0" dirty="0">
                <a:solidFill>
                  <a:schemeClr val="tx1"/>
                </a:solidFill>
              </a:rPr>
              <a:t>как правило, к снижению или полной утрате терапевтической активности лекарства. </a:t>
            </a:r>
            <a:endParaRPr lang="ru-RU" b="0" dirty="0" smtClean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7018338" cy="261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EEFF0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1720" y="530120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0" dirty="0" smtClean="0">
                <a:cs typeface="Arial" panose="020B0604020202020204" pitchFamily="34" charset="0"/>
              </a:rPr>
              <a:t>Несовместимый </a:t>
            </a:r>
            <a:r>
              <a:rPr lang="ru-RU" sz="1400" b="0" dirty="0" err="1" smtClean="0">
                <a:cs typeface="Arial" panose="020B0604020202020204" pitchFamily="34" charset="0"/>
              </a:rPr>
              <a:t>pH</a:t>
            </a:r>
            <a:r>
              <a:rPr lang="ru-RU" sz="1400" b="0" dirty="0" smtClean="0">
                <a:cs typeface="Arial" panose="020B0604020202020204" pitchFamily="34" charset="0"/>
              </a:rPr>
              <a:t> приводит к выпадению осадка при введении </a:t>
            </a:r>
            <a:r>
              <a:rPr lang="ru-RU" sz="1400" b="0" dirty="0" err="1" smtClean="0">
                <a:cs typeface="Arial" panose="020B0604020202020204" pitchFamily="34" charset="0"/>
              </a:rPr>
              <a:t>Мидазолама</a:t>
            </a:r>
            <a:r>
              <a:rPr lang="ru-RU" sz="1400" b="0" dirty="0" smtClean="0">
                <a:cs typeface="Arial" panose="020B0604020202020204" pitchFamily="34" charset="0"/>
              </a:rPr>
              <a:t> (1), выпадения кальция фосфата  в осадок (2)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25447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el 1"/>
          <p:cNvSpPr>
            <a:spLocks noGrp="1"/>
          </p:cNvSpPr>
          <p:nvPr>
            <p:ph type="title" idx="4294967295"/>
          </p:nvPr>
        </p:nvSpPr>
        <p:spPr>
          <a:xfrm>
            <a:off x="323528" y="836712"/>
            <a:ext cx="8208911" cy="720080"/>
          </a:xfrm>
        </p:spPr>
        <p:txBody>
          <a:bodyPr lIns="0" tIns="0" rIns="0" bIns="0" anchor="b"/>
          <a:lstStyle/>
          <a:p>
            <a:pPr eaLnBrk="1" hangingPunct="1"/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Последствия для пациента </a:t>
            </a:r>
            <a:r>
              <a:rPr lang="de-DE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955" name="Inhaltsplatzhalter 2"/>
          <p:cNvSpPr>
            <a:spLocks noGrp="1"/>
          </p:cNvSpPr>
          <p:nvPr>
            <p:ph idx="4294967295"/>
          </p:nvPr>
        </p:nvSpPr>
        <p:spPr>
          <a:xfrm>
            <a:off x="323850" y="1484313"/>
            <a:ext cx="7992566" cy="4321175"/>
          </a:xfrm>
        </p:spPr>
        <p:txBody>
          <a:bodyPr lIns="0" tIns="0" rIns="0" bIns="0"/>
          <a:lstStyle/>
          <a:p>
            <a:pPr marL="0" indent="0" eaLnBrk="1" hangingPunct="1"/>
            <a:endParaRPr lang="ru-RU" altLang="ru-RU" dirty="0" smtClean="0"/>
          </a:p>
          <a:p>
            <a:pPr marL="36000" indent="457200" algn="just" eaLnBrk="1" hangingPunct="1">
              <a:spcBef>
                <a:spcPts val="0"/>
              </a:spcBef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Непреднамеренное присутствие осадка токсических веществ может стать причиной различных отрицательных последствий для пациента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6000" indent="457200" algn="just" eaLnBrk="1" hangingPunct="1">
              <a:spcBef>
                <a:spcPts val="0"/>
              </a:spcBef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Они могут быть самые разные от тромбофлебита до отказа работы какого- либо органа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alt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indent="457200" algn="just" eaLnBrk="1" hangingPunct="1">
              <a:spcBef>
                <a:spcPts val="0"/>
              </a:spcBef>
            </a:pPr>
            <a:endParaRPr lang="en-US" alt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indent="457200" eaLnBrk="1" hangingPunct="1">
              <a:spcBef>
                <a:spcPts val="0"/>
              </a:spcBef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Снижение или отсутствие эффекта от лекарства  могут привести к терапевтической ошибке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alt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indent="457200" eaLnBrk="1" hangingPunct="1">
              <a:spcBef>
                <a:spcPts val="0"/>
              </a:spcBef>
            </a:pPr>
            <a:endParaRPr lang="ru-RU" alt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indent="457200" eaLnBrk="1" hangingPunct="1">
              <a:spcBef>
                <a:spcPts val="0"/>
              </a:spcBef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Степень повреждения главным образом зависит от особенностей пациента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возраст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вес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тяжести заболевания, и т.д.)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 типа используемого лекарства</a:t>
            </a:r>
            <a:r>
              <a:rPr lang="en-US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6000" indent="457200" eaLnBrk="1" hangingPunct="1">
              <a:spcBef>
                <a:spcPts val="0"/>
              </a:spcBef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6000" indent="457200" eaLnBrk="1" hangingPunct="1">
              <a:spcBef>
                <a:spcPts val="0"/>
              </a:spcBef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Последствия </a:t>
            </a:r>
            <a:r>
              <a:rPr lang="ru-RU" alt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физикохимической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несовместимости лекарств особенно серьезны у новорожденных и пациентов детского  возраста.</a:t>
            </a:r>
            <a:endParaRPr lang="en-US" alt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1987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638175"/>
          </a:xfrm>
        </p:spPr>
        <p:txBody>
          <a:bodyPr/>
          <a:lstStyle/>
          <a:p>
            <a:pPr algn="ctr"/>
            <a:endParaRPr lang="ru-RU" altLang="ru-RU" sz="1200" dirty="0" smtClean="0"/>
          </a:p>
        </p:txBody>
      </p:sp>
      <p:sp>
        <p:nvSpPr>
          <p:cNvPr id="73731" name="Текст 7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3754438" cy="741362"/>
          </a:xfrm>
        </p:spPr>
        <p:txBody>
          <a:bodyPr/>
          <a:lstStyle/>
          <a:p>
            <a:pPr marL="0" lvl="1">
              <a:buFont typeface="Wingdings" pitchFamily="2" charset="2"/>
              <a:buNone/>
            </a:pPr>
            <a:r>
              <a:rPr lang="ru-RU" altLang="ru-RU" sz="2000" b="1" u="sng" dirty="0" smtClean="0">
                <a:cs typeface="Arial" pitchFamily="34" charset="0"/>
              </a:rPr>
              <a:t>Несовместимые лекарственные средства</a:t>
            </a:r>
          </a:p>
        </p:txBody>
      </p:sp>
      <p:sp>
        <p:nvSpPr>
          <p:cNvPr id="73732" name="Содержимое 5"/>
          <p:cNvSpPr>
            <a:spLocks noGrp="1"/>
          </p:cNvSpPr>
          <p:nvPr>
            <p:ph sz="half" idx="2"/>
          </p:nvPr>
        </p:nvSpPr>
        <p:spPr>
          <a:xfrm>
            <a:off x="601663" y="2390775"/>
            <a:ext cx="2890837" cy="3414713"/>
          </a:xfrm>
        </p:spPr>
        <p:txBody>
          <a:bodyPr/>
          <a:lstStyle/>
          <a:p>
            <a:pPr marL="0" indent="0">
              <a:buFontTx/>
              <a:buNone/>
            </a:pPr>
            <a:endParaRPr lang="ru-RU" altLang="ru-RU" sz="1800" b="1" smtClean="0">
              <a:cs typeface="Arial" pitchFamily="34" charset="0"/>
            </a:endParaRPr>
          </a:p>
          <a:p>
            <a:pPr marL="0" indent="0">
              <a:buFontTx/>
              <a:buNone/>
            </a:pPr>
            <a:r>
              <a:rPr lang="ru-RU" altLang="ru-RU" sz="1800" b="1" smtClean="0">
                <a:cs typeface="Arial" pitchFamily="34" charset="0"/>
              </a:rPr>
              <a:t>Аминогликозиды</a:t>
            </a:r>
          </a:p>
          <a:p>
            <a:pPr marL="0" indent="0">
              <a:buFontTx/>
              <a:buNone/>
            </a:pPr>
            <a:r>
              <a:rPr lang="ru-RU" altLang="ru-RU" sz="1800" b="1" smtClean="0">
                <a:cs typeface="Arial" pitchFamily="34" charset="0"/>
              </a:rPr>
              <a:t>Хлордиазепоксид</a:t>
            </a:r>
          </a:p>
          <a:p>
            <a:pPr marL="0" indent="0">
              <a:buFontTx/>
              <a:buNone/>
            </a:pPr>
            <a:r>
              <a:rPr lang="ru-RU" altLang="ru-RU" sz="1800" b="1" smtClean="0">
                <a:cs typeface="Arial" pitchFamily="34" charset="0"/>
              </a:rPr>
              <a:t>Диазепам</a:t>
            </a:r>
          </a:p>
          <a:p>
            <a:pPr marL="0" indent="0">
              <a:buFontTx/>
              <a:buNone/>
            </a:pPr>
            <a:r>
              <a:rPr lang="ru-RU" altLang="ru-RU" sz="1800" b="1" smtClean="0">
                <a:cs typeface="Arial" pitchFamily="34" charset="0"/>
              </a:rPr>
              <a:t>Дигитальные гликозиды</a:t>
            </a:r>
          </a:p>
          <a:p>
            <a:pPr marL="0" indent="0">
              <a:buFontTx/>
              <a:buNone/>
            </a:pPr>
            <a:r>
              <a:rPr lang="ru-RU" altLang="ru-RU" sz="1800" b="1" smtClean="0">
                <a:cs typeface="Arial" pitchFamily="34" charset="0"/>
              </a:rPr>
              <a:t>Фенобарбитал</a:t>
            </a:r>
          </a:p>
          <a:p>
            <a:pPr marL="0" indent="0">
              <a:buFontTx/>
              <a:buNone/>
            </a:pPr>
            <a:r>
              <a:rPr lang="ru-RU" altLang="ru-RU" sz="1800" b="1" smtClean="0">
                <a:cs typeface="Arial" pitchFamily="34" charset="0"/>
              </a:rPr>
              <a:t>Фенитоин</a:t>
            </a:r>
          </a:p>
          <a:p>
            <a:pPr marL="0" indent="0">
              <a:buFontTx/>
              <a:buNone/>
            </a:pPr>
            <a:r>
              <a:rPr lang="ru-RU" altLang="ru-RU" sz="1800" b="1" smtClean="0">
                <a:cs typeface="Arial" pitchFamily="34" charset="0"/>
              </a:rPr>
              <a:t>Секобарбитал</a:t>
            </a:r>
          </a:p>
          <a:p>
            <a:pPr marL="0" indent="0">
              <a:buFontTx/>
              <a:buNone/>
            </a:pPr>
            <a:r>
              <a:rPr lang="ru-RU" altLang="ru-RU" sz="1800" b="1" smtClean="0">
                <a:cs typeface="Arial" pitchFamily="34" charset="0"/>
              </a:rPr>
              <a:t>Натрия гидрокарбонат</a:t>
            </a:r>
          </a:p>
          <a:p>
            <a:pPr marL="0" indent="0">
              <a:buFontTx/>
              <a:buNone/>
            </a:pPr>
            <a:r>
              <a:rPr lang="ru-RU" altLang="ru-RU" sz="1800" b="1" smtClean="0">
                <a:cs typeface="Arial" pitchFamily="34" charset="0"/>
              </a:rPr>
              <a:t>Теофиллин</a:t>
            </a:r>
          </a:p>
        </p:txBody>
      </p:sp>
      <p:sp>
        <p:nvSpPr>
          <p:cNvPr id="73733" name="Текст 8"/>
          <p:cNvSpPr>
            <a:spLocks noGrp="1"/>
          </p:cNvSpPr>
          <p:nvPr>
            <p:ph type="body" sz="quarter" idx="3"/>
          </p:nvPr>
        </p:nvSpPr>
        <p:spPr>
          <a:xfrm>
            <a:off x="4613275" y="1304925"/>
            <a:ext cx="4027488" cy="684213"/>
          </a:xfrm>
        </p:spPr>
        <p:txBody>
          <a:bodyPr/>
          <a:lstStyle/>
          <a:p>
            <a:pPr marL="0" lvl="1">
              <a:buFont typeface="Wingdings" pitchFamily="2" charset="2"/>
              <a:buNone/>
            </a:pPr>
            <a:r>
              <a:rPr lang="ru-RU" altLang="ru-RU" sz="2000" b="1" u="sng" smtClean="0">
                <a:cs typeface="Arial" pitchFamily="34" charset="0"/>
              </a:rPr>
              <a:t>Лекарства с ограниченной совместимостью</a:t>
            </a:r>
          </a:p>
        </p:txBody>
      </p:sp>
      <p:sp>
        <p:nvSpPr>
          <p:cNvPr id="73734" name="Содержимое 6"/>
          <p:cNvSpPr>
            <a:spLocks noGrp="1"/>
          </p:cNvSpPr>
          <p:nvPr>
            <p:ph sz="quarter" idx="4"/>
          </p:nvPr>
        </p:nvSpPr>
        <p:spPr>
          <a:xfrm>
            <a:off x="4860925" y="2430463"/>
            <a:ext cx="3382963" cy="33020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ru-RU" altLang="ru-RU" sz="1800" b="1" smtClean="0">
              <a:cs typeface="Arial" pitchFamily="34" charset="0"/>
            </a:endParaRPr>
          </a:p>
          <a:p>
            <a:pPr marL="0" indent="0">
              <a:buFontTx/>
              <a:buNone/>
            </a:pPr>
            <a:r>
              <a:rPr lang="ru-RU" altLang="ru-RU" sz="1800" b="1" smtClean="0">
                <a:cs typeface="Arial" pitchFamily="34" charset="0"/>
              </a:rPr>
              <a:t>Алпростадил</a:t>
            </a:r>
          </a:p>
          <a:p>
            <a:pPr marL="0" indent="0">
              <a:buFontTx/>
              <a:buNone/>
            </a:pPr>
            <a:r>
              <a:rPr lang="ru-RU" altLang="ru-RU" sz="1800" b="1" smtClean="0">
                <a:cs typeface="Arial" pitchFamily="34" charset="0"/>
              </a:rPr>
              <a:t>Клонидин</a:t>
            </a:r>
          </a:p>
          <a:p>
            <a:pPr marL="0" indent="0">
              <a:buFontTx/>
              <a:buNone/>
            </a:pPr>
            <a:r>
              <a:rPr lang="ru-RU" altLang="ru-RU" sz="1800" b="1" smtClean="0">
                <a:cs typeface="Arial" pitchFamily="34" charset="0"/>
              </a:rPr>
              <a:t>Добутамин</a:t>
            </a:r>
          </a:p>
          <a:p>
            <a:pPr marL="0" indent="0">
              <a:buFontTx/>
              <a:buNone/>
            </a:pPr>
            <a:r>
              <a:rPr lang="ru-RU" altLang="ru-RU" sz="1800" b="1" smtClean="0">
                <a:cs typeface="Arial" pitchFamily="34" charset="0"/>
              </a:rPr>
              <a:t>Допамин</a:t>
            </a:r>
          </a:p>
          <a:p>
            <a:pPr marL="0" indent="0">
              <a:buFontTx/>
              <a:buNone/>
            </a:pPr>
            <a:r>
              <a:rPr lang="ru-RU" altLang="ru-RU" sz="1800" b="1" smtClean="0">
                <a:cs typeface="Arial" pitchFamily="34" charset="0"/>
              </a:rPr>
              <a:t>Доксапрам</a:t>
            </a:r>
          </a:p>
          <a:p>
            <a:pPr marL="0" indent="0">
              <a:buFontTx/>
              <a:buNone/>
            </a:pPr>
            <a:r>
              <a:rPr lang="ru-RU" altLang="ru-RU" sz="1800" b="1" smtClean="0">
                <a:cs typeface="Arial" pitchFamily="34" charset="0"/>
              </a:rPr>
              <a:t>Эпинефрин</a:t>
            </a:r>
          </a:p>
          <a:p>
            <a:pPr marL="0" indent="0">
              <a:buFontTx/>
              <a:buNone/>
            </a:pPr>
            <a:r>
              <a:rPr lang="ru-RU" altLang="ru-RU" sz="1800" b="1" smtClean="0">
                <a:cs typeface="Arial" pitchFamily="34" charset="0"/>
              </a:rPr>
              <a:t>Глицерол тринитрат</a:t>
            </a:r>
          </a:p>
          <a:p>
            <a:pPr marL="0" indent="0">
              <a:buFontTx/>
              <a:buNone/>
            </a:pPr>
            <a:r>
              <a:rPr lang="ru-RU" altLang="ru-RU" sz="1800" b="1" smtClean="0">
                <a:cs typeface="Arial" pitchFamily="34" charset="0"/>
              </a:rPr>
              <a:t>Милринон</a:t>
            </a:r>
          </a:p>
          <a:p>
            <a:pPr marL="0" indent="0">
              <a:buFontTx/>
              <a:buNone/>
            </a:pPr>
            <a:r>
              <a:rPr lang="ru-RU" altLang="ru-RU" sz="1800" b="1" smtClean="0">
                <a:cs typeface="Arial" pitchFamily="34" charset="0"/>
              </a:rPr>
              <a:t>Норэпинефрин</a:t>
            </a:r>
          </a:p>
          <a:p>
            <a:pPr marL="0" indent="0">
              <a:buFontTx/>
              <a:buNone/>
            </a:pPr>
            <a:r>
              <a:rPr lang="ru-RU" altLang="ru-RU" sz="1800" b="1" smtClean="0">
                <a:cs typeface="Arial" pitchFamily="34" charset="0"/>
              </a:rPr>
              <a:t>Нитропруссид натрия</a:t>
            </a:r>
          </a:p>
          <a:p>
            <a:pPr marL="0" indent="0">
              <a:buFontTx/>
              <a:buNone/>
            </a:pPr>
            <a:endParaRPr lang="ru-RU" altLang="ru-RU" sz="1800" b="1" smtClean="0"/>
          </a:p>
        </p:txBody>
      </p:sp>
      <p:sp>
        <p:nvSpPr>
          <p:cNvPr id="73735" name="Номер слайда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8350" y="6308725"/>
            <a:ext cx="449263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E71B476-A3EC-4909-AE54-206808CFC80F}" type="slidenum">
              <a:rPr lang="de-DE" altLang="ru-RU"/>
              <a:pPr/>
              <a:t>36</a:t>
            </a:fld>
            <a:endParaRPr lang="de-DE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49300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>
                <a:latin typeface="+mj-lt"/>
              </a:rPr>
              <a:t>Профилактика лекарственной несовместимости</a:t>
            </a:r>
          </a:p>
        </p:txBody>
      </p:sp>
      <p:sp>
        <p:nvSpPr>
          <p:cNvPr id="75779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461375" cy="2376488"/>
          </a:xfrm>
        </p:spPr>
        <p:txBody>
          <a:bodyPr/>
          <a:lstStyle/>
          <a:p>
            <a:r>
              <a:rPr lang="ru-RU" altLang="ru-RU" sz="2000" b="1" dirty="0">
                <a:cs typeface="Arial" pitchFamily="34" charset="0"/>
              </a:rPr>
              <a:t>проверка соответствия</a:t>
            </a:r>
          </a:p>
          <a:p>
            <a:r>
              <a:rPr lang="ru-RU" altLang="ru-RU" sz="2000" b="1" dirty="0">
                <a:cs typeface="Arial" pitchFamily="34" charset="0"/>
              </a:rPr>
              <a:t>строгое следование требованиям инструкции по применению</a:t>
            </a:r>
          </a:p>
          <a:p>
            <a:r>
              <a:rPr lang="ru-RU" altLang="ru-RU" sz="2000" b="1" dirty="0">
                <a:cs typeface="Arial" pitchFamily="34" charset="0"/>
              </a:rPr>
              <a:t>соблюдение интервала и места введения препарата</a:t>
            </a:r>
          </a:p>
          <a:p>
            <a:r>
              <a:rPr lang="ru-RU" altLang="ru-RU" sz="2000" b="1" dirty="0">
                <a:cs typeface="Arial" pitchFamily="34" charset="0"/>
              </a:rPr>
              <a:t>последовательное введение препаратов</a:t>
            </a:r>
          </a:p>
          <a:p>
            <a:r>
              <a:rPr lang="ru-RU" altLang="ru-RU" sz="2000" b="1" dirty="0">
                <a:cs typeface="Arial" pitchFamily="34" charset="0"/>
              </a:rPr>
              <a:t>использование многоканальных катетеров</a:t>
            </a:r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 flipH="1">
            <a:off x="9205913" y="6381750"/>
            <a:ext cx="46037" cy="44450"/>
          </a:xfrm>
          <a:noFill/>
          <a:ln>
            <a:miter lim="800000"/>
            <a:headEnd/>
            <a:tailEnd/>
          </a:ln>
        </p:spPr>
        <p:txBody>
          <a:bodyPr lIns="91440" tIns="45720" rIns="91440" bIns="45720"/>
          <a:lstStyle/>
          <a:p>
            <a:fld id="{485686C7-A629-4321-B1F1-67AA806F593B}" type="slidenum">
              <a:rPr lang="de-DE" altLang="ru-RU" sz="200">
                <a:solidFill>
                  <a:srgbClr val="898989"/>
                </a:solidFill>
              </a:rPr>
              <a:pPr/>
              <a:t>37</a:t>
            </a:fld>
            <a:endParaRPr lang="de-DE" altLang="ru-RU" sz="200">
              <a:solidFill>
                <a:srgbClr val="898989"/>
              </a:solidFill>
            </a:endParaRPr>
          </a:p>
        </p:txBody>
      </p:sp>
      <p:pic>
        <p:nvPicPr>
          <p:cNvPr id="6" name="Рисунок 5" descr="Снимок1.JPG"/>
          <p:cNvPicPr>
            <a:picLocks noChangeAspect="1"/>
          </p:cNvPicPr>
          <p:nvPr/>
        </p:nvPicPr>
        <p:blipFill>
          <a:blip r:embed="rId2" cstate="print"/>
          <a:srcRect l="3780" t="3174" r="1721" b="3724"/>
          <a:stretch>
            <a:fillRect/>
          </a:stretch>
        </p:blipFill>
        <p:spPr>
          <a:xfrm>
            <a:off x="3384550" y="3392488"/>
            <a:ext cx="1979613" cy="1981200"/>
          </a:xfrm>
          <a:prstGeom prst="rect">
            <a:avLst/>
          </a:prstGeom>
          <a:ln>
            <a:solidFill>
              <a:schemeClr val="accent3">
                <a:lumMod val="85000"/>
              </a:schemeClr>
            </a:solidFill>
          </a:ln>
        </p:spPr>
      </p:pic>
      <p:pic>
        <p:nvPicPr>
          <p:cNvPr id="75782" name="Рисунок 6" descr="Снимок2.JPG"/>
          <p:cNvPicPr>
            <a:picLocks noChangeAspect="1"/>
          </p:cNvPicPr>
          <p:nvPr/>
        </p:nvPicPr>
        <p:blipFill>
          <a:blip r:embed="rId3" cstate="print"/>
          <a:srcRect l="3688" t="3780" r="4118" b="1721"/>
          <a:stretch>
            <a:fillRect/>
          </a:stretch>
        </p:blipFill>
        <p:spPr bwMode="auto">
          <a:xfrm>
            <a:off x="792163" y="3392488"/>
            <a:ext cx="1979612" cy="1981200"/>
          </a:xfrm>
          <a:prstGeom prst="rect">
            <a:avLst/>
          </a:prstGeom>
          <a:noFill/>
          <a:ln w="9525">
            <a:solidFill>
              <a:srgbClr val="BFCAD3"/>
            </a:solidFill>
            <a:miter lim="800000"/>
            <a:headEnd/>
            <a:tailEnd/>
          </a:ln>
        </p:spPr>
      </p:pic>
      <p:pic>
        <p:nvPicPr>
          <p:cNvPr id="75783" name="Рисунок 7" descr="Снимок3.JPG"/>
          <p:cNvPicPr>
            <a:picLocks noChangeAspect="1"/>
          </p:cNvPicPr>
          <p:nvPr/>
        </p:nvPicPr>
        <p:blipFill>
          <a:blip r:embed="rId4" cstate="print"/>
          <a:srcRect l="3688" t="3743" r="4118" b="2695"/>
          <a:stretch>
            <a:fillRect/>
          </a:stretch>
        </p:blipFill>
        <p:spPr bwMode="auto">
          <a:xfrm>
            <a:off x="5865813" y="3429000"/>
            <a:ext cx="1982787" cy="1979613"/>
          </a:xfrm>
          <a:prstGeom prst="rect">
            <a:avLst/>
          </a:prstGeom>
          <a:noFill/>
          <a:ln w="9525">
            <a:solidFill>
              <a:srgbClr val="BFCAD3"/>
            </a:solidFill>
            <a:miter lim="800000"/>
            <a:headEnd/>
            <a:tailEnd/>
          </a:ln>
        </p:spPr>
      </p:pic>
      <p:sp>
        <p:nvSpPr>
          <p:cNvPr id="75784" name="Прямоугольник 9"/>
          <p:cNvSpPr>
            <a:spLocks noChangeArrowheads="1"/>
          </p:cNvSpPr>
          <p:nvPr/>
        </p:nvSpPr>
        <p:spPr bwMode="auto">
          <a:xfrm>
            <a:off x="5976938" y="5578475"/>
            <a:ext cx="17637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200"/>
              <a:t>Использование цветовой маркировки для идентификации несовместимых лекарств</a:t>
            </a:r>
          </a:p>
        </p:txBody>
      </p:sp>
      <p:sp>
        <p:nvSpPr>
          <p:cNvPr id="75785" name="Прямоугольник 10"/>
          <p:cNvSpPr>
            <a:spLocks noChangeArrowheads="1"/>
          </p:cNvSpPr>
          <p:nvPr/>
        </p:nvSpPr>
        <p:spPr bwMode="auto">
          <a:xfrm>
            <a:off x="3348038" y="5578475"/>
            <a:ext cx="23034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200"/>
              <a:t>Соблюдение режима введения препаратов, недопущение смешивания лекарств</a:t>
            </a:r>
          </a:p>
        </p:txBody>
      </p:sp>
      <p:sp>
        <p:nvSpPr>
          <p:cNvPr id="75786" name="Прямоугольник 11"/>
          <p:cNvSpPr>
            <a:spLocks noChangeArrowheads="1"/>
          </p:cNvSpPr>
          <p:nvPr/>
        </p:nvSpPr>
        <p:spPr bwMode="auto">
          <a:xfrm>
            <a:off x="684213" y="5578475"/>
            <a:ext cx="22129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200"/>
              <a:t>Проверка совместимости</a:t>
            </a:r>
          </a:p>
          <a:p>
            <a:pPr eaLnBrk="1" hangingPunct="1"/>
            <a:r>
              <a:rPr lang="ru-RU" altLang="ru-RU" sz="1200"/>
              <a:t>препаратов согласно</a:t>
            </a:r>
          </a:p>
          <a:p>
            <a:pPr eaLnBrk="1" hangingPunct="1"/>
            <a:r>
              <a:rPr lang="ru-RU" altLang="ru-RU" sz="1200"/>
              <a:t>информации баз данных</a:t>
            </a:r>
          </a:p>
          <a:p>
            <a:pPr eaLnBrk="1" hangingPunct="1"/>
            <a:r>
              <a:rPr lang="ru-RU" altLang="ru-RU" sz="1200"/>
              <a:t>и научной литературы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Воздушная эмболия</a:t>
            </a:r>
          </a:p>
        </p:txBody>
      </p:sp>
      <p:sp>
        <p:nvSpPr>
          <p:cNvPr id="92163" name="Содержимое 2"/>
          <p:cNvSpPr>
            <a:spLocks noGrp="1"/>
          </p:cNvSpPr>
          <p:nvPr>
            <p:ph sz="half" idx="1"/>
          </p:nvPr>
        </p:nvSpPr>
        <p:spPr>
          <a:xfrm>
            <a:off x="684213" y="1676400"/>
            <a:ext cx="3798887" cy="4572000"/>
          </a:xfrm>
        </p:spPr>
        <p:txBody>
          <a:bodyPr/>
          <a:lstStyle/>
          <a:p>
            <a:pPr marL="0" indent="0">
              <a:defRPr/>
            </a:pPr>
            <a:r>
              <a:rPr lang="ru-RU" sz="1800" dirty="0" smtClean="0">
                <a:latin typeface="Arial" charset="0"/>
                <a:cs typeface="Arial" charset="0"/>
              </a:rPr>
              <a:t>  </a:t>
            </a:r>
          </a:p>
          <a:p>
            <a:pPr marL="0" indent="0">
              <a:defRPr/>
            </a:pPr>
            <a:endParaRPr lang="ru-RU" sz="1800" dirty="0" smtClean="0">
              <a:latin typeface="Arial" charset="0"/>
              <a:cs typeface="Arial" charset="0"/>
            </a:endParaRPr>
          </a:p>
          <a:p>
            <a:pPr marL="0" indent="457200">
              <a:spcBef>
                <a:spcPts val="0"/>
              </a:spcBef>
              <a:defRPr/>
            </a:pPr>
            <a:r>
              <a:rPr lang="ru-RU" sz="1800" dirty="0" smtClean="0">
                <a:latin typeface="Arial" charset="0"/>
                <a:cs typeface="Arial" charset="0"/>
              </a:rPr>
              <a:t>  </a:t>
            </a:r>
            <a:r>
              <a:rPr lang="ru-RU" sz="1800" dirty="0" smtClean="0">
                <a:cs typeface="Arial" charset="0"/>
              </a:rPr>
              <a:t>Воздушная эмболия - проникновение атмосферного воздуха в кровеносные сосуды через открытое операционное поле или другие системы, соединяющие просвет сосуда с внешней средой (например, </a:t>
            </a:r>
            <a:r>
              <a:rPr lang="ru-RU" sz="1800" dirty="0" err="1" smtClean="0">
                <a:cs typeface="Arial" charset="0"/>
              </a:rPr>
              <a:t>инфузионная</a:t>
            </a:r>
            <a:r>
              <a:rPr lang="ru-RU" sz="1800" dirty="0" smtClean="0">
                <a:cs typeface="Arial" charset="0"/>
              </a:rPr>
              <a:t> система)</a:t>
            </a:r>
          </a:p>
        </p:txBody>
      </p:sp>
      <p:pic>
        <p:nvPicPr>
          <p:cNvPr id="7270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64"/>
          <a:stretch>
            <a:fillRect/>
          </a:stretch>
        </p:blipFill>
        <p:spPr/>
      </p:pic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762000"/>
            <a:ext cx="7753672" cy="578768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Причины возникновения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воздушной эмболии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7745735" cy="4835624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Вентилируемая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инфузионная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система - параллельная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инфузия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(гравитация / насос) =&gt; может привести к образованию цепочки из пузырьков воздуха (раствор-воздух-раствор…), во время опорожнения гравитационной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инфузионной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системы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Различные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хирургические вмешательства, особенно нейрохирургические, сосудистые, акушерские, гинекологические или травматологические операции через открытое сосудистое русло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самостоятельно дышащих пациентов разъединение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инфузионной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системы от ЦВК может привести к эффекту всасывания воздуха с каждым вдохом, что способствует попаданию значительного количества воздуха в открытый центральный катетер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Инфузия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под давлением из флаконов, содержащих остаточных воздух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факторы, например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лапароскопические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процедуры и т.п.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543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Заголовок 4"/>
          <p:cNvSpPr>
            <a:spLocks noGrp="1"/>
          </p:cNvSpPr>
          <p:nvPr>
            <p:ph type="title"/>
          </p:nvPr>
        </p:nvSpPr>
        <p:spPr>
          <a:xfrm>
            <a:off x="825500" y="188913"/>
            <a:ext cx="7994650" cy="393700"/>
          </a:xfrm>
        </p:spPr>
        <p:txBody>
          <a:bodyPr/>
          <a:lstStyle/>
          <a:p>
            <a:pPr algn="ctr"/>
            <a:r>
              <a:rPr lang="ru-RU" altLang="ru-RU" sz="3200" smtClean="0"/>
              <a:t>Этапы инфузионной терапии</a:t>
            </a:r>
          </a:p>
        </p:txBody>
      </p:sp>
      <p:pic>
        <p:nvPicPr>
          <p:cNvPr id="80899" name="Содержимое 4" descr="Этапы И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97" t="1524" r="755" b="1514"/>
          <a:stretch>
            <a:fillRect/>
          </a:stretch>
        </p:blipFill>
        <p:spPr>
          <a:xfrm>
            <a:off x="468313" y="1196975"/>
            <a:ext cx="8135937" cy="4608513"/>
          </a:xfrm>
          <a:ln w="57150">
            <a:solidFill>
              <a:srgbClr val="BFCAD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Содержимое 2"/>
          <p:cNvSpPr>
            <a:spLocks noGrp="1"/>
          </p:cNvSpPr>
          <p:nvPr>
            <p:ph idx="1"/>
          </p:nvPr>
        </p:nvSpPr>
        <p:spPr>
          <a:xfrm>
            <a:off x="153988" y="1089025"/>
            <a:ext cx="4670425" cy="45720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1800" b="1" i="1" dirty="0">
                <a:cs typeface="Arial" pitchFamily="34" charset="0"/>
              </a:rPr>
              <a:t>Профилактика</a:t>
            </a:r>
            <a:r>
              <a:rPr lang="ru-RU" altLang="ru-RU" sz="1800" b="1" u="sng" dirty="0">
                <a:cs typeface="Arial" pitchFamily="34" charset="0"/>
              </a:rPr>
              <a:t>:</a:t>
            </a:r>
          </a:p>
          <a:p>
            <a:endParaRPr lang="ru-RU" altLang="ru-RU" sz="1800" b="1" u="sng" dirty="0">
              <a:cs typeface="Arial" pitchFamily="34" charset="0"/>
            </a:endParaRPr>
          </a:p>
          <a:p>
            <a:r>
              <a:rPr lang="ru-RU" altLang="ru-RU" sz="2400" b="1" dirty="0">
                <a:cs typeface="Arial" pitchFamily="34" charset="0"/>
              </a:rPr>
              <a:t>Использование соединений типа </a:t>
            </a:r>
            <a:r>
              <a:rPr lang="ru-RU" altLang="ru-RU" sz="2400" b="1" dirty="0" err="1">
                <a:cs typeface="Arial" pitchFamily="34" charset="0"/>
              </a:rPr>
              <a:t>Луер-Лок</a:t>
            </a:r>
            <a:endParaRPr lang="ru-RU" altLang="ru-RU" sz="2400" b="1" dirty="0">
              <a:cs typeface="Arial" pitchFamily="34" charset="0"/>
            </a:endParaRPr>
          </a:p>
          <a:p>
            <a:pPr>
              <a:buFontTx/>
              <a:buNone/>
            </a:pPr>
            <a:endParaRPr lang="ru-RU" altLang="ru-RU" sz="2400" b="1" dirty="0">
              <a:cs typeface="Arial" pitchFamily="34" charset="0"/>
            </a:endParaRPr>
          </a:p>
          <a:p>
            <a:r>
              <a:rPr lang="ru-RU" altLang="ru-RU" sz="2400" b="1" dirty="0">
                <a:cs typeface="Arial" pitchFamily="34" charset="0"/>
              </a:rPr>
              <a:t>Использование </a:t>
            </a:r>
            <a:r>
              <a:rPr lang="ru-RU" altLang="ru-RU" sz="2400" b="1" dirty="0" err="1">
                <a:cs typeface="Arial" pitchFamily="34" charset="0"/>
              </a:rPr>
              <a:t>инфузионных</a:t>
            </a:r>
            <a:r>
              <a:rPr lang="ru-RU" altLang="ru-RU" sz="2400" b="1" dirty="0">
                <a:cs typeface="Arial" pitchFamily="34" charset="0"/>
              </a:rPr>
              <a:t> систем с механизмом </a:t>
            </a:r>
            <a:r>
              <a:rPr lang="en-US" altLang="ru-RU" sz="2400" b="1" dirty="0">
                <a:cs typeface="Arial" pitchFamily="34" charset="0"/>
              </a:rPr>
              <a:t>Air Stop</a:t>
            </a:r>
            <a:endParaRPr lang="ru-RU" altLang="ru-RU" sz="2400" b="1" dirty="0">
              <a:cs typeface="Arial" pitchFamily="34" charset="0"/>
            </a:endParaRPr>
          </a:p>
          <a:p>
            <a:endParaRPr lang="ru-RU" altLang="ru-RU" sz="2400" b="1" dirty="0">
              <a:cs typeface="Arial" pitchFamily="34" charset="0"/>
            </a:endParaRPr>
          </a:p>
          <a:p>
            <a:endParaRPr lang="en-US" altLang="ru-RU" sz="2400" b="1" dirty="0">
              <a:cs typeface="Arial" pitchFamily="34" charset="0"/>
            </a:endParaRPr>
          </a:p>
          <a:p>
            <a:r>
              <a:rPr lang="ru-RU" altLang="ru-RU" sz="2400" b="1" dirty="0">
                <a:cs typeface="Arial" pitchFamily="34" charset="0"/>
              </a:rPr>
              <a:t>Использование современных </a:t>
            </a:r>
            <a:r>
              <a:rPr lang="ru-RU" altLang="ru-RU" sz="2400" b="1" dirty="0" err="1">
                <a:cs typeface="Arial" pitchFamily="34" charset="0"/>
              </a:rPr>
              <a:t>инфузионных</a:t>
            </a:r>
            <a:r>
              <a:rPr lang="ru-RU" altLang="ru-RU" sz="2400" b="1" dirty="0">
                <a:cs typeface="Arial" pitchFamily="34" charset="0"/>
              </a:rPr>
              <a:t> фильтров</a:t>
            </a:r>
          </a:p>
        </p:txBody>
      </p:sp>
      <p:sp>
        <p:nvSpPr>
          <p:cNvPr id="64515" name="Заголовок 1"/>
          <p:cNvSpPr>
            <a:spLocks noGrp="1"/>
          </p:cNvSpPr>
          <p:nvPr>
            <p:ph type="title"/>
          </p:nvPr>
        </p:nvSpPr>
        <p:spPr>
          <a:xfrm>
            <a:off x="-540568" y="548680"/>
            <a:ext cx="9144000" cy="546100"/>
          </a:xfrm>
        </p:spPr>
        <p:txBody>
          <a:bodyPr/>
          <a:lstStyle/>
          <a:p>
            <a:pPr algn="ctr"/>
            <a:r>
              <a:rPr lang="ru-RU" altLang="ru-RU" sz="3200" smtClean="0"/>
              <a:t>Воздушная эмболия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5563" y="4905375"/>
            <a:ext cx="1776412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1363" y="4086225"/>
            <a:ext cx="1893887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 b="64370"/>
          <a:stretch>
            <a:fillRect/>
          </a:stretch>
        </p:blipFill>
        <p:spPr bwMode="auto">
          <a:xfrm>
            <a:off x="4932040" y="1196752"/>
            <a:ext cx="1946275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5" cstate="print"/>
          <a:srcRect l="38188" t="45446" r="26375" b="20398"/>
          <a:stretch>
            <a:fillRect/>
          </a:stretch>
        </p:blipFill>
        <p:spPr bwMode="auto">
          <a:xfrm>
            <a:off x="7091363" y="1201738"/>
            <a:ext cx="1798637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9" descr="D:\safeset pics\02_1.jpg"/>
          <p:cNvPicPr>
            <a:picLocks noChangeAspect="1" noChangeArrowheads="1"/>
          </p:cNvPicPr>
          <p:nvPr/>
        </p:nvPicPr>
        <p:blipFill>
          <a:blip r:embed="rId6" cstate="print">
            <a:lum bright="-8000"/>
          </a:blip>
          <a:srcRect/>
          <a:stretch>
            <a:fillRect/>
          </a:stretch>
        </p:blipFill>
        <p:spPr bwMode="auto">
          <a:xfrm>
            <a:off x="4754563" y="2954338"/>
            <a:ext cx="1824037" cy="1800225"/>
          </a:xfrm>
          <a:prstGeom prst="rect">
            <a:avLst/>
          </a:prstGeom>
          <a:ln>
            <a:solidFill>
              <a:schemeClr val="accent3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Микробная контаминация</a:t>
            </a:r>
          </a:p>
        </p:txBody>
      </p:sp>
      <p:sp>
        <p:nvSpPr>
          <p:cNvPr id="102403" name="Содержимое 3"/>
          <p:cNvSpPr>
            <a:spLocks noGrp="1"/>
          </p:cNvSpPr>
          <p:nvPr>
            <p:ph sz="half" idx="1"/>
          </p:nvPr>
        </p:nvSpPr>
        <p:spPr>
          <a:xfrm>
            <a:off x="611188" y="2397125"/>
            <a:ext cx="3744912" cy="3408363"/>
          </a:xfrm>
        </p:spPr>
        <p:txBody>
          <a:bodyPr/>
          <a:lstStyle/>
          <a:p>
            <a:pPr marL="0" indent="0">
              <a:defRPr/>
            </a:pPr>
            <a:endParaRPr lang="ru-RU" sz="1600" b="1" dirty="0" smtClean="0">
              <a:latin typeface="Arial" charset="0"/>
              <a:cs typeface="Arial" charset="0"/>
            </a:endParaRPr>
          </a:p>
          <a:p>
            <a:pPr marL="36000" indent="457200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Микробная контаминация  это -  непреднамеренное или случайное попадание инфекционных агентов (таких как бактерии, грибки, простейшие) или их токсинов в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инфузионную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систему</a:t>
            </a:r>
          </a:p>
        </p:txBody>
      </p:sp>
      <p:pic>
        <p:nvPicPr>
          <p:cNvPr id="66564" name="Содержимое 5" descr="Микро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246" t="3646" r="2643" b="2147"/>
          <a:stretch>
            <a:fillRect/>
          </a:stretch>
        </p:blipFill>
        <p:spPr>
          <a:xfrm>
            <a:off x="4572000" y="2276475"/>
            <a:ext cx="3455988" cy="31686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850" y="115888"/>
            <a:ext cx="8640763" cy="792162"/>
          </a:xfrm>
        </p:spPr>
        <p:txBody>
          <a:bodyPr/>
          <a:lstStyle/>
          <a:p>
            <a:endParaRPr lang="ru-RU" altLang="ru-RU" sz="2400" b="1" dirty="0" smtClean="0"/>
          </a:p>
        </p:txBody>
      </p:sp>
      <p:sp>
        <p:nvSpPr>
          <p:cNvPr id="46083" name="Заголовок 2"/>
          <p:cNvSpPr>
            <a:spLocks noGrp="1"/>
          </p:cNvSpPr>
          <p:nvPr>
            <p:ph type="title"/>
          </p:nvPr>
        </p:nvSpPr>
        <p:spPr>
          <a:xfrm>
            <a:off x="539750" y="1125538"/>
            <a:ext cx="8280400" cy="358775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tx1"/>
                </a:solidFill>
              </a:rPr>
              <a:t>Пути передачи</a:t>
            </a:r>
          </a:p>
        </p:txBody>
      </p:sp>
      <p:sp>
        <p:nvSpPr>
          <p:cNvPr id="46084" name="Объект 3"/>
          <p:cNvSpPr>
            <a:spLocks noGrp="1"/>
          </p:cNvSpPr>
          <p:nvPr>
            <p:ph idx="11"/>
          </p:nvPr>
        </p:nvSpPr>
        <p:spPr>
          <a:xfrm>
            <a:off x="611188" y="1700213"/>
            <a:ext cx="3816350" cy="4537075"/>
          </a:xfrm>
        </p:spPr>
        <p:txBody>
          <a:bodyPr/>
          <a:lstStyle/>
          <a:p>
            <a:r>
              <a:rPr lang="ru-RU" altLang="ru-RU" dirty="0" smtClean="0"/>
              <a:t>1</a:t>
            </a:r>
            <a:r>
              <a:rPr lang="ru-RU" altLang="ru-RU" sz="2000" dirty="0" smtClean="0"/>
              <a:t>. </a:t>
            </a:r>
            <a:r>
              <a:rPr lang="ru-RU" altLang="ru-RU" sz="2000" dirty="0" err="1" smtClean="0"/>
              <a:t>Экстралюминальный</a:t>
            </a:r>
            <a:r>
              <a:rPr lang="ru-RU" altLang="ru-RU" sz="2000" dirty="0" smtClean="0"/>
              <a:t> – проникновение м/о с кожи пациента по наружной поверхности катетера, возникают локальные КАИК</a:t>
            </a:r>
          </a:p>
          <a:p>
            <a:r>
              <a:rPr lang="ru-RU" altLang="ru-RU" sz="2000" dirty="0" smtClean="0"/>
              <a:t>2. </a:t>
            </a:r>
            <a:r>
              <a:rPr lang="ru-RU" altLang="ru-RU" sz="2000" dirty="0" err="1" smtClean="0"/>
              <a:t>Интралюминальный</a:t>
            </a:r>
            <a:r>
              <a:rPr lang="ru-RU" altLang="ru-RU" sz="2000" dirty="0" smtClean="0"/>
              <a:t> – по внутренней поверхности катетера с колонизированных разъемов, возможно развитие сепсиса</a:t>
            </a:r>
          </a:p>
          <a:p>
            <a:r>
              <a:rPr lang="ru-RU" altLang="ru-RU" sz="2000" dirty="0" smtClean="0"/>
              <a:t>3.  </a:t>
            </a:r>
            <a:r>
              <a:rPr lang="ru-RU" altLang="ru-RU" sz="2000" dirty="0" err="1" smtClean="0"/>
              <a:t>Инфузаты</a:t>
            </a:r>
            <a:endParaRPr lang="ru-RU" altLang="ru-RU" sz="2000" dirty="0" smtClean="0"/>
          </a:p>
          <a:p>
            <a:r>
              <a:rPr lang="ru-RU" altLang="ru-RU" sz="2000" dirty="0" smtClean="0"/>
              <a:t>4. Гематогенный</a:t>
            </a:r>
          </a:p>
          <a:p>
            <a:endParaRPr lang="ru-RU" altLang="ru-RU" sz="2000" dirty="0" smtClean="0"/>
          </a:p>
        </p:txBody>
      </p:sp>
      <p:pic>
        <p:nvPicPr>
          <p:cNvPr id="46085" name="Picture 3"/>
          <p:cNvPicPr>
            <a:picLocks noGrp="1" noChangeAspect="1" noChangeArrowheads="1"/>
          </p:cNvPicPr>
          <p:nvPr>
            <p:ph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700213"/>
            <a:ext cx="4319587" cy="4321175"/>
          </a:xfrm>
          <a:noFill/>
        </p:spPr>
      </p:pic>
    </p:spTree>
    <p:extLst>
      <p:ext uri="{BB962C8B-B14F-4D97-AF65-F5344CB8AC3E}">
        <p14:creationId xmlns:p14="http://schemas.microsoft.com/office/powerpoint/2010/main" xmlns="" val="41959882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179388" y="836712"/>
            <a:ext cx="8964612" cy="1008112"/>
          </a:xfrm>
        </p:spPr>
        <p:txBody>
          <a:bodyPr/>
          <a:lstStyle/>
          <a:p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Катетер - ассоциированные инфекции кровотока, КАИК (CRBSI)</a:t>
            </a:r>
          </a:p>
        </p:txBody>
      </p:sp>
      <p:sp>
        <p:nvSpPr>
          <p:cNvPr id="40963" name="Объект 2"/>
          <p:cNvSpPr>
            <a:spLocks noGrp="1"/>
          </p:cNvSpPr>
          <p:nvPr>
            <p:ph idx="1"/>
          </p:nvPr>
        </p:nvSpPr>
        <p:spPr>
          <a:xfrm>
            <a:off x="323850" y="1844824"/>
            <a:ext cx="8569325" cy="4105126"/>
          </a:xfrm>
          <a:ln/>
        </p:spPr>
        <p:txBody>
          <a:bodyPr/>
          <a:lstStyle/>
          <a:p>
            <a:pPr marL="34925" indent="431800" algn="just">
              <a:spcBef>
                <a:spcPct val="0"/>
              </a:spcBef>
            </a:pPr>
            <a:endParaRPr lang="ru-RU" altLang="ru-RU" sz="2800" dirty="0"/>
          </a:p>
          <a:p>
            <a:pPr marL="34925" indent="431800" algn="just">
              <a:lnSpc>
                <a:spcPct val="150000"/>
              </a:lnSpc>
              <a:spcBef>
                <a:spcPct val="0"/>
              </a:spcBef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Катетер-ассоциированные инфекции кровотока (КАИК) – группа инфекционных заболеваний,  развивающихся  у  человека  в  результате использования  сосудистого катетера для введения лекарственных средств, забора проб крови или иных процедур при  оказании  медицинской  помощи.  КАИК  являются  составной  частью  инфекций, связанных с оказанием медицинской помощи (ИСМП).</a:t>
            </a:r>
          </a:p>
          <a:p>
            <a:pPr marL="34925" indent="431800" algn="just">
              <a:spcBef>
                <a:spcPct val="0"/>
              </a:spcBef>
            </a:pP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49738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3114675" y="6524625"/>
            <a:ext cx="449263" cy="144463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endParaRPr lang="en-US" dirty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981075"/>
            <a:ext cx="8208963" cy="431800"/>
          </a:xfrm>
        </p:spPr>
        <p:txBody>
          <a:bodyPr/>
          <a:lstStyle/>
          <a:p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Последствия микробной контаминации для пациентов…</a:t>
            </a:r>
            <a:endParaRPr lang="en-US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7488237" cy="4681538"/>
          </a:xfrm>
        </p:spPr>
        <p:txBody>
          <a:bodyPr/>
          <a:lstStyle/>
          <a:p>
            <a:pPr marL="361950" lvl="1" indent="-17145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400" dirty="0" smtClean="0"/>
          </a:p>
          <a:p>
            <a:pPr marL="361950" lvl="1" indent="-17145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Наиболее распространенные и из них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61950" lvl="1" indent="-171450">
              <a:lnSpc>
                <a:spcPct val="90000"/>
              </a:lnSpc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тромбофлебит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171450">
              <a:lnSpc>
                <a:spcPct val="90000"/>
              </a:lnSpc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бактериемия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61950" lvl="1" indent="-171450">
              <a:lnSpc>
                <a:spcPct val="90000"/>
              </a:lnSpc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сепсис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[Uslusoy et al. 2008]</a:t>
            </a: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171450">
              <a:lnSpc>
                <a:spcPct val="90000"/>
              </a:lnSpc>
              <a:defRPr/>
            </a:pP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17145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Симптомы и клинические проявления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тромбофлебита: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61950" lvl="1" indent="-171450">
              <a:lnSpc>
                <a:spcPct val="90000"/>
              </a:lnSpc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повышение температуры тела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171450">
              <a:lnSpc>
                <a:spcPct val="90000"/>
              </a:lnSpc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боль в месте постановки катетера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171450">
              <a:lnSpc>
                <a:spcPct val="90000"/>
              </a:lnSpc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лихорадка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171450">
              <a:lnSpc>
                <a:spcPct val="90000"/>
              </a:lnSpc>
              <a:defRPr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17145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Основные причины смерти 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[Rosenthal et al. 2004]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61950" lvl="1" indent="-171450">
              <a:lnSpc>
                <a:spcPct val="90000"/>
              </a:lnSpc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бактериемия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 10 – 25 %</a:t>
            </a:r>
            <a:endParaRPr lang="en-US" sz="1800" baseline="30000" dirty="0" smtClean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61950" lvl="1" indent="-171450">
              <a:lnSpc>
                <a:spcPct val="90000"/>
              </a:lnSpc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септический шок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40 – 60 %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6" name="Picture 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868863"/>
            <a:ext cx="2843212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4277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3114675" y="6524625"/>
            <a:ext cx="377825" cy="144463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endParaRPr lang="en-US" dirty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899019"/>
            <a:ext cx="8208962" cy="706437"/>
          </a:xfrm>
        </p:spPr>
        <p:txBody>
          <a:bodyPr/>
          <a:lstStyle/>
          <a:p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Последствия внутрибольничной инфекции для ЛПУ…</a:t>
            </a:r>
            <a:endParaRPr lang="en-US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5905500" cy="4608513"/>
          </a:xfrm>
        </p:spPr>
        <p:txBody>
          <a:bodyPr/>
          <a:lstStyle/>
          <a:p>
            <a:pPr marL="361950" lvl="1" indent="-171450">
              <a:defRPr/>
            </a:pPr>
            <a:endParaRPr lang="ru-RU" sz="1400" dirty="0" smtClean="0"/>
          </a:p>
          <a:p>
            <a:pPr marL="361950" lvl="1" indent="-171450"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диагностические процедуры и лечение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171450"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увеличение сроков пребывания в больнице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171450"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увеличение нагрузки на медперсонал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171450" algn="just"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увеличение смертности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171450"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Uslusoy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2008] </a:t>
            </a: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171450">
              <a:buFont typeface="Wingdings" pitchFamily="2" charset="2"/>
              <a:buNone/>
              <a:defRPr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171450">
              <a:buFont typeface="Wingdings" pitchFamily="2" charset="2"/>
              <a:buNone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Экономические потери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61950" lvl="1" indent="-171450"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Средняя стоимость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$13,973</a:t>
            </a:r>
          </a:p>
          <a:p>
            <a:pPr marL="361950" lvl="1" indent="-171450"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 случаях с возбудителем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метициллин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-устойчивым золотистым стафилококком (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MRSA)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расходы возрастают до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35,367 €</a:t>
            </a:r>
          </a:p>
          <a:p>
            <a:pPr marL="361950" lvl="1" indent="-171450">
              <a:defRPr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Дата 4"/>
          <p:cNvSpPr txBox="1">
            <a:spLocks/>
          </p:cNvSpPr>
          <p:nvPr/>
        </p:nvSpPr>
        <p:spPr bwMode="auto">
          <a:xfrm>
            <a:off x="685800" y="6248400"/>
            <a:ext cx="2662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200" dirty="0">
              <a:latin typeface="+mn-lt"/>
              <a:cs typeface="+mn-cs"/>
            </a:endParaRPr>
          </a:p>
        </p:txBody>
      </p:sp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628775"/>
            <a:ext cx="248443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818063"/>
            <a:ext cx="2484437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0631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spcBef>
                <a:spcPct val="50000"/>
              </a:spcBef>
              <a:tabLst>
                <a:tab pos="628650" algn="l"/>
              </a:tabLst>
              <a:defRPr/>
            </a:pPr>
            <a:r>
              <a:rPr lang="ru-RU" sz="3200" kern="12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Медицинские ошибки</a:t>
            </a:r>
          </a:p>
        </p:txBody>
      </p:sp>
      <p:sp>
        <p:nvSpPr>
          <p:cNvPr id="87043" name="Содержимое 5"/>
          <p:cNvSpPr>
            <a:spLocks noGrp="1"/>
          </p:cNvSpPr>
          <p:nvPr>
            <p:ph sz="half" idx="1"/>
          </p:nvPr>
        </p:nvSpPr>
        <p:spPr>
          <a:xfrm>
            <a:off x="323528" y="1989138"/>
            <a:ext cx="4392935" cy="3240062"/>
          </a:xfrm>
        </p:spPr>
        <p:txBody>
          <a:bodyPr/>
          <a:lstStyle/>
          <a:p>
            <a:pPr marL="36000" indent="457200"/>
            <a:endParaRPr lang="bg-BG" alt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indent="457200"/>
            <a:r>
              <a:rPr lang="bg-BG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Ошибка в предписании, смешивании или введении медикамента независимо от того, появились побочные эффекты или нет, а также ошибки при подготовке сосудистого доступа.</a:t>
            </a:r>
          </a:p>
          <a:p>
            <a:pPr marL="36000" indent="457200"/>
            <a:endParaRPr lang="ru-RU" altLang="ru-RU" sz="2000" dirty="0" smtClean="0">
              <a:cs typeface="Arial" pitchFamily="34" charset="0"/>
            </a:endParaRP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4588" y="1844675"/>
            <a:ext cx="3433762" cy="31115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7045" name="Номер слайда 9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de-DE" alt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xmlns="" val="29341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Причины ошибок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91880" y="1196752"/>
            <a:ext cx="4896544" cy="505164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Названия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звучат похоже…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Оформление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растворов/препаратов - выглядят похоже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Некорректное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размещение различных препаратов без четкого разделения …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Нарушение техники постановки периферического катетера (размер катетера, материал, место постановки и т.д.)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400" dirty="0" smtClean="0"/>
          </a:p>
          <a:p>
            <a:pPr marL="514350" indent="-514350">
              <a:buFont typeface="+mj-lt"/>
              <a:buAutoNum type="arabicPeriod"/>
            </a:pP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pic>
        <p:nvPicPr>
          <p:cNvPr id="1730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2298391" cy="124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30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22987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306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564" y="4509120"/>
            <a:ext cx="24018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5001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5148262" cy="393700"/>
          </a:xfrm>
        </p:spPr>
        <p:txBody>
          <a:bodyPr/>
          <a:lstStyle/>
          <a:p>
            <a:r>
              <a:rPr lang="ru-RU" altLang="ru-RU" sz="3200" dirty="0" smtClean="0"/>
              <a:t>Причины ошибок</a:t>
            </a:r>
          </a:p>
        </p:txBody>
      </p:sp>
      <p:pic>
        <p:nvPicPr>
          <p:cNvPr id="69635" name="Picture 2" descr="C:\Users\KM\Pictures\почерк врач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17625"/>
            <a:ext cx="6115050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111619" name="Содержимое 2"/>
          <p:cNvSpPr>
            <a:spLocks noGrp="1"/>
          </p:cNvSpPr>
          <p:nvPr>
            <p:ph idx="4294967295"/>
          </p:nvPr>
        </p:nvSpPr>
        <p:spPr>
          <a:xfrm>
            <a:off x="722313" y="2565400"/>
            <a:ext cx="7018337" cy="2303463"/>
          </a:xfrm>
        </p:spPr>
        <p:txBody>
          <a:bodyPr/>
          <a:lstStyle/>
          <a:p>
            <a:pPr marL="36000" indent="457200"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2400" dirty="0" smtClean="0">
                <a:cs typeface="Arial" charset="0"/>
              </a:rPr>
              <a:t>Любая человеческая деятельность связана с риском</a:t>
            </a:r>
            <a:r>
              <a:rPr lang="en-US" sz="2400" dirty="0" smtClean="0">
                <a:cs typeface="Arial" charset="0"/>
              </a:rPr>
              <a:t>, </a:t>
            </a:r>
            <a:r>
              <a:rPr lang="ru-RU" sz="2400" dirty="0" smtClean="0">
                <a:cs typeface="Arial" charset="0"/>
              </a:rPr>
              <a:t>применяя стратегию безопасности, мы можем уменьшить риск или увеличить безопасность</a:t>
            </a:r>
            <a:r>
              <a:rPr lang="en-US" sz="2400" dirty="0" smtClean="0">
                <a:cs typeface="Arial" charset="0"/>
              </a:rPr>
              <a:t>.</a:t>
            </a:r>
          </a:p>
          <a:p>
            <a:pPr>
              <a:defRPr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Содержимое 3"/>
          <p:cNvSpPr>
            <a:spLocks noGrp="1"/>
          </p:cNvSpPr>
          <p:nvPr>
            <p:ph sz="half" idx="1"/>
          </p:nvPr>
        </p:nvSpPr>
        <p:spPr>
          <a:xfrm>
            <a:off x="611188" y="1655763"/>
            <a:ext cx="3432175" cy="5229225"/>
          </a:xfrm>
        </p:spPr>
        <p:txBody>
          <a:bodyPr/>
          <a:lstStyle/>
          <a:p>
            <a:pPr marL="0" indent="0"/>
            <a:r>
              <a:rPr lang="ru-RU" alt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Химическая контаминация  это - непреднамеренное воздействие на медицинского работника опасных для здоровья лекарственных средств.</a:t>
            </a:r>
          </a:p>
          <a:p>
            <a:pPr marL="0" indent="0"/>
            <a:endParaRPr lang="ru-RU" alt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ru-RU" alt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перечень опасных лекарств включены 136 наименований. </a:t>
            </a:r>
          </a:p>
          <a:p>
            <a:pPr marL="0" indent="0"/>
            <a:endParaRPr lang="ru-RU" altLang="ru-RU" sz="1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ru-RU" alt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токсичные из них:</a:t>
            </a:r>
          </a:p>
          <a:p>
            <a:pPr marL="0" indent="0">
              <a:buFontTx/>
              <a:buChar char="•"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цитотоксические лекарственные средства;</a:t>
            </a:r>
          </a:p>
          <a:p>
            <a:pPr marL="0" indent="0">
              <a:buFontTx/>
              <a:buChar char="•"/>
            </a:pPr>
            <a:r>
              <a:rPr lang="en-US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антибиотики;</a:t>
            </a:r>
          </a:p>
          <a:p>
            <a:pPr marL="0" indent="0">
              <a:buFontTx/>
              <a:buChar char="•"/>
            </a:pPr>
            <a:r>
              <a:rPr lang="en-US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биоинженерные лекарства;</a:t>
            </a:r>
          </a:p>
          <a:p>
            <a:pPr marL="0" indent="0">
              <a:buFontTx/>
              <a:buChar char="•"/>
            </a:pPr>
            <a:r>
              <a:rPr lang="en-US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моноклональные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антитела;</a:t>
            </a:r>
          </a:p>
          <a:p>
            <a:pPr marL="0" indent="0">
              <a:buFontTx/>
              <a:buChar char="•"/>
            </a:pPr>
            <a:r>
              <a:rPr lang="en-US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гормональные лекарственные средства;</a:t>
            </a:r>
          </a:p>
          <a:p>
            <a:pPr marL="0" indent="0">
              <a:buFontTx/>
              <a:buChar char="•"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другие комплексные лекарственные средства;</a:t>
            </a:r>
          </a:p>
          <a:p>
            <a:pPr marL="0" indent="0"/>
            <a:endParaRPr lang="ru-RU" alt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ru-RU" altLang="ru-RU" sz="1600" dirty="0" smtClean="0"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1204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42137" cy="762000"/>
          </a:xfrm>
        </p:spPr>
        <p:txBody>
          <a:bodyPr/>
          <a:lstStyle/>
          <a:p>
            <a:r>
              <a:rPr lang="ru-RU" altLang="ru-RU" dirty="0" smtClean="0">
                <a:latin typeface="Arial" pitchFamily="34" charset="0"/>
                <a:cs typeface="Arial" pitchFamily="34" charset="0"/>
              </a:rPr>
              <a:t>Химическая контаминация</a:t>
            </a:r>
          </a:p>
        </p:txBody>
      </p:sp>
      <p:pic>
        <p:nvPicPr>
          <p:cNvPr id="38917" name="Содержимое 9" descr="Хим.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345" t="2255" r="1506" b="1822"/>
          <a:stretch>
            <a:fillRect/>
          </a:stretch>
        </p:blipFill>
        <p:spPr>
          <a:xfrm>
            <a:off x="4284663" y="2276475"/>
            <a:ext cx="3743325" cy="334803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 descr="http://www.petrolab.ru/thumb/uhXlW9PrTthER0rPYqK7sg/360r300/827163/%D0%91%D0%91%D1%80%D0%B0%D1%83%D0%BD__%D0%B3%D0%BE%D1%81%D0%BF%D0%B8%D1%82%D0%B0%D0%BB%D1%8C%D0%BD%D0%B0%D1%8F_%D0%BF%D1%80%D0%BE%D0%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300" y="5181600"/>
            <a:ext cx="3429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4435" name="Picture 4" descr="https://lh3.googleusercontent.com/tRm_VG9-8K9qcTcjY1IchFNONwK-qgOvGHHAUg8o3Ez1WDrfxRegYYvemOAlbY-CgyUM=w1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063" y="727075"/>
            <a:ext cx="34766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00438" y="1071563"/>
            <a:ext cx="4857750" cy="2786062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БЛАГОДАРЮ ЗА ВНИМАНИЕ</a:t>
            </a:r>
            <a:endParaRPr lang="ru-RU" dirty="0"/>
          </a:p>
        </p:txBody>
      </p:sp>
      <p:sp>
        <p:nvSpPr>
          <p:cNvPr id="274437" name="Текст 6"/>
          <p:cNvSpPr>
            <a:spLocks noGrp="1"/>
          </p:cNvSpPr>
          <p:nvPr>
            <p:ph type="body" idx="1"/>
          </p:nvPr>
        </p:nvSpPr>
        <p:spPr>
          <a:xfrm>
            <a:off x="285750" y="4500563"/>
            <a:ext cx="7858125" cy="477837"/>
          </a:xfrm>
        </p:spPr>
        <p:txBody>
          <a:bodyPr/>
          <a:lstStyle/>
          <a:p>
            <a:r>
              <a:rPr lang="ru-RU" altLang="ru-RU" sz="4800" b="1" smtClean="0">
                <a:solidFill>
                  <a:schemeClr val="tx1"/>
                </a:solidFill>
              </a:rPr>
              <a:t>УСПЕХОВ В РАБОТЕ!!!</a:t>
            </a:r>
          </a:p>
        </p:txBody>
      </p:sp>
      <p:pic>
        <p:nvPicPr>
          <p:cNvPr id="274438" name="Picture 6" descr="http://static5.depositphotos.com/1001911/411/v/950/depositphotos_4114611-Nurse-emotic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5214938"/>
            <a:ext cx="20002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2227" name="Содержимое 4"/>
          <p:cNvSpPr>
            <a:spLocks noGrp="1"/>
          </p:cNvSpPr>
          <p:nvPr>
            <p:ph sz="half" idx="1"/>
          </p:nvPr>
        </p:nvSpPr>
        <p:spPr>
          <a:xfrm>
            <a:off x="179513" y="1736725"/>
            <a:ext cx="4152776" cy="4572000"/>
          </a:xfrm>
        </p:spPr>
        <p:txBody>
          <a:bodyPr/>
          <a:lstStyle/>
          <a:p>
            <a:pPr marL="0" indent="0"/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Контакт лекарственных средств с кожей:</a:t>
            </a:r>
          </a:p>
          <a:p>
            <a:pPr marL="0" indent="0">
              <a:buFontTx/>
              <a:buChar char="•"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с поверхности флаконов</a:t>
            </a:r>
          </a:p>
          <a:p>
            <a:pPr marL="0" indent="0">
              <a:buFontTx/>
              <a:buChar char="•"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с поверхности упаковок лекарственных средств</a:t>
            </a:r>
          </a:p>
          <a:p>
            <a:pPr marL="0" indent="0">
              <a:buFontTx/>
              <a:buChar char="•"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с биологическими жидкостями пациентов, которым проводится </a:t>
            </a:r>
            <a:r>
              <a:rPr lang="ru-RU" alt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инфузионная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терапия</a:t>
            </a:r>
          </a:p>
          <a:p>
            <a:pPr marL="0" indent="0">
              <a:buFontTx/>
              <a:buChar char="•"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с пролитыми растворами</a:t>
            </a:r>
          </a:p>
          <a:p>
            <a:pPr marL="0" indent="0">
              <a:buFontTx/>
              <a:buChar char="•"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с заполненной </a:t>
            </a:r>
            <a:r>
              <a:rPr lang="ru-RU" alt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инфузионной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линией</a:t>
            </a:r>
          </a:p>
          <a:p>
            <a:pPr marL="0" indent="0"/>
            <a:endParaRPr lang="ru-RU" alt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Вдыхание аэрозоля:</a:t>
            </a:r>
          </a:p>
          <a:p>
            <a:pPr marL="0" indent="0">
              <a:buFontTx/>
              <a:buChar char="•"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во время приготовления лекарств</a:t>
            </a:r>
          </a:p>
          <a:p>
            <a:pPr marL="0" indent="0">
              <a:buFontTx/>
              <a:buChar char="•"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во время ведения лекарств</a:t>
            </a:r>
          </a:p>
        </p:txBody>
      </p:sp>
      <p:pic>
        <p:nvPicPr>
          <p:cNvPr id="52228" name="Содержимое 7" descr="Хим.2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5" t="5598" r="1190" b="4840"/>
          <a:stretch>
            <a:fillRect/>
          </a:stretch>
        </p:blipFill>
        <p:spPr>
          <a:xfrm>
            <a:off x="4897438" y="5301208"/>
            <a:ext cx="3203575" cy="1114425"/>
          </a:xfrm>
          <a:ln>
            <a:solidFill>
              <a:schemeClr val="tx1"/>
            </a:solidFill>
          </a:ln>
        </p:spPr>
      </p:pic>
      <p:sp>
        <p:nvSpPr>
          <p:cNvPr id="52229" name="Заголовок 1"/>
          <p:cNvSpPr>
            <a:spLocks noGrp="1"/>
          </p:cNvSpPr>
          <p:nvPr>
            <p:ph type="title"/>
          </p:nvPr>
        </p:nvSpPr>
        <p:spPr>
          <a:xfrm>
            <a:off x="34925" y="836711"/>
            <a:ext cx="5926318" cy="755552"/>
          </a:xfrm>
        </p:spPr>
        <p:txBody>
          <a:bodyPr/>
          <a:lstStyle/>
          <a:p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Пути </a:t>
            </a:r>
            <a:r>
              <a:rPr lang="ru-RU" alt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контаминирования</a:t>
            </a: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персонала лекарственным препаратом</a:t>
            </a:r>
          </a:p>
        </p:txBody>
      </p:sp>
      <p:pic>
        <p:nvPicPr>
          <p:cNvPr id="52232" name="Picture 2" descr="C:\Users\Public\Work\Documents\Chemical conta\Chemical_Contamination pic\PrimeSt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50" t="22948"/>
          <a:stretch>
            <a:fillRect/>
          </a:stretch>
        </p:blipFill>
        <p:spPr bwMode="auto">
          <a:xfrm>
            <a:off x="7524280" y="3695697"/>
            <a:ext cx="1008063" cy="118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2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633" y="1412776"/>
            <a:ext cx="1224757" cy="190341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EEFF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9124" y="1196752"/>
            <a:ext cx="1218728" cy="18351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EEFF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2998" y="3240084"/>
            <a:ext cx="1793875" cy="16446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EEFF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28663"/>
          </a:xfrm>
        </p:spPr>
        <p:txBody>
          <a:bodyPr/>
          <a:lstStyle/>
          <a:p>
            <a:pPr algn="ctr"/>
            <a:r>
              <a:rPr lang="ru-RU" altLang="ru-RU" sz="3200" dirty="0" smtClean="0"/>
              <a:t>Профилактика химического заражения</a:t>
            </a:r>
          </a:p>
        </p:txBody>
      </p:sp>
      <p:sp>
        <p:nvSpPr>
          <p:cNvPr id="86019" name="Содержимое 5"/>
          <p:cNvSpPr>
            <a:spLocks noGrp="1"/>
          </p:cNvSpPr>
          <p:nvPr>
            <p:ph sz="half" idx="1"/>
          </p:nvPr>
        </p:nvSpPr>
        <p:spPr>
          <a:xfrm>
            <a:off x="395536" y="1556792"/>
            <a:ext cx="4897437" cy="4572000"/>
          </a:xfrm>
        </p:spPr>
        <p:txBody>
          <a:bodyPr/>
          <a:lstStyle/>
          <a:p>
            <a:pPr marL="514350" indent="-514350"/>
            <a:r>
              <a:rPr lang="ru-RU" altLang="ru-RU" sz="2000" b="1" dirty="0" smtClean="0"/>
              <a:t>Использование средств индивидуальной защиты</a:t>
            </a:r>
          </a:p>
          <a:p>
            <a:pPr marL="514350" indent="-514350"/>
            <a:r>
              <a:rPr lang="ru-RU" altLang="ru-RU" sz="2000" b="1" dirty="0" smtClean="0"/>
              <a:t>Использование устройств. </a:t>
            </a:r>
            <a:r>
              <a:rPr lang="ru-RU" altLang="ru-RU" sz="2000" b="1" dirty="0" err="1" smtClean="0"/>
              <a:t>минимизирующих</a:t>
            </a:r>
            <a:r>
              <a:rPr lang="ru-RU" altLang="ru-RU" sz="2000" b="1" dirty="0" smtClean="0"/>
              <a:t> возможность контакта с химическим агентом</a:t>
            </a:r>
          </a:p>
          <a:p>
            <a:pPr marL="898525" lvl="3" indent="-514350">
              <a:buFont typeface="Arial" pitchFamily="34" charset="0"/>
              <a:buChar char="•"/>
            </a:pPr>
            <a:r>
              <a:rPr lang="ru-RU" altLang="ru-RU" sz="1600" b="1" dirty="0" smtClean="0"/>
              <a:t>переходники</a:t>
            </a:r>
          </a:p>
          <a:p>
            <a:pPr marL="898525" lvl="3" indent="-514350">
              <a:buFont typeface="Arial" pitchFamily="34" charset="0"/>
              <a:buChar char="•"/>
            </a:pPr>
            <a:r>
              <a:rPr lang="ru-RU" altLang="ru-RU" sz="1600" b="1" dirty="0" smtClean="0"/>
              <a:t>фильтры</a:t>
            </a:r>
          </a:p>
          <a:p>
            <a:pPr marL="898525" lvl="3" indent="-514350">
              <a:buFont typeface="Arial" pitchFamily="34" charset="0"/>
              <a:buChar char="•"/>
            </a:pPr>
            <a:r>
              <a:rPr lang="ru-RU" altLang="ru-RU" sz="1600" b="1" dirty="0" smtClean="0"/>
              <a:t>соединения типа </a:t>
            </a:r>
            <a:r>
              <a:rPr lang="ru-RU" altLang="ru-RU" sz="1600" b="1" dirty="0" err="1" smtClean="0"/>
              <a:t>Луер-лок</a:t>
            </a:r>
            <a:endParaRPr lang="ru-RU" altLang="ru-RU" sz="1600" b="1" dirty="0" smtClean="0"/>
          </a:p>
          <a:p>
            <a:pPr marL="514350" indent="-514350"/>
            <a:r>
              <a:rPr lang="ru-RU" altLang="ru-RU" sz="2000" b="1" dirty="0" smtClean="0"/>
              <a:t>Использование закрытых контейнеров для утилизации использованных устройств и флаконов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 b="64370"/>
          <a:stretch>
            <a:fillRect/>
          </a:stretch>
        </p:blipFill>
        <p:spPr bwMode="auto">
          <a:xfrm>
            <a:off x="4211638" y="4973638"/>
            <a:ext cx="1836737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6021" name="Рисунок 11" descr="IMG_371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3716338"/>
            <a:ext cx="2744787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Рисунок 10" descr="IMG_371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1484313"/>
            <a:ext cx="2770187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2" name="Picture 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932040" y="1484784"/>
            <a:ext cx="1944000" cy="1608451"/>
          </a:xfrm>
          <a:prstGeom prst="ellipse">
            <a:avLst/>
          </a:prstGeom>
          <a:ln>
            <a:solidFill>
              <a:srgbClr val="BFCAD3"/>
            </a:solidFill>
          </a:ln>
        </p:spPr>
      </p:pic>
      <p:sp>
        <p:nvSpPr>
          <p:cNvPr id="86024" name="Овал 15"/>
          <p:cNvSpPr>
            <a:spLocks noChangeArrowheads="1"/>
          </p:cNvSpPr>
          <p:nvPr/>
        </p:nvSpPr>
        <p:spPr bwMode="auto">
          <a:xfrm>
            <a:off x="6227763" y="4689475"/>
            <a:ext cx="684212" cy="792163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0" tIns="72000" rIns="0" bIns="72000" anchor="ctr"/>
          <a:lstStyle/>
          <a:p>
            <a:pPr algn="ctr"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330450" y="6546850"/>
            <a:ext cx="254000" cy="144463"/>
          </a:xfrm>
          <a:noFill/>
          <a:ln>
            <a:miter lim="800000"/>
            <a:headEnd/>
            <a:tailEnd/>
          </a:ln>
        </p:spPr>
        <p:txBody>
          <a:bodyPr lIns="91440" tIns="45720" rIns="91440" bIns="45720"/>
          <a:lstStyle/>
          <a:p>
            <a:fld id="{3EA56A8F-7F4C-44DD-9E4F-849153D0144F}" type="slidenum">
              <a:rPr lang="en-US" altLang="ru-RU" sz="200">
                <a:solidFill>
                  <a:srgbClr val="898989"/>
                </a:solidFill>
              </a:rPr>
              <a:pPr/>
              <a:t>8</a:t>
            </a:fld>
            <a:endParaRPr lang="en-US" altLang="ru-RU" sz="200">
              <a:solidFill>
                <a:srgbClr val="898989"/>
              </a:solidFill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0" y="1268760"/>
            <a:ext cx="8763000" cy="5913437"/>
            <a:chOff x="884" y="913"/>
            <a:chExt cx="4173" cy="2993"/>
          </a:xfrm>
        </p:grpSpPr>
        <p:graphicFrame>
          <p:nvGraphicFramePr>
            <p:cNvPr id="62472" name="Object 2"/>
            <p:cNvGraphicFramePr>
              <a:graphicFrameLocks noChangeAspect="1"/>
            </p:cNvGraphicFramePr>
            <p:nvPr/>
          </p:nvGraphicFramePr>
          <p:xfrm>
            <a:off x="884" y="1659"/>
            <a:ext cx="4173" cy="1401"/>
          </p:xfrm>
          <a:graphic>
            <a:graphicData uri="http://schemas.openxmlformats.org/presentationml/2006/ole">
              <p:oleObj spid="_x0000_s398338" name="Photo Editor Photo" r:id="rId5" imgW="3343742" imgH="1571844" progId="">
                <p:embed/>
              </p:oleObj>
            </a:graphicData>
          </a:graphic>
        </p:graphicFrame>
        <p:sp>
          <p:nvSpPr>
            <p:cNvPr id="62473" name="Rectangle 28"/>
            <p:cNvSpPr>
              <a:spLocks noChangeArrowheads="1"/>
            </p:cNvSpPr>
            <p:nvPr/>
          </p:nvSpPr>
          <p:spPr bwMode="auto">
            <a:xfrm>
              <a:off x="884" y="3069"/>
              <a:ext cx="4173" cy="837"/>
            </a:xfrm>
            <a:prstGeom prst="rect">
              <a:avLst/>
            </a:prstGeom>
            <a:solidFill>
              <a:srgbClr val="C4C5C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62474" name="Text Box 29"/>
            <p:cNvSpPr txBox="1">
              <a:spLocks noChangeArrowheads="1"/>
            </p:cNvSpPr>
            <p:nvPr/>
          </p:nvSpPr>
          <p:spPr bwMode="auto">
            <a:xfrm>
              <a:off x="1071" y="3158"/>
              <a:ext cx="1129" cy="330"/>
            </a:xfrm>
            <a:prstGeom prst="rect">
              <a:avLst/>
            </a:prstGeom>
            <a:solidFill>
              <a:srgbClr val="C4C5C8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sz="1400" b="1">
                  <a:solidFill>
                    <a:srgbClr val="000000"/>
                  </a:solidFill>
                </a:rPr>
                <a:t>Воздушный фильтр</a:t>
              </a:r>
              <a:r>
                <a:rPr lang="de-DE" altLang="ru-RU" sz="1400" b="1">
                  <a:solidFill>
                    <a:srgbClr val="000000"/>
                  </a:solidFill>
                </a:rPr>
                <a:t> 0,45 </a:t>
              </a:r>
              <a:r>
                <a:rPr lang="ru-RU" altLang="ru-RU" sz="1400" b="1">
                  <a:solidFill>
                    <a:srgbClr val="000000"/>
                  </a:solidFill>
                </a:rPr>
                <a:t>микрон</a:t>
              </a:r>
              <a:endParaRPr lang="de-DE" altLang="ru-RU" sz="1400" b="1">
                <a:solidFill>
                  <a:srgbClr val="000000"/>
                </a:solidFill>
              </a:endParaRPr>
            </a:p>
          </p:txBody>
        </p:sp>
        <p:sp>
          <p:nvSpPr>
            <p:cNvPr id="62475" name="Text Box 30"/>
            <p:cNvSpPr txBox="1">
              <a:spLocks noChangeArrowheads="1"/>
            </p:cNvSpPr>
            <p:nvPr/>
          </p:nvSpPr>
          <p:spPr bwMode="auto">
            <a:xfrm>
              <a:off x="2431" y="3131"/>
              <a:ext cx="1068" cy="374"/>
            </a:xfrm>
            <a:prstGeom prst="rect">
              <a:avLst/>
            </a:prstGeom>
            <a:solidFill>
              <a:srgbClr val="C4C5C8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1400" b="1">
                  <a:solidFill>
                    <a:srgbClr val="000000"/>
                  </a:solidFill>
                </a:rPr>
                <a:t>Воздушный фильтр</a:t>
              </a:r>
              <a:r>
                <a:rPr lang="de-DE" altLang="ru-RU" sz="1400" b="1">
                  <a:solidFill>
                    <a:srgbClr val="000000"/>
                  </a:solidFill>
                </a:rPr>
                <a:t> </a:t>
              </a:r>
              <a:r>
                <a:rPr lang="ru-RU" altLang="ru-RU" sz="1400" b="1">
                  <a:solidFill>
                    <a:srgbClr val="000000"/>
                  </a:solidFill>
                </a:rPr>
                <a:t>            </a:t>
              </a:r>
              <a:r>
                <a:rPr lang="de-DE" altLang="ru-RU" sz="1400" b="1">
                  <a:solidFill>
                    <a:srgbClr val="000000"/>
                  </a:solidFill>
                </a:rPr>
                <a:t>0,45 </a:t>
              </a:r>
              <a:r>
                <a:rPr lang="ru-RU" altLang="ru-RU" sz="1400" b="1">
                  <a:solidFill>
                    <a:srgbClr val="000000"/>
                  </a:solidFill>
                </a:rPr>
                <a:t>микрон</a:t>
              </a:r>
            </a:p>
            <a:p>
              <a:r>
                <a:rPr lang="ru-RU" altLang="ru-RU" sz="1400" b="1">
                  <a:solidFill>
                    <a:srgbClr val="000000"/>
                  </a:solidFill>
                </a:rPr>
                <a:t>фильтр 5 микрон</a:t>
              </a:r>
              <a:endParaRPr lang="de-DE" altLang="ru-RU" sz="1400" b="1">
                <a:solidFill>
                  <a:srgbClr val="000000"/>
                </a:solidFill>
              </a:endParaRPr>
            </a:p>
          </p:txBody>
        </p:sp>
        <p:sp>
          <p:nvSpPr>
            <p:cNvPr id="62476" name="Text Box 31"/>
            <p:cNvSpPr txBox="1">
              <a:spLocks noChangeArrowheads="1"/>
            </p:cNvSpPr>
            <p:nvPr/>
          </p:nvSpPr>
          <p:spPr bwMode="auto">
            <a:xfrm>
              <a:off x="3661" y="3156"/>
              <a:ext cx="1351" cy="601"/>
            </a:xfrm>
            <a:prstGeom prst="rect">
              <a:avLst/>
            </a:prstGeom>
            <a:solidFill>
              <a:srgbClr val="C4C5C8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1400" b="1">
                  <a:solidFill>
                    <a:srgbClr val="000000"/>
                  </a:solidFill>
                </a:rPr>
                <a:t>Воздушный фильтр            </a:t>
              </a:r>
              <a:r>
                <a:rPr lang="de-DE" altLang="ru-RU" sz="1400" b="1">
                  <a:solidFill>
                    <a:srgbClr val="000000"/>
                  </a:solidFill>
                </a:rPr>
                <a:t> 0,</a:t>
              </a:r>
              <a:r>
                <a:rPr lang="ru-RU" altLang="ru-RU" sz="1400" b="1">
                  <a:solidFill>
                    <a:srgbClr val="000000"/>
                  </a:solidFill>
                </a:rPr>
                <a:t>2</a:t>
              </a:r>
              <a:r>
                <a:rPr lang="de-DE" altLang="ru-RU" sz="1400" b="1">
                  <a:solidFill>
                    <a:srgbClr val="000000"/>
                  </a:solidFill>
                </a:rPr>
                <a:t> </a:t>
              </a:r>
              <a:r>
                <a:rPr lang="ru-RU" altLang="ru-RU" sz="1400" b="1">
                  <a:solidFill>
                    <a:srgbClr val="000000"/>
                  </a:solidFill>
                </a:rPr>
                <a:t>микрон с защитой от аэрозолей фильтр 5 микрон</a:t>
              </a:r>
              <a:endParaRPr lang="de-DE" altLang="ru-RU" sz="1400" b="1">
                <a:solidFill>
                  <a:srgbClr val="000000"/>
                </a:solidFill>
              </a:endParaRPr>
            </a:p>
          </p:txBody>
        </p:sp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884" y="913"/>
              <a:ext cx="4173" cy="748"/>
              <a:chOff x="346" y="1791"/>
              <a:chExt cx="3674" cy="771"/>
            </a:xfrm>
          </p:grpSpPr>
          <p:sp>
            <p:nvSpPr>
              <p:cNvPr id="62478" name="Rectangle 33"/>
              <p:cNvSpPr>
                <a:spLocks noChangeArrowheads="1"/>
              </p:cNvSpPr>
              <p:nvPr/>
            </p:nvSpPr>
            <p:spPr bwMode="auto">
              <a:xfrm>
                <a:off x="346" y="1791"/>
                <a:ext cx="3674" cy="771"/>
              </a:xfrm>
              <a:prstGeom prst="rect">
                <a:avLst/>
              </a:prstGeom>
              <a:solidFill>
                <a:srgbClr val="C4C5C8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 altLang="ru-RU"/>
              </a:p>
            </p:txBody>
          </p:sp>
          <p:sp>
            <p:nvSpPr>
              <p:cNvPr id="62479" name="Text Box 34"/>
              <p:cNvSpPr txBox="1">
                <a:spLocks noChangeArrowheads="1"/>
              </p:cNvSpPr>
              <p:nvPr/>
            </p:nvSpPr>
            <p:spPr bwMode="auto">
              <a:xfrm>
                <a:off x="482" y="1919"/>
                <a:ext cx="1007" cy="380"/>
              </a:xfrm>
              <a:prstGeom prst="rect">
                <a:avLst/>
              </a:prstGeom>
              <a:solidFill>
                <a:srgbClr val="C4C5C8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altLang="ru-RU" b="1" dirty="0">
                    <a:solidFill>
                      <a:srgbClr val="000000"/>
                    </a:solidFill>
                    <a:latin typeface="RotisSansSerif" pitchFamily="34" charset="0"/>
                  </a:rPr>
                  <a:t>Мини </a:t>
                </a:r>
                <a:r>
                  <a:rPr lang="ru-RU" altLang="ru-RU" b="1" dirty="0" err="1">
                    <a:solidFill>
                      <a:srgbClr val="000000"/>
                    </a:solidFill>
                    <a:latin typeface="RotisSansSerif" pitchFamily="34" charset="0"/>
                  </a:rPr>
                  <a:t>Спайк</a:t>
                </a:r>
                <a:r>
                  <a:rPr lang="ru-RU" altLang="ru-RU" b="1" dirty="0">
                    <a:solidFill>
                      <a:srgbClr val="000000"/>
                    </a:solidFill>
                    <a:latin typeface="RotisSansSerif" pitchFamily="34" charset="0"/>
                  </a:rPr>
                  <a:t> стандарт</a:t>
                </a:r>
                <a:endParaRPr lang="de-DE" altLang="ru-RU" b="1" dirty="0">
                  <a:solidFill>
                    <a:srgbClr val="000000"/>
                  </a:solidFill>
                  <a:latin typeface="RotisSansSerif" pitchFamily="34" charset="0"/>
                </a:endParaRPr>
              </a:p>
            </p:txBody>
          </p:sp>
          <p:sp>
            <p:nvSpPr>
              <p:cNvPr id="62480" name="Text Box 35"/>
              <p:cNvSpPr txBox="1">
                <a:spLocks noChangeArrowheads="1"/>
              </p:cNvSpPr>
              <p:nvPr/>
            </p:nvSpPr>
            <p:spPr bwMode="auto">
              <a:xfrm>
                <a:off x="1625" y="1856"/>
                <a:ext cx="1130" cy="540"/>
              </a:xfrm>
              <a:prstGeom prst="rect">
                <a:avLst/>
              </a:prstGeom>
              <a:solidFill>
                <a:srgbClr val="C4C5C8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altLang="ru-RU" b="1" dirty="0">
                    <a:solidFill>
                      <a:srgbClr val="000000"/>
                    </a:solidFill>
                    <a:latin typeface="RotisSansSerif" pitchFamily="34" charset="0"/>
                  </a:rPr>
                  <a:t>Мини </a:t>
                </a:r>
                <a:r>
                  <a:rPr lang="ru-RU" altLang="ru-RU" b="1" dirty="0" err="1">
                    <a:solidFill>
                      <a:srgbClr val="000000"/>
                    </a:solidFill>
                    <a:latin typeface="RotisSansSerif" pitchFamily="34" charset="0"/>
                  </a:rPr>
                  <a:t>Спайк</a:t>
                </a:r>
                <a:endParaRPr lang="de-DE" altLang="ru-RU" b="1" baseline="30000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ru-RU" altLang="ru-RU" b="1" dirty="0">
                    <a:solidFill>
                      <a:srgbClr val="000000"/>
                    </a:solidFill>
                    <a:latin typeface="RotisSansSerif" pitchFamily="34" charset="0"/>
                  </a:rPr>
                  <a:t>с фильтром тонкой очистки раствора</a:t>
                </a:r>
                <a:endParaRPr lang="de-DE" altLang="ru-RU" b="1" dirty="0">
                  <a:solidFill>
                    <a:srgbClr val="000000"/>
                  </a:solidFill>
                  <a:latin typeface="RotisSansSerif" pitchFamily="34" charset="0"/>
                </a:endParaRPr>
              </a:p>
            </p:txBody>
          </p:sp>
          <p:sp>
            <p:nvSpPr>
              <p:cNvPr id="62481" name="Text Box 36"/>
              <p:cNvSpPr txBox="1">
                <a:spLocks noChangeArrowheads="1"/>
              </p:cNvSpPr>
              <p:nvPr/>
            </p:nvSpPr>
            <p:spPr bwMode="auto">
              <a:xfrm>
                <a:off x="2704" y="1882"/>
                <a:ext cx="1316" cy="380"/>
              </a:xfrm>
              <a:prstGeom prst="rect">
                <a:avLst/>
              </a:prstGeom>
              <a:solidFill>
                <a:srgbClr val="C4C5C8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altLang="ru-RU" b="1">
                    <a:solidFill>
                      <a:srgbClr val="000000"/>
                    </a:solidFill>
                    <a:latin typeface="RotisSansSerif" pitchFamily="34" charset="0"/>
                  </a:rPr>
                  <a:t>Мини Спайк Хемо              для химиотерапии </a:t>
                </a:r>
                <a:endParaRPr lang="de-DE" altLang="ru-RU" b="1">
                  <a:solidFill>
                    <a:srgbClr val="000000"/>
                  </a:solidFill>
                  <a:latin typeface="RotisSansSerif" pitchFamily="34" charset="0"/>
                </a:endParaRPr>
              </a:p>
            </p:txBody>
          </p:sp>
        </p:grpSp>
      </p:grpSp>
      <p:sp>
        <p:nvSpPr>
          <p:cNvPr id="62468" name="TextBox 17"/>
          <p:cNvSpPr txBox="1">
            <a:spLocks noChangeArrowheads="1"/>
          </p:cNvSpPr>
          <p:nvPr/>
        </p:nvSpPr>
        <p:spPr bwMode="auto">
          <a:xfrm>
            <a:off x="1043608" y="548680"/>
            <a:ext cx="72723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200" b="1" dirty="0"/>
              <a:t>   </a:t>
            </a:r>
            <a:r>
              <a:rPr lang="ru-RU" altLang="ru-RU" sz="3200" b="1" dirty="0" err="1"/>
              <a:t>Мини-Спайк</a:t>
            </a:r>
            <a:r>
              <a:rPr lang="ru-RU" altLang="ru-RU" sz="3200" b="1" dirty="0"/>
              <a:t> классификация</a:t>
            </a:r>
          </a:p>
        </p:txBody>
      </p:sp>
      <p:pic>
        <p:nvPicPr>
          <p:cNvPr id="6246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2780928"/>
            <a:ext cx="1552575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2852936"/>
            <a:ext cx="1544637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2708920"/>
            <a:ext cx="136525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Заголовок 1"/>
          <p:cNvSpPr>
            <a:spLocks noGrp="1"/>
          </p:cNvSpPr>
          <p:nvPr>
            <p:ph type="title"/>
          </p:nvPr>
        </p:nvSpPr>
        <p:spPr>
          <a:xfrm>
            <a:off x="336550" y="836712"/>
            <a:ext cx="8807450" cy="393700"/>
          </a:xfrm>
        </p:spPr>
        <p:txBody>
          <a:bodyPr/>
          <a:lstStyle/>
          <a:p>
            <a:r>
              <a:rPr lang="ru-RU" altLang="ru-RU" sz="3200" dirty="0" smtClean="0"/>
              <a:t>Профилактика химического заражения</a:t>
            </a:r>
          </a:p>
        </p:txBody>
      </p:sp>
      <p:sp>
        <p:nvSpPr>
          <p:cNvPr id="84995" name="Номер слайда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131A5D-8FC2-4405-A695-3006AE4684CE}" type="slidenum">
              <a:rPr lang="de-DE" altLang="ru-RU"/>
              <a:pPr/>
              <a:t>9</a:t>
            </a:fld>
            <a:endParaRPr lang="de-DE" altLang="ru-RU"/>
          </a:p>
        </p:txBody>
      </p:sp>
      <p:pic>
        <p:nvPicPr>
          <p:cNvPr id="84996" name="Picture 2" descr="C:\Users\KM\Pictures\640x-Ekoflak-Miks.e07.jpg"/>
          <p:cNvPicPr>
            <a:picLocks noChangeAspect="1" noChangeArrowheads="1"/>
          </p:cNvPicPr>
          <p:nvPr/>
        </p:nvPicPr>
        <p:blipFill>
          <a:blip r:embed="rId2" cstate="print"/>
          <a:srcRect l="18715" r="15784"/>
          <a:stretch>
            <a:fillRect/>
          </a:stretch>
        </p:blipFill>
        <p:spPr bwMode="auto">
          <a:xfrm>
            <a:off x="385763" y="1712913"/>
            <a:ext cx="42592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3" descr="C:\Users\KM\Pictures\эко фла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1639888"/>
            <a:ext cx="3468688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"/>
</p:tagLst>
</file>

<file path=ppt/theme/theme1.xml><?xml version="1.0" encoding="utf-8"?>
<a:theme xmlns:a="http://schemas.openxmlformats.org/drawingml/2006/main" name="AAK">
  <a:themeElements>
    <a:clrScheme name="AA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AK">
      <a:majorFont>
        <a:latin typeface="RotisSansSerif"/>
        <a:ea typeface=""/>
        <a:cs typeface=""/>
      </a:majorFont>
      <a:minorFont>
        <a:latin typeface="RotisSans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6838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6838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sterPowerPointAA2010_EN">
  <a:themeElements>
    <a:clrScheme name="Standarddesign 2">
      <a:dk1>
        <a:srgbClr val="000000"/>
      </a:dk1>
      <a:lt1>
        <a:srgbClr val="FFFFFF"/>
      </a:lt1>
      <a:dk2>
        <a:srgbClr val="05C39B"/>
      </a:dk2>
      <a:lt2>
        <a:srgbClr val="05CDB3"/>
      </a:lt2>
      <a:accent1>
        <a:srgbClr val="99E1CD"/>
      </a:accent1>
      <a:accent2>
        <a:srgbClr val="BEBEBE"/>
      </a:accent2>
      <a:accent3>
        <a:srgbClr val="FFFFFF"/>
      </a:accent3>
      <a:accent4>
        <a:srgbClr val="000000"/>
      </a:accent4>
      <a:accent5>
        <a:srgbClr val="CAEEE3"/>
      </a:accent5>
      <a:accent6>
        <a:srgbClr val="ACACAC"/>
      </a:accent6>
      <a:hlink>
        <a:srgbClr val="00B482"/>
      </a:hlink>
      <a:folHlink>
        <a:srgbClr val="66D2B4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72000" rIns="0" bIns="72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72000" rIns="0" bIns="72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/>
      <a:bodyPr anchor="b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kern="0" cap="none" spc="0" normalizeH="0" baseline="0" noProof="0" dirty="0" smtClean="0">
            <a:ln>
              <a:noFill/>
            </a:ln>
            <a:solidFill>
              <a:schemeClr val="tx1">
                <a:tint val="75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BA99B"/>
        </a:dk2>
        <a:lt2>
          <a:srgbClr val="05CDB3"/>
        </a:lt2>
        <a:accent1>
          <a:srgbClr val="97D9C9"/>
        </a:accent1>
        <a:accent2>
          <a:srgbClr val="D4F0EE"/>
        </a:accent2>
        <a:accent3>
          <a:srgbClr val="FFFFFF"/>
        </a:accent3>
        <a:accent4>
          <a:srgbClr val="000000"/>
        </a:accent4>
        <a:accent5>
          <a:srgbClr val="C9E9E1"/>
        </a:accent5>
        <a:accent6>
          <a:srgbClr val="C0D9D8"/>
        </a:accent6>
        <a:hlink>
          <a:srgbClr val="008375"/>
        </a:hlink>
        <a:folHlink>
          <a:srgbClr val="4BA9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5C39B"/>
        </a:dk2>
        <a:lt2>
          <a:srgbClr val="05CDB3"/>
        </a:lt2>
        <a:accent1>
          <a:srgbClr val="99E1CD"/>
        </a:accent1>
        <a:accent2>
          <a:srgbClr val="BEBEBE"/>
        </a:accent2>
        <a:accent3>
          <a:srgbClr val="FFFFFF"/>
        </a:accent3>
        <a:accent4>
          <a:srgbClr val="000000"/>
        </a:accent4>
        <a:accent5>
          <a:srgbClr val="CAEEE3"/>
        </a:accent5>
        <a:accent6>
          <a:srgbClr val="ACACAC"/>
        </a:accent6>
        <a:hlink>
          <a:srgbClr val="00B482"/>
        </a:hlink>
        <a:folHlink>
          <a:srgbClr val="66D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AAK</Template>
  <TotalTime>3308</TotalTime>
  <Words>1758</Words>
  <Application>Microsoft Office PowerPoint</Application>
  <PresentationFormat>Экран (4:3)</PresentationFormat>
  <Paragraphs>296</Paragraphs>
  <Slides>50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3" baseType="lpstr">
      <vt:lpstr>AAK</vt:lpstr>
      <vt:lpstr>MasterPowerPointAA2010_EN</vt:lpstr>
      <vt:lpstr>Photo Editor Photo</vt:lpstr>
      <vt:lpstr>Безопасность персонала и пациента при проведении инфузионной терапии</vt:lpstr>
      <vt:lpstr>Безопасная инъекция</vt:lpstr>
      <vt:lpstr>Слайд 3</vt:lpstr>
      <vt:lpstr>Этапы инфузионной терапии</vt:lpstr>
      <vt:lpstr>Химическая контаминация</vt:lpstr>
      <vt:lpstr>Пути контаминирования персонала лекарственным препаратом</vt:lpstr>
      <vt:lpstr>Профилактика химического заражения</vt:lpstr>
      <vt:lpstr>Слайд 8</vt:lpstr>
      <vt:lpstr>Профилактика химического заражения</vt:lpstr>
      <vt:lpstr>Профилактика химического заражения</vt:lpstr>
      <vt:lpstr>Интрафикс Сейф Сет – первая инфузионная система с технологиями AirStop и PrimeStop</vt:lpstr>
      <vt:lpstr>Интрафикс® СейфСет   Единственная инфузионная система, заполняемая автоматически и исключающая риск воздушной эмболии</vt:lpstr>
      <vt:lpstr>Современные инфузионные системы</vt:lpstr>
      <vt:lpstr>Ранение острым предметом = риск инфицирования</vt:lpstr>
      <vt:lpstr>Слайд 15</vt:lpstr>
      <vt:lpstr>Эпидемиология гемоконтактной инфекции </vt:lpstr>
      <vt:lpstr> Обязан ли  пациент сообщать о своем ВИЧ-статусе? </vt:lpstr>
      <vt:lpstr>     Профилактика случайного укола иглой</vt:lpstr>
      <vt:lpstr>Пластиковые ампулы Мини Пласко</vt:lpstr>
      <vt:lpstr>Слайд 20</vt:lpstr>
      <vt:lpstr>Вазофикс Сэйфти. Уникальный защитный механизм</vt:lpstr>
      <vt:lpstr>Игла-бабочка с защитным механизмом</vt:lpstr>
      <vt:lpstr>Утилизация иглы</vt:lpstr>
      <vt:lpstr>              Завершение инфузии</vt:lpstr>
      <vt:lpstr>Слайд 25</vt:lpstr>
      <vt:lpstr>Загрязнение твердыми частицами</vt:lpstr>
      <vt:lpstr>Загрязнение твердыми частицами</vt:lpstr>
      <vt:lpstr>Слайд 28</vt:lpstr>
      <vt:lpstr>Профилактика</vt:lpstr>
      <vt:lpstr>Слайд 30</vt:lpstr>
      <vt:lpstr>Катетерная эмболия</vt:lpstr>
      <vt:lpstr>Лекарственная несовместимость  </vt:lpstr>
      <vt:lpstr>Слайд 33</vt:lpstr>
      <vt:lpstr>Слайд 34</vt:lpstr>
      <vt:lpstr>Последствия для пациента  </vt:lpstr>
      <vt:lpstr>Слайд 36</vt:lpstr>
      <vt:lpstr>Профилактика лекарственной несовместимости</vt:lpstr>
      <vt:lpstr>Воздушная эмболия</vt:lpstr>
      <vt:lpstr>Причины возникновения воздушной эмболии </vt:lpstr>
      <vt:lpstr>Воздушная эмболия</vt:lpstr>
      <vt:lpstr>Микробная контаминация</vt:lpstr>
      <vt:lpstr>Пути передачи</vt:lpstr>
      <vt:lpstr>Катетер - ассоциированные инфекции кровотока, КАИК (CRBSI)</vt:lpstr>
      <vt:lpstr>Последствия микробной контаминации для пациентов…</vt:lpstr>
      <vt:lpstr>Последствия внутрибольничной инфекции для ЛПУ…</vt:lpstr>
      <vt:lpstr>Медицинские ошибки</vt:lpstr>
      <vt:lpstr>Причины ошибок</vt:lpstr>
      <vt:lpstr>Причины ошибок</vt:lpstr>
      <vt:lpstr>Слайд 49</vt:lpstr>
      <vt:lpstr>БЛАГОДАРЮ ЗА ВНИМАНИЕ</vt:lpstr>
    </vt:vector>
  </TitlesOfParts>
  <Company>Aesculap AG &amp; CO. KG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Facts &amp; Figures per 31.12.2003</dc:title>
  <dc:creator>B. Braun Melsungen AG</dc:creator>
  <cp:lastModifiedBy>bryasvru</cp:lastModifiedBy>
  <cp:revision>1112</cp:revision>
  <dcterms:created xsi:type="dcterms:W3CDTF">2004-01-21T14:28:46Z</dcterms:created>
  <dcterms:modified xsi:type="dcterms:W3CDTF">2017-11-07T17:07:34Z</dcterms:modified>
</cp:coreProperties>
</file>