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3" r:id="rId4"/>
    <p:sldId id="264" r:id="rId5"/>
    <p:sldId id="270" r:id="rId6"/>
    <p:sldId id="258" r:id="rId7"/>
    <p:sldId id="259" r:id="rId8"/>
    <p:sldId id="261" r:id="rId9"/>
    <p:sldId id="274" r:id="rId10"/>
    <p:sldId id="269" r:id="rId11"/>
    <p:sldId id="266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C897-EF4E-40BA-9C00-547DCAEC7FEE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1793CC-C1B5-4AC4-A97C-023F31E90E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C897-EF4E-40BA-9C00-547DCAEC7FEE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93CC-C1B5-4AC4-A97C-023F31E90E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C897-EF4E-40BA-9C00-547DCAEC7FEE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93CC-C1B5-4AC4-A97C-023F31E90E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C897-EF4E-40BA-9C00-547DCAEC7FEE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1793CC-C1B5-4AC4-A97C-023F31E90E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C897-EF4E-40BA-9C00-547DCAEC7FEE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93CC-C1B5-4AC4-A97C-023F31E90E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C897-EF4E-40BA-9C00-547DCAEC7FEE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93CC-C1B5-4AC4-A97C-023F31E90E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C897-EF4E-40BA-9C00-547DCAEC7FEE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71793CC-C1B5-4AC4-A97C-023F31E90E4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C897-EF4E-40BA-9C00-547DCAEC7FEE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93CC-C1B5-4AC4-A97C-023F31E90E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C897-EF4E-40BA-9C00-547DCAEC7FEE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93CC-C1B5-4AC4-A97C-023F31E90E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C897-EF4E-40BA-9C00-547DCAEC7FEE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93CC-C1B5-4AC4-A97C-023F31E90E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C897-EF4E-40BA-9C00-547DCAEC7FEE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93CC-C1B5-4AC4-A97C-023F31E90E4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14C897-EF4E-40BA-9C00-547DCAEC7FEE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1793CC-C1B5-4AC4-A97C-023F31E90E4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612" y="2060848"/>
            <a:ext cx="7272808" cy="295232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Профилактика перекрёстного распространения инфекции, связанной с оказанием медицинской помощи при использовании современных методов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дебридмента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ран.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UZzKG8U8AA-Z6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729" y="404664"/>
            <a:ext cx="1493975" cy="1493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5976" y="404664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ФГБОУ ВО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СамГМУ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Минздрава России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Кафедра общей хирургии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Клиника пропедевтической хирургии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Хирургическое отделение №2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5226784"/>
            <a:ext cx="4032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Докладчик: 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Флёрина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Татьяна Константиновна,</a:t>
            </a:r>
          </a:p>
          <a:p>
            <a:pPr algn="ctr"/>
            <a:r>
              <a:rPr lang="ru-RU" sz="2000" i="1" dirty="0">
                <a:latin typeface="Arial" pitchFamily="34" charset="0"/>
                <a:cs typeface="Arial" pitchFamily="34" charset="0"/>
              </a:rPr>
              <a:t>м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едицинская сестра </a:t>
            </a:r>
          </a:p>
          <a:p>
            <a:pPr algn="ctr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Самара, 2017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686800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Согласно </a:t>
            </a:r>
            <a:r>
              <a:rPr lang="ru-RU" sz="2800" dirty="0" err="1" smtClean="0"/>
              <a:t>ОСТу</a:t>
            </a:r>
            <a:r>
              <a:rPr lang="ru-RU" sz="2800" dirty="0" smtClean="0"/>
              <a:t> 42-21-2-85 (введен в действие </a:t>
            </a:r>
          </a:p>
          <a:p>
            <a:pPr>
              <a:buNone/>
            </a:pPr>
            <a:r>
              <a:rPr lang="ru-RU" sz="2800" dirty="0" smtClean="0"/>
              <a:t>   1 января 1986г. приказом МЗ СССР от 10.06.85 г. № 770) подлежат стерилизации инструменты, вызывающие нарушение целостности кожного покрова или соприкасающиеся с раневой поверхностью, кровью.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u="sng" dirty="0" smtClean="0"/>
              <a:t>Этапы обработки изделий медицинского назначения:</a:t>
            </a:r>
          </a:p>
          <a:p>
            <a:pPr>
              <a:buNone/>
            </a:pPr>
            <a:r>
              <a:rPr lang="ru-RU" sz="2800" dirty="0" smtClean="0"/>
              <a:t>   1 этап – дезинфекция</a:t>
            </a:r>
          </a:p>
          <a:p>
            <a:pPr>
              <a:buNone/>
            </a:pPr>
            <a:r>
              <a:rPr lang="ru-RU" sz="2800" dirty="0" smtClean="0"/>
              <a:t>   2 этап – </a:t>
            </a:r>
            <a:r>
              <a:rPr lang="ru-RU" sz="2800" dirty="0" err="1" smtClean="0"/>
              <a:t>предстерилизационная</a:t>
            </a:r>
            <a:r>
              <a:rPr lang="ru-RU" sz="2800" dirty="0" smtClean="0"/>
              <a:t> очистка</a:t>
            </a:r>
          </a:p>
          <a:p>
            <a:pPr>
              <a:buNone/>
            </a:pPr>
            <a:r>
              <a:rPr lang="ru-RU" sz="2800" dirty="0" smtClean="0"/>
              <a:t>   3 этап - стерилизация</a:t>
            </a:r>
            <a:endParaRPr lang="ru-RU" sz="2800" dirty="0"/>
          </a:p>
        </p:txBody>
      </p:sp>
      <p:pic>
        <p:nvPicPr>
          <p:cNvPr id="4" name="Рисунок 3" descr="CUZzKG8U8AA-Z6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0006" y="1772816"/>
            <a:ext cx="8568952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B0F0"/>
                </a:solidFill>
              </a:rPr>
              <a:t>Дезинфекция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B0F0"/>
                </a:solidFill>
              </a:rPr>
              <a:t>	+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предстерилизационная</a:t>
            </a:r>
            <a:endParaRPr lang="ru-RU" sz="28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B0F0"/>
                </a:solidFill>
              </a:rPr>
              <a:t> очистка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Стерилизация 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519" y="404663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Обработка акустического узла ультразвукового аппарата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dezinfektsiya-i-sterilizatsiy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8471" y="1772816"/>
            <a:ext cx="4070487" cy="1803966"/>
          </a:xfrm>
          <a:prstGeom prst="rect">
            <a:avLst/>
          </a:prstGeom>
        </p:spPr>
      </p:pic>
      <p:pic>
        <p:nvPicPr>
          <p:cNvPr id="8" name="Рисунок 7" descr="CUZzKG8U8AA-Z6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977" y="404663"/>
            <a:ext cx="727615" cy="7276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83" y="4221088"/>
            <a:ext cx="3837675" cy="216024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4172312" y="2864927"/>
            <a:ext cx="31282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067944" y="5180050"/>
            <a:ext cx="34897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554461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Инфекция, связанная с оказанием медицинской помощи – </a:t>
            </a:r>
            <a:r>
              <a:rPr lang="ru-RU"/>
              <a:t>это </a:t>
            </a:r>
            <a:r>
              <a:rPr lang="ru-RU" smtClean="0"/>
              <a:t>большая </a:t>
            </a:r>
            <a:r>
              <a:rPr lang="ru-RU" dirty="0"/>
              <a:t>проблема, которая утяжеляет процесс лечения пациентов в условиях стационара. </a:t>
            </a:r>
          </a:p>
          <a:p>
            <a:r>
              <a:rPr lang="ru-RU" dirty="0"/>
              <a:t>Введение новых методов лечения в хирургическом отделении и создание новых методов обработки медицинских изделий – причины повышения качества профилактики ИСМП</a:t>
            </a:r>
          </a:p>
          <a:p>
            <a:r>
              <a:rPr lang="ru-RU" dirty="0"/>
              <a:t>Строгое соблюдение правил асептики позволяет многократно снизить риск искусственной передачи ИСМП.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728" y="33265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Заключение: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UZzKG8U8AA-Z6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21327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686800" cy="838200"/>
          </a:xfrm>
        </p:spPr>
        <p:txBody>
          <a:bodyPr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6000" b="1" cap="none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ea typeface="+mn-ea"/>
                <a:cs typeface="+mn-cs"/>
              </a:rPr>
              <a:t>БЛАГОДАРЮ</a:t>
            </a:r>
            <a:br>
              <a:rPr lang="ru-RU" sz="6000" b="1" cap="none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ea typeface="+mn-ea"/>
                <a:cs typeface="+mn-cs"/>
              </a:rPr>
            </a:br>
            <a:r>
              <a:rPr lang="ru-RU" sz="6000" b="1" cap="none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ea typeface="+mn-ea"/>
                <a:cs typeface="+mn-cs"/>
              </a:rPr>
              <a:t>ЗА </a:t>
            </a:r>
            <a:br>
              <a:rPr lang="ru-RU" sz="6000" b="1" cap="none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ea typeface="+mn-ea"/>
                <a:cs typeface="+mn-cs"/>
              </a:rPr>
            </a:br>
            <a:r>
              <a:rPr lang="ru-RU" sz="6000" b="1" cap="none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ea typeface="+mn-ea"/>
                <a:cs typeface="+mn-cs"/>
              </a:rPr>
              <a:t>ВНИМАНИЕ!</a:t>
            </a:r>
            <a:endParaRPr lang="ru-RU" sz="6000" b="1" cap="none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n-ea"/>
              <a:cs typeface="+mn-cs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92867"/>
            <a:ext cx="4575051" cy="355635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950" y="5301208"/>
            <a:ext cx="829468" cy="82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0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5446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Инфекции, связанные с оказанием медицинской помощи (ИСМП) остаются одной из острейших проблем современной медицины и приобретают все большую медицинскую и социальную значимость.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ИСМП 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син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госпитальная,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внутригоспитальная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больничная,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нозокомиальная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- инфекция, заражение которой происходит в медицинской организации.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ИСМП возникают по меньшей мере у 6-7% больных, находящихся в лечебных учреждениях. По данным официальной статистике, ежегодно в России регистрируется от 50 до 60 тыс. случаев внутрибольничного инфицирования. 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Летальность в группе лиц с внутрибольничными инфекциями значительно превышает таковую среди аналогичных групп больных без </a:t>
            </a:r>
            <a:r>
              <a:rPr lang="ru-RU" dirty="0">
                <a:latin typeface="Arial" pitchFamily="34" charset="0"/>
                <a:cs typeface="Arial" pitchFamily="34" charset="0"/>
              </a:rPr>
              <a:t>ИСМП.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656" y="33265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Актуальность проблемы</a:t>
            </a:r>
          </a:p>
        </p:txBody>
      </p:sp>
      <p:pic>
        <p:nvPicPr>
          <p:cNvPr id="5" name="Рисунок 4" descr="CUZzKG8U8AA-Z6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904" y="181445"/>
            <a:ext cx="948752" cy="948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4191000" cy="3600400"/>
          </a:xfrm>
        </p:spPr>
        <p:txBody>
          <a:bodyPr>
            <a:normAutofit/>
          </a:bodyPr>
          <a:lstStyle/>
          <a:p>
            <a:r>
              <a:rPr lang="ru-RU" dirty="0" smtClean="0"/>
              <a:t>Инструментальный</a:t>
            </a:r>
          </a:p>
          <a:p>
            <a:endParaRPr lang="ru-RU" dirty="0" smtClean="0"/>
          </a:p>
          <a:p>
            <a:r>
              <a:rPr lang="ru-RU" dirty="0" smtClean="0"/>
              <a:t>Аппаратный</a:t>
            </a:r>
          </a:p>
          <a:p>
            <a:endParaRPr lang="ru-RU" dirty="0" smtClean="0"/>
          </a:p>
          <a:p>
            <a:r>
              <a:rPr lang="ru-RU" dirty="0" smtClean="0"/>
              <a:t>Гемотрансфузионный</a:t>
            </a:r>
          </a:p>
          <a:p>
            <a:endParaRPr lang="ru-RU" dirty="0" smtClean="0"/>
          </a:p>
          <a:p>
            <a:r>
              <a:rPr lang="ru-RU" dirty="0" smtClean="0"/>
              <a:t>Имплантационный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364088" y="1988840"/>
            <a:ext cx="3236168" cy="3989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Медицинские инструменты, оборудование, материалы, медикаменты, препараты крови и др.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0466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Искусственные пути передачи возбудителей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594928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[</a:t>
            </a:r>
            <a:r>
              <a:rPr lang="ru-RU" dirty="0" err="1" smtClean="0"/>
              <a:t>Батаков</a:t>
            </a:r>
            <a:r>
              <a:rPr lang="ru-RU" dirty="0" smtClean="0"/>
              <a:t> Е.А., Алексеев Д.Г., </a:t>
            </a:r>
            <a:r>
              <a:rPr lang="ru-RU" dirty="0" err="1" smtClean="0"/>
              <a:t>Дюльюин</a:t>
            </a:r>
            <a:r>
              <a:rPr lang="ru-RU" dirty="0" smtClean="0"/>
              <a:t> О.Ю., с </a:t>
            </a:r>
            <a:r>
              <a:rPr lang="ru-RU" dirty="0" err="1" smtClean="0"/>
              <a:t>соавт</a:t>
            </a:r>
            <a:r>
              <a:rPr lang="ru-RU" dirty="0" smtClean="0"/>
              <a:t>.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4355976" y="2276872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355976" y="3284984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355976" y="4365104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CUZzKG8U8AA-Z6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532" y="342692"/>
            <a:ext cx="828092" cy="828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fontScale="250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ru-RU" sz="6000" dirty="0" smtClean="0"/>
              <a:t>1. </a:t>
            </a:r>
            <a:r>
              <a:rPr lang="ru-RU" sz="6000" dirty="0">
                <a:latin typeface="Arial" pitchFamily="34" charset="0"/>
                <a:cs typeface="Arial" pitchFamily="34" charset="0"/>
              </a:rPr>
              <a:t>Совершенствование нормативного, правового и методического обеспечения системы профилактики ИСМП, гармонизация с международными требованиями..</a:t>
            </a:r>
            <a:endParaRPr lang="ru-RU" sz="60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120000"/>
              </a:lnSpc>
            </a:pPr>
            <a:r>
              <a:rPr lang="ru-RU" sz="60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6000" dirty="0">
                <a:latin typeface="Arial" pitchFamily="34" charset="0"/>
                <a:cs typeface="Arial" pitchFamily="34" charset="0"/>
              </a:rPr>
              <a:t>Совершенствование государственного надзора и контроля за реализацией мероприятий по профилактике ИСМП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base">
              <a:lnSpc>
                <a:spcPct val="120000"/>
              </a:lnSpc>
            </a:pPr>
            <a:r>
              <a:rPr lang="ru-RU" sz="60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sz="6000" dirty="0">
                <a:latin typeface="Arial" pitchFamily="34" charset="0"/>
                <a:cs typeface="Arial" pitchFamily="34" charset="0"/>
              </a:rPr>
              <a:t>Совершенствование эпидемиологического надзора за ИСМП и его информационно-программного обеспечения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base">
              <a:lnSpc>
                <a:spcPct val="120000"/>
              </a:lnSpc>
            </a:pPr>
            <a:r>
              <a:rPr lang="ru-RU" sz="60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sz="6000" dirty="0">
                <a:latin typeface="Arial" pitchFamily="34" charset="0"/>
                <a:cs typeface="Arial" pitchFamily="34" charset="0"/>
              </a:rPr>
              <a:t>Совершенствование лабораторной диагностики и мониторинга возбудителей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ИСМП.</a:t>
            </a:r>
          </a:p>
          <a:p>
            <a:pPr fontAlgn="base">
              <a:lnSpc>
                <a:spcPct val="120000"/>
              </a:lnSpc>
            </a:pPr>
            <a:r>
              <a:rPr lang="ru-RU" sz="6000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ru-RU" sz="6000" dirty="0">
                <a:latin typeface="Arial" pitchFamily="34" charset="0"/>
                <a:cs typeface="Arial" pitchFamily="34" charset="0"/>
              </a:rPr>
              <a:t>Создание целевых комплексных программ профилактики ИСМП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base">
              <a:lnSpc>
                <a:spcPct val="120000"/>
              </a:lnSpc>
            </a:pPr>
            <a:r>
              <a:rPr lang="ru-RU" sz="6000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ru-RU" sz="6000" dirty="0">
                <a:latin typeface="Arial" pitchFamily="34" charset="0"/>
                <a:cs typeface="Arial" pitchFamily="34" charset="0"/>
              </a:rPr>
              <a:t>Совершенствование штатной структуры и кадрового обеспечения эпидемиологической деятельности в организациях здравоохранения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base">
              <a:lnSpc>
                <a:spcPct val="120000"/>
              </a:lnSpc>
            </a:pPr>
            <a:r>
              <a:rPr lang="ru-RU" sz="6000" dirty="0" smtClean="0">
                <a:latin typeface="Arial" pitchFamily="34" charset="0"/>
                <a:cs typeface="Arial" pitchFamily="34" charset="0"/>
              </a:rPr>
              <a:t>7. </a:t>
            </a:r>
            <a:r>
              <a:rPr lang="ru-RU" sz="6000" dirty="0">
                <a:latin typeface="Arial" pitchFamily="34" charset="0"/>
                <a:cs typeface="Arial" pitchFamily="34" charset="0"/>
              </a:rPr>
              <a:t>Внедрение современных подходов и оптимизация санитарно-гигиенических мероприятий по профилактике ИСМП в организациях здравоохранения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base">
              <a:lnSpc>
                <a:spcPct val="120000"/>
              </a:lnSpc>
            </a:pPr>
            <a:r>
              <a:rPr lang="ru-RU" sz="6000" dirty="0" smtClean="0">
                <a:latin typeface="Arial" pitchFamily="34" charset="0"/>
                <a:cs typeface="Arial" pitchFamily="34" charset="0"/>
              </a:rPr>
              <a:t>8. </a:t>
            </a:r>
            <a:r>
              <a:rPr lang="ru-RU" sz="6000" dirty="0">
                <a:latin typeface="Arial" pitchFamily="34" charset="0"/>
                <a:cs typeface="Arial" pitchFamily="34" charset="0"/>
              </a:rPr>
              <a:t>Совершенствование системы обучения медицинского персонала профилактике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ИСМП</a:t>
            </a:r>
          </a:p>
          <a:p>
            <a:pPr fontAlgn="base">
              <a:lnSpc>
                <a:spcPct val="120000"/>
              </a:lnSpc>
            </a:pPr>
            <a:r>
              <a:rPr lang="ru-RU" sz="6000" dirty="0" smtClean="0">
                <a:latin typeface="Arial" pitchFamily="34" charset="0"/>
                <a:cs typeface="Arial" pitchFamily="34" charset="0"/>
              </a:rPr>
              <a:t>9. </a:t>
            </a:r>
            <a:r>
              <a:rPr lang="ru-RU" sz="6000" dirty="0">
                <a:latin typeface="Arial" pitchFamily="34" charset="0"/>
                <a:cs typeface="Arial" pitchFamily="34" charset="0"/>
              </a:rPr>
              <a:t>Оптимизация принципов профилактики ИСМП среди медицинского персонала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base">
              <a:lnSpc>
                <a:spcPct val="120000"/>
              </a:lnSpc>
            </a:pPr>
            <a:r>
              <a:rPr lang="ru-RU" sz="6000" dirty="0">
                <a:latin typeface="Arial" pitchFamily="34" charset="0"/>
                <a:cs typeface="Arial" pitchFamily="34" charset="0"/>
              </a:rPr>
              <a:t>10. Повышение эффективности профилактических и противоэпидемических мероприятий.</a:t>
            </a:r>
          </a:p>
          <a:p>
            <a:pPr fontAlgn="base">
              <a:lnSpc>
                <a:spcPct val="120000"/>
              </a:lnSpc>
            </a:pPr>
            <a:r>
              <a:rPr lang="ru-RU" sz="6000" dirty="0">
                <a:latin typeface="Arial" pitchFamily="34" charset="0"/>
                <a:cs typeface="Arial" pitchFamily="34" charset="0"/>
              </a:rPr>
              <a:t>11. Повышение эффективности дезинфекционных и стерилизационных мероприятий.</a:t>
            </a:r>
          </a:p>
          <a:p>
            <a:pPr fontAlgn="base">
              <a:lnSpc>
                <a:spcPct val="120000"/>
              </a:lnSpc>
            </a:pPr>
            <a:r>
              <a:rPr lang="ru-RU" sz="6000" dirty="0">
                <a:latin typeface="Arial" pitchFamily="34" charset="0"/>
                <a:cs typeface="Arial" pitchFamily="34" charset="0"/>
              </a:rPr>
              <a:t>12. Оценка эффективности комплекса мероприятий по профилактике ИСМП.</a:t>
            </a:r>
          </a:p>
          <a:p>
            <a:pPr fontAlgn="base">
              <a:lnSpc>
                <a:spcPct val="120000"/>
              </a:lnSpc>
            </a:pPr>
            <a:r>
              <a:rPr lang="ru-RU" sz="6000" dirty="0">
                <a:latin typeface="Arial" pitchFamily="34" charset="0"/>
                <a:cs typeface="Arial" pitchFamily="34" charset="0"/>
              </a:rPr>
              <a:t>13. Развитие научных исследований в области эпидемиологии и профилактики ИСМП.</a:t>
            </a:r>
          </a:p>
          <a:p>
            <a:pPr fontAlgn="base">
              <a:lnSpc>
                <a:spcPct val="120000"/>
              </a:lnSpc>
            </a:pPr>
            <a:endParaRPr lang="ru-RU" sz="6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260648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Концепция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профилактики ИСМП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 fontAlgn="base"/>
            <a:r>
              <a:rPr lang="ru-RU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6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ноября 2011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года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 fontAlgn="base"/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UZzKG8U8AA-Z6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Стерилизацией всех предметов, которые потенциально могут соприкасаться с раной, руками хирурга или хирургическими инструментами в процессе выполнения операции или перевязки</a:t>
            </a:r>
          </a:p>
          <a:p>
            <a:r>
              <a:rPr lang="ru-RU" dirty="0" smtClean="0"/>
              <a:t>Соблюдением особого порядка работы, правила которого позволяют сохранять стерильность рук, инструментов, перевязочного и шовного материалов в процессе выполнения хирургических манипуляций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188640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Профилактика контактной инфекции обеспечивается: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UZzKG8U8AA-Z6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984305" cy="984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686800" cy="459534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Хирургическая инфекция;</a:t>
            </a:r>
          </a:p>
          <a:p>
            <a:r>
              <a:rPr lang="ru-RU" sz="4000" dirty="0" smtClean="0"/>
              <a:t>Хирургические осложнения сахарного диабета;</a:t>
            </a:r>
          </a:p>
          <a:p>
            <a:r>
              <a:rPr lang="ru-RU" sz="4000" dirty="0" smtClean="0"/>
              <a:t>Хирургическая травма;</a:t>
            </a:r>
          </a:p>
          <a:p>
            <a:r>
              <a:rPr lang="ru-RU" sz="4000" dirty="0" smtClean="0"/>
              <a:t>Реконструктивная хирургия.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2656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Основные направления деятельности хирургического отделения №2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UZzKG8U8AA-Z6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518" y="387865"/>
            <a:ext cx="756084" cy="756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833908" cy="4896544"/>
          </a:xfrm>
        </p:spPr>
        <p:txBody>
          <a:bodyPr>
            <a:noAutofit/>
          </a:bodyPr>
          <a:lstStyle/>
          <a:p>
            <a:endParaRPr lang="ru-RU" sz="2800" dirty="0" smtClean="0"/>
          </a:p>
          <a:p>
            <a:r>
              <a:rPr lang="ru-RU" sz="2700" dirty="0" smtClean="0"/>
              <a:t>Общее лечение</a:t>
            </a:r>
          </a:p>
          <a:p>
            <a:pPr>
              <a:buNone/>
            </a:pPr>
            <a:r>
              <a:rPr lang="ru-RU" sz="2700" dirty="0" smtClean="0"/>
              <a:t>   </a:t>
            </a:r>
          </a:p>
          <a:p>
            <a:pPr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endParaRPr lang="ru-RU" sz="2800" dirty="0" smtClean="0"/>
          </a:p>
          <a:p>
            <a:r>
              <a:rPr lang="ru-RU" sz="2600" dirty="0" smtClean="0"/>
              <a:t>Местное лечение</a:t>
            </a:r>
          </a:p>
          <a:p>
            <a:pPr>
              <a:buNone/>
            </a:pPr>
            <a:r>
              <a:rPr lang="ru-RU" sz="4800" dirty="0" smtClean="0"/>
              <a:t>   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40466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Принципы лечения ран в хирургическом отделении №2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UZzKG8U8AA-Z6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42784"/>
            <a:ext cx="1142000" cy="1142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44824"/>
            <a:ext cx="2516887" cy="1763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15836"/>
            <a:ext cx="1720655" cy="2019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05" y="4437112"/>
            <a:ext cx="2392547" cy="12967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916" y="4374238"/>
            <a:ext cx="2231132" cy="1674661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3478547" y="2364117"/>
            <a:ext cx="387902" cy="341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478547" y="4893746"/>
            <a:ext cx="387902" cy="342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_perevyazochnye_2017_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8785" y="2125590"/>
            <a:ext cx="1540590" cy="10733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0" y="235709"/>
            <a:ext cx="8532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" pitchFamily="34" charset="0"/>
                <a:cs typeface="Arial" pitchFamily="34" charset="0"/>
              </a:rPr>
              <a:t>Современные методы местного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лечения ран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Vivano_System_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4624" y="3885728"/>
            <a:ext cx="1594751" cy="1008112"/>
          </a:xfrm>
          <a:prstGeom prst="rect">
            <a:avLst/>
          </a:prstGeom>
        </p:spPr>
      </p:pic>
      <p:pic>
        <p:nvPicPr>
          <p:cNvPr id="12" name="Содержимое 11" descr="3c41e5b4a2819f315700145edd6dfe72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144031" y="5386559"/>
            <a:ext cx="1505344" cy="1003562"/>
          </a:xfrm>
        </p:spPr>
      </p:pic>
      <p:pic>
        <p:nvPicPr>
          <p:cNvPr id="8" name="Рисунок 7" descr="CUZzKG8U8AA-Z6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5274" y="368435"/>
            <a:ext cx="652104" cy="6521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5274" y="1997985"/>
            <a:ext cx="6692726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sz="3200" i="1" dirty="0">
                <a:solidFill>
                  <a:srgbClr val="4E3B30"/>
                </a:solidFill>
              </a:rPr>
              <a:t>Лечение ран во влажной среде (современные раневые покрытия</a:t>
            </a:r>
            <a:r>
              <a:rPr lang="ru-RU" sz="3200" i="1" dirty="0" smtClean="0">
                <a:solidFill>
                  <a:srgbClr val="4E3B30"/>
                </a:solidFill>
              </a:rPr>
              <a:t>); 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endParaRPr lang="ru-RU" sz="3200" i="1" dirty="0">
              <a:solidFill>
                <a:srgbClr val="4E3B30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sz="3200" i="1" dirty="0">
                <a:solidFill>
                  <a:srgbClr val="4E3B30"/>
                </a:solidFill>
              </a:rPr>
              <a:t>Лечение ран отрицательным давлением</a:t>
            </a:r>
            <a:r>
              <a:rPr lang="ru-RU" sz="3200" i="1" dirty="0" smtClean="0">
                <a:solidFill>
                  <a:srgbClr val="4E3B30"/>
                </a:solidFill>
              </a:rPr>
              <a:t>;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endParaRPr lang="ru-RU" sz="3200" i="1" dirty="0" smtClean="0">
              <a:solidFill>
                <a:srgbClr val="4E3B30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sz="3200" i="1" dirty="0">
                <a:solidFill>
                  <a:srgbClr val="4E3B30"/>
                </a:solidFill>
              </a:rPr>
              <a:t>Ультразвуковая кавитация.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6003232" y="2662260"/>
            <a:ext cx="864096" cy="476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512" y="4389784"/>
            <a:ext cx="8969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391" y="5818858"/>
            <a:ext cx="8969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Apparat__pozvoljaet__proizvodi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84168" y="2227668"/>
            <a:ext cx="2467000" cy="4104456"/>
          </a:xfrm>
        </p:spPr>
      </p:pic>
      <p:pic>
        <p:nvPicPr>
          <p:cNvPr id="11" name="Содержимое 10" descr="Osobennosti__uz__instrumento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07904" y="2506597"/>
            <a:ext cx="2280750" cy="1467109"/>
          </a:xfrm>
        </p:spPr>
      </p:pic>
      <p:pic>
        <p:nvPicPr>
          <p:cNvPr id="6" name="Рисунок 5" descr="CUZzKG8U8AA-Z6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263" y="136376"/>
            <a:ext cx="864096" cy="8640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4747" y="30976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Принцип действия аппарата      ультразвуковой кавитации и виды </a:t>
            </a:r>
          </a:p>
          <a:p>
            <a:pPr algn="ctr"/>
            <a:r>
              <a:rPr lang="ru-RU" sz="4000" dirty="0" smtClean="0"/>
              <a:t>его  </a:t>
            </a:r>
            <a:r>
              <a:rPr lang="ru-RU" sz="4000" dirty="0"/>
              <a:t>воздействия на </a:t>
            </a:r>
            <a:r>
              <a:rPr lang="ru-RU" sz="4000" dirty="0" smtClean="0"/>
              <a:t>рану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9" y="2116922"/>
            <a:ext cx="2789767" cy="435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5889" y="6468641"/>
            <a:ext cx="858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 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4072016"/>
            <a:ext cx="1205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E3B30"/>
                </a:solidFill>
              </a:rPr>
              <a:t>Рис. 2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48264" y="6434281"/>
            <a:ext cx="1205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E3B30"/>
                </a:solidFill>
              </a:rPr>
              <a:t>Рис.3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0855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</TotalTime>
  <Words>521</Words>
  <Application>Microsoft Office PowerPoint</Application>
  <PresentationFormat>Экран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igor.kolesnik</dc:creator>
  <cp:lastModifiedBy>Татьяна</cp:lastModifiedBy>
  <cp:revision>44</cp:revision>
  <dcterms:created xsi:type="dcterms:W3CDTF">2017-09-16T05:52:11Z</dcterms:created>
  <dcterms:modified xsi:type="dcterms:W3CDTF">2017-11-06T16:09:41Z</dcterms:modified>
</cp:coreProperties>
</file>