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9" r:id="rId3"/>
    <p:sldId id="258" r:id="rId4"/>
    <p:sldId id="267" r:id="rId5"/>
    <p:sldId id="262" r:id="rId6"/>
    <p:sldId id="268" r:id="rId7"/>
    <p:sldId id="277" r:id="rId8"/>
    <p:sldId id="278" r:id="rId9"/>
    <p:sldId id="264" r:id="rId10"/>
    <p:sldId id="279" r:id="rId11"/>
    <p:sldId id="280" r:id="rId12"/>
    <p:sldId id="281" r:id="rId13"/>
    <p:sldId id="282" r:id="rId14"/>
    <p:sldId id="266" r:id="rId15"/>
    <p:sldId id="271" r:id="rId16"/>
    <p:sldId id="270" r:id="rId17"/>
    <p:sldId id="273" r:id="rId18"/>
    <p:sldId id="265" r:id="rId19"/>
    <p:sldId id="276" r:id="rId20"/>
    <p:sldId id="272" r:id="rId21"/>
    <p:sldId id="26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43558-A7C8-41A3-BC8C-71E30E256D0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EDA69-2D2B-4506-8CDB-BAE02C223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Руководствуясь нормативной базой правил постановки и ухода за линиями, мы обеспечиваем профилактику ИСМП</a:t>
            </a:r>
            <a:r>
              <a:rPr lang="ru-RU" baseline="0" dirty="0" smtClean="0"/>
              <a:t> ( инфекция, связанная с оказанием медицинской помощи).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Руководствуясь нормативной базой правил постановки и ухода за линиями, мы обеспечиваем профилактику ИСМП</a:t>
            </a:r>
            <a:r>
              <a:rPr lang="ru-RU" baseline="0" dirty="0" smtClean="0"/>
              <a:t> ( инфекция, связанная с оказанием медицинской помощи).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Методика постановки катетера.</a:t>
            </a:r>
          </a:p>
          <a:p>
            <a:r>
              <a:rPr lang="ru-RU" b="0" dirty="0" smtClean="0"/>
              <a:t>После выбора вены для венепункции линейкой измеряют расстояние от места пункции до нужного местонахождения катетера (если выбрана рука - конец катетера на уровне 4-5 ребра в средней грудной проекции; если выбрана нога - на 1-2 см. выше купола диафрагмы).</a:t>
            </a:r>
            <a:endParaRPr lang="ru-RU" dirty="0" smtClean="0"/>
          </a:p>
          <a:p>
            <a:r>
              <a:rPr lang="ru-RU" b="0" dirty="0" smtClean="0"/>
              <a:t>Все манипуляции выполняются соответственно общепринятым правилам асептики и антисептики.</a:t>
            </a:r>
            <a:endParaRPr lang="ru-RU" dirty="0" smtClean="0"/>
          </a:p>
          <a:p>
            <a:r>
              <a:rPr lang="ru-RU" b="0" dirty="0" smtClean="0"/>
              <a:t>Вскрывается комплект, измеряется длина силиконового катетера, подготавливается пункционная 19G, удаляется острый конец у пункционной иглы 27G, проверяют проходимость игл.</a:t>
            </a:r>
            <a:endParaRPr lang="ru-RU" dirty="0" smtClean="0"/>
          </a:p>
          <a:p>
            <a:r>
              <a:rPr lang="ru-RU" b="0" dirty="0" smtClean="0"/>
              <a:t>Силиконовый катетер соединяют с иглой 27G, заполняют катетер </a:t>
            </a:r>
            <a:r>
              <a:rPr lang="ru-RU" b="0" dirty="0" err="1" smtClean="0"/>
              <a:t>гепаринизированным</a:t>
            </a:r>
            <a:r>
              <a:rPr lang="ru-RU" b="0" dirty="0" smtClean="0"/>
              <a:t> раствором </a:t>
            </a:r>
            <a:r>
              <a:rPr lang="ru-RU" b="0" dirty="0" err="1" smtClean="0"/>
              <a:t>NaCl</a:t>
            </a:r>
            <a:r>
              <a:rPr lang="ru-RU" b="0" dirty="0" smtClean="0"/>
              <a:t> 0,95 (0,5Eg гепарина на 1,0мл. раствора), промывают </a:t>
            </a:r>
            <a:r>
              <a:rPr lang="ru-RU" b="0" dirty="0" err="1" smtClean="0"/>
              <a:t>гепаринизированным</a:t>
            </a:r>
            <a:r>
              <a:rPr lang="ru-RU" b="0" dirty="0" smtClean="0"/>
              <a:t> раствором пункционную иглу 19G.</a:t>
            </a:r>
            <a:endParaRPr lang="ru-RU" dirty="0" smtClean="0"/>
          </a:p>
          <a:p>
            <a:r>
              <a:rPr lang="ru-RU" b="0" dirty="0" smtClean="0"/>
              <a:t>С помощью ассистента проводят пункцию вены иглой 19G и вводят катетер через нее до вышеупомянутой отметки, использую глазной пинцет.</a:t>
            </a:r>
            <a:endParaRPr lang="ru-RU" dirty="0" smtClean="0"/>
          </a:p>
          <a:p>
            <a:r>
              <a:rPr lang="ru-RU" b="0" dirty="0" smtClean="0"/>
              <a:t>Убедившись в правильности расположения катетера, удаляют </a:t>
            </a:r>
            <a:r>
              <a:rPr lang="ru-RU" b="0" dirty="0" err="1" smtClean="0"/>
              <a:t>пункионную</a:t>
            </a:r>
            <a:r>
              <a:rPr lang="ru-RU" b="0" dirty="0" smtClean="0"/>
              <a:t> иглу 19G полностью, для чего кратковременно </a:t>
            </a:r>
            <a:r>
              <a:rPr lang="ru-RU" b="0" dirty="0" err="1" smtClean="0"/>
              <a:t>разъеденяют</a:t>
            </a:r>
            <a:r>
              <a:rPr lang="ru-RU" b="0" dirty="0" smtClean="0"/>
              <a:t> катетер с иглой 27G.</a:t>
            </a:r>
            <a:endParaRPr lang="ru-RU" dirty="0" smtClean="0"/>
          </a:p>
          <a:p>
            <a:r>
              <a:rPr lang="ru-RU" b="0" dirty="0" smtClean="0"/>
              <a:t>Надежно закрепляют место </a:t>
            </a:r>
            <a:r>
              <a:rPr lang="ru-RU" b="0" dirty="0" err="1" smtClean="0"/>
              <a:t>соеденения</a:t>
            </a:r>
            <a:r>
              <a:rPr lang="ru-RU" b="0" dirty="0" smtClean="0"/>
              <a:t> иглы 27G с катетером.</a:t>
            </a:r>
            <a:endParaRPr lang="ru-RU" dirty="0" smtClean="0"/>
          </a:p>
          <a:p>
            <a:r>
              <a:rPr lang="ru-RU" b="0" dirty="0" smtClean="0"/>
              <a:t>Участок катетера в месте </a:t>
            </a:r>
            <a:r>
              <a:rPr lang="ru-RU" b="0" dirty="0" err="1" smtClean="0"/>
              <a:t>вкола</a:t>
            </a:r>
            <a:r>
              <a:rPr lang="ru-RU" b="0" dirty="0" smtClean="0"/>
              <a:t> закрепляют на конце прозрачной повязкой 3M </a:t>
            </a:r>
            <a:r>
              <a:rPr lang="ru-RU" b="0" dirty="0" err="1" smtClean="0"/>
              <a:t>Tegaderm</a:t>
            </a:r>
            <a:r>
              <a:rPr lang="ru-RU" b="0" dirty="0" smtClean="0"/>
              <a:t>, при </a:t>
            </a:r>
            <a:r>
              <a:rPr lang="ru-RU" b="0" dirty="0" err="1" smtClean="0"/>
              <a:t>неоходимости</a:t>
            </a:r>
            <a:r>
              <a:rPr lang="ru-RU" b="0" dirty="0" smtClean="0"/>
              <a:t> (кровоточивость) тампонируют место </a:t>
            </a:r>
            <a:r>
              <a:rPr lang="ru-RU" b="0" dirty="0" err="1" smtClean="0"/>
              <a:t>вкола</a:t>
            </a:r>
            <a:r>
              <a:rPr lang="ru-RU" b="0" dirty="0" smtClean="0"/>
              <a:t>.</a:t>
            </a:r>
            <a:endParaRPr lang="ru-RU" dirty="0" smtClean="0"/>
          </a:p>
          <a:p>
            <a:r>
              <a:rPr lang="ru-RU" b="0" dirty="0" smtClean="0"/>
              <a:t>Оставшуюся часть катетера закрепляют на конце пластырем.</a:t>
            </a:r>
            <a:endParaRPr lang="ru-RU" dirty="0" smtClean="0"/>
          </a:p>
          <a:p>
            <a:r>
              <a:rPr lang="ru-RU" b="0" dirty="0" smtClean="0"/>
              <a:t>При необходимости, если возникают сомнения в правильности расположения катетера, проводят контрольное </a:t>
            </a:r>
            <a:r>
              <a:rPr lang="ru-RU" b="0" dirty="0" err="1" smtClean="0"/>
              <a:t>рентгеноконтрастное</a:t>
            </a:r>
            <a:r>
              <a:rPr lang="ru-RU" b="0" dirty="0" smtClean="0"/>
              <a:t> исследование.</a:t>
            </a:r>
            <a:endParaRPr lang="ru-RU" dirty="0" smtClean="0"/>
          </a:p>
          <a:p>
            <a:r>
              <a:rPr lang="ru-RU" b="0" dirty="0" smtClean="0"/>
              <a:t>Продолжительность нахождения катетера в вене: максимальное 20-25дней, минимальное - 5 дней.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Наблюдение</a:t>
            </a:r>
            <a:r>
              <a:rPr lang="ru-RU" baseline="0" dirty="0" smtClean="0"/>
              <a:t> и уход за</a:t>
            </a:r>
            <a:r>
              <a:rPr lang="ru-RU" dirty="0" smtClean="0"/>
              <a:t> силиконовой линией осуществляется медсестрой, при необходимости, если место </a:t>
            </a:r>
            <a:r>
              <a:rPr lang="ru-RU" dirty="0" err="1" smtClean="0"/>
              <a:t>вкола</a:t>
            </a:r>
            <a:r>
              <a:rPr lang="ru-RU" dirty="0" smtClean="0"/>
              <a:t> </a:t>
            </a:r>
            <a:r>
              <a:rPr lang="ru-RU" dirty="0" err="1" smtClean="0"/>
              <a:t>подкровило</a:t>
            </a:r>
            <a:r>
              <a:rPr lang="ru-RU" dirty="0" smtClean="0"/>
              <a:t>,</a:t>
            </a:r>
            <a:r>
              <a:rPr lang="ru-RU" baseline="0" dirty="0" smtClean="0"/>
              <a:t> нужно поменять повязку и пластырь.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</a:t>
            </a:r>
            <a:r>
              <a:rPr lang="ru-RU" dirty="0" err="1" smtClean="0"/>
              <a:t>избежании</a:t>
            </a:r>
            <a:r>
              <a:rPr lang="ru-RU" dirty="0" smtClean="0"/>
              <a:t> тромбоза катетера мы должны промыть линию </a:t>
            </a:r>
            <a:r>
              <a:rPr lang="ru-RU" dirty="0" err="1" smtClean="0"/>
              <a:t>гепаринизированным</a:t>
            </a:r>
            <a:r>
              <a:rPr lang="ru-RU" dirty="0" smtClean="0"/>
              <a:t> раствором</a:t>
            </a:r>
            <a:r>
              <a:rPr lang="ru-RU" baseline="0" dirty="0" smtClean="0"/>
              <a:t> натрия хлорида.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указаны манипуляции, их количество за</a:t>
            </a:r>
            <a:r>
              <a:rPr lang="ru-RU" baseline="0" dirty="0" smtClean="0"/>
              <a:t> 2014-2016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организации сестринского дела при оказании</a:t>
            </a:r>
            <a:r>
              <a:rPr lang="ru-RU" baseline="0" dirty="0" smtClean="0"/>
              <a:t> помощи детям показывает, что профессиональная деятельность меняется, приходят  новые виды помощи. В </a:t>
            </a:r>
            <a:r>
              <a:rPr lang="ru-RU" baseline="0" dirty="0" err="1" smtClean="0"/>
              <a:t>неонатологии</a:t>
            </a:r>
            <a:r>
              <a:rPr lang="ru-RU" baseline="0" dirty="0" smtClean="0"/>
              <a:t> предъявляются высокие требования к лечебным методам и инструментальным исследованиям. Они должны быть высокоточными, доступными, </a:t>
            </a:r>
            <a:r>
              <a:rPr lang="ru-RU" baseline="0" dirty="0" err="1" smtClean="0"/>
              <a:t>малотравматичными</a:t>
            </a:r>
            <a:r>
              <a:rPr lang="ru-RU" baseline="0" dirty="0" smtClean="0"/>
              <a:t> для ребенка. Последнее достижение – использование силиконовых линий. Однократная постановка линии обеспечивает лекарственную терапию в течении всего пребывания новорожденного в нашем отделении ( линия находится в вене до 20-25 дней, что позволяет не причинять малышу лишний раз боль при </a:t>
            </a:r>
            <a:r>
              <a:rPr lang="ru-RU" baseline="0" dirty="0" err="1" smtClean="0"/>
              <a:t>перекалывании</a:t>
            </a:r>
            <a:r>
              <a:rPr lang="ru-RU" baseline="0" dirty="0" smtClean="0"/>
              <a:t>). У малыша не возникает дискомфорта и маленький пациент может свободно двигаться.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набор для постановки линии входит: силиконовая линия, периферический катетер, сантиметровая лента.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набор для постановки линии входит: силиконовая линия, </a:t>
            </a:r>
            <a:r>
              <a:rPr lang="ru-RU" baseline="0" dirty="0" err="1" smtClean="0"/>
              <a:t>переферический</a:t>
            </a:r>
            <a:r>
              <a:rPr lang="ru-RU" baseline="0" dirty="0" smtClean="0"/>
              <a:t> катетер, сантиметровая лента.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набор для постановки линии входит: силиконовая линия, </a:t>
            </a:r>
            <a:r>
              <a:rPr lang="ru-RU" baseline="0" dirty="0" err="1" smtClean="0"/>
              <a:t>переферический</a:t>
            </a:r>
            <a:r>
              <a:rPr lang="ru-RU" baseline="0" dirty="0" smtClean="0"/>
              <a:t> катетер, сантиметровая лента.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Руководствуясь нормативной базой правил постановки и ухода за линиями, мы обеспечиваем профилактику ИСМП</a:t>
            </a:r>
            <a:r>
              <a:rPr lang="ru-RU" baseline="0" dirty="0" smtClean="0"/>
              <a:t> ( инфекция, связанная с оказанием медицинской помощи).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DA69-2D2B-4506-8CDB-BAE02C2232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b2.lan\Profiles\407gb2\Рабочий стол\малышi.jpe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Blogger Sans Medium" pitchFamily="2" charset="0"/>
                <a:ea typeface="Blogger Sans Medium" pitchFamily="2" charset="0"/>
              </a:rPr>
              <a:t>Профилактика ИСМП при постановке и уходе за внутривенной силиконовой линией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>
                <a:latin typeface="Blogger Sans" pitchFamily="2" charset="0"/>
                <a:ea typeface="Blogger Sans" pitchFamily="2" charset="0"/>
              </a:rPr>
              <a:t>Козлова Оксана Васильевна,</a:t>
            </a:r>
            <a:br>
              <a:rPr lang="ru-RU" sz="3100" dirty="0" smtClean="0">
                <a:latin typeface="Blogger Sans" pitchFamily="2" charset="0"/>
                <a:ea typeface="Blogger Sans" pitchFamily="2" charset="0"/>
              </a:rPr>
            </a:br>
            <a:r>
              <a:rPr lang="ru-RU" sz="3100" dirty="0" smtClean="0">
                <a:latin typeface="Blogger Sans" pitchFamily="2" charset="0"/>
                <a:ea typeface="Blogger Sans" pitchFamily="2" charset="0"/>
              </a:rPr>
              <a:t>медицинская сестра палаты реанимации и интенсивной терапии новорожденных</a:t>
            </a:r>
            <a:br>
              <a:rPr lang="ru-RU" sz="3100" dirty="0" smtClean="0">
                <a:latin typeface="Blogger Sans" pitchFamily="2" charset="0"/>
                <a:ea typeface="Blogger Sans" pitchFamily="2" charset="0"/>
              </a:rPr>
            </a:br>
            <a:r>
              <a:rPr lang="ru-RU" sz="3100" dirty="0" smtClean="0">
                <a:latin typeface="Blogger Sans" pitchFamily="2" charset="0"/>
                <a:ea typeface="Blogger Sans" pitchFamily="2" charset="0"/>
              </a:rPr>
              <a:t>ГБУЗ СО «ТГКБ № 2 им. В. В. </a:t>
            </a:r>
            <a:r>
              <a:rPr lang="ru-RU" sz="3100" dirty="0" err="1" smtClean="0">
                <a:latin typeface="Blogger Sans" pitchFamily="2" charset="0"/>
                <a:ea typeface="Blogger Sans" pitchFamily="2" charset="0"/>
              </a:rPr>
              <a:t>Баныкина</a:t>
            </a:r>
            <a:r>
              <a:rPr lang="ru-RU" sz="3100" dirty="0" smtClean="0">
                <a:latin typeface="Blogger Sans" pitchFamily="2" charset="0"/>
                <a:ea typeface="Blogger Sans" pitchFamily="2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6763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ПОСТАНОВКА СИЛИКОНОВОЙ ЛИНИИ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07154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персонала, инструментов и оборудования: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\\gb2.lan\Profiles\407gb2\Рабочий стол\одежд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3116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6763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ПОДГОТОВКА ПАЦИЕНТА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1698049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Идентифицировать пациента. Убедиться в наличии информированного согласия родителей на предстоящую процедуру введения лекарственного препарата и его переносимость. В случае отсутствия такового уточнить дальнейшие действия у врача.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Запеленать малыша, оставив выбранную конечность для постановки линии.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Под язык можно дать несколько капель 24</a:t>
            </a:r>
            <a:r>
              <a:rPr lang="ru-RU" sz="2400" smtClean="0">
                <a:latin typeface="Blogger Sans" pitchFamily="2" charset="0"/>
                <a:ea typeface="Blogger Sans" pitchFamily="2" charset="0"/>
              </a:rPr>
              <a:t>% Глюкозы</a:t>
            </a: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Детям менее 32 недель </a:t>
            </a:r>
            <a:r>
              <a:rPr lang="ru-RU" sz="2400" dirty="0" err="1" smtClean="0">
                <a:latin typeface="Blogger Sans" pitchFamily="2" charset="0"/>
                <a:ea typeface="Blogger Sans" pitchFamily="2" charset="0"/>
              </a:rPr>
              <a:t>гестации</a:t>
            </a: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, сохраняя тепловой режим, производить постановку в кувезе, более 32 недель в открытой реанимационной системе (ОРС).</a:t>
            </a:r>
            <a:endParaRPr lang="ru-RU" sz="2400" dirty="0">
              <a:latin typeface="Blogger Sans" pitchFamily="2" charset="0"/>
              <a:ea typeface="Blogger San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6763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ТЕХНИКА ПОСТАНОВКИ ЛИНИИ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1898108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atin typeface="Blogger Sans" pitchFamily="2" charset="0"/>
                <a:ea typeface="Blogger Sans" pitchFamily="2" charset="0"/>
              </a:rPr>
              <a:t>Выбрать вену и место прокола.</a:t>
            </a:r>
          </a:p>
          <a:p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Преимущественные участки постановки катетера: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Рука – пальцевая, пястная вены;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Предплечье – наружная поверхностная, внутренняя поверхностная, срединные поверхностные вены предплечья;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Локтевая ямка – срединная наружная поверхностная, срединная внутренняя поверхностная, срединная вена локтя;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Подмышечная впадина – наружная поверхностная, внутренняя поверхностная;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Нога – подкожная большая, малая подкожная;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logger Sans" pitchFamily="2" charset="0"/>
                <a:ea typeface="Blogger Sans" pitchFamily="2" charset="0"/>
              </a:rPr>
              <a:t>Голень – подкожная большая, подкожная малая 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6763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ТЕХНИКА ПОСТАНОВКИ ЛИНИИ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1214422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atin typeface="Blogger Sans" pitchFamily="2" charset="0"/>
                <a:ea typeface="Blogger Sans" pitchFamily="2" charset="0"/>
              </a:rPr>
              <a:t>Измерить глубину постановки.</a:t>
            </a:r>
          </a:p>
          <a:p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Верхняя конечность: </a:t>
            </a:r>
          </a:p>
          <a:p>
            <a:endParaRPr lang="ru-RU" sz="2800" dirty="0" smtClean="0">
              <a:latin typeface="Blogger Sans" pitchFamily="2" charset="0"/>
              <a:ea typeface="Blogger Sans" pitchFamily="2" charset="0"/>
            </a:endParaRPr>
          </a:p>
          <a:p>
            <a:pPr algn="just"/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Расстояние от места прокола + длина плеча + расстояние от головки плечевой кости до 2-3 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межреберья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по среднеключичной линии. </a:t>
            </a:r>
          </a:p>
          <a:p>
            <a:pPr algn="just"/>
            <a:endParaRPr lang="ru-RU" sz="2800" dirty="0" smtClean="0">
              <a:latin typeface="Blogger Sans" pitchFamily="2" charset="0"/>
              <a:ea typeface="Blogger Sans" pitchFamily="2" charset="0"/>
            </a:endParaRPr>
          </a:p>
          <a:p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Нижняя конечность:</a:t>
            </a:r>
          </a:p>
          <a:p>
            <a:endParaRPr lang="ru-RU" sz="2800" dirty="0" smtClean="0">
              <a:latin typeface="Blogger Sans" pitchFamily="2" charset="0"/>
              <a:ea typeface="Blogger Sans" pitchFamily="2" charset="0"/>
            </a:endParaRPr>
          </a:p>
          <a:p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Расстояние от места прокола до паховой складки + расстояние до пупка.</a:t>
            </a:r>
            <a:endParaRPr lang="ru-RU" sz="2800" dirty="0">
              <a:latin typeface="Blogger Sans" pitchFamily="2" charset="0"/>
              <a:ea typeface="Blogger Sans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IMG_2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IMG_2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82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IMG_2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53344"/>
            <a:ext cx="4032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81336"/>
            <a:ext cx="4176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3848" y="2606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Протоколы 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D:\Загрузки\инфузомат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8136904" cy="48805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285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logger Sans Medium" pitchFamily="2" charset="0"/>
                <a:ea typeface="Blogger Sans Medium" pitchFamily="2" charset="0"/>
              </a:rPr>
              <a:t>Сестринский уход за силиконовыми линиями.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Инфузия</a:t>
            </a:r>
            <a:r>
              <a:rPr lang="ru-RU" sz="2400" dirty="0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через силиконовую линию должна быть постоянна. При отсутствии постоянной </a:t>
            </a:r>
            <a:r>
              <a:rPr lang="ru-RU" sz="2400" dirty="0" err="1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инфузии</a:t>
            </a:r>
            <a:r>
              <a:rPr lang="ru-RU" sz="2400" dirty="0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использовать </a:t>
            </a:r>
            <a:r>
              <a:rPr lang="ru-RU" sz="2400" dirty="0" err="1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гепариновую</a:t>
            </a:r>
            <a:r>
              <a:rPr lang="ru-RU" sz="2400" dirty="0" smtClean="0"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заглушку.</a:t>
            </a:r>
            <a:endParaRPr lang="ru-RU" sz="2400" dirty="0" smtClean="0">
              <a:latin typeface="Blogger Sans" pitchFamily="2" charset="0"/>
              <a:ea typeface="Blogger Sans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logger Sans Medium" pitchFamily="2" charset="0"/>
                <a:ea typeface="Blogger Sans Medium" pitchFamily="2" charset="0"/>
              </a:rPr>
              <a:t>Сестринский уход за силиконовыми линиями.</a:t>
            </a:r>
            <a:endParaRPr lang="ru-RU" sz="2800" b="1" dirty="0">
              <a:latin typeface="Blogger Sans Medium" pitchFamily="2" charset="0"/>
              <a:ea typeface="Blogger Sans Medium" pitchFamily="2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5" y="2333704"/>
            <a:ext cx="835292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Когда назначена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инфузия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двух растворов через силиконовый катетер, использовать тройники для соединения систем.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</p:txBody>
      </p:sp>
      <p:pic>
        <p:nvPicPr>
          <p:cNvPr id="5" name="Picture 2" descr="D:\Загрузки\iтройни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00174"/>
            <a:ext cx="581025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родд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3816424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logger Sans" pitchFamily="2" charset="0"/>
                <a:ea typeface="Blogger Sans" pitchFamily="2" charset="0"/>
              </a:rPr>
              <a:t>Государственное бюджетное учреждение здравоохранения Самарской области «Тольяттинская городская клиническая больница №2 имени </a:t>
            </a:r>
            <a:r>
              <a:rPr lang="ru-RU" sz="2800" b="1" dirty="0" err="1" smtClean="0">
                <a:latin typeface="Blogger Sans" pitchFamily="2" charset="0"/>
                <a:ea typeface="Blogger Sans" pitchFamily="2" charset="0"/>
              </a:rPr>
              <a:t>В.В.Баныкина</a:t>
            </a:r>
            <a:r>
              <a:rPr lang="ru-RU" sz="2800" b="1" dirty="0" smtClean="0">
                <a:latin typeface="Blogger Sans" pitchFamily="2" charset="0"/>
                <a:ea typeface="Blogger Sans" pitchFamily="2" charset="0"/>
              </a:rPr>
              <a:t>»</a:t>
            </a:r>
            <a:endParaRPr lang="ru-RU" sz="2800" b="1" dirty="0">
              <a:latin typeface="Blogger Sans" pitchFamily="2" charset="0"/>
              <a:ea typeface="Blogger Sans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116632"/>
            <a:ext cx="87484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Промывать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катетер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гепаринизированным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раствором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NaCl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 перед сменой систем для в\в вливания 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избежании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тромбоза катетера во время замены.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Не использовать катетер для переливания крови и кровезаменителей, для забора крови на анализ из-за риска тромбоза и инфицирования катетера.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Постоянно проверять фиксацию катетера, наличие протечки в месте соединения катетера с иглой, контролировать место постановки на признаки появления отека, красноты, кровотечения, флебита вены.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Менять пластырную фиксирующую наклейку только в случае недостаточной фиксации или намокания пластыря.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При нахождении катетера в верхней полой вене, необходимо постоянное наблюдение за плечом и верхней частью грудной клетки на наличие отеков.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052736"/>
          <a:ext cx="9036496" cy="5238328"/>
        </p:xfrm>
        <a:graphic>
          <a:graphicData uri="http://schemas.openxmlformats.org/drawingml/2006/table">
            <a:tbl>
              <a:tblPr/>
              <a:tblGrid>
                <a:gridCol w="4779108"/>
                <a:gridCol w="1083352"/>
                <a:gridCol w="1587018"/>
                <a:gridCol w="1587018"/>
              </a:tblGrid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1400" dirty="0">
                        <a:latin typeface="Blogger Sans Medium" pitchFamily="2" charset="0"/>
                        <a:ea typeface="Blogger Sans Medium" pitchFamily="2" charset="0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b="1" dirty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         </a:t>
                      </a:r>
                      <a:r>
                        <a:rPr lang="ru-RU" sz="2400" b="1" i="1" dirty="0" smtClean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Наименование </a:t>
                      </a:r>
                      <a:r>
                        <a:rPr lang="ru-RU" sz="2400" b="1" i="1" dirty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манипуляции</a:t>
                      </a:r>
                      <a:endParaRPr lang="ru-RU" sz="2400" b="1" dirty="0">
                        <a:latin typeface="Blogger Sans Medium" pitchFamily="2" charset="0"/>
                        <a:ea typeface="Blogger Sans Medium" pitchFamily="2" charset="0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000" b="1" i="1" dirty="0" smtClean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2014</a:t>
                      </a:r>
                      <a:endParaRPr lang="ru-RU" sz="2000" dirty="0">
                        <a:latin typeface="Blogger Sans Medium" pitchFamily="2" charset="0"/>
                        <a:ea typeface="Blogger Sans Medium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000" b="1" i="1" dirty="0" smtClean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2015</a:t>
                      </a:r>
                      <a:endParaRPr lang="ru-RU" sz="2000" dirty="0">
                        <a:latin typeface="Blogger Sans Medium" pitchFamily="2" charset="0"/>
                        <a:ea typeface="Blogger Sans Medium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000" b="1" i="1" dirty="0" smtClean="0">
                          <a:latin typeface="Blogger Sans Medium" pitchFamily="2" charset="0"/>
                          <a:ea typeface="Blogger Sans Medium" pitchFamily="2" charset="0"/>
                          <a:cs typeface="Calibri"/>
                        </a:rPr>
                        <a:t>2016</a:t>
                      </a:r>
                      <a:endParaRPr lang="ru-RU" sz="2000" dirty="0">
                        <a:latin typeface="Blogger Sans Medium" pitchFamily="2" charset="0"/>
                        <a:ea typeface="Blogger Sans Medium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Проведена искусственная вентиляция лёгких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 smtClean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52</a:t>
                      </a:r>
                      <a:endParaRPr lang="ru-RU" sz="2400" dirty="0">
                        <a:latin typeface="Blogger Sans" pitchFamily="2" charset="0"/>
                        <a:ea typeface="Blogger Sans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Катетеризация центральной вены через периферический доступ (силиконовая линия)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 smtClean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52</a:t>
                      </a:r>
                      <a:endParaRPr lang="ru-RU" sz="2400" dirty="0">
                        <a:latin typeface="Blogger Sans" pitchFamily="2" charset="0"/>
                        <a:ea typeface="Blogger Sans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 smtClean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49</a:t>
                      </a:r>
                      <a:endParaRPr lang="ru-RU" sz="2400" dirty="0">
                        <a:latin typeface="Blogger Sans" pitchFamily="2" charset="0"/>
                        <a:ea typeface="Blogger Sans" pitchFamily="2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2400" dirty="0" smtClean="0">
                        <a:latin typeface="Blogger Sans" pitchFamily="2" charset="0"/>
                        <a:ea typeface="Blogger Sans" pitchFamily="2" charset="0"/>
                        <a:cs typeface="Calibri"/>
                      </a:endParaRPr>
                    </a:p>
                    <a:p>
                      <a:pPr indent="25590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 smtClean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50</a:t>
                      </a:r>
                      <a:endParaRPr lang="ru-RU" sz="2400" dirty="0">
                        <a:latin typeface="Blogger Sans" pitchFamily="2" charset="0"/>
                        <a:ea typeface="Blogger Sans" pitchFamily="2" charset="0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Катетеризация пупочной вены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202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2400" dirty="0">
                          <a:latin typeface="Blogger Sans" pitchFamily="2" charset="0"/>
                          <a:ea typeface="Blogger Sans" pitchFamily="2" charset="0"/>
                          <a:cs typeface="Calibri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D:\Загрузки\спасибо за вним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Dmitriy\Desktop\наталья презентация\коллаж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899592" y="116632"/>
            <a:ext cx="7272808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F:\DSC03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8680"/>
            <a:ext cx="5148064" cy="6048672"/>
          </a:xfrm>
          <a:prstGeom prst="rect">
            <a:avLst/>
          </a:prstGeom>
          <a:noFill/>
        </p:spPr>
      </p:pic>
      <p:pic>
        <p:nvPicPr>
          <p:cNvPr id="4" name="Picture 2" descr="C:\Users\Dmitriy\Desktop\выхаживание новорожденных\Фото работа\DSCN2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457199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Загрузки\пуп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469900"/>
            <a:ext cx="8864600" cy="591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D:\Загрузки\ikbybz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0888"/>
            <a:ext cx="4392488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logger Sans Medium" pitchFamily="2" charset="0"/>
                <a:ea typeface="Blogger Sans Medium" pitchFamily="2" charset="0"/>
              </a:rPr>
              <a:t>Набор для постановки силиконовой линии</a:t>
            </a:r>
            <a:endParaRPr lang="ru-RU" sz="2800" b="1" dirty="0">
              <a:latin typeface="Blogger Sans Medium" pitchFamily="2" charset="0"/>
              <a:ea typeface="Blogger Sans Medium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Необходима при выхаживании детей с ЭНМТ и ОНМТ при рождении.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Создает комфортные условия новорожденному (не ограничивает движения, снижает частоту 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инвазивных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манипуляций).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Удобна для длительного (до 40 дней) проведения 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инфузионной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терапии. </a:t>
            </a:r>
            <a:endParaRPr lang="ru-RU" sz="2800" dirty="0" smtClean="0">
              <a:latin typeface="Blogger Sans" pitchFamily="2" charset="0"/>
              <a:ea typeface="Blogger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Рентгенконтрастна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Необходима при введении 4 %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р-ра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Натрия 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гидрокарбоната,  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0,5% 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р-ров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Дофамина,  </a:t>
            </a:r>
            <a:r>
              <a:rPr lang="ru-RU" sz="2800" dirty="0" err="1" smtClean="0">
                <a:latin typeface="Blogger Sans" pitchFamily="2" charset="0"/>
                <a:ea typeface="Blogger Sans" pitchFamily="2" charset="0"/>
              </a:rPr>
              <a:t>Добутамина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 и высокого процента 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Глюкозы</a:t>
            </a:r>
            <a:r>
              <a:rPr lang="ru-RU" sz="2800" dirty="0" smtClean="0">
                <a:latin typeface="Blogger Sans" pitchFamily="2" charset="0"/>
                <a:ea typeface="Blogger Sans" pitchFamily="2" charset="0"/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endParaRPr lang="ru-RU" sz="2800" b="1" dirty="0">
              <a:latin typeface="Blogger Sans Medium" pitchFamily="2" charset="0"/>
              <a:ea typeface="Blogger Sans Mediu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logger Sans Medium" pitchFamily="2" charset="0"/>
                <a:ea typeface="Blogger Sans Medium" pitchFamily="2" charset="0"/>
              </a:rPr>
              <a:t>Преимущества </a:t>
            </a:r>
            <a:r>
              <a:rPr lang="ru-RU" sz="2800" b="1" dirty="0" err="1" smtClean="0">
                <a:latin typeface="Blogger Sans Medium" pitchFamily="2" charset="0"/>
                <a:ea typeface="Blogger Sans Medium" pitchFamily="2" charset="0"/>
              </a:rPr>
              <a:t>транскутанной</a:t>
            </a:r>
            <a:r>
              <a:rPr lang="ru-RU" sz="2800" b="1" dirty="0" smtClean="0">
                <a:latin typeface="Blogger Sans Medium" pitchFamily="2" charset="0"/>
                <a:ea typeface="Blogger Sans Medium" pitchFamily="2" charset="0"/>
              </a:rPr>
              <a:t> венозной линии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logger Sans Medium" pitchFamily="2" charset="0"/>
                <a:ea typeface="Blogger Sans Medium" pitchFamily="2" charset="0"/>
              </a:rPr>
              <a:t>Недостатки:</a:t>
            </a:r>
            <a:endParaRPr lang="ru-RU" sz="3200" b="1" dirty="0">
              <a:latin typeface="Blogger Sans Medium" pitchFamily="2" charset="0"/>
              <a:ea typeface="Blogger Sans Med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512" y="220486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Не допускается повторное введение при неудачной попытке.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Небольшой внутренний диаметр катетера,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невозможность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струйного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введения,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а только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инфузия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со скоростью не более 15 мл в час.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Не рекомендуется переливание крови, плазмы, жиров.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При непостоянной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инфузии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может произойти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тромбирование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катетера за 2-5 минут.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2.lan\Profiles\407gb2\Рабочий стол\фонi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-171400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Нормативные документы,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  регламентирующие правила постановки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 Medium" pitchFamily="2" charset="0"/>
                <a:ea typeface="Blogger Sans Medium" pitchFamily="2" charset="0"/>
                <a:cs typeface="Times New Roman" pitchFamily="18" charset="0"/>
              </a:rPr>
              <a:t> и ухода за силиконовыми линиями: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 Medium" pitchFamily="2" charset="0"/>
              <a:ea typeface="Blogger Sans Medium" pitchFamily="2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2067379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СанПиН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2.1.3.2630-10 «Санитарно-эпидемиологические требования к организациям, осуществляющим медицинскую деятельность»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ГОСТ Р 52623.4 «Технологии выполнения простых медицинских услуг.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Инвазивных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 вмешательств»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logger Sans" pitchFamily="2" charset="0"/>
                <a:ea typeface="Blogger Sans" pitchFamily="2" charset="0"/>
                <a:cs typeface="Times New Roman" pitchFamily="18" charset="0"/>
              </a:rPr>
              <a:t>Методические рекомендации по обеспечению и поддержанию периферического венозного доступа.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logger Sans" pitchFamily="2" charset="0"/>
              <a:ea typeface="Blogger Sans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1059</Words>
  <Application>Microsoft Office PowerPoint</Application>
  <PresentationFormat>Экран (4:3)</PresentationFormat>
  <Paragraphs>131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Профилактика ИСМП при постановке и уходе за внутривенной силиконовой линией   Козлова Оксана Васильевна, медицинская сестра палаты реанимации и интенсивной терапии новорожденных ГБУЗ СО «ТГКБ № 2 им. В. В. Баныкина»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ИСМП при постановке и уходе за внутривенной силиконовой линией</dc:title>
  <dc:creator>407gb2</dc:creator>
  <cp:lastModifiedBy>407gb2</cp:lastModifiedBy>
  <cp:revision>101</cp:revision>
  <dcterms:created xsi:type="dcterms:W3CDTF">2017-10-24T11:21:46Z</dcterms:created>
  <dcterms:modified xsi:type="dcterms:W3CDTF">2017-11-07T11:49:08Z</dcterms:modified>
</cp:coreProperties>
</file>