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5" r:id="rId5"/>
    <p:sldId id="263" r:id="rId6"/>
    <p:sldId id="300" r:id="rId7"/>
    <p:sldId id="267" r:id="rId8"/>
    <p:sldId id="310" r:id="rId9"/>
    <p:sldId id="278" r:id="rId10"/>
    <p:sldId id="296" r:id="rId11"/>
    <p:sldId id="294" r:id="rId12"/>
    <p:sldId id="287" r:id="rId13"/>
    <p:sldId id="289" r:id="rId14"/>
    <p:sldId id="311" r:id="rId15"/>
    <p:sldId id="295" r:id="rId16"/>
    <p:sldId id="301" r:id="rId17"/>
    <p:sldId id="312" r:id="rId18"/>
    <p:sldId id="313" r:id="rId19"/>
    <p:sldId id="307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4540-FE3C-4CCD-A840-BF6E69038D10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CE17D-8A98-4A79-9F86-AC3DCFBF4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4437063"/>
            <a:ext cx="9144000" cy="242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15363" y="6062243"/>
            <a:ext cx="3873672" cy="311793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EEF0F5C9-A685-48EF-A4F4-F6DC57D260B4}" type="datetime1">
              <a:rPr lang="fi-FI" smtClean="0"/>
              <a:t>7.11.2017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715363" y="5697119"/>
            <a:ext cx="38736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804" y="348712"/>
            <a:ext cx="1502899" cy="1163355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1" y="6002281"/>
            <a:ext cx="2279133" cy="389826"/>
          </a:xfrm>
          <a:prstGeom prst="rect">
            <a:avLst/>
          </a:prstGeom>
        </p:spPr>
      </p:pic>
      <p:sp>
        <p:nvSpPr>
          <p:cNvPr id="13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613596" y="3573016"/>
            <a:ext cx="7977475" cy="403225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613596" y="2564904"/>
            <a:ext cx="7977475" cy="1005976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4572000" y="348712"/>
            <a:ext cx="2149273" cy="11633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19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28776"/>
            <a:ext cx="8291264" cy="449738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25344"/>
            <a:ext cx="9144000" cy="35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 userDrawn="1"/>
        </p:nvSpPr>
        <p:spPr>
          <a:xfrm>
            <a:off x="8307521" y="6586346"/>
            <a:ext cx="447273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0894-0752-408B-B239-28D4C00E7C09}" type="slidenum">
              <a:rPr lang="fi-FI" sz="9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i-FI" sz="9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8" y="6615520"/>
            <a:ext cx="1008440" cy="172485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395536" y="326284"/>
            <a:ext cx="6624736" cy="845521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756" y="326284"/>
            <a:ext cx="1092301" cy="845521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2"/>
          </p:nvPr>
        </p:nvSpPr>
        <p:spPr>
          <a:xfrm>
            <a:off x="6156176" y="326283"/>
            <a:ext cx="1322527" cy="845521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 smtClean="0"/>
              <a:t>Click icon to add picture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2882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Гигиена рук медицинского персонала – главная мера в профилактике инфекций связанных с оказанием медицинской </a:t>
            </a:r>
            <a:r>
              <a:rPr lang="ru-RU" dirty="0" smtClean="0"/>
              <a:t>помощи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9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448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ГИГИЕНИЧЕСКАЯ ОБРАБОТКА РУК. СПИРТОВЫЕ АНТИСЕПТИКИ</a:t>
            </a:r>
          </a:p>
          <a:p>
            <a:pPr marL="0" indent="0">
              <a:buNone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Федеральные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клинические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выбору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химических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средств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Эффективные концентрации спиртов в кожных антисептиках: изопропиловый – не менее 60%; этиловый – не менее 70%, наличие смеси спиртов  - 60% - 70%;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Изопропиловый спирт в концентрации НЕ менее 60% вызывает гибель микобактерии туберкулеза;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кожным антисептикам на основе спиртов не установлено формирование резистентности.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3"/>
            <a:ext cx="8291264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ГИГИЕНИЧЕСКАЯ </a:t>
            </a:r>
            <a:r>
              <a:rPr lang="ru-RU" sz="2400" b="1" i="1" dirty="0">
                <a:solidFill>
                  <a:schemeClr val="tx2"/>
                </a:solidFill>
              </a:rPr>
              <a:t>ОБРАБОТКА РУК. СПИРТОВЫЕ АНТИСЕПТИКИ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микробов в процессе мытья рук </a:t>
            </a:r>
          </a:p>
          <a:p>
            <a:pPr marL="0" indent="0">
              <a:buNone/>
              <a:defRPr/>
            </a:pP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    - </a:t>
            </a:r>
            <a:r>
              <a:rPr lang="fi-FI" sz="2400" dirty="0">
                <a:solidFill>
                  <a:schemeClr val="tx2"/>
                </a:solidFill>
              </a:rPr>
              <a:t>15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секунд</a:t>
            </a:r>
            <a:r>
              <a:rPr lang="fi-FI" sz="2400" dirty="0">
                <a:solidFill>
                  <a:schemeClr val="tx2"/>
                </a:solidFill>
              </a:rPr>
              <a:t>	</a:t>
            </a:r>
            <a:r>
              <a:rPr lang="fi-FI" sz="2400" dirty="0" smtClean="0">
                <a:solidFill>
                  <a:schemeClr val="tx2"/>
                </a:solidFill>
              </a:rPr>
              <a:t>              0,6 </a:t>
            </a:r>
            <a:r>
              <a:rPr lang="fi-FI" sz="2400" dirty="0">
                <a:solidFill>
                  <a:schemeClr val="tx2"/>
                </a:solidFill>
              </a:rPr>
              <a:t>- </a:t>
            </a:r>
            <a:r>
              <a:rPr lang="fi-FI" sz="2400" dirty="0" smtClean="0">
                <a:solidFill>
                  <a:schemeClr val="tx2"/>
                </a:solidFill>
              </a:rPr>
              <a:t> 1,1 </a:t>
            </a:r>
            <a:r>
              <a:rPr lang="fi-FI" sz="2400" dirty="0">
                <a:solidFill>
                  <a:schemeClr val="tx2"/>
                </a:solidFill>
              </a:rPr>
              <a:t>log             </a:t>
            </a:r>
          </a:p>
          <a:p>
            <a:pPr>
              <a:buNone/>
              <a:defRPr/>
            </a:pPr>
            <a:r>
              <a:rPr lang="fi-FI" sz="2400" dirty="0">
                <a:solidFill>
                  <a:schemeClr val="tx2"/>
                </a:solidFill>
              </a:rPr>
              <a:t>   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- </a:t>
            </a:r>
            <a:r>
              <a:rPr lang="fi-FI" sz="2400" dirty="0">
                <a:solidFill>
                  <a:schemeClr val="tx2"/>
                </a:solidFill>
              </a:rPr>
              <a:t>30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секунд</a:t>
            </a:r>
            <a:r>
              <a:rPr lang="fi-FI" sz="2400" dirty="0">
                <a:solidFill>
                  <a:schemeClr val="tx2"/>
                </a:solidFill>
              </a:rPr>
              <a:t> 	1,8 -2,8 log</a:t>
            </a:r>
          </a:p>
          <a:p>
            <a:pPr>
              <a:buNone/>
              <a:defRPr/>
            </a:pPr>
            <a:r>
              <a:rPr lang="fi-FI" sz="2400" dirty="0">
                <a:solidFill>
                  <a:schemeClr val="tx2"/>
                </a:solidFill>
              </a:rPr>
              <a:t>   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fi-FI" sz="2400" dirty="0" smtClean="0">
                <a:solidFill>
                  <a:schemeClr val="tx2"/>
                </a:solidFill>
              </a:rPr>
              <a:t>- </a:t>
            </a:r>
            <a:r>
              <a:rPr lang="fi-FI" sz="2400" dirty="0">
                <a:solidFill>
                  <a:schemeClr val="tx2"/>
                </a:solidFill>
              </a:rPr>
              <a:t>1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минута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              </a:t>
            </a:r>
            <a:r>
              <a:rPr lang="fi-FI" sz="2400" dirty="0" smtClean="0">
                <a:solidFill>
                  <a:schemeClr val="tx2"/>
                </a:solidFill>
              </a:rPr>
              <a:t>2,7 </a:t>
            </a:r>
            <a:r>
              <a:rPr lang="fi-FI" sz="2400" dirty="0">
                <a:solidFill>
                  <a:schemeClr val="tx2"/>
                </a:solidFill>
              </a:rPr>
              <a:t>-3 log</a:t>
            </a:r>
          </a:p>
          <a:p>
            <a:pPr>
              <a:buNone/>
              <a:defRPr/>
            </a:pPr>
            <a:r>
              <a:rPr lang="fi-FI" sz="2400" dirty="0">
                <a:solidFill>
                  <a:srgbClr val="FF0000"/>
                </a:solidFill>
              </a:rPr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    </a:t>
            </a:r>
            <a:r>
              <a:rPr lang="fi-FI" sz="2400" dirty="0" smtClean="0">
                <a:solidFill>
                  <a:srgbClr val="FF0000"/>
                </a:solidFill>
              </a:rPr>
              <a:t>- </a:t>
            </a:r>
            <a:r>
              <a:rPr lang="ru-RU" sz="2400" u="sng" dirty="0" smtClean="0">
                <a:solidFill>
                  <a:srgbClr val="FF0000"/>
                </a:solidFill>
              </a:rPr>
              <a:t>4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минуты  </a:t>
            </a:r>
            <a:r>
              <a:rPr lang="ru-RU" sz="2400" u="sng" dirty="0">
                <a:solidFill>
                  <a:srgbClr val="FF0000"/>
                </a:solidFill>
              </a:rPr>
              <a:t>	</a:t>
            </a:r>
            <a:r>
              <a:rPr lang="fi-FI" sz="2400" u="sng" dirty="0" smtClean="0">
                <a:solidFill>
                  <a:srgbClr val="FF0000"/>
                </a:solidFill>
              </a:rPr>
              <a:t>3,7 </a:t>
            </a:r>
            <a:r>
              <a:rPr lang="fi-FI" sz="2400" u="sng" dirty="0">
                <a:solidFill>
                  <a:srgbClr val="FF0000"/>
                </a:solidFill>
              </a:rPr>
              <a:t>log</a:t>
            </a:r>
            <a:r>
              <a:rPr lang="fi-FI" sz="2400" dirty="0">
                <a:solidFill>
                  <a:schemeClr val="tx2"/>
                </a:solidFill>
              </a:rPr>
              <a:t>	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микробов при обработке рук антисептиком</a:t>
            </a:r>
          </a:p>
          <a:p>
            <a:pPr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	</a:t>
            </a:r>
            <a:r>
              <a:rPr lang="fi-FI" sz="2400" dirty="0">
                <a:solidFill>
                  <a:schemeClr val="tx2"/>
                </a:solidFill>
              </a:rPr>
              <a:t>- </a:t>
            </a:r>
            <a:r>
              <a:rPr lang="fi-FI" sz="2400" u="sng" dirty="0">
                <a:solidFill>
                  <a:srgbClr val="FF0000"/>
                </a:solidFill>
              </a:rPr>
              <a:t>30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секунд</a:t>
            </a:r>
            <a:r>
              <a:rPr lang="fi-FI" sz="2400" u="sng" dirty="0">
                <a:solidFill>
                  <a:srgbClr val="FF0000"/>
                </a:solidFill>
              </a:rPr>
              <a:t> 	3,4 -3,7 log</a:t>
            </a:r>
          </a:p>
          <a:p>
            <a:pPr>
              <a:buNone/>
              <a:defRPr/>
            </a:pPr>
            <a:r>
              <a:rPr lang="fi-FI" sz="2400" dirty="0">
                <a:solidFill>
                  <a:schemeClr val="tx2"/>
                </a:solidFill>
              </a:rPr>
              <a:t>  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>
                <a:solidFill>
                  <a:schemeClr val="tx2"/>
                </a:solidFill>
              </a:rPr>
              <a:t>- 2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минуты</a:t>
            </a:r>
            <a:r>
              <a:rPr lang="fi-FI" sz="2400" dirty="0">
                <a:solidFill>
                  <a:schemeClr val="tx2"/>
                </a:solidFill>
              </a:rPr>
              <a:t> 	4,4 - 5,1 log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728192" cy="11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448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2"/>
                </a:solidFill>
                <a:latin typeface="+mj-lt"/>
              </a:rPr>
              <a:t>ГИГИЕНИЧЕСКАЯ ОБРАБОТКА РУК. СПИРТОВЫЕ АНТИСЕПТИКИ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Методы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гигиенической обработки рук с использованием спиртсодержащих антисептиков являются  наиболее быстрыми и эффективными, в сравнении с  мытьем рук  водой с мылом , если на руках не видны загрязнения.*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* Категория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IA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Руководство ВОЗ  по гигиене рук в медико-санитарной помощи, 2006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43975"/>
            <a:ext cx="8291264" cy="288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Сравнительная характеристика антисептиков, используемых для гигиены рук.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65403"/>
              </p:ext>
            </p:extLst>
          </p:nvPr>
        </p:nvGraphicFramePr>
        <p:xfrm>
          <a:off x="-1" y="1628800"/>
          <a:ext cx="9144001" cy="4839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902"/>
                <a:gridCol w="773219"/>
                <a:gridCol w="776670"/>
                <a:gridCol w="980332"/>
                <a:gridCol w="662759"/>
                <a:gridCol w="662759"/>
                <a:gridCol w="1311710"/>
                <a:gridCol w="2678650"/>
              </a:tblGrid>
              <a:tr h="430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Группа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Грам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(+) бактерии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Грам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(-) бактерии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Микобактерии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Грибы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Вирусы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Начало действия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Особенности действия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</a:tr>
              <a:tr h="722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Спирты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Быстрое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Оптимальная концентрация 60-95%, не обладают </a:t>
                      </a:r>
                      <a:r>
                        <a:rPr lang="ru-RU" sz="1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персистирующей</a:t>
                      </a:r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антимикробной активностью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auto"/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  <a:tr h="86179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Хлоргексидин</a:t>
                      </a:r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2% и 4% </a:t>
                      </a:r>
                      <a:r>
                        <a:rPr lang="ru-RU" sz="11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раствор</a:t>
                      </a:r>
                    </a:p>
                    <a:p>
                      <a:pPr algn="ctr" fontAlgn="auto"/>
                      <a:endParaRPr lang="ru-RU" sz="1100" b="1" i="0" u="none" strike="noStrike" dirty="0" smtClean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  <a:p>
                      <a:pPr algn="ctr" fontAlgn="auto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Постепенное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lvl="0"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Обладает </a:t>
                      </a:r>
                      <a:r>
                        <a:rPr lang="ru-RU" sz="1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персистирующей</a:t>
                      </a:r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антимикробной активностью, низкая частота 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возникновения </a:t>
                      </a:r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аллергических 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реакций</a:t>
                      </a:r>
                    </a:p>
                    <a:p>
                      <a:pPr lvl="0" algn="l" fontAlgn="auto"/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  <a:tr h="519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Препараты йода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Постепенное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Вызывает ожоги кожи, выраженное </a:t>
                      </a:r>
                      <a:r>
                        <a:rPr lang="ru-RU" sz="1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раздражжающее</a:t>
                      </a:r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воздействие на кожу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auto"/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  <a:tr h="709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Йодоформ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Постепенное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Менее выраженное воздействие, чем у препаратов йода, чувствительность кожи и препаратов различается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auto"/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  <a:tr h="4308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Производные </a:t>
                      </a:r>
                      <a:r>
                        <a:rPr lang="ru-RU" sz="11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фенола</a:t>
                      </a:r>
                    </a:p>
                    <a:p>
                      <a:pPr algn="ctr" fontAlgn="auto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Постепенное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Эффект нейтрализуется </a:t>
                      </a:r>
                      <a:r>
                        <a:rPr lang="ru-RU" sz="1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неионными</a:t>
                      </a:r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ПАВ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</a:tr>
              <a:tr h="481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Триклозан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+++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Постепенное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Чувствительность кожи к препаратам 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различна</a:t>
                      </a:r>
                    </a:p>
                    <a:p>
                      <a:pPr algn="l" fontAlgn="auto"/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  <a:tr h="595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ЧАС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++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Медленное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Используются только в сочетании со спиртами. Экологически небезопасны</a:t>
                      </a:r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auto"/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 Cyr"/>
                      </a:endParaRPr>
                    </a:p>
                  </a:txBody>
                  <a:tcPr marL="9324" marR="9324" marT="93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1070" y="1388003"/>
            <a:ext cx="8291264" cy="4489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</a:rPr>
              <a:t>ОБРАБОТКА РУК. НЕОБХОДИМЫЕ УСЛОВИЯ</a:t>
            </a:r>
            <a:endParaRPr lang="ru-RU" sz="2400" b="1" i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746596"/>
            <a:ext cx="2376264" cy="112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36514"/>
            <a:ext cx="3725789" cy="2483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89" y="4180594"/>
            <a:ext cx="2550723" cy="197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22" y="1934718"/>
            <a:ext cx="2442234" cy="184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93" y="1948009"/>
            <a:ext cx="2583643" cy="1830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56" y="4159139"/>
            <a:ext cx="2575980" cy="19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Sormuskäs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60" y="1388003"/>
            <a:ext cx="5674568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7200" y="2667000"/>
            <a:ext cx="2819400" cy="1295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i-FI" altLang="ru-RU" sz="2000" b="1" dirty="0">
                <a:solidFill>
                  <a:srgbClr val="CC0000"/>
                </a:solidFill>
              </a:rPr>
              <a:t>Под ногтями</a:t>
            </a:r>
            <a:endParaRPr lang="fi-FI" altLang="ru-RU" sz="2000" dirty="0"/>
          </a:p>
          <a:p>
            <a:pPr lvl="1"/>
            <a:r>
              <a:rPr lang="ru-RU" altLang="ru-RU" b="1" dirty="0">
                <a:solidFill>
                  <a:schemeClr val="tx2"/>
                </a:solidFill>
              </a:rPr>
              <a:t>до 5 млн. микробов</a:t>
            </a:r>
            <a:endParaRPr lang="fi-FI" alt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990487" y="2420888"/>
            <a:ext cx="3124200" cy="1143000"/>
          </a:xfrm>
          <a:prstGeom prst="rect">
            <a:avLst/>
          </a:prstGeo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i-FI" altLang="ru-RU" sz="2000" b="1" dirty="0" smtClean="0">
                <a:solidFill>
                  <a:srgbClr val="CC0000"/>
                </a:solidFill>
              </a:rPr>
              <a:t>На месте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раны</a:t>
            </a:r>
            <a:endParaRPr lang="fi-FI" altLang="ru-RU" sz="2000" dirty="0" smtClean="0"/>
          </a:p>
          <a:p>
            <a:pPr lvl="1"/>
            <a:r>
              <a:rPr lang="ru-RU" altLang="ru-RU" sz="2000" b="1" dirty="0" smtClean="0">
                <a:solidFill>
                  <a:schemeClr val="tx2"/>
                </a:solidFill>
              </a:rPr>
              <a:t>до 6 млрд. микробов </a:t>
            </a:r>
            <a:endParaRPr lang="fi-FI" altLang="ru-RU" b="1" dirty="0">
              <a:solidFill>
                <a:schemeClr val="tx2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34000" y="4841875"/>
            <a:ext cx="3124200" cy="1143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i-FI" altLang="ru-RU" sz="2000" b="1" dirty="0">
                <a:solidFill>
                  <a:srgbClr val="CC0000"/>
                </a:solidFill>
              </a:rPr>
              <a:t>Под кольцом</a:t>
            </a:r>
            <a:endParaRPr lang="fi-FI" altLang="ru-RU" sz="2000" dirty="0"/>
          </a:p>
          <a:p>
            <a:pPr lvl="1"/>
            <a:r>
              <a:rPr lang="ru-RU" altLang="ru-RU" b="1" dirty="0">
                <a:solidFill>
                  <a:schemeClr val="tx2"/>
                </a:solidFill>
              </a:rPr>
              <a:t>до 700 млн. микробов</a:t>
            </a:r>
            <a:endParaRPr lang="fi-FI" altLang="ru-RU" b="1" dirty="0">
              <a:solidFill>
                <a:schemeClr val="tx2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09600" y="5634038"/>
            <a:ext cx="4467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ru-RU" sz="2000" b="1" dirty="0">
                <a:solidFill>
                  <a:schemeClr val="tx2"/>
                </a:solidFill>
                <a:latin typeface="Arial" charset="0"/>
              </a:rPr>
              <a:t>Чистые руки - это лучшее противомикробное средство</a:t>
            </a:r>
            <a:endParaRPr lang="fi-FI" altLang="ru-RU" sz="20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" y="1484784"/>
            <a:ext cx="4610101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rin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5638"/>
            <a:ext cx="42830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1070" y="1388003"/>
            <a:ext cx="8291264" cy="4489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</a:rPr>
              <a:t>ПРИМЕНЕНИЕ ПЕРЧАТОК</a:t>
            </a:r>
            <a:endParaRPr lang="ru-RU" sz="2400" b="1" i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746596"/>
            <a:ext cx="2376264" cy="112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2" y="2060848"/>
            <a:ext cx="7239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9363"/>
            <a:ext cx="9144000" cy="4965941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ПРИМЕНЕНИЕ ПЕРЧАТОК:</a:t>
            </a:r>
            <a:endParaRPr lang="ru-RU" sz="2400" b="1" i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12</a:t>
            </a:r>
            <a:r>
              <a:rPr lang="ru-RU" dirty="0" smtClean="0">
                <a:solidFill>
                  <a:schemeClr val="tx2"/>
                </a:solidFill>
              </a:rPr>
              <a:t>.4.7.2. Не допускается использование одной и той же пары перчаток при контакте с двумя и более пациентами, при переходе от одного пациента к другому или от контаминированного участка тела к чистому. После </a:t>
            </a:r>
            <a:r>
              <a:rPr lang="ru-RU" dirty="0" err="1" smtClean="0">
                <a:solidFill>
                  <a:schemeClr val="tx2"/>
                </a:solidFill>
              </a:rPr>
              <a:t>сеятия</a:t>
            </a:r>
            <a:r>
              <a:rPr lang="ru-RU" dirty="0" smtClean="0">
                <a:solidFill>
                  <a:schemeClr val="tx2"/>
                </a:solidFill>
              </a:rPr>
              <a:t> перчаток проводят гигиеническую обработку рук.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12.4.7.3. При загрязнении перчаток выделениями, кровью и т.п….следует тампоном (салфеткой), смоченным раствором дезинфицирующего средства (антисептика), убрать видимые загрязнения. Снять перчатки…затем утилизировать. Руки обработать антисептиком.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Использование перчаток не отменяет дезинфекции рук!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/>
              </a:solidFill>
            </a:endParaRPr>
          </a:p>
          <a:p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9363"/>
            <a:ext cx="9144000" cy="4965941"/>
          </a:xfrm>
        </p:spPr>
        <p:txBody>
          <a:bodyPr>
            <a:normAutofit fontScale="92500" lnSpcReduction="10000"/>
          </a:bodyPr>
          <a:lstStyle/>
          <a:p>
            <a:endParaRPr lang="ru-RU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ПРИМЕНЕНИЕ ПЕРЧАТОК:</a:t>
            </a:r>
            <a:endParaRPr lang="ru-RU" sz="2400" b="1" i="1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5.9</a:t>
            </a:r>
            <a:r>
              <a:rPr lang="ru-RU" dirty="0">
                <a:solidFill>
                  <a:schemeClr val="tx2"/>
                </a:solidFill>
              </a:rPr>
              <a:t>. Перчатки во время выполнения манипуляций не рекомендуется обрабатывать антисептическими и дезинфицирующими средствами, так как это отрицательно влияет на их герметичность и может привести к усилению проницаемости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7.2. Обработку перчаток спиртсодержащими и иными антисептическими средствами перед началом операции и в ходе работы производить не рекомендуется, так как они увеличивают пористость/проницаемость материала перчаток и создают условия для преодоления защитного барьера микроорганизмами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Использование перчаток не отменяет дезинфекции рук!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500" b="1" i="1" dirty="0">
                <a:solidFill>
                  <a:schemeClr val="tx2"/>
                </a:solidFill>
              </a:rPr>
              <a:t>Методические рекомендации МР 3.5.1.0113-16</a:t>
            </a:r>
          </a:p>
          <a:p>
            <a:pPr marL="0" indent="0">
              <a:buNone/>
            </a:pPr>
            <a:r>
              <a:rPr lang="ru-RU" sz="1500" b="1" i="1" dirty="0">
                <a:solidFill>
                  <a:schemeClr val="tx2"/>
                </a:solidFill>
              </a:rPr>
              <a:t>“Использование перчаток для профилактики инфекций, связанных с оказанием медицинской помощи, в медицинских организациях”</a:t>
            </a:r>
          </a:p>
          <a:p>
            <a:pPr marL="0" indent="0">
              <a:buNone/>
            </a:pPr>
            <a:endParaRPr lang="ru-RU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2"/>
              </a:solidFill>
            </a:endParaRPr>
          </a:p>
          <a:p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2520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ГИГИЕНА РУК – </a:t>
            </a:r>
            <a:r>
              <a:rPr lang="ru-RU" sz="3600" dirty="0">
                <a:solidFill>
                  <a:schemeClr val="tx2"/>
                </a:solidFill>
              </a:rPr>
              <a:t>главное мероприятие обеспечения безопасности пациентов, путем сокращения распространения инфекций, связанных с оказанием медико-санитарной помощи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Благодарю за внимание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8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2520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i="1" dirty="0">
                <a:solidFill>
                  <a:schemeClr val="tx2"/>
                </a:solidFill>
              </a:rPr>
              <a:t>Руки медицинского персонала являются одним из ключевых факторов в передаче патогенных микроорганизмов, как от медицинского персонала пациентам, так и от пациентов медицинскому </a:t>
            </a:r>
            <a:r>
              <a:rPr lang="ru-RU" sz="3600" i="1" dirty="0" smtClean="0">
                <a:solidFill>
                  <a:schemeClr val="tx2"/>
                </a:solidFill>
              </a:rPr>
              <a:t>персоналу</a:t>
            </a:r>
            <a:endParaRPr lang="ru-RU" sz="36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4489269"/>
          </a:xfrm>
        </p:spPr>
        <p:txBody>
          <a:bodyPr>
            <a:normAutofit/>
          </a:bodyPr>
          <a:lstStyle/>
          <a:p>
            <a:pPr marL="0" lvl="1" indent="0" algn="ctr">
              <a:buClr>
                <a:srgbClr val="404040"/>
              </a:buClr>
              <a:buSzPct val="10000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ГИГИЕНА РУК. АКТУАЛНОСТЬ В ЦИФРАХ.</a:t>
            </a:r>
          </a:p>
          <a:p>
            <a:pPr marL="342900" lvl="1" indent="-342900">
              <a:buClr>
                <a:srgbClr val="40404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В России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по данным экспертов число ИСМП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2 – 2,5 млн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человек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;</a:t>
            </a:r>
          </a:p>
          <a:p>
            <a:pPr marL="342900" lvl="1" indent="-342900">
              <a:buClr>
                <a:srgbClr val="40404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Приблизительно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85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%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возбудителей ИСМП переносятся с руками медицинских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работников</a:t>
            </a:r>
            <a:endParaRPr lang="en-GB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355600" lvl="1" indent="-355600">
              <a:buClr>
                <a:srgbClr val="40404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Приблизительно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каждую секунду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в больнице пропускается гигиена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рук</a:t>
            </a:r>
            <a:endParaRPr lang="en-GB" sz="24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355600" lvl="1" indent="-355600">
              <a:buClr>
                <a:srgbClr val="40404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40%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снижение ИСМП может быть достигнуто с помощью повышения приверженности гигиене рук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297710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chemeClr val="tx2"/>
                </a:solidFill>
              </a:rPr>
              <a:t>Гигиена рук </a:t>
            </a:r>
            <a:endParaRPr lang="en-US" sz="51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800" dirty="0" smtClean="0">
              <a:solidFill>
                <a:schemeClr val="tx2"/>
              </a:solidFill>
            </a:endParaRPr>
          </a:p>
          <a:p>
            <a:r>
              <a:rPr lang="ru-RU" sz="3800" dirty="0" smtClean="0">
                <a:solidFill>
                  <a:schemeClr val="tx2"/>
                </a:solidFill>
              </a:rPr>
              <a:t>Неотъемлемая </a:t>
            </a:r>
            <a:r>
              <a:rPr lang="ru-RU" sz="3800" dirty="0">
                <a:solidFill>
                  <a:schemeClr val="tx2"/>
                </a:solidFill>
              </a:rPr>
              <a:t>часть лечебного </a:t>
            </a:r>
            <a:r>
              <a:rPr lang="ru-RU" sz="3800" dirty="0" smtClean="0">
                <a:solidFill>
                  <a:schemeClr val="tx2"/>
                </a:solidFill>
              </a:rPr>
              <a:t>процесса.</a:t>
            </a:r>
            <a:endParaRPr lang="ru-RU" sz="3800" dirty="0">
              <a:solidFill>
                <a:schemeClr val="tx2"/>
              </a:solidFill>
            </a:endParaRPr>
          </a:p>
          <a:p>
            <a:r>
              <a:rPr lang="ru-RU" sz="3800" dirty="0">
                <a:solidFill>
                  <a:schemeClr val="tx2"/>
                </a:solidFill>
                <a:cs typeface="Times New Roman" pitchFamily="18" charset="0"/>
              </a:rPr>
              <a:t>Основа безопасности больных</a:t>
            </a:r>
            <a:r>
              <a:rPr lang="fi-FI" sz="3800" dirty="0">
                <a:solidFill>
                  <a:schemeClr val="tx2"/>
                </a:solidFill>
              </a:rPr>
              <a:t> </a:t>
            </a:r>
            <a:r>
              <a:rPr lang="ru-RU" sz="3800" dirty="0">
                <a:solidFill>
                  <a:schemeClr val="tx2"/>
                </a:solidFill>
              </a:rPr>
              <a:t>и </a:t>
            </a:r>
            <a:r>
              <a:rPr lang="ru-RU" sz="3800" dirty="0" smtClean="0">
                <a:solidFill>
                  <a:schemeClr val="tx2"/>
                </a:solidFill>
              </a:rPr>
              <a:t>персонала.</a:t>
            </a:r>
            <a:endParaRPr lang="ru-RU" sz="3800" dirty="0">
              <a:solidFill>
                <a:schemeClr val="tx2"/>
              </a:solidFill>
            </a:endParaRPr>
          </a:p>
          <a:p>
            <a:r>
              <a:rPr lang="ru-RU" sz="3800" dirty="0">
                <a:solidFill>
                  <a:schemeClr val="tx2"/>
                </a:solidFill>
              </a:rPr>
              <a:t>Часть </a:t>
            </a:r>
            <a:r>
              <a:rPr lang="ru-RU" sz="3800" dirty="0">
                <a:solidFill>
                  <a:schemeClr val="tx2"/>
                </a:solidFill>
                <a:cs typeface="Times New Roman" pitchFamily="18" charset="0"/>
              </a:rPr>
              <a:t>профессиональной подготовки медицинского </a:t>
            </a:r>
            <a:r>
              <a:rPr lang="ru-RU" sz="3800" dirty="0" smtClean="0">
                <a:solidFill>
                  <a:schemeClr val="tx2"/>
                </a:solidFill>
                <a:cs typeface="Times New Roman" pitchFamily="18" charset="0"/>
              </a:rPr>
              <a:t>персонала.</a:t>
            </a:r>
            <a:endParaRPr lang="ru-RU" sz="3800" dirty="0">
              <a:solidFill>
                <a:schemeClr val="tx2"/>
              </a:solidFill>
            </a:endParaRPr>
          </a:p>
          <a:p>
            <a:r>
              <a:rPr lang="ru-RU" sz="3800" dirty="0">
                <a:solidFill>
                  <a:schemeClr val="tx2"/>
                </a:solidFill>
                <a:cs typeface="Times New Roman" pitchFamily="18" charset="0"/>
              </a:rPr>
              <a:t>Условие для мотивации</a:t>
            </a:r>
            <a:r>
              <a:rPr lang="ru-RU" sz="3800" dirty="0">
                <a:solidFill>
                  <a:schemeClr val="tx2"/>
                </a:solidFill>
              </a:rPr>
              <a:t> </a:t>
            </a:r>
            <a:r>
              <a:rPr lang="ru-RU" sz="3800" dirty="0" smtClean="0">
                <a:solidFill>
                  <a:schemeClr val="tx2"/>
                </a:solidFill>
              </a:rPr>
              <a:t>персонала.</a:t>
            </a:r>
            <a:endParaRPr lang="ru-RU" sz="3800" dirty="0">
              <a:solidFill>
                <a:schemeClr val="tx2"/>
              </a:solidFill>
            </a:endParaRPr>
          </a:p>
          <a:p>
            <a:r>
              <a:rPr lang="ru-RU" sz="3800" dirty="0">
                <a:solidFill>
                  <a:schemeClr val="tx2"/>
                </a:solidFill>
                <a:cs typeface="Times New Roman" pitchFamily="18" charset="0"/>
              </a:rPr>
              <a:t>Реальный способ снижения расходов на </a:t>
            </a:r>
            <a:r>
              <a:rPr lang="ru-RU" sz="3800" dirty="0" smtClean="0">
                <a:solidFill>
                  <a:schemeClr val="tx2"/>
                </a:solidFill>
                <a:cs typeface="Times New Roman" pitchFamily="18" charset="0"/>
              </a:rPr>
              <a:t>лечение.</a:t>
            </a:r>
            <a:r>
              <a:rPr lang="fi-FI" sz="3800" dirty="0" smtClean="0">
                <a:solidFill>
                  <a:schemeClr val="tx2"/>
                </a:solidFill>
              </a:rPr>
              <a:t> </a:t>
            </a:r>
            <a:r>
              <a:rPr lang="ru-RU" sz="3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3800" dirty="0">
              <a:solidFill>
                <a:schemeClr val="tx2"/>
              </a:solidFill>
            </a:endParaRPr>
          </a:p>
          <a:p>
            <a:r>
              <a:rPr lang="ru-RU" sz="3800" dirty="0" smtClean="0">
                <a:solidFill>
                  <a:schemeClr val="tx2"/>
                </a:solidFill>
                <a:cs typeface="Times New Roman" pitchFamily="18" charset="0"/>
              </a:rPr>
              <a:t>Сфера </a:t>
            </a:r>
            <a:r>
              <a:rPr lang="ru-RU" sz="3800" dirty="0">
                <a:solidFill>
                  <a:schemeClr val="tx2"/>
                </a:solidFill>
                <a:cs typeface="Times New Roman" pitchFamily="18" charset="0"/>
              </a:rPr>
              <a:t>озабоченности международного  </a:t>
            </a:r>
            <a:r>
              <a:rPr lang="ru-RU" sz="3800" dirty="0" smtClean="0">
                <a:solidFill>
                  <a:schemeClr val="tx2"/>
                </a:solidFill>
                <a:cs typeface="Times New Roman" pitchFamily="18" charset="0"/>
              </a:rPr>
              <a:t>здравоохранения.</a:t>
            </a:r>
            <a:endParaRPr lang="en-GB" sz="3800" dirty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03" y="4365104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332836"/>
            <a:ext cx="4968552" cy="8665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Руководства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395536" y="1199363"/>
            <a:ext cx="8496944" cy="5037949"/>
          </a:xfrm>
        </p:spPr>
        <p:txBody>
          <a:bodyPr>
            <a:normAutofit fontScale="55000" lnSpcReduction="20000"/>
          </a:bodyPr>
          <a:lstStyle/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4400" b="1" dirty="0">
                <a:solidFill>
                  <a:srgbClr val="204380"/>
                </a:solidFill>
              </a:rPr>
              <a:t>СанПиН 2.1.3.2630-10 «Санитарно-эпидемиологические требования к организациям, осуществляющим медицинскую деятельность» 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>
                <a:solidFill>
                  <a:srgbClr val="204380"/>
                </a:solidFill>
              </a:rPr>
              <a:t>Руководство ВОЗ по гигиене рук в медико-санитарной помощи (Всемирный альянс за безопасность пациентов, 2006 г.)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>
                <a:solidFill>
                  <a:srgbClr val="204380"/>
                </a:solidFill>
              </a:rPr>
              <a:t>Федеральный закон №323-ФЗ от 21.11.2011 «Об основах охраны здоровья граждан в РФ»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>
                <a:solidFill>
                  <a:srgbClr val="204380"/>
                </a:solidFill>
              </a:rPr>
              <a:t>ФЗ № 52-ФЗ от 30.03.199 «О санитарно-эпидемиологическим благополучии  населения» (с изменениями от 30.12.01, 10.01.03., 22.08.04., 09.05.05., 31.12.05.).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>
                <a:solidFill>
                  <a:srgbClr val="204380"/>
                </a:solidFill>
              </a:rPr>
              <a:t>Национальная концепция по профилактике инфекций связанных с оказанием медицинской </a:t>
            </a:r>
            <a:r>
              <a:rPr lang="ru-RU" altLang="ru-RU" sz="3600" dirty="0" smtClean="0">
                <a:solidFill>
                  <a:srgbClr val="204380"/>
                </a:solidFill>
              </a:rPr>
              <a:t>помощи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 smtClean="0">
                <a:solidFill>
                  <a:srgbClr val="204380"/>
                </a:solidFill>
              </a:rPr>
              <a:t>Рекомендации </a:t>
            </a:r>
            <a:r>
              <a:rPr lang="ru-RU" altLang="ru-RU" sz="3600" dirty="0">
                <a:solidFill>
                  <a:srgbClr val="204380"/>
                </a:solidFill>
              </a:rPr>
              <a:t>по мытью и антисептике рук. Перчатки в системе инфекционного контроля / Под ред. академика РАЕН </a:t>
            </a:r>
            <a:r>
              <a:rPr lang="ru-RU" altLang="ru-RU" sz="3600" dirty="0" err="1">
                <a:solidFill>
                  <a:srgbClr val="204380"/>
                </a:solidFill>
              </a:rPr>
              <a:t>Л.П.Зуевой</a:t>
            </a:r>
            <a:r>
              <a:rPr lang="ru-RU" altLang="ru-RU" sz="3600" dirty="0">
                <a:solidFill>
                  <a:srgbClr val="204380"/>
                </a:solidFill>
              </a:rPr>
              <a:t>. – СПб, </a:t>
            </a:r>
            <a:r>
              <a:rPr lang="ru-RU" altLang="ru-RU" sz="3600" dirty="0" smtClean="0">
                <a:solidFill>
                  <a:srgbClr val="204380"/>
                </a:solidFill>
              </a:rPr>
              <a:t>2006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600" dirty="0" smtClean="0">
                <a:solidFill>
                  <a:srgbClr val="204380"/>
                </a:solidFill>
              </a:rPr>
              <a:t>Проект </a:t>
            </a:r>
            <a:r>
              <a:rPr lang="ru-RU" altLang="ru-RU" sz="3600" dirty="0">
                <a:solidFill>
                  <a:srgbClr val="204380"/>
                </a:solidFill>
              </a:rPr>
              <a:t>Федеральных клинических рекомендаций "Гигиена рук медицинского персонала" (Национальная Ассоциация специалистов по контролю инфекций (НАСКИ)</a:t>
            </a:r>
            <a:endParaRPr lang="en-US" altLang="ru-RU" sz="3600" dirty="0">
              <a:solidFill>
                <a:srgbClr val="204380"/>
              </a:solidFill>
            </a:endParaRPr>
          </a:p>
          <a:p>
            <a:pPr marL="0" indent="0" algn="l">
              <a:buNone/>
            </a:pP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448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ГИГИЕНИЧЕСКАЯ ОБРАБОТКА РУК: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Гигиеническая </a:t>
            </a:r>
            <a:r>
              <a:rPr lang="ru-RU" b="1" dirty="0">
                <a:solidFill>
                  <a:schemeClr val="tx2"/>
                </a:solidFill>
              </a:rPr>
              <a:t>обработка рук предусматривает два способа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мытье </a:t>
            </a:r>
            <a:r>
              <a:rPr lang="ru-RU" b="1" dirty="0">
                <a:solidFill>
                  <a:schemeClr val="tx2"/>
                </a:solidFill>
              </a:rPr>
              <a:t>рук </a:t>
            </a:r>
            <a:r>
              <a:rPr lang="ru-RU" b="1" i="1" dirty="0">
                <a:solidFill>
                  <a:schemeClr val="tx2"/>
                </a:solidFill>
              </a:rPr>
              <a:t>мылом</a:t>
            </a:r>
            <a:r>
              <a:rPr lang="ru-RU" b="1" dirty="0">
                <a:solidFill>
                  <a:schemeClr val="tx2"/>
                </a:solidFill>
              </a:rPr>
              <a:t> и водой </a:t>
            </a: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удаления загрязнений и снижения количества микроорганизмов;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обработка </a:t>
            </a:r>
            <a:r>
              <a:rPr lang="ru-RU" b="1" dirty="0">
                <a:solidFill>
                  <a:schemeClr val="tx2"/>
                </a:solidFill>
              </a:rPr>
              <a:t>рук кожным антисептиком </a:t>
            </a: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снижения количества микроорганизмов до безопасного уровня.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34421"/>
            <a:ext cx="2577863" cy="197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0520"/>
            <a:ext cx="2448272" cy="19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88003"/>
            <a:ext cx="8291264" cy="4489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ГИГИЕНИЧЕСКАЯ ОБРАБОТКА РУК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Показания </a:t>
            </a:r>
            <a:r>
              <a:rPr lang="ru-RU" b="1" dirty="0">
                <a:solidFill>
                  <a:schemeClr val="tx2"/>
                </a:solidFill>
              </a:rPr>
              <a:t>для мытья </a:t>
            </a:r>
            <a:r>
              <a:rPr lang="ru-RU" b="1" dirty="0" smtClean="0">
                <a:solidFill>
                  <a:schemeClr val="tx2"/>
                </a:solidFill>
              </a:rPr>
              <a:t>ограничены: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начале рабочей смены</a:t>
            </a:r>
          </a:p>
          <a:p>
            <a:r>
              <a:rPr lang="ru-RU" dirty="0">
                <a:solidFill>
                  <a:schemeClr val="tx2"/>
                </a:solidFill>
              </a:rPr>
              <a:t> при явном загрязнении кожи</a:t>
            </a:r>
          </a:p>
          <a:p>
            <a:r>
              <a:rPr lang="ru-RU" dirty="0">
                <a:solidFill>
                  <a:schemeClr val="tx2"/>
                </a:solidFill>
              </a:rPr>
              <a:t> перед едой</a:t>
            </a:r>
          </a:p>
          <a:p>
            <a:r>
              <a:rPr lang="ru-RU" dirty="0">
                <a:solidFill>
                  <a:schemeClr val="tx2"/>
                </a:solidFill>
              </a:rPr>
              <a:t> после посещения туалета, чихания</a:t>
            </a:r>
          </a:p>
          <a:p>
            <a:r>
              <a:rPr lang="ru-RU" dirty="0">
                <a:solidFill>
                  <a:schemeClr val="tx2"/>
                </a:solidFill>
              </a:rPr>
              <a:t> после контакта с пациентом с кишечной дисфункцией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50690"/>
            <a:ext cx="3032732" cy="19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1"/>
            <a:ext cx="8291264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2"/>
                </a:solidFill>
              </a:rPr>
              <a:t>ГИГИЕНИЧЕСКАЯ ОБРАБОТКА РУК</a:t>
            </a:r>
            <a:r>
              <a:rPr lang="ru-RU" sz="24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Показания для обработки кожным антисептиком (5 моментов гигиены)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1790" cy="11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9C388"/>
              </a:clrFrom>
              <a:clrTo>
                <a:srgbClr val="89C38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25396" r="4480" b="5396"/>
          <a:stretch/>
        </p:blipFill>
        <p:spPr>
          <a:xfrm>
            <a:off x="1475656" y="2636912"/>
            <a:ext cx="6295528" cy="36835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815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Cyr</vt:lpstr>
      <vt:lpstr>Calibri</vt:lpstr>
      <vt:lpstr>Times New Roman</vt:lpstr>
      <vt:lpstr>Wingdings</vt:lpstr>
      <vt:lpstr>Тема Office</vt:lpstr>
      <vt:lpstr>    )  Гигиена рук медицинского персонала – главная мера в профилактике инфекций связанных с оказанием медицинской помощи</vt:lpstr>
      <vt:lpstr>PowerPoint Presentation</vt:lpstr>
      <vt:lpstr>PowerPoint Presentation</vt:lpstr>
      <vt:lpstr>PowerPoint Presentation</vt:lpstr>
      <vt:lpstr>PowerPoint Presentation</vt:lpstr>
      <vt:lpstr>Руководства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Благодарю за внимание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рук медицинского персонала, подходы к выбору средств,  требования санитарных правил</dc:title>
  <dc:creator>Yakov Belkov</dc:creator>
  <cp:lastModifiedBy>Podolskaya Julia</cp:lastModifiedBy>
  <cp:revision>74</cp:revision>
  <dcterms:created xsi:type="dcterms:W3CDTF">2013-09-16T04:36:10Z</dcterms:created>
  <dcterms:modified xsi:type="dcterms:W3CDTF">2017-11-08T03:36:31Z</dcterms:modified>
</cp:coreProperties>
</file>