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2"/>
  </p:sldMasterIdLst>
  <p:notesMasterIdLst>
    <p:notesMasterId r:id="rId24"/>
  </p:notesMasterIdLst>
  <p:sldIdLst>
    <p:sldId id="258" r:id="rId3"/>
    <p:sldId id="290" r:id="rId4"/>
    <p:sldId id="303" r:id="rId5"/>
    <p:sldId id="270" r:id="rId6"/>
    <p:sldId id="272" r:id="rId7"/>
    <p:sldId id="300" r:id="rId8"/>
    <p:sldId id="275" r:id="rId9"/>
    <p:sldId id="259" r:id="rId10"/>
    <p:sldId id="285" r:id="rId11"/>
    <p:sldId id="294" r:id="rId12"/>
    <p:sldId id="295" r:id="rId13"/>
    <p:sldId id="298" r:id="rId14"/>
    <p:sldId id="299" r:id="rId15"/>
    <p:sldId id="263" r:id="rId16"/>
    <p:sldId id="274" r:id="rId17"/>
    <p:sldId id="261" r:id="rId18"/>
    <p:sldId id="297" r:id="rId19"/>
    <p:sldId id="286" r:id="rId20"/>
    <p:sldId id="289" r:id="rId21"/>
    <p:sldId id="264" r:id="rId22"/>
    <p:sldId id="29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3478B"/>
    <a:srgbClr val="5E3973"/>
    <a:srgbClr val="452A5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56" autoAdjust="0"/>
    <p:restoredTop sz="94660" autoAdjust="0"/>
  </p:normalViewPr>
  <p:slideViewPr>
    <p:cSldViewPr>
      <p:cViewPr varScale="1">
        <p:scale>
          <a:sx n="73" d="100"/>
          <a:sy n="73" d="100"/>
        </p:scale>
        <p:origin x="-12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hPercent val="65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rgbClr val="FFFFFF"/>
          </a:solidFill>
          <a:prstDash val="solid"/>
        </a:ln>
      </c:spPr>
    </c:sideWall>
    <c:backWall>
      <c:spPr>
        <a:noFill/>
        <a:ln w="12700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0775988286970269E-2"/>
          <c:y val="1.9911504424778861E-2"/>
          <c:w val="0.8945827232796455"/>
          <c:h val="0.84955752212389846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733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FFFF00"/>
              </a:solidFill>
              <a:ln w="7332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FF00"/>
              </a:solidFill>
              <a:ln w="7332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1540703081406202E-2"/>
                  <c:y val="0.23164842039899974"/>
                </c:manualLayout>
              </c:layout>
              <c:tx>
                <c:rich>
                  <a:bodyPr/>
                  <a:lstStyle/>
                  <a:p>
                    <a:pPr>
                      <a:defRPr sz="1272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96,2%</a:t>
                    </a:r>
                    <a:endParaRPr lang="en-US" dirty="0"/>
                  </a:p>
                </c:rich>
              </c:tx>
              <c:spPr>
                <a:noFill/>
                <a:ln w="14658">
                  <a:noFill/>
                </a:ln>
              </c:spP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891747783495608E-2"/>
                  <c:y val="0.17191393128669397"/>
                </c:manualLayout>
              </c:layout>
              <c:tx>
                <c:rich>
                  <a:bodyPr/>
                  <a:lstStyle/>
                  <a:p>
                    <a:pPr>
                      <a:defRPr sz="1273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93,3%</a:t>
                    </a:r>
                    <a:endParaRPr lang="en-US" dirty="0"/>
                  </a:p>
                </c:rich>
              </c:tx>
              <c:spPr>
                <a:noFill/>
                <a:ln w="14658">
                  <a:noFill/>
                </a:ln>
              </c:spP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65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83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Самарская область</c:v>
                </c:pt>
                <c:pt idx="1">
                  <c:v>В среднем по РФ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93.2</c:v>
                </c:pt>
                <c:pt idx="1">
                  <c:v>89</c:v>
                </c:pt>
              </c:numCache>
            </c:numRef>
          </c:val>
          <c:shape val="cylinder"/>
        </c:ser>
        <c:gapDepth val="0"/>
        <c:shape val="box"/>
        <c:axId val="71589888"/>
        <c:axId val="71591424"/>
        <c:axId val="0"/>
      </c:bar3DChart>
      <c:catAx>
        <c:axId val="71589888"/>
        <c:scaling>
          <c:orientation val="minMax"/>
        </c:scaling>
        <c:delete val="1"/>
        <c:axPos val="b"/>
        <c:numFmt formatCode="General" sourceLinked="1"/>
        <c:tickLblPos val="low"/>
        <c:crossAx val="71591424"/>
        <c:crosses val="autoZero"/>
        <c:auto val="1"/>
        <c:lblAlgn val="ctr"/>
        <c:lblOffset val="100"/>
        <c:tickLblSkip val="1"/>
        <c:tickMarkSkip val="1"/>
      </c:catAx>
      <c:valAx>
        <c:axId val="71591424"/>
        <c:scaling>
          <c:orientation val="minMax"/>
          <c:max val="100"/>
          <c:min val="0"/>
        </c:scaling>
        <c:axPos val="l"/>
        <c:majorGridlines>
          <c:spPr>
            <a:ln w="7332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extTo"/>
        <c:spPr>
          <a:ln w="7332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48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1589888"/>
        <c:crosses val="autoZero"/>
        <c:crossBetween val="between"/>
        <c:majorUnit val="25"/>
      </c:valAx>
      <c:spPr>
        <a:noFill/>
        <a:ln w="2535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3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 w="24218">
          <a:noFill/>
        </a:ln>
      </c:spPr>
    </c:title>
    <c:view3D>
      <c:hPercent val="7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rgbClr val="FFFFFF"/>
          </a:solidFill>
          <a:prstDash val="solid"/>
        </a:ln>
      </c:spPr>
    </c:sideWall>
    <c:backWall>
      <c:spPr>
        <a:noFill/>
        <a:ln w="12700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22754491017964"/>
          <c:y val="1.7647058823529412E-2"/>
          <c:w val="0.8727544910179641"/>
          <c:h val="0.80392156862745101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FF00"/>
            </a:solidFill>
            <a:ln w="8068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FFFF00"/>
              </a:solidFill>
              <a:ln w="8068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1.0200446660251775E-2"/>
                  <c:y val="0.1575603966613834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978,7</a:t>
                    </a:r>
                    <a:endParaRPr lang="en-US" dirty="0"/>
                  </a:p>
                </c:rich>
              </c:tx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221479603595318E-3"/>
                  <c:y val="0.1270991647865649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854</a:t>
                    </a:r>
                    <a:r>
                      <a:rPr lang="en-US" dirty="0" smtClean="0"/>
                      <a:t>,8</a:t>
                    </a:r>
                    <a:endParaRPr lang="en-US" dirty="0"/>
                  </a:p>
                </c:rich>
              </c:tx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4218">
                <a:noFill/>
              </a:ln>
            </c:spPr>
            <c:txPr>
              <a:bodyPr/>
              <a:lstStyle/>
              <a:p>
                <a:pPr>
                  <a:defRPr sz="111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Самарская область</c:v>
                </c:pt>
                <c:pt idx="1">
                  <c:v>РФ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1691.1</c:v>
                </c:pt>
                <c:pt idx="1">
                  <c:v>461.6</c:v>
                </c:pt>
              </c:numCache>
            </c:numRef>
          </c:val>
        </c:ser>
        <c:gapDepth val="0"/>
        <c:shape val="box"/>
        <c:axId val="71617152"/>
        <c:axId val="71668096"/>
        <c:axId val="0"/>
      </c:bar3DChart>
      <c:catAx>
        <c:axId val="71617152"/>
        <c:scaling>
          <c:orientation val="minMax"/>
        </c:scaling>
        <c:delete val="1"/>
        <c:axPos val="b"/>
        <c:numFmt formatCode="General" sourceLinked="1"/>
        <c:tickLblPos val="low"/>
        <c:crossAx val="71668096"/>
        <c:crosses val="autoZero"/>
        <c:auto val="1"/>
        <c:lblAlgn val="ctr"/>
        <c:lblOffset val="100"/>
        <c:tickLblSkip val="1"/>
        <c:tickMarkSkip val="1"/>
      </c:catAx>
      <c:valAx>
        <c:axId val="71668096"/>
        <c:scaling>
          <c:orientation val="minMax"/>
          <c:max val="1500"/>
        </c:scaling>
        <c:axPos val="l"/>
        <c:majorGridlines>
          <c:spPr>
            <a:ln w="8068">
              <a:solidFill>
                <a:srgbClr val="FFFFFF"/>
              </a:solidFill>
              <a:prstDash val="solid"/>
            </a:ln>
          </c:spPr>
        </c:majorGridlines>
        <c:numFmt formatCode="General" sourceLinked="1"/>
        <c:tickLblPos val="nextTo"/>
        <c:spPr>
          <a:ln w="8068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102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71617152"/>
        <c:crosses val="autoZero"/>
        <c:crossBetween val="between"/>
        <c:majorUnit val="500"/>
      </c:valAx>
      <c:spPr>
        <a:noFill/>
        <a:ln w="2533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11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4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12%</a:t>
                    </a:r>
                    <a:endParaRPr lang="ru-RU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67%</a:t>
                    </a:r>
                    <a:endParaRPr lang="ru-RU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14%</a:t>
                    </a:r>
                    <a:endParaRPr lang="ru-RU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5%</a:t>
                    </a:r>
                    <a:endParaRPr lang="ru-RU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CatName val="1"/>
              <c:showPercent val="1"/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1%</a:t>
                    </a:r>
                    <a:endParaRPr lang="ru-RU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20-29л</c:v>
                </c:pt>
                <c:pt idx="1">
                  <c:v>30-39л</c:v>
                </c:pt>
                <c:pt idx="2">
                  <c:v>40-49л</c:v>
                </c:pt>
                <c:pt idx="3">
                  <c:v>50-59л</c:v>
                </c:pt>
                <c:pt idx="4">
                  <c:v>старше 60л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12.3</c:v>
                </c:pt>
                <c:pt idx="1">
                  <c:v>66.8</c:v>
                </c:pt>
                <c:pt idx="2">
                  <c:v>14.4</c:v>
                </c:pt>
                <c:pt idx="3">
                  <c:v>5.3</c:v>
                </c:pt>
                <c:pt idx="4">
                  <c:v>1.2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Arial" pitchFamily="34" charset="0"/>
              <a:ea typeface="+mn-ea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0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23%</a:t>
                    </a:r>
                    <a:endParaRPr lang="ru-RU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outEnd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63%</a:t>
                    </a:r>
                    <a:endParaRPr lang="ru-RU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outEnd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11%</a:t>
                    </a:r>
                    <a:endParaRPr lang="ru-RU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outEnd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1.5432098765432108E-2"/>
                  <c:y val="-1.1224130643577969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3%</a:t>
                    </a:r>
                    <a:endParaRPr lang="ru-RU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outEnd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3 стадия</c:v>
                </c:pt>
                <c:pt idx="1">
                  <c:v>4А стадия</c:v>
                </c:pt>
                <c:pt idx="2">
                  <c:v>4Б стадия</c:v>
                </c:pt>
                <c:pt idx="3">
                  <c:v>4В стадия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23.2</c:v>
                </c:pt>
                <c:pt idx="1">
                  <c:v>63.1</c:v>
                </c:pt>
                <c:pt idx="2">
                  <c:v>10.6</c:v>
                </c:pt>
                <c:pt idx="3">
                  <c:v>3</c:v>
                </c:pt>
              </c:numCache>
            </c:numRef>
          </c:val>
        </c:ser>
        <c:dLbls>
          <c:showPercent val="1"/>
        </c:dLbls>
      </c:pie3DChart>
    </c:plotArea>
    <c:legend>
      <c:legendPos val="b"/>
      <c:layout/>
      <c:txPr>
        <a:bodyPr rot="0" vert="horz"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0.29039</cdr:x>
      <cdr:y>0.82092</cdr:y>
    </cdr:from>
    <cdr:to>
      <cdr:x>0.43526</cdr:x>
      <cdr:y>0.96115</cdr:y>
    </cdr:to>
    <cdr:sp macro="" textlink="">
      <cdr:nvSpPr>
        <cdr:cNvPr id="2" name="Text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3489" y="2739870"/>
          <a:ext cx="704064" cy="4680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ru-RU" sz="2400" b="1" dirty="0" smtClean="0">
              <a:latin typeface="Calibri" pitchFamily="34" charset="0"/>
            </a:rPr>
            <a:t>СО</a:t>
          </a:r>
          <a:endParaRPr lang="ru-RU" sz="2400" b="1" dirty="0">
            <a:latin typeface="Calibri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E4A8B-3024-48FD-BD52-201851345AB3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5787A-FA05-4FA9-A4D8-C936FF7B4F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195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E3BC4B2-046F-4EDA-882D-2C86C39A5F08}" type="slidenum">
              <a:rPr lang="ru-RU" altLang="ru-RU">
                <a:latin typeface="Calibri" panose="020F0502020204030204" pitchFamily="34" charset="0"/>
              </a:rPr>
              <a:pPr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8876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 txBox="1">
            <a:spLocks noGrp="1" noChangeArrowheads="1"/>
          </p:cNvSpPr>
          <p:nvPr/>
        </p:nvSpPr>
        <p:spPr bwMode="auto">
          <a:xfrm>
            <a:off x="3854450" y="9434513"/>
            <a:ext cx="29432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94" tIns="45866" rIns="92094" bIns="45866" anchor="b"/>
          <a:lstStyle>
            <a:lvl1pPr>
              <a:tabLst>
                <a:tab pos="725488" algn="l"/>
                <a:tab pos="1450975" algn="l"/>
                <a:tab pos="2178050" algn="l"/>
                <a:tab pos="290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25488" algn="l"/>
                <a:tab pos="1450975" algn="l"/>
                <a:tab pos="2178050" algn="l"/>
                <a:tab pos="290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25488" algn="l"/>
                <a:tab pos="1450975" algn="l"/>
                <a:tab pos="2178050" algn="l"/>
                <a:tab pos="290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25488" algn="l"/>
                <a:tab pos="1450975" algn="l"/>
                <a:tab pos="2178050" algn="l"/>
                <a:tab pos="290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25488" algn="l"/>
                <a:tab pos="1450975" algn="l"/>
                <a:tab pos="2178050" algn="l"/>
                <a:tab pos="290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5488" algn="l"/>
                <a:tab pos="1450975" algn="l"/>
                <a:tab pos="2178050" algn="l"/>
                <a:tab pos="290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5488" algn="l"/>
                <a:tab pos="1450975" algn="l"/>
                <a:tab pos="2178050" algn="l"/>
                <a:tab pos="290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5488" algn="l"/>
                <a:tab pos="1450975" algn="l"/>
                <a:tab pos="2178050" algn="l"/>
                <a:tab pos="290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5488" algn="l"/>
                <a:tab pos="1450975" algn="l"/>
                <a:tab pos="2178050" algn="l"/>
                <a:tab pos="2903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SzPct val="45000"/>
              <a:buFont typeface="Wingdings" panose="05000000000000000000" pitchFamily="2" charset="2"/>
              <a:buNone/>
            </a:pPr>
            <a:fld id="{79209849-356C-4BC8-94EE-18E1B5DAC3CE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SzPct val="45000"/>
                <a:buFont typeface="Wingdings" panose="05000000000000000000" pitchFamily="2" charset="2"/>
                <a:buNone/>
              </a:pPr>
              <a:t>5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2950"/>
            <a:ext cx="4965700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8050"/>
            <a:ext cx="4989513" cy="44672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ru-RU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Перекрест путей </a:t>
            </a:r>
            <a:r>
              <a:rPr lang="ru-RU" altLang="ru-RU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наркотрафика</a:t>
            </a:r>
            <a:r>
              <a:rPr lang="ru-RU" altLang="ru-RU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altLang="ru-RU" smtClean="0">
                <a:solidFill>
                  <a:srgbClr val="33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инъекционных наркотиков </a:t>
            </a:r>
            <a:endParaRPr lang="ru-RU" altLang="ru-RU" sz="800" smtClean="0">
              <a:solidFill>
                <a:srgbClr val="3333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ru-RU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единой координации </a:t>
            </a:r>
            <a:r>
              <a:rPr lang="ru-RU" altLang="ru-RU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деле борьбы с распространением наркотиков в субъекте</a:t>
            </a:r>
            <a:endParaRPr lang="ru-RU" altLang="ru-RU" sz="80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ru-RU" smtClean="0">
                <a:solidFill>
                  <a:srgbClr val="33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Социально-экономические </a:t>
            </a:r>
            <a:r>
              <a:rPr lang="ru-RU" altLang="ru-RU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потрясения </a:t>
            </a:r>
            <a:r>
              <a:rPr lang="ru-RU" altLang="ru-RU" smtClean="0">
                <a:solidFill>
                  <a:srgbClr val="33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90-х и начала нулевых годов</a:t>
            </a:r>
            <a:endParaRPr lang="ru-RU" altLang="ru-RU" sz="800" smtClean="0">
              <a:solidFill>
                <a:srgbClr val="3333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ru-RU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Непринятие обществом </a:t>
            </a:r>
            <a:r>
              <a:rPr lang="ru-RU" altLang="ru-RU" smtClean="0">
                <a:solidFill>
                  <a:srgbClr val="33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новой проблемы с ВИЧ</a:t>
            </a:r>
            <a:endParaRPr lang="ru-RU" altLang="ru-RU" sz="800" smtClean="0">
              <a:solidFill>
                <a:srgbClr val="3333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ru-RU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Низкая приверженность к АРТ</a:t>
            </a:r>
            <a:endParaRPr lang="ru-RU" altLang="ru-RU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335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B9E3B1-425E-4AAB-8E84-84AF7BCDAEAA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BD5DBA-7199-4061-858F-135EC2738B8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Медицинская целесообразность оказания специализированной помощи ВИЧ-инфицированным больным в условиях стационара дневного пребывания</a:t>
            </a:r>
            <a:r>
              <a:rPr lang="ru-RU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</a:t>
            </a:r>
            <a:br>
              <a:rPr lang="ru-RU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Чвялева</a:t>
            </a:r>
            <a:r>
              <a:rPr lang="ru-RU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Г.Н.</a:t>
            </a:r>
            <a:br>
              <a:rPr lang="ru-RU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3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Самара, 201</a:t>
            </a:r>
            <a:r>
              <a:rPr lang="en-US" sz="13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7</a:t>
            </a:r>
            <a:r>
              <a:rPr lang="ru-RU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3" name="Picture"/>
          <p:cNvPicPr/>
          <p:nvPr/>
        </p:nvPicPr>
        <p:blipFill>
          <a:blip r:embed="rId2"/>
          <a:srcRect l="18571" t="22699" r="17745" b="27785"/>
          <a:stretch>
            <a:fillRect/>
          </a:stretch>
        </p:blipFill>
        <p:spPr bwMode="auto">
          <a:xfrm>
            <a:off x="4071934" y="500042"/>
            <a:ext cx="4929190" cy="18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9867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63\Desktop\презентация\фото\IMG_3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134448"/>
            <a:ext cx="4206906" cy="2366385"/>
          </a:xfrm>
          <a:prstGeom prst="rect">
            <a:avLst/>
          </a:prstGeom>
          <a:noFill/>
        </p:spPr>
      </p:pic>
      <p:pic>
        <p:nvPicPr>
          <p:cNvPr id="3075" name="Picture 3" descr="C:\Users\163\Desktop\презентация\фото\IMG_37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170169"/>
            <a:ext cx="4143404" cy="2330665"/>
          </a:xfrm>
          <a:prstGeom prst="rect">
            <a:avLst/>
          </a:prstGeom>
          <a:noFill/>
        </p:spPr>
      </p:pic>
      <p:pic>
        <p:nvPicPr>
          <p:cNvPr id="3076" name="Picture 4" descr="C:\Users\163\Desktop\презентация\фото\IMG_37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571612"/>
            <a:ext cx="4190997" cy="2357436"/>
          </a:xfrm>
          <a:prstGeom prst="rect">
            <a:avLst/>
          </a:prstGeom>
          <a:noFill/>
        </p:spPr>
      </p:pic>
      <p:pic>
        <p:nvPicPr>
          <p:cNvPr id="3077" name="Picture 5" descr="C:\Users\163\Desktop\презентация\фото\IMG_37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6439" y="1571613"/>
            <a:ext cx="4127527" cy="232173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43108" y="785794"/>
            <a:ext cx="5497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Процедурный кабинет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63\Desktop\презентация\фото\IMG_37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4317998" cy="2428874"/>
          </a:xfrm>
          <a:prstGeom prst="rect">
            <a:avLst/>
          </a:prstGeom>
          <a:noFill/>
        </p:spPr>
      </p:pic>
      <p:pic>
        <p:nvPicPr>
          <p:cNvPr id="4099" name="Picture 3" descr="C:\Users\163\Desktop\презентация\фото\IMG_37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71612"/>
            <a:ext cx="4318030" cy="2428892"/>
          </a:xfrm>
          <a:prstGeom prst="rect">
            <a:avLst/>
          </a:prstGeom>
          <a:noFill/>
        </p:spPr>
      </p:pic>
      <p:pic>
        <p:nvPicPr>
          <p:cNvPr id="4100" name="Picture 4" descr="C:\Users\163\Desktop\презентация\фото\IMG_37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143380"/>
            <a:ext cx="4063996" cy="228599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57620" y="785794"/>
            <a:ext cx="1782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73478B"/>
                </a:solidFill>
              </a:rPr>
              <a:t>Палаты</a:t>
            </a:r>
            <a:endParaRPr lang="ru-RU" sz="3600" dirty="0">
              <a:solidFill>
                <a:srgbClr val="73478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Распределение пациентов по возрасту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n=1141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6480142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8923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Распределение пациентов по стадиям ВИЧ-инфекции 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n=1141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3065342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4034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alt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Структура причин госпитализации в стационар дневного 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пребывания (</a:t>
            </a:r>
            <a:r>
              <a:rPr lang="en-US" alt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n=1141) 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05512765"/>
              </p:ext>
            </p:extLst>
          </p:nvPr>
        </p:nvGraphicFramePr>
        <p:xfrm>
          <a:off x="457200" y="1170385"/>
          <a:ext cx="7787208" cy="5275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4640"/>
                <a:gridCol w="2592288"/>
                <a:gridCol w="2520280"/>
              </a:tblGrid>
              <a:tr h="54410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Диагноз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пролеченных больных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Доля от общего числа,%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081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ХВГС 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669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58,6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ХВГВ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0,7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ХВГВ+С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34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Хронический токсический гепатит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4,8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7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Хр. гепатит смешанной этиологии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4,2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Цирроз печени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4,8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 по хр. гепатитам</a:t>
                      </a:r>
                      <a:endParaRPr lang="ru-RU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848</a:t>
                      </a:r>
                      <a:endParaRPr lang="ru-RU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74,3</a:t>
                      </a:r>
                      <a:endParaRPr lang="ru-RU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Другая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патология ЖКТ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3,2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Заболевания ЦНС</a:t>
                      </a:r>
                      <a:endParaRPr lang="ru-RU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208</a:t>
                      </a:r>
                      <a:endParaRPr lang="ru-RU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18,2</a:t>
                      </a:r>
                      <a:endParaRPr lang="ru-RU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Заболевания крови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Аллергические реакции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1,3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Болезни органов дыхания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Болезни почек, ССС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1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1141</a:t>
                      </a:r>
                      <a:endParaRPr lang="ru-RU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3043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Наиболее частые причины направления пациентов в стационар дневного пребывания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214311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Старт АРВТ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Возобновление АРВТ после прерывания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Коррекция нежелательных явлений на фоне проводимой АРВТ,  ПВТ ХВГС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Старт ПВТ хронического вирусного гепатита С у ВИЧ-инфицированных</a:t>
            </a:r>
          </a:p>
          <a:p>
            <a:pPr marL="0" indent="0" algn="just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92386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Показатели работы на 01.10.2017г.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3785936"/>
              </p:ext>
            </p:extLst>
          </p:nvPr>
        </p:nvGraphicFramePr>
        <p:xfrm>
          <a:off x="444843" y="1988840"/>
          <a:ext cx="8229600" cy="352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520"/>
                <a:gridCol w="1944216"/>
                <a:gridCol w="1728192"/>
                <a:gridCol w="1512168"/>
                <a:gridCol w="1450504"/>
              </a:tblGrid>
              <a:tr h="882098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пролеченных больных</a:t>
                      </a:r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Средний пациенто-день</a:t>
                      </a:r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Работа койки</a:t>
                      </a:r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Летальность</a:t>
                      </a:r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8820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Терапевтические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Инфекционные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419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+mj-lt"/>
                        </a:rPr>
                        <a:t>1141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+mj-lt"/>
                        </a:rPr>
                        <a:t>14,99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+mj-lt"/>
                        </a:rPr>
                        <a:t>15,18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344,68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j-lt"/>
                        </a:rPr>
                        <a:t>0</a:t>
                      </a:r>
                      <a:endParaRPr lang="ru-RU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8435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эффективность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85721" y="1268761"/>
          <a:ext cx="8174711" cy="5303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193"/>
                <a:gridCol w="1765221"/>
                <a:gridCol w="2059424"/>
                <a:gridCol w="1985873"/>
              </a:tblGrid>
              <a:tr h="134291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Единица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измерения</a:t>
                      </a:r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Плановая расчетная стоимость единицы услуги</a:t>
                      </a:r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Фактическая стоимость единицы услуги</a:t>
                      </a:r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09831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Оказание специализированной помощи ВИЧ-инфицированным в условиях стационара дневного пребывания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Arial" pitchFamily="34" charset="0"/>
                          <a:cs typeface="Arial" pitchFamily="34" charset="0"/>
                        </a:rPr>
                        <a:t>Пациенто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-дни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4273,81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4286,35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2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Оказание специализированной помощи ВИЧ-инфицированным в условиях круглосуточного стационара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Койко-дни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4780,02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4755,37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7392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Исходы лечения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1129 пациентов выписаны с улучшением, что составило 99% от общего числа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 12 пациентов было ухудшение состояния, в результате они были госпитализированы в круглосуточный стационар для продолжения лечения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19% дешевле стоимость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пациенто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-дня в сравнении с 1 койко-днем круглосуточного стационара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98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Анкетирование пациентов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2214554"/>
            <a:ext cx="8229600" cy="438912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течение года проводилось анкетирование пациентов с целью выяснения удовлетворенности качеством оказания медицинской помощи. 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Было опрошено 92 пациента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них 89% были полностью удовлетворены качеством оказания медицинской помощи в отделении, 11% удовлетворены частично.</a:t>
            </a:r>
          </a:p>
          <a:p>
            <a:pPr marL="0" indent="0">
              <a:buNone/>
            </a:pPr>
            <a:endParaRPr lang="ru-RU" dirty="0">
              <a:solidFill>
                <a:srgbClr val="7347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333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Заключение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дальнейшем планируется оценить результаты лечения пациентов в стационаре дневного пребывания по следующим параметрам: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Увеличение периода ремиссии ВИЧ-инфекции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Увеличение периода ремиссии вторичных и сопутствующих заболеваний на фоне ВИЧ-инфекции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Снижение потребности в госпитализации в круглосуточный стационар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Улучшение   переносимости АРВТ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9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186766" cy="5554683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sz="6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6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3419"/>
            <a:ext cx="9266556" cy="54445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367464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ГБУЗ СОЦ СПИД и ИЗ</a:t>
            </a:r>
            <a:endParaRPr lang="ru-RU" u="sng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4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>
            <a:off x="4686300" y="2143116"/>
            <a:ext cx="4457700" cy="237648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795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064500" cy="5508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Самарский</a:t>
            </a:r>
            <a:r>
              <a:rPr lang="ru-RU" altLang="ru-RU" sz="3200" b="1" dirty="0" smtClean="0">
                <a:solidFill>
                  <a:srgbClr val="C00000"/>
                </a:solidFill>
              </a:rPr>
              <a:t> СПИД-центр 2017г.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57752" y="3786190"/>
            <a:ext cx="3500462" cy="57467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6314" y="3357562"/>
            <a:ext cx="2928958" cy="285752"/>
          </a:xfrm>
          <a:prstGeom prst="roundRect">
            <a:avLst/>
          </a:prstGeom>
          <a:solidFill>
            <a:schemeClr val="accent2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62600" y="1073150"/>
            <a:ext cx="3581400" cy="94297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799" name="TextBox 8"/>
          <p:cNvSpPr txBox="1">
            <a:spLocks noChangeArrowheads="1"/>
          </p:cNvSpPr>
          <p:nvPr/>
        </p:nvSpPr>
        <p:spPr bwMode="auto">
          <a:xfrm>
            <a:off x="4857752" y="3714752"/>
            <a:ext cx="3460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/>
              <a:t>2</a:t>
            </a:r>
            <a:r>
              <a:rPr lang="en-US" altLang="ru-RU" sz="1600" b="1" dirty="0" smtClean="0"/>
              <a:t>8 </a:t>
            </a:r>
            <a:r>
              <a:rPr lang="ru-RU" altLang="ru-RU" sz="1600" b="1" dirty="0" smtClean="0"/>
              <a:t>круглосуточных </a:t>
            </a:r>
            <a:r>
              <a:rPr lang="ru-RU" altLang="ru-RU" sz="1600" b="1" dirty="0"/>
              <a:t>коек для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/>
              <a:t> лечения больных ВИЧ + хр.гепатиты</a:t>
            </a:r>
          </a:p>
        </p:txBody>
      </p:sp>
      <p:sp>
        <p:nvSpPr>
          <p:cNvPr id="33800" name="TextBox 9"/>
          <p:cNvSpPr txBox="1">
            <a:spLocks noChangeArrowheads="1"/>
          </p:cNvSpPr>
          <p:nvPr/>
        </p:nvSpPr>
        <p:spPr bwMode="auto">
          <a:xfrm>
            <a:off x="6091238" y="582613"/>
            <a:ext cx="2159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u="sng"/>
              <a:t>Стационар</a:t>
            </a:r>
            <a:r>
              <a:rPr lang="ru-RU" altLang="ru-RU" sz="1800"/>
              <a:t> </a:t>
            </a:r>
          </a:p>
        </p:txBody>
      </p:sp>
      <p:sp>
        <p:nvSpPr>
          <p:cNvPr id="33801" name="TextBox 10"/>
          <p:cNvSpPr txBox="1">
            <a:spLocks noChangeArrowheads="1"/>
          </p:cNvSpPr>
          <p:nvPr/>
        </p:nvSpPr>
        <p:spPr bwMode="auto">
          <a:xfrm>
            <a:off x="4786314" y="3286124"/>
            <a:ext cx="31638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b="1" dirty="0"/>
              <a:t>5</a:t>
            </a:r>
            <a:r>
              <a:rPr lang="ru-RU" altLang="ru-RU" sz="1600" b="1" dirty="0" smtClean="0"/>
              <a:t> </a:t>
            </a:r>
            <a:r>
              <a:rPr lang="ru-RU" altLang="ru-RU" sz="1600" b="1" dirty="0"/>
              <a:t>паллиативных коек (Самара</a:t>
            </a:r>
            <a:r>
              <a:rPr lang="ru-RU" altLang="ru-RU" sz="1600" b="1" dirty="0" smtClean="0"/>
              <a:t>)</a:t>
            </a:r>
            <a:endParaRPr lang="ru-RU" altLang="ru-RU" sz="16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37488" y="3062288"/>
            <a:ext cx="1217612" cy="61912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803" name="TextBox 12"/>
          <p:cNvSpPr txBox="1">
            <a:spLocks noChangeArrowheads="1"/>
          </p:cNvSpPr>
          <p:nvPr/>
        </p:nvSpPr>
        <p:spPr bwMode="auto">
          <a:xfrm>
            <a:off x="7878762" y="3071811"/>
            <a:ext cx="12652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ПИТ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(3 койки)</a:t>
            </a:r>
          </a:p>
        </p:txBody>
      </p:sp>
      <p:sp>
        <p:nvSpPr>
          <p:cNvPr id="33804" name="TextBox 13"/>
          <p:cNvSpPr txBox="1">
            <a:spLocks noChangeArrowheads="1"/>
          </p:cNvSpPr>
          <p:nvPr/>
        </p:nvSpPr>
        <p:spPr bwMode="auto">
          <a:xfrm>
            <a:off x="5651500" y="1071546"/>
            <a:ext cx="3492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Отделение для лечения больных ВИЧ-инфекцией №1 – стационар дневного пребывания 50 к/мест</a:t>
            </a:r>
          </a:p>
        </p:txBody>
      </p:sp>
      <p:sp>
        <p:nvSpPr>
          <p:cNvPr id="17" name="Овал 16"/>
          <p:cNvSpPr/>
          <p:nvPr/>
        </p:nvSpPr>
        <p:spPr>
          <a:xfrm>
            <a:off x="0" y="1158875"/>
            <a:ext cx="4519613" cy="560228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806" name="TextBox 17"/>
          <p:cNvSpPr txBox="1">
            <a:spLocks noChangeArrowheads="1"/>
          </p:cNvSpPr>
          <p:nvPr/>
        </p:nvSpPr>
        <p:spPr bwMode="auto">
          <a:xfrm>
            <a:off x="215900" y="592138"/>
            <a:ext cx="4765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u="sng" dirty="0"/>
              <a:t>Поликлиника </a:t>
            </a:r>
            <a:r>
              <a:rPr lang="ru-RU" altLang="ru-RU" sz="1800" b="1" u="sng" dirty="0"/>
              <a:t>(450 посещений/смену)</a:t>
            </a:r>
            <a:r>
              <a:rPr lang="ru-RU" altLang="ru-RU" sz="1200" dirty="0"/>
              <a:t>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1268413"/>
            <a:ext cx="4071934" cy="180022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Инфекционисты, хирург, стоматолог,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акушер-генеколог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невролог, фтизиатр,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дерматовенеролог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ЛОР, офтальмолог,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педиатр, терапевт,  психиатр-нарколог,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мед.психолог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клин.фармаколог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онколог, кардиолог, гематолог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975" y="4435475"/>
            <a:ext cx="3167063" cy="57626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4282" y="5072074"/>
            <a:ext cx="3929090" cy="80011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Лаборатория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клинико-диагностическая,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Бактериологическая, иммунологическая,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ПЦР и </a:t>
            </a:r>
            <a:r>
              <a:rPr lang="ru-RU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секенирования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93950" y="6108700"/>
            <a:ext cx="2305050" cy="50323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811" name="TextBox 23"/>
          <p:cNvSpPr txBox="1">
            <a:spLocks noChangeArrowheads="1"/>
          </p:cNvSpPr>
          <p:nvPr/>
        </p:nvSpPr>
        <p:spPr bwMode="auto">
          <a:xfrm>
            <a:off x="77788" y="4530725"/>
            <a:ext cx="3168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Отделение эпидемиологии</a:t>
            </a:r>
          </a:p>
        </p:txBody>
      </p:sp>
      <p:sp>
        <p:nvSpPr>
          <p:cNvPr id="33812" name="TextBox 24"/>
          <p:cNvSpPr txBox="1">
            <a:spLocks noChangeArrowheads="1"/>
          </p:cNvSpPr>
          <p:nvPr/>
        </p:nvSpPr>
        <p:spPr bwMode="auto">
          <a:xfrm>
            <a:off x="1" y="1252538"/>
            <a:ext cx="39893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 dirty="0">
                <a:latin typeface="Arial" pitchFamily="34" charset="0"/>
                <a:cs typeface="Arial" pitchFamily="34" charset="0"/>
              </a:rPr>
              <a:t>АПО №1 </a:t>
            </a:r>
            <a:r>
              <a:rPr lang="ru-RU" altLang="ru-RU" sz="1800" b="1" dirty="0">
                <a:latin typeface="Arial" pitchFamily="34" charset="0"/>
                <a:cs typeface="Arial" pitchFamily="34" charset="0"/>
              </a:rPr>
              <a:t>(Самара</a:t>
            </a:r>
            <a:r>
              <a:rPr lang="ru-RU" altLang="ru-RU" sz="18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alt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857620" y="1265238"/>
            <a:ext cx="1714512" cy="59212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814" name="TextBox 26"/>
          <p:cNvSpPr txBox="1">
            <a:spLocks noChangeArrowheads="1"/>
          </p:cNvSpPr>
          <p:nvPr/>
        </p:nvSpPr>
        <p:spPr bwMode="auto">
          <a:xfrm>
            <a:off x="3786182" y="1357298"/>
            <a:ext cx="18573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(Новокуйбышевск)</a:t>
            </a:r>
            <a:endParaRPr lang="ru-RU" alt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816" name="TextBox 28"/>
          <p:cNvSpPr txBox="1">
            <a:spLocks noChangeArrowheads="1"/>
          </p:cNvSpPr>
          <p:nvPr/>
        </p:nvSpPr>
        <p:spPr bwMode="auto">
          <a:xfrm>
            <a:off x="2500313" y="6035675"/>
            <a:ext cx="2089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Отдел </a:t>
            </a:r>
            <a:r>
              <a:rPr lang="ru-RU" altLang="ru-RU" sz="1800" b="1" dirty="0" err="1"/>
              <a:t>мед.статистики</a:t>
            </a:r>
            <a:endParaRPr lang="ru-RU" altLang="ru-RU" sz="1800" b="1" dirty="0"/>
          </a:p>
        </p:txBody>
      </p:sp>
      <p:sp>
        <p:nvSpPr>
          <p:cNvPr id="30" name="Овал 29"/>
          <p:cNvSpPr/>
          <p:nvPr/>
        </p:nvSpPr>
        <p:spPr>
          <a:xfrm>
            <a:off x="4573588" y="4527550"/>
            <a:ext cx="2754312" cy="1290638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792663" y="4810125"/>
            <a:ext cx="2298700" cy="7096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819" name="TextBox 31"/>
          <p:cNvSpPr txBox="1">
            <a:spLocks noChangeArrowheads="1"/>
          </p:cNvSpPr>
          <p:nvPr/>
        </p:nvSpPr>
        <p:spPr bwMode="auto">
          <a:xfrm>
            <a:off x="4786314" y="4929198"/>
            <a:ext cx="2365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Центр обследования мигрантов</a:t>
            </a:r>
          </a:p>
        </p:txBody>
      </p:sp>
      <p:sp>
        <p:nvSpPr>
          <p:cNvPr id="33" name="Овал 32"/>
          <p:cNvSpPr/>
          <p:nvPr/>
        </p:nvSpPr>
        <p:spPr>
          <a:xfrm>
            <a:off x="0" y="3071810"/>
            <a:ext cx="4500563" cy="136842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FF00"/>
              </a:solidFill>
            </a:endParaRPr>
          </a:p>
        </p:txBody>
      </p:sp>
      <p:sp>
        <p:nvSpPr>
          <p:cNvPr id="33821" name="TextBox 33"/>
          <p:cNvSpPr txBox="1">
            <a:spLocks noChangeArrowheads="1"/>
          </p:cNvSpPr>
          <p:nvPr/>
        </p:nvSpPr>
        <p:spPr bwMode="auto">
          <a:xfrm>
            <a:off x="214282" y="3357562"/>
            <a:ext cx="445290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/>
              <a:t>        </a:t>
            </a:r>
            <a:r>
              <a:rPr lang="ru-RU" altLang="ru-RU" sz="1600" b="1" u="sng" dirty="0" smtClean="0">
                <a:latin typeface="Arial" pitchFamily="34" charset="0"/>
                <a:cs typeface="Arial" pitchFamily="34" charset="0"/>
              </a:rPr>
              <a:t>Инструментальная </a:t>
            </a:r>
            <a:r>
              <a:rPr lang="ru-RU" altLang="ru-RU" sz="1600" b="1" u="sng" dirty="0">
                <a:latin typeface="Arial" pitchFamily="34" charset="0"/>
                <a:cs typeface="Arial" pitchFamily="34" charset="0"/>
              </a:rPr>
              <a:t>диагностика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Arial" pitchFamily="34" charset="0"/>
                <a:cs typeface="Arial" pitchFamily="34" charset="0"/>
              </a:rPr>
              <a:t>КТ, </a:t>
            </a:r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цифровая флюорография</a:t>
            </a:r>
            <a:r>
              <a:rPr lang="ru-RU" altLang="ru-RU" sz="1400" b="1" dirty="0">
                <a:latin typeface="Arial" pitchFamily="34" charset="0"/>
                <a:cs typeface="Arial" pitchFamily="34" charset="0"/>
              </a:rPr>
              <a:t>, ЭКГ, УЗИ, ЭЭГ, </a:t>
            </a:r>
            <a:endParaRPr lang="ru-RU" altLang="ru-RU" sz="1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Фиброскан</a:t>
            </a:r>
            <a:r>
              <a:rPr lang="ru-RU" altLang="ru-RU" sz="1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ФГДС</a:t>
            </a:r>
            <a:r>
              <a:rPr lang="ru-RU" altLang="ru-RU" sz="1400" b="1" dirty="0">
                <a:latin typeface="Arial" pitchFamily="34" charset="0"/>
                <a:cs typeface="Arial" pitchFamily="34" charset="0"/>
              </a:rPr>
              <a:t>, бронхоскопия, ФВД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365500" y="4422775"/>
            <a:ext cx="1223963" cy="584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Аптека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714876" y="2357430"/>
            <a:ext cx="3786214" cy="742952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Отделение для лечения </a:t>
            </a:r>
            <a:r>
              <a:rPr lang="ru-RU" b="1" dirty="0" smtClean="0">
                <a:solidFill>
                  <a:schemeClr val="tx1"/>
                </a:solidFill>
              </a:rPr>
              <a:t>больных </a:t>
            </a:r>
            <a:endParaRPr lang="ru-RU" b="1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ВИЧ-инфекцией №2: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7343775" y="4757738"/>
            <a:ext cx="1711325" cy="1100137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429520" y="5000636"/>
            <a:ext cx="1573212" cy="6318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Отделение клининга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2700" y="6110288"/>
            <a:ext cx="2254250" cy="5032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Равный консультант</a:t>
            </a:r>
          </a:p>
        </p:txBody>
      </p:sp>
      <p:sp>
        <p:nvSpPr>
          <p:cNvPr id="38" name="Овал 37"/>
          <p:cNvSpPr/>
          <p:nvPr/>
        </p:nvSpPr>
        <p:spPr>
          <a:xfrm>
            <a:off x="4792662" y="5915025"/>
            <a:ext cx="4351338" cy="942975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tx1"/>
                </a:solidFill>
              </a:rPr>
              <a:t>Медицинская информационно-управляющая система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929190" y="4429132"/>
            <a:ext cx="2705122" cy="4318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829" name="TextBox 28"/>
          <p:cNvSpPr txBox="1">
            <a:spLocks noChangeArrowheads="1"/>
          </p:cNvSpPr>
          <p:nvPr/>
        </p:nvSpPr>
        <p:spPr bwMode="auto">
          <a:xfrm>
            <a:off x="4929190" y="4429132"/>
            <a:ext cx="34306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/>
              <a:t>Отделение платных </a:t>
            </a:r>
            <a:r>
              <a:rPr lang="ru-RU" altLang="ru-RU" sz="1600" b="1" dirty="0"/>
              <a:t>услуг</a:t>
            </a:r>
          </a:p>
        </p:txBody>
      </p:sp>
    </p:spTree>
    <p:extLst>
      <p:ext uri="{BB962C8B-B14F-4D97-AF65-F5344CB8AC3E}">
        <p14:creationId xmlns:p14="http://schemas.microsoft.com/office/powerpoint/2010/main" xmlns="" val="255205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1"/>
          <p:cNvSpPr>
            <a:spLocks noChangeArrowheads="1"/>
          </p:cNvSpPr>
          <p:nvPr/>
        </p:nvSpPr>
        <p:spPr bwMode="auto">
          <a:xfrm>
            <a:off x="395288" y="1773238"/>
            <a:ext cx="41862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Пораженность ВИЧ-инфекции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(на 100 000 населения)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FF00"/>
                </a:solidFill>
                <a:cs typeface="Times New Roman" panose="02020603050405020304" pitchFamily="18" charset="0"/>
              </a:rPr>
              <a:t>  </a:t>
            </a:r>
            <a:r>
              <a:rPr lang="ru-RU" alt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на </a:t>
            </a:r>
            <a:r>
              <a:rPr lang="ru-RU" alt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01.10.2017</a:t>
            </a:r>
            <a:endParaRPr lang="ru-RU" altLang="ru-RU" sz="2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00356" name="Rectangle 2"/>
          <p:cNvSpPr>
            <a:spLocks noChangeArrowheads="1"/>
          </p:cNvSpPr>
          <p:nvPr/>
        </p:nvSpPr>
        <p:spPr bwMode="auto">
          <a:xfrm>
            <a:off x="5076825" y="260350"/>
            <a:ext cx="37861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Диспансерное наблюдение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cs typeface="Times New Roman" panose="02020603050405020304" pitchFamily="18" charset="0"/>
              </a:rPr>
              <a:t>ВИЧ-инфицированных</a:t>
            </a:r>
          </a:p>
        </p:txBody>
      </p:sp>
      <p:sp>
        <p:nvSpPr>
          <p:cNvPr id="100357" name="Text Box 3"/>
          <p:cNvSpPr txBox="1">
            <a:spLocks noChangeArrowheads="1"/>
          </p:cNvSpPr>
          <p:nvPr/>
        </p:nvSpPr>
        <p:spPr bwMode="auto">
          <a:xfrm>
            <a:off x="5003800" y="4005263"/>
            <a:ext cx="39465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250"/>
              </a:spcBef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ahoma" panose="020B0604030504040204" pitchFamily="34" charset="0"/>
              </a:rPr>
              <a:t>Всего на диспансерном наблюдении на </a:t>
            </a:r>
            <a:r>
              <a:rPr lang="ru-RU" altLang="ru-RU" sz="1800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01.10.2017 </a:t>
            </a:r>
            <a:r>
              <a:rPr lang="ru-RU" altLang="ru-RU" sz="1800" b="1" dirty="0">
                <a:solidFill>
                  <a:srgbClr val="002060"/>
                </a:solidFill>
                <a:latin typeface="Tahoma" panose="020B0604030504040204" pitchFamily="34" charset="0"/>
              </a:rPr>
              <a:t>находятся</a:t>
            </a:r>
            <a:r>
              <a:rPr lang="ru-RU" altLang="ru-RU" sz="1800" b="1" dirty="0">
                <a:solidFill>
                  <a:srgbClr val="7030A0"/>
                </a:solidFill>
                <a:latin typeface="Tahoma" panose="020B0604030504040204" pitchFamily="34" charset="0"/>
              </a:rPr>
              <a:t> </a:t>
            </a:r>
            <a:r>
              <a:rPr lang="ru-RU" altLang="ru-RU" sz="1800" b="1" dirty="0" smtClean="0">
                <a:latin typeface="Tahoma" panose="020B0604030504040204" pitchFamily="34" charset="0"/>
              </a:rPr>
              <a:t>35 059 человек</a:t>
            </a:r>
            <a:endParaRPr lang="ru-RU" altLang="ru-RU" sz="1800" b="1" dirty="0">
              <a:latin typeface="Tahoma" panose="020B0604030504040204" pitchFamily="34" charset="0"/>
            </a:endParaRPr>
          </a:p>
          <a:p>
            <a:pPr>
              <a:spcBef>
                <a:spcPts val="1250"/>
              </a:spcBef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ahoma" panose="020B0604030504040204" pitchFamily="34" charset="0"/>
              </a:rPr>
              <a:t>в Центрах СПИД </a:t>
            </a:r>
            <a:r>
              <a:rPr lang="ru-RU" altLang="ru-RU" sz="1800" b="1" dirty="0">
                <a:latin typeface="Tahoma" panose="020B0604030504040204" pitchFamily="34" charset="0"/>
              </a:rPr>
              <a:t>–</a:t>
            </a:r>
            <a:r>
              <a:rPr lang="ru-RU" altLang="ru-RU" sz="1800" b="1" dirty="0">
                <a:solidFill>
                  <a:srgbClr val="F95231"/>
                </a:solidFill>
                <a:latin typeface="Tahoma" panose="020B0604030504040204" pitchFamily="34" charset="0"/>
              </a:rPr>
              <a:t> </a:t>
            </a:r>
            <a:r>
              <a:rPr lang="ru-RU" altLang="ru-RU" sz="1800" b="1" dirty="0" smtClean="0">
                <a:latin typeface="Tahoma" panose="020B0604030504040204" pitchFamily="34" charset="0"/>
              </a:rPr>
              <a:t>31 435</a:t>
            </a:r>
            <a:endParaRPr lang="ru-RU" altLang="ru-RU" sz="1800" b="1" dirty="0">
              <a:latin typeface="Tahoma" panose="020B0604030504040204" pitchFamily="34" charset="0"/>
            </a:endParaRPr>
          </a:p>
          <a:p>
            <a:pPr eaLnBrk="1" hangingPunct="1">
              <a:spcBef>
                <a:spcPts val="125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ahoma" panose="020B0604030504040204" pitchFamily="34" charset="0"/>
              </a:rPr>
              <a:t>в учреждениях ФСИН </a:t>
            </a:r>
            <a:r>
              <a:rPr lang="ru-RU" altLang="ru-RU" sz="1800" b="1">
                <a:latin typeface="Tahoma" panose="020B0604030504040204" pitchFamily="34" charset="0"/>
              </a:rPr>
              <a:t>– </a:t>
            </a:r>
            <a:r>
              <a:rPr lang="ru-RU" altLang="ru-RU" sz="1800" b="1" smtClean="0">
                <a:latin typeface="Tahoma" panose="020B0604030504040204" pitchFamily="34" charset="0"/>
              </a:rPr>
              <a:t> </a:t>
            </a:r>
            <a:r>
              <a:rPr lang="ru-RU" altLang="ru-RU" sz="1800" b="1" dirty="0" smtClean="0">
                <a:latin typeface="Tahoma" panose="020B0604030504040204" pitchFamily="34" charset="0"/>
              </a:rPr>
              <a:t>3624</a:t>
            </a:r>
            <a:endParaRPr lang="ru-RU" altLang="ru-RU" sz="1800" b="1" dirty="0">
              <a:latin typeface="Tahoma" panose="020B0604030504040204" pitchFamily="34" charset="0"/>
            </a:endParaRP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4787900" y="1052513"/>
          <a:ext cx="4032250" cy="2563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0359" name="Text Box 5"/>
          <p:cNvSpPr txBox="1">
            <a:spLocks noChangeArrowheads="1"/>
          </p:cNvSpPr>
          <p:nvPr/>
        </p:nvSpPr>
        <p:spPr bwMode="auto">
          <a:xfrm>
            <a:off x="1481138" y="366713"/>
            <a:ext cx="3922712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0"/>
              </a:spcBef>
              <a:spcAft>
                <a:spcPts val="3400"/>
              </a:spcAft>
              <a:buFontTx/>
              <a:buNone/>
            </a:pPr>
            <a:r>
              <a:rPr lang="ru-RU" altLang="ru-RU" b="1" dirty="0">
                <a:solidFill>
                  <a:srgbClr val="C00000"/>
                </a:solidFill>
              </a:rPr>
              <a:t>Самарская область</a:t>
            </a:r>
            <a:br>
              <a:rPr lang="ru-RU" altLang="ru-RU" b="1" dirty="0">
                <a:solidFill>
                  <a:srgbClr val="C00000"/>
                </a:solidFill>
              </a:rPr>
            </a:br>
            <a:r>
              <a:rPr lang="ru-RU" altLang="ru-RU" sz="1800" dirty="0"/>
              <a:t>(3,2 млн. чел.)</a:t>
            </a: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50800" y="2974975"/>
          <a:ext cx="4881563" cy="334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214282" y="6072206"/>
            <a:ext cx="4786314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25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2060"/>
                </a:solidFill>
              </a:rPr>
              <a:t>Более 1% </a:t>
            </a:r>
            <a:r>
              <a:rPr lang="ru-RU" altLang="ru-RU" sz="2800" b="1" dirty="0">
                <a:solidFill>
                  <a:srgbClr val="002060"/>
                </a:solidFill>
              </a:rPr>
              <a:t>населения региона</a:t>
            </a:r>
          </a:p>
        </p:txBody>
      </p:sp>
      <p:sp>
        <p:nvSpPr>
          <p:cNvPr id="100362" name="TextBox 10"/>
          <p:cNvSpPr txBox="1">
            <a:spLocks noChangeArrowheads="1"/>
          </p:cNvSpPr>
          <p:nvPr/>
        </p:nvSpPr>
        <p:spPr bwMode="auto">
          <a:xfrm>
            <a:off x="4970463" y="6092825"/>
            <a:ext cx="3589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/>
              <a:t>ЛЖВ – </a:t>
            </a:r>
            <a:r>
              <a:rPr lang="ru-RU" altLang="ru-RU" sz="2400" b="1" dirty="0" smtClean="0"/>
              <a:t>35 534 </a:t>
            </a:r>
            <a:r>
              <a:rPr lang="ru-RU" altLang="ru-RU" sz="2400" b="1" dirty="0"/>
              <a:t>человека</a:t>
            </a:r>
          </a:p>
        </p:txBody>
      </p:sp>
      <p:sp>
        <p:nvSpPr>
          <p:cNvPr id="100363" name="TextBox 10"/>
          <p:cNvSpPr txBox="1">
            <a:spLocks noChangeArrowheads="1"/>
          </p:cNvSpPr>
          <p:nvPr/>
        </p:nvSpPr>
        <p:spPr bwMode="auto">
          <a:xfrm>
            <a:off x="3132138" y="5732463"/>
            <a:ext cx="70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РФ</a:t>
            </a:r>
          </a:p>
        </p:txBody>
      </p:sp>
      <p:sp>
        <p:nvSpPr>
          <p:cNvPr id="100364" name="TextBox 10"/>
          <p:cNvSpPr txBox="1">
            <a:spLocks noChangeArrowheads="1"/>
          </p:cNvSpPr>
          <p:nvPr/>
        </p:nvSpPr>
        <p:spPr bwMode="auto">
          <a:xfrm>
            <a:off x="5867400" y="3284538"/>
            <a:ext cx="633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СО</a:t>
            </a:r>
          </a:p>
        </p:txBody>
      </p:sp>
      <p:sp>
        <p:nvSpPr>
          <p:cNvPr id="100365" name="TextBox 10"/>
          <p:cNvSpPr txBox="1">
            <a:spLocks noChangeArrowheads="1"/>
          </p:cNvSpPr>
          <p:nvPr/>
        </p:nvSpPr>
        <p:spPr bwMode="auto">
          <a:xfrm>
            <a:off x="7451725" y="3284538"/>
            <a:ext cx="649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РФ</a:t>
            </a:r>
          </a:p>
        </p:txBody>
      </p:sp>
    </p:spTree>
    <p:extLst>
      <p:ext uri="{BB962C8B-B14F-4D97-AF65-F5344CB8AC3E}">
        <p14:creationId xmlns:p14="http://schemas.microsoft.com/office/powerpoint/2010/main" xmlns="" val="1903469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928670"/>
            <a:ext cx="764386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итогам на 01.10.2017 года Самарская </a:t>
            </a:r>
            <a:r>
              <a:rPr lang="ru-RU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область </a:t>
            </a:r>
            <a:r>
              <a:rPr lang="ru-RU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«занимает»</a:t>
            </a:r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ru-RU" sz="3200" dirty="0" smtClean="0">
                <a:solidFill>
                  <a:srgbClr val="73478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место в РФ по первичной заболеваемости ВИЧ-инфекцией.</a:t>
            </a:r>
            <a:endParaRPr lang="en-US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На диспансерном учете в ГБУЗ СОЦ СПИД и ИЗ состоит </a:t>
            </a:r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31435</a:t>
            </a: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человек, </a:t>
            </a:r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15698</a:t>
            </a: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из них получают АРВТ. Ежегодно выявляется около 3500 новых случаев ВИЧ-инфекции.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470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altLang="ru-RU" sz="2800" dirty="0" smtClean="0"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cs typeface="Times New Roman" panose="02020603050405020304" pitchFamily="18" charset="0"/>
              </a:rPr>
            </a:br>
            <a:r>
              <a:rPr lang="ru-RU" altLang="ru-RU" sz="2800" dirty="0"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cs typeface="Times New Roman" panose="02020603050405020304" pitchFamily="18" charset="0"/>
              </a:rPr>
            </a:br>
            <a:r>
              <a:rPr lang="ru-RU" altLang="ru-RU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Приказ </a:t>
            </a:r>
            <a:r>
              <a:rPr lang="ru-RU" altLang="ru-RU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главного врача ГБУЗ СОЦ СПИД и ИЗ от 22.10.2014 №54/1-П «Об утверждении коечного фонда и структуры стационара ГБУЗ СОЦ СПИД и ИЗ</a:t>
            </a:r>
            <a:r>
              <a:rPr lang="ru-RU" altLang="ru-RU" sz="2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»</a:t>
            </a:r>
            <a:endParaRPr lang="ru-RU" sz="2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784976" cy="4896544"/>
          </a:xfrm>
        </p:spPr>
        <p:txBody>
          <a:bodyPr>
            <a:normAutofit lnSpcReduction="10000"/>
          </a:bodyPr>
          <a:lstStyle/>
          <a:p>
            <a:r>
              <a:rPr lang="ru-RU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Стационар дневного пребывания предназначен для проведения профилактических, диагностических, лечебных и реабилитационных мероприятий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больным, не требующим круглосуточного медицинского наблюдения,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с применением современных медицинских технологий в соответствии с порядками и стандартами оказания медицинской помощи и протоколами ведения </a:t>
            </a:r>
            <a:r>
              <a:rPr lang="ru-RU" i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больных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Госпитализация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в стационар дневного пребывания осуществляется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плановом порядке </a:t>
            </a:r>
            <a:r>
              <a:rPr lang="ru-RU" u="sng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по решению врачебной комиссии ГБУЗ СОЦ СПИД и ИЗ</a:t>
            </a:r>
            <a:endParaRPr lang="ru-RU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11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Структура стационара дневного пребывания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ГБУЗ СОЦ СПИД и ИЗ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Мощность: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25 коек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из них 10 терапевтического профиля, 15 –инфекционного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Работа в 2 смены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1 смена 8.00-13.15. </a:t>
            </a:r>
          </a:p>
          <a:p>
            <a:pPr marL="274320" lvl="6" indent="-274320">
              <a:buClr>
                <a:schemeClr val="accent3"/>
              </a:buClr>
              <a:buSzPct val="95000"/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</a:t>
            </a:r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смена 13.15-18.45.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Штаты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1 зав. отделением, 3 врача, 1 старшая медицинская сестра,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медицинских сестер, 1 сестра –хозяйка, 2 санитарки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2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63\Desktop\презентация\фото\IMG_3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3929090" cy="2210114"/>
          </a:xfrm>
          <a:prstGeom prst="rect">
            <a:avLst/>
          </a:prstGeom>
          <a:noFill/>
        </p:spPr>
      </p:pic>
      <p:pic>
        <p:nvPicPr>
          <p:cNvPr id="2052" name="Picture 4" descr="C:\Users\163\Desktop\презентация\фото\IMG_37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857628"/>
            <a:ext cx="4063996" cy="2285998"/>
          </a:xfrm>
          <a:prstGeom prst="rect">
            <a:avLst/>
          </a:prstGeom>
          <a:noFill/>
        </p:spPr>
      </p:pic>
      <p:pic>
        <p:nvPicPr>
          <p:cNvPr id="2053" name="Picture 5" descr="C:\Users\163\Desktop\презентация\фото\IMG_37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857627"/>
            <a:ext cx="4000528" cy="2250297"/>
          </a:xfrm>
          <a:prstGeom prst="rect">
            <a:avLst/>
          </a:prstGeom>
          <a:noFill/>
        </p:spPr>
      </p:pic>
      <p:pic>
        <p:nvPicPr>
          <p:cNvPr id="2054" name="Picture 6" descr="C:\Users\163\Desktop\презентация\фото\IMG_37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428735"/>
            <a:ext cx="4000528" cy="225029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857232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тационар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дневного пребывания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ГБУЗ СОЦ СПИД и ИЗ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77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1782E29-4C82-4481-A2A7-41C874A56A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</TotalTime>
  <Words>758</Words>
  <Application>Microsoft Office PowerPoint</Application>
  <PresentationFormat>Экран (4:3)</PresentationFormat>
  <Paragraphs>180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                                    Медицинская целесообразность оказания специализированной помощи ВИЧ-инфицированным больным в условиях стационара дневного пребывания       Чвялева Г.Н. Самара, 2017 </vt:lpstr>
      <vt:lpstr>Слайд 2</vt:lpstr>
      <vt:lpstr>ГБУЗ СОЦ СПИД и ИЗ</vt:lpstr>
      <vt:lpstr>Самарский СПИД-центр 2017г.</vt:lpstr>
      <vt:lpstr>Слайд 5</vt:lpstr>
      <vt:lpstr>Слайд 6</vt:lpstr>
      <vt:lpstr>  Приказ главного врача ГБУЗ СОЦ СПИД и ИЗ от 22.10.2014 №54/1-П «Об утверждении коечного фонда и структуры стационара ГБУЗ СОЦ СПИД и ИЗ»</vt:lpstr>
      <vt:lpstr>Структура стационара дневного пребывания ГБУЗ СОЦ СПИД и ИЗ</vt:lpstr>
      <vt:lpstr>Слайд 9</vt:lpstr>
      <vt:lpstr>Слайд 10</vt:lpstr>
      <vt:lpstr>Слайд 11</vt:lpstr>
      <vt:lpstr>Распределение пациентов по возрасту n=1141</vt:lpstr>
      <vt:lpstr>Распределение пациентов по стадиям ВИЧ-инфекции n=1141</vt:lpstr>
      <vt:lpstr>Структура причин госпитализации в стационар дневного пребывания (n=1141) </vt:lpstr>
      <vt:lpstr>Наиболее частые причины направления пациентов в стационар дневного пребывания</vt:lpstr>
      <vt:lpstr>Показатели работы на 01.10.2017г.</vt:lpstr>
      <vt:lpstr>Экономическая эффективность </vt:lpstr>
      <vt:lpstr>Исходы лечения</vt:lpstr>
      <vt:lpstr>Анкетирование пациентов</vt:lpstr>
      <vt:lpstr>Заключение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Медицинская целесообразность оказания специализированной помощи ВИЧ-инфицированным больным в условиях стационара дневного пребывания   Агафонова О.В., Карпова И.В., Соколова Г.А.  Самара, 2016</dc:title>
  <dc:creator>Соколова Галина Александровна</dc:creator>
  <cp:lastModifiedBy>163</cp:lastModifiedBy>
  <cp:revision>116</cp:revision>
  <dcterms:created xsi:type="dcterms:W3CDTF">2016-03-24T10:23:44Z</dcterms:created>
  <dcterms:modified xsi:type="dcterms:W3CDTF">2017-11-26T12:32:26Z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TC018860939991</vt:lpwstr>
  </property>
</Properties>
</file>