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7"/>
  </p:notesMasterIdLst>
  <p:sldIdLst>
    <p:sldId id="273" r:id="rId2"/>
    <p:sldId id="302" r:id="rId3"/>
    <p:sldId id="310" r:id="rId4"/>
    <p:sldId id="359" r:id="rId5"/>
    <p:sldId id="335" r:id="rId6"/>
    <p:sldId id="324" r:id="rId7"/>
    <p:sldId id="360" r:id="rId8"/>
    <p:sldId id="312" r:id="rId9"/>
    <p:sldId id="333" r:id="rId10"/>
    <p:sldId id="353" r:id="rId11"/>
    <p:sldId id="354" r:id="rId12"/>
    <p:sldId id="362" r:id="rId13"/>
    <p:sldId id="355" r:id="rId14"/>
    <p:sldId id="340" r:id="rId15"/>
    <p:sldId id="342" r:id="rId16"/>
    <p:sldId id="343" r:id="rId17"/>
    <p:sldId id="348" r:id="rId18"/>
    <p:sldId id="315" r:id="rId19"/>
    <p:sldId id="339" r:id="rId20"/>
    <p:sldId id="262" r:id="rId21"/>
    <p:sldId id="330" r:id="rId22"/>
    <p:sldId id="357" r:id="rId23"/>
    <p:sldId id="356" r:id="rId24"/>
    <p:sldId id="346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1637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D863-5DE1-4EF3-B0C4-F4CD058C881E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94F1-5D52-4527-BC09-049055DA7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9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7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3874"/>
            <a:ext cx="532561" cy="564874"/>
          </a:xfrm>
          <a:prstGeom prst="rect">
            <a:avLst/>
          </a:prstGeom>
          <a:solidFill>
            <a:srgbClr val="4AA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54"/>
            <a:ext cx="532561" cy="564874"/>
          </a:xfrm>
          <a:prstGeom prst="rect">
            <a:avLst/>
          </a:prstGeom>
          <a:solidFill>
            <a:srgbClr val="B92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497" y="294470"/>
            <a:ext cx="264741" cy="2808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891" y="-38438"/>
            <a:ext cx="3879987" cy="554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1" y="43407"/>
            <a:ext cx="1438319" cy="9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7280907" y="4022625"/>
            <a:ext cx="1752556" cy="2430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3590854" y="2551412"/>
            <a:ext cx="5245238" cy="1143240"/>
          </a:xfrm>
          <a:prstGeom prst="rect">
            <a:avLst/>
          </a:prstGeom>
        </p:spPr>
        <p:txBody>
          <a:bodyPr lIns="80147" tIns="40074" rIns="80147" bIns="40074"/>
          <a:lstStyle>
            <a:lvl1pPr algn="r"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33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3073" b="47130"/>
          <a:stretch/>
        </p:blipFill>
        <p:spPr bwMode="auto">
          <a:xfrm>
            <a:off x="-3961" y="6525199"/>
            <a:ext cx="1446451" cy="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3073" b="47130"/>
          <a:stretch/>
        </p:blipFill>
        <p:spPr bwMode="auto">
          <a:xfrm>
            <a:off x="1442490" y="6526983"/>
            <a:ext cx="1446451" cy="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3073" b="47130"/>
          <a:stretch/>
        </p:blipFill>
        <p:spPr bwMode="auto">
          <a:xfrm>
            <a:off x="5752278" y="6522627"/>
            <a:ext cx="1446451" cy="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3073" b="47130"/>
          <a:stretch/>
        </p:blipFill>
        <p:spPr bwMode="auto">
          <a:xfrm>
            <a:off x="7198729" y="6522627"/>
            <a:ext cx="1446451" cy="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3073" b="47130"/>
          <a:stretch/>
        </p:blipFill>
        <p:spPr bwMode="auto">
          <a:xfrm>
            <a:off x="2867627" y="6520842"/>
            <a:ext cx="1446451" cy="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3073" b="47130"/>
          <a:stretch/>
        </p:blipFill>
        <p:spPr bwMode="auto">
          <a:xfrm>
            <a:off x="4314078" y="6522626"/>
            <a:ext cx="1446451" cy="3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15529" r="58917" b="46466"/>
          <a:stretch/>
        </p:blipFill>
        <p:spPr bwMode="auto">
          <a:xfrm>
            <a:off x="8645180" y="6520841"/>
            <a:ext cx="498820" cy="35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lyukelev\Desktop\лого\Logo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t="19626" r="60746" b="41643"/>
          <a:stretch/>
        </p:blipFill>
        <p:spPr bwMode="auto">
          <a:xfrm>
            <a:off x="3057900" y="0"/>
            <a:ext cx="1808814" cy="12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1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-20" y="-27382"/>
            <a:ext cx="9144019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0" y="69018"/>
            <a:ext cx="8229600" cy="608931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ru-RU" dirty="0"/>
          </a:p>
        </p:txBody>
      </p:sp>
      <p:pic>
        <p:nvPicPr>
          <p:cNvPr id="9" name="Picture 3" descr="\\srvfile\vega_marketing\ЛЕВ\Проекты\Конференции\ЦАГиП 14\Листовка1С-01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0433" y="6353910"/>
            <a:ext cx="670615" cy="4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srvfile\vega_marketing\ЛЕВ\Проекты\Конференции\ЦАГиП 14\Листовка1С-01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6326857"/>
            <a:ext cx="2267744" cy="5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61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6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6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2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6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9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36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9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2B45-7EC4-4652-BDA9-FD172D935240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6F9E-7337-4676-894B-F441F63F1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3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cbi.nlm.nih.gov/pubmed/22035968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amara.mamadeti.ru/vich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1340768"/>
            <a:ext cx="5702624" cy="19353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дискордантными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парами в ООО «Центр семейной репродукции».</a:t>
            </a:r>
            <a:endParaRPr lang="ru-RU" sz="2400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629" y="5268745"/>
            <a:ext cx="5741574" cy="131203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Дугу Наталья Александровна,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Старшая медицинская сестра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ООО «Центр Семейной Репродукции»,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группы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компаний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«Мать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и Дитя»</a:t>
            </a:r>
          </a:p>
          <a:p>
            <a:pPr algn="r"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dugunata\Desktop\DSC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827" y="3861048"/>
            <a:ext cx="232725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86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95536" y="836712"/>
            <a:ext cx="806489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парах, где </a:t>
            </a:r>
            <a:r>
              <a:rPr lang="ru-RU" dirty="0"/>
              <a:t>инфицирована </a:t>
            </a:r>
            <a:r>
              <a:rPr lang="ru-RU" dirty="0" smtClean="0"/>
              <a:t>женщина возможно проведение внутриматочной </a:t>
            </a:r>
            <a:r>
              <a:rPr lang="ru-RU" dirty="0" err="1" smtClean="0"/>
              <a:t>инсеминации</a:t>
            </a:r>
            <a:r>
              <a:rPr lang="ru-RU" dirty="0" smtClean="0"/>
              <a:t> спермой ВИЧ-негативного партнера-мужчины</a:t>
            </a:r>
            <a:r>
              <a:rPr lang="ru-RU" dirty="0"/>
              <a:t>,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ез риска заражения 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артнера.</a:t>
            </a:r>
          </a:p>
        </p:txBody>
      </p:sp>
      <p:pic>
        <p:nvPicPr>
          <p:cNvPr id="2051" name="Picture 3" descr="C:\Users\dugunata\Desktop\25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74445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ugunata\Desktop\e4aec059b7b824fa9c7cdde1cda1c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456384" cy="23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251520" y="404664"/>
            <a:ext cx="90010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ары</a:t>
            </a:r>
            <a:r>
              <a:rPr lang="ru-RU" dirty="0"/>
              <a:t>, </a:t>
            </a:r>
            <a:r>
              <a:rPr lang="ru-RU" dirty="0" smtClean="0"/>
              <a:t>где инфицирован мужчина используются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вспомогательные репродуктивные технологии (ВРТ), с предварительной отмывкой сперматозоидов, оплодотворение методом  ИКСИ </a:t>
            </a:r>
            <a:endParaRPr lang="ru-RU" dirty="0"/>
          </a:p>
        </p:txBody>
      </p:sp>
      <p:pic>
        <p:nvPicPr>
          <p:cNvPr id="5122" name="Picture 2" descr="C:\Users\dugunata\Desktop\iksi-oplodotvorenie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51660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0" y="69018"/>
            <a:ext cx="9144000" cy="911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сперма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969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сперме источником </a:t>
            </a:r>
            <a:r>
              <a:rPr lang="ru-RU" sz="2000" dirty="0"/>
              <a:t>ВИЧ </a:t>
            </a:r>
            <a:r>
              <a:rPr lang="ru-RU" sz="2000" dirty="0" smtClean="0"/>
              <a:t>является </a:t>
            </a:r>
            <a:r>
              <a:rPr lang="ru-RU" sz="2000" u="sng" dirty="0"/>
              <a:t>семенная плазма или лейкоциты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После </a:t>
            </a:r>
            <a:r>
              <a:rPr lang="ru-RU" sz="2000" dirty="0"/>
              <a:t>двух стандартных процедур </a:t>
            </a:r>
            <a:r>
              <a:rPr lang="ru-RU" sz="2000" dirty="0" smtClean="0"/>
              <a:t>промывания спермы в </a:t>
            </a:r>
            <a:r>
              <a:rPr lang="ru-RU" sz="2000" dirty="0" smtClean="0"/>
              <a:t>буферном </a:t>
            </a:r>
            <a:r>
              <a:rPr lang="ru-RU" sz="2000" dirty="0" smtClean="0"/>
              <a:t>наблюдается  </a:t>
            </a:r>
            <a:r>
              <a:rPr lang="ru-RU" sz="2000" dirty="0"/>
              <a:t>полное удаление </a:t>
            </a:r>
            <a:r>
              <a:rPr lang="ru-RU" sz="2000" dirty="0" smtClean="0"/>
              <a:t>вируса ( образец проверяется на РНК ВИЧ методом ПЦР  в лаборатории СПИД-центра).</a:t>
            </a:r>
            <a:endParaRPr lang="ru-RU" sz="2000" dirty="0"/>
          </a:p>
          <a:p>
            <a:r>
              <a:rPr lang="ru-RU" sz="2000" b="1" u="sng" dirty="0"/>
              <a:t>При отрицательном результате образец  используется для </a:t>
            </a:r>
            <a:r>
              <a:rPr lang="ru-RU" sz="2000" b="1" u="sng" dirty="0" smtClean="0"/>
              <a:t>лечения</a:t>
            </a:r>
          </a:p>
          <a:p>
            <a:endParaRPr lang="ru-RU" sz="2000" dirty="0" smtClean="0"/>
          </a:p>
          <a:p>
            <a:r>
              <a:rPr lang="ru-RU" sz="2000" dirty="0" smtClean="0"/>
              <a:t>Современные </a:t>
            </a:r>
            <a:r>
              <a:rPr lang="ru-RU" sz="2000" dirty="0"/>
              <a:t>тест системы (AMPLICOR HIV-1) имеют чувствительность 100%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Эффективность </a:t>
            </a:r>
            <a:r>
              <a:rPr lang="ru-RU" sz="2000" dirty="0"/>
              <a:t>отмывки спермы и удаление ВИЧ-1 зависит от </a:t>
            </a:r>
            <a:r>
              <a:rPr lang="ru-RU" sz="2000" u="sng" dirty="0"/>
              <a:t>количества вируса</a:t>
            </a:r>
            <a:r>
              <a:rPr lang="ru-RU" sz="2000" dirty="0"/>
              <a:t>, присутствующего в образце.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Около </a:t>
            </a:r>
            <a:r>
              <a:rPr lang="ru-RU" sz="2000" b="1" dirty="0">
                <a:solidFill>
                  <a:srgbClr val="002060"/>
                </a:solidFill>
              </a:rPr>
              <a:t>3-8% образцов остаются позитивными и не могут быть использованы.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dirty="0"/>
              <a:t>Эффективность отмывки спермы и удаление ВИЧ-1 зависит от количества вируса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60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Особенности ВРТ, где ВИЧ у мужчины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43056"/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457200" lvl="0" indent="-457200" defTabSz="1043056"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Требуется отмывка спермы с определением вирусной нагрузки.</a:t>
            </a:r>
          </a:p>
          <a:p>
            <a:pPr marL="457200" lvl="0" indent="-457200" defTabSz="1043056"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Оптимальный срок отмывки – 3 (субклиническая) стадия, или 4 стадия в фазе ремиссии,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неопределяемый уровень РНК ВИЧ в крови.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 defTabSz="1043056"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Отмытый образец спермы с неопределяемым уровне РНК может быть заморожен, или использован в день ТВП.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457200" lvl="0" indent="-457200" defTabSz="1043056"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ВРТ у женщины с отмытыми сперматозоидами.</a:t>
            </a:r>
          </a:p>
          <a:p>
            <a:pPr marL="457200" lvl="0" indent="-457200" defTabSz="1043056"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Метод оплодотворения – ИКСИ.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4848436"/>
            <a:ext cx="4032448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43056">
              <a:lnSpc>
                <a:spcPct val="115000"/>
              </a:lnSpc>
            </a:pP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настоящего времени результаты были ободряющими, было получено доказательство снижения рисков передачи </a:t>
            </a:r>
            <a:r>
              <a:rPr lang="ru-RU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отсутствуют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данные о случаях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</a:t>
            </a:r>
            <a:r>
              <a:rPr lang="ru-RU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-инфекции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обработки спермы. По данным Европейской сети CREATHE , </a:t>
            </a:r>
            <a:r>
              <a:rPr lang="ru-RU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фицирования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женщины. </a:t>
            </a:r>
            <a:r>
              <a:rPr lang="ru-RU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5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Fertil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05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Steril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2012 Jan;97(1):74-8. </a:t>
            </a:r>
            <a:r>
              <a:rPr lang="ru-RU" sz="105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10.1016/j.fertnstert.2011.10.006. </a:t>
            </a:r>
            <a:r>
              <a:rPr lang="ru-RU" sz="105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2011 </a:t>
            </a:r>
            <a:r>
              <a:rPr lang="ru-RU" sz="105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</a:t>
            </a:r>
            <a:r>
              <a:rPr lang="ru-RU" sz="105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05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3141"/>
            <a:ext cx="2808312" cy="217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Наш опыт работы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9" y="917577"/>
            <a:ext cx="8043358" cy="569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Наш опыт работы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58787" cy="563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Наш опыт работы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3342"/>
            <a:ext cx="7738094" cy="547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Требования по работе с инфицированным биоматериалом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3744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Манипуляции с биоматериалом ВИЧ-позитивных пациентов в специально отведенное время, отдельно от других.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Работа в ламинарных шкафах не менее чем 2 класса биологической защиты.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Культивирование эмбрионов проводится в отдельном инкубаторе </a:t>
            </a:r>
            <a:r>
              <a:rPr lang="ru-RU" dirty="0" err="1"/>
              <a:t>Planer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Маркировка и отдельное хранение образцов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Отдельное хранение замороженного биоматериала</a:t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2584450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201771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78" y="4403035"/>
            <a:ext cx="28352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45" y="2944068"/>
            <a:ext cx="18288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2324"/>
            <a:ext cx="8208256" cy="580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Соблюдение условий сан-</a:t>
            </a:r>
            <a:r>
              <a:rPr lang="ru-RU" b="1" dirty="0" err="1"/>
              <a:t>эпид</a:t>
            </a:r>
            <a:r>
              <a:rPr lang="ru-RU" b="1" dirty="0"/>
              <a:t>. режима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sz="2000" dirty="0"/>
              <a:t>Использование одноразового белья для пациентов и халатов «</a:t>
            </a:r>
            <a:r>
              <a:rPr lang="ru-RU" sz="2000" dirty="0" err="1"/>
              <a:t>Антиспид</a:t>
            </a:r>
            <a:r>
              <a:rPr lang="ru-RU" sz="2000" dirty="0"/>
              <a:t>» для персонала.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   Дезинфекция </a:t>
            </a:r>
            <a:r>
              <a:rPr lang="ru-RU" sz="2000" dirty="0" smtClean="0"/>
              <a:t>одноразового расходного материала, белья </a:t>
            </a:r>
            <a:r>
              <a:rPr lang="ru-RU" sz="2000" dirty="0"/>
              <a:t>и инструментов в контейнере </a:t>
            </a:r>
            <a:r>
              <a:rPr lang="ru-RU" sz="2000" dirty="0" smtClean="0"/>
              <a:t> </a:t>
            </a:r>
            <a:r>
              <a:rPr lang="ru-RU" sz="2000" dirty="0"/>
              <a:t>с </a:t>
            </a:r>
            <a:r>
              <a:rPr lang="ru-RU" sz="2000" dirty="0" err="1" smtClean="0"/>
              <a:t>дез</a:t>
            </a:r>
            <a:r>
              <a:rPr lang="ru-RU" sz="2000" dirty="0" smtClean="0"/>
              <a:t>. </a:t>
            </a:r>
            <a:r>
              <a:rPr lang="ru-RU" sz="2000" dirty="0"/>
              <a:t>растворе, согласно инструкции к применению </a:t>
            </a:r>
            <a:r>
              <a:rPr lang="ru-RU" sz="2000" dirty="0" smtClean="0"/>
              <a:t>с  последующей утилизацией.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Обработка медицинского </a:t>
            </a:r>
            <a:r>
              <a:rPr lang="ru-RU" sz="2000" dirty="0"/>
              <a:t>и </a:t>
            </a:r>
            <a:r>
              <a:rPr lang="ru-RU" sz="2000" dirty="0" smtClean="0"/>
              <a:t>лабораторного оборудования  </a:t>
            </a:r>
            <a:r>
              <a:rPr lang="ru-RU" sz="2000" dirty="0"/>
              <a:t>раствором на основе перекиси водорода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Промывные </a:t>
            </a:r>
            <a:r>
              <a:rPr lang="ru-RU" sz="2000" dirty="0" smtClean="0"/>
              <a:t>воды, биологические жидкости </a:t>
            </a:r>
            <a:r>
              <a:rPr lang="ru-RU" sz="2000" dirty="0"/>
              <a:t>заливаются </a:t>
            </a:r>
            <a:r>
              <a:rPr lang="ru-RU" sz="2000" dirty="0" smtClean="0"/>
              <a:t>дезинфицирующим </a:t>
            </a:r>
            <a:r>
              <a:rPr lang="ru-RU" sz="2000" dirty="0"/>
              <a:t>раствором на основе перекиси водорода </a:t>
            </a:r>
            <a:r>
              <a:rPr lang="ru-RU" sz="2000" dirty="0" smtClean="0"/>
              <a:t>– экспозиция согласно инструкции.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По </a:t>
            </a:r>
            <a:r>
              <a:rPr lang="ru-RU" sz="2000" dirty="0"/>
              <a:t>окончании культивирования проводится обработка инкубатора </a:t>
            </a:r>
            <a:r>
              <a:rPr lang="ru-RU" sz="2000" dirty="0" smtClean="0"/>
              <a:t>раствором </a:t>
            </a:r>
            <a:r>
              <a:rPr lang="ru-RU" sz="2000" dirty="0"/>
              <a:t>на основе перекиси водорода, согласно инструкции к применению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r>
              <a:rPr lang="ru-RU" dirty="0"/>
              <a:t>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После завершения работ проводится генеральная уборка и дезинфекция лабораторных помещений и использованного оборудования, согласно САНПИН 2.1.3.2630-10. с использованием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раствора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на основе перекиси водорода.</a:t>
            </a:r>
          </a:p>
        </p:txBody>
      </p:sp>
    </p:spTree>
    <p:extLst>
      <p:ext uri="{BB962C8B-B14F-4D97-AF65-F5344CB8AC3E}">
        <p14:creationId xmlns:p14="http://schemas.microsoft.com/office/powerpoint/2010/main" val="3803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0" y="69018"/>
            <a:ext cx="8229600" cy="1343758"/>
          </a:xfrm>
        </p:spPr>
        <p:txBody>
          <a:bodyPr>
            <a:noAutofit/>
          </a:bodyPr>
          <a:lstStyle/>
          <a:p>
            <a:pPr marL="369587" lvl="0" indent="-391146" algn="ctr" defTabSz="1043056">
              <a:spcBef>
                <a:spcPts val="0"/>
              </a:spcBef>
              <a:buClr>
                <a:srgbClr val="F8C400"/>
              </a:buClr>
              <a:buSzPct val="75000"/>
              <a:buNone/>
              <a:defRPr/>
            </a:pPr>
            <a:r>
              <a:rPr kumimoji="1" lang="ru-RU" sz="28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Times New Roman" pitchFamily="18" charset="0"/>
              </a:rPr>
              <a:t>Эпидемиологическая обстановка  по ВИЧ-инфекции </a:t>
            </a:r>
          </a:p>
          <a:p>
            <a:pPr marL="369587" lvl="0" indent="-391146" algn="ctr" defTabSz="1043056">
              <a:spcBef>
                <a:spcPts val="0"/>
              </a:spcBef>
              <a:buClr>
                <a:srgbClr val="F8C400"/>
              </a:buClr>
              <a:buSzPct val="75000"/>
              <a:buNone/>
              <a:defRPr/>
            </a:pPr>
            <a:r>
              <a:rPr kumimoji="1" lang="ru-RU" sz="28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Times New Roman" pitchFamily="18" charset="0"/>
              </a:rPr>
              <a:t>в Самарской области на 01.01.2017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</a:rPr>
              <a:t>  Зарегистрировано  </a:t>
            </a:r>
            <a:r>
              <a:rPr lang="ru-RU" sz="2400" dirty="0">
                <a:solidFill>
                  <a:prstClr val="black"/>
                </a:solidFill>
              </a:rPr>
              <a:t>с 1987 года   </a:t>
            </a:r>
            <a:r>
              <a:rPr lang="ru-RU" sz="2400" b="1" dirty="0">
                <a:solidFill>
                  <a:prstClr val="black"/>
                </a:solidFill>
              </a:rPr>
              <a:t>63 773 </a:t>
            </a:r>
            <a:r>
              <a:rPr lang="ru-RU" sz="2400" dirty="0">
                <a:solidFill>
                  <a:prstClr val="black"/>
                </a:solidFill>
              </a:rPr>
              <a:t>случая, живущих с ВИЧ </a:t>
            </a:r>
            <a:r>
              <a:rPr lang="ru-RU" sz="2400" b="1" dirty="0">
                <a:solidFill>
                  <a:prstClr val="black"/>
                </a:solidFill>
              </a:rPr>
              <a:t>34 377              </a:t>
            </a:r>
            <a:r>
              <a:rPr lang="ru-RU" sz="2400" dirty="0">
                <a:solidFill>
                  <a:srgbClr val="9BBB59">
                    <a:lumMod val="75000"/>
                  </a:srgbClr>
                </a:solidFill>
              </a:rPr>
              <a:t>(</a:t>
            </a:r>
            <a:r>
              <a:rPr lang="ru-RU" sz="2400" b="1" dirty="0">
                <a:solidFill>
                  <a:srgbClr val="9BBB59">
                    <a:lumMod val="75000"/>
                  </a:srgbClr>
                </a:solidFill>
              </a:rPr>
              <a:t>1071,2 на 100тыс</a:t>
            </a:r>
            <a:r>
              <a:rPr lang="ru-RU" sz="2400" dirty="0">
                <a:solidFill>
                  <a:srgbClr val="9BBB59">
                    <a:lumMod val="75000"/>
                  </a:srgbClr>
                </a:solidFill>
              </a:rPr>
              <a:t>. населения).</a:t>
            </a:r>
            <a:endParaRPr lang="ru-RU" sz="2400" b="1" dirty="0">
              <a:solidFill>
                <a:srgbClr val="9BBB59">
                  <a:lumMod val="75000"/>
                </a:srgb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 За 2016 год выявлено </a:t>
            </a:r>
            <a:r>
              <a:rPr lang="ru-RU" sz="2400" b="1" dirty="0">
                <a:solidFill>
                  <a:srgbClr val="002060"/>
                </a:solidFill>
              </a:rPr>
              <a:t>3 339 </a:t>
            </a:r>
            <a:r>
              <a:rPr lang="ru-RU" sz="2400" dirty="0">
                <a:solidFill>
                  <a:prstClr val="black"/>
                </a:solidFill>
              </a:rPr>
              <a:t>ВИЧ-позитивных (104,1 на 100тыс. населения)        (2045 мужчины и 1294 женщин).</a:t>
            </a:r>
            <a:endParaRPr lang="ru-RU" sz="2400" b="1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 </a:t>
            </a:r>
            <a:r>
              <a:rPr lang="ru-RU" sz="2400" b="1" dirty="0">
                <a:solidFill>
                  <a:srgbClr val="9BBB59">
                    <a:lumMod val="75000"/>
                  </a:srgbClr>
                </a:solidFill>
              </a:rPr>
              <a:t>РФ:  Живущих с ВИЧ  494,6 на 100тыс. </a:t>
            </a:r>
            <a:r>
              <a:rPr lang="ru-RU" sz="2400" b="1" dirty="0" smtClean="0">
                <a:solidFill>
                  <a:srgbClr val="9BBB59">
                    <a:lumMod val="75000"/>
                  </a:srgbClr>
                </a:solidFill>
              </a:rPr>
              <a:t>Населения</a:t>
            </a:r>
          </a:p>
          <a:p>
            <a:r>
              <a:rPr lang="ru-RU" sz="2800" dirty="0" smtClean="0"/>
              <a:t>Пути </a:t>
            </a:r>
            <a:r>
              <a:rPr lang="ru-RU" sz="2800" dirty="0"/>
              <a:t>передачи:</a:t>
            </a:r>
          </a:p>
          <a:p>
            <a:r>
              <a:rPr lang="ru-RU" sz="2000" dirty="0"/>
              <a:t>Гомосексуальный – 0,1% </a:t>
            </a:r>
          </a:p>
          <a:p>
            <a:r>
              <a:rPr lang="ru-RU" sz="2000" dirty="0"/>
              <a:t>Гетеросексуальный – </a:t>
            </a:r>
            <a:r>
              <a:rPr lang="ru-RU" sz="2000" dirty="0">
                <a:solidFill>
                  <a:srgbClr val="FF0000"/>
                </a:solidFill>
              </a:rPr>
              <a:t>61%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Парент</a:t>
            </a:r>
            <a:r>
              <a:rPr lang="ru-RU" sz="2000" dirty="0"/>
              <a:t>. </a:t>
            </a:r>
            <a:r>
              <a:rPr lang="ru-RU" sz="2000" dirty="0" err="1"/>
              <a:t>наркот</a:t>
            </a:r>
            <a:r>
              <a:rPr lang="ru-RU" sz="2000" dirty="0"/>
              <a:t>. – 36,5%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/>
          </a:p>
          <a:p>
            <a:r>
              <a:rPr lang="ru-RU" sz="2000" dirty="0"/>
              <a:t>Перелив крови – 0</a:t>
            </a:r>
          </a:p>
          <a:p>
            <a:r>
              <a:rPr lang="ru-RU" sz="2000" dirty="0"/>
              <a:t>Вертикальный путь – 2,2%</a:t>
            </a:r>
          </a:p>
          <a:p>
            <a:r>
              <a:rPr lang="ru-RU" sz="2000" dirty="0"/>
              <a:t>В быту - 0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 Родилось </a:t>
            </a:r>
            <a:r>
              <a:rPr lang="ru-RU" sz="2000" dirty="0"/>
              <a:t>от ВИЧ-инф женщин –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864 </a:t>
            </a:r>
            <a:r>
              <a:rPr lang="ru-RU" sz="2000" dirty="0"/>
              <a:t>ребенка, </a:t>
            </a:r>
          </a:p>
          <a:p>
            <a:r>
              <a:rPr lang="ru-RU" sz="2000" dirty="0"/>
              <a:t>   инфицировано 45.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317417"/>
            <a:ext cx="4386481" cy="30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179512" y="620688"/>
            <a:ext cx="7632848" cy="5599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Оказывая медицинскую помощь пациентам, медработники должны заботиться об инфекционной безопасности не только пациентов, но и </a:t>
            </a: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собственной безопасности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работник должен знать меры профилактики парентеральных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гемоконтактных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инфекций. 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dugunata\Desktop\f593d409db99468f8a01537ab14a18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49944"/>
            <a:ext cx="4555604" cy="215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467543" y="116632"/>
            <a:ext cx="8285931" cy="63367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600" b="1" dirty="0"/>
              <a:t>Экстренная профилактика </a:t>
            </a:r>
            <a:r>
              <a:rPr lang="ru-RU" sz="4600" b="1" dirty="0" smtClean="0"/>
              <a:t>ВИЧ-инфекции</a:t>
            </a:r>
            <a:endParaRPr lang="en-US" sz="4600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Манипуляционная</a:t>
            </a:r>
            <a:r>
              <a:rPr lang="ru-RU" dirty="0"/>
              <a:t>, лаборатория ВРТ и палата дневного пребывания укомплектовано анти-ВИЧ-укладкой с инструкцией «Действия медицинского работника при аварийной ситуации» согласно  </a:t>
            </a:r>
            <a:r>
              <a:rPr lang="ru-RU" b="1" dirty="0"/>
              <a:t>СанПиН  3.1.5.2826-10 </a:t>
            </a:r>
            <a:r>
              <a:rPr lang="ru-RU" b="1" dirty="0" smtClean="0"/>
              <a:t>«</a:t>
            </a:r>
            <a:r>
              <a:rPr lang="ru-RU" b="1" dirty="0"/>
              <a:t>Профилактика ВИЧ-инфекции</a:t>
            </a:r>
            <a:r>
              <a:rPr lang="ru-RU" b="1" dirty="0" smtClean="0"/>
              <a:t>»;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b="1" dirty="0" smtClean="0"/>
              <a:t>Компания </a:t>
            </a:r>
            <a:r>
              <a:rPr lang="ru-RU" b="1" dirty="0"/>
              <a:t>имеет запас антиретровирусных препаратов для проведения экстренной профилактики при аварийных ситуациях.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3400" b="1" u="sng" dirty="0"/>
              <a:t>Состав аптечки: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Спирт этиловый 70% - 100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мл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флакон)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Раствор йода 5%, 1 флакон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Протаргол 1% раствор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Марлевые и ватные тампоны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Лейкопластырь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бантисептический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3759"/>
            <a:ext cx="3965451" cy="280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0" y="69018"/>
            <a:ext cx="8229600" cy="6024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Результат нашей работы с парами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706368"/>
              </p:ext>
            </p:extLst>
          </p:nvPr>
        </p:nvGraphicFramePr>
        <p:xfrm>
          <a:off x="395536" y="908722"/>
          <a:ext cx="8208912" cy="554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4456"/>
                <a:gridCol w="4104456"/>
              </a:tblGrid>
              <a:tr h="1074802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Дискордантные</a:t>
                      </a:r>
                      <a:r>
                        <a:rPr lang="ru-RU" sz="2000" dirty="0" smtClean="0"/>
                        <a:t> пары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за период 2014-2017 г.</a:t>
                      </a:r>
                      <a:endParaRPr lang="ru-RU" sz="2000" dirty="0"/>
                    </a:p>
                  </a:txBody>
                  <a:tcPr/>
                </a:tc>
              </a:tr>
              <a:tr h="10748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Проведено отмывок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65</a:t>
                      </a:r>
                      <a:endParaRPr lang="ru-RU" sz="2800" dirty="0"/>
                    </a:p>
                  </a:txBody>
                  <a:tcPr/>
                </a:tc>
              </a:tr>
              <a:tr h="107480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ВИЧ + после отмывки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107480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Проведено циклов ВРТ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51</a:t>
                      </a:r>
                      <a:endParaRPr lang="ru-RU" sz="2800" dirty="0"/>
                    </a:p>
                  </a:txBody>
                  <a:tcPr/>
                </a:tc>
              </a:tr>
              <a:tr h="62270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родилось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13 здоровых детей</a:t>
                      </a:r>
                      <a:endParaRPr lang="ru-RU" sz="2800" dirty="0"/>
                    </a:p>
                  </a:txBody>
                  <a:tcPr/>
                </a:tc>
              </a:tr>
              <a:tr h="62270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беременны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71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Страница для пациентов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5" y="908720"/>
            <a:ext cx="3971330" cy="48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605424"/>
            <a:ext cx="460851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43056"/>
            <a:r>
              <a:rPr lang="en-US" sz="2100" dirty="0">
                <a:solidFill>
                  <a:srgbClr val="000000"/>
                </a:solidFill>
                <a:latin typeface="Arial"/>
                <a:hlinkClick r:id="rId3"/>
              </a:rPr>
              <a:t>http</a:t>
            </a:r>
            <a:r>
              <a:rPr lang="ru-RU" sz="2100" dirty="0">
                <a:solidFill>
                  <a:srgbClr val="000000"/>
                </a:solidFill>
                <a:latin typeface="Arial"/>
                <a:hlinkClick r:id="rId3"/>
              </a:rPr>
              <a:t>://</a:t>
            </a:r>
            <a:r>
              <a:rPr lang="en-US" sz="2100" dirty="0">
                <a:solidFill>
                  <a:srgbClr val="000000"/>
                </a:solidFill>
                <a:latin typeface="Arial"/>
                <a:hlinkClick r:id="rId3"/>
              </a:rPr>
              <a:t>samara.mamadeti.ru</a:t>
            </a:r>
            <a:r>
              <a:rPr lang="ru-RU" sz="2100" dirty="0">
                <a:solidFill>
                  <a:srgbClr val="000000"/>
                </a:solidFill>
                <a:latin typeface="Arial"/>
                <a:hlinkClick r:id="rId3"/>
              </a:rPr>
              <a:t>/</a:t>
            </a:r>
            <a:r>
              <a:rPr lang="en-US" sz="2100" dirty="0" err="1">
                <a:solidFill>
                  <a:srgbClr val="000000"/>
                </a:solidFill>
                <a:latin typeface="Arial"/>
                <a:hlinkClick r:id="rId3"/>
              </a:rPr>
              <a:t>vich</a:t>
            </a:r>
            <a:r>
              <a:rPr lang="ru-RU" sz="2100" dirty="0">
                <a:solidFill>
                  <a:srgbClr val="000000"/>
                </a:solidFill>
                <a:latin typeface="Arial"/>
                <a:hlinkClick r:id="rId3"/>
              </a:rPr>
              <a:t>/</a:t>
            </a:r>
            <a:endParaRPr lang="ru-RU" sz="2100" dirty="0">
              <a:solidFill>
                <a:srgbClr val="000000"/>
              </a:solidFill>
              <a:latin typeface="Arial"/>
            </a:endParaRPr>
          </a:p>
          <a:p>
            <a:pPr lvl="0" defTabSz="1043056"/>
            <a:endParaRPr lang="ru-RU" sz="2100" dirty="0">
              <a:solidFill>
                <a:srgbClr val="000000"/>
              </a:solidFill>
              <a:latin typeface="Arial"/>
            </a:endParaRPr>
          </a:p>
          <a:p>
            <a:pPr marL="342900" lvl="0" indent="-342900" defTabSz="1043056">
              <a:buFont typeface="Arial" pitchFamily="34" charset="0"/>
              <a:buChar char="•"/>
            </a:pPr>
            <a:endParaRPr lang="ru-RU" sz="2100" dirty="0">
              <a:solidFill>
                <a:srgbClr val="000000"/>
              </a:solidFill>
              <a:latin typeface="Arial"/>
            </a:endParaRPr>
          </a:p>
          <a:p>
            <a:pPr marL="342900" lvl="0" indent="-342900" defTabSz="1043056">
              <a:buFont typeface="Arial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Arial"/>
              </a:rPr>
              <a:t>Попасть можно только с профильных страниц и сайтов</a:t>
            </a:r>
          </a:p>
          <a:p>
            <a:pPr marL="342900" lvl="0" indent="-342900" defTabSz="1043056">
              <a:buFont typeface="Arial" pitchFamily="34" charset="0"/>
              <a:buChar char="•"/>
            </a:pPr>
            <a:endParaRPr lang="ru-RU" sz="2100" dirty="0">
              <a:solidFill>
                <a:srgbClr val="000000"/>
              </a:solidFill>
              <a:latin typeface="Arial"/>
            </a:endParaRPr>
          </a:p>
          <a:p>
            <a:pPr marL="342900" lvl="0" indent="-342900" defTabSz="1043056">
              <a:buFont typeface="Arial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Arial"/>
              </a:rPr>
              <a:t>Телефон горячей линии – связь с </a:t>
            </a:r>
            <a:r>
              <a:rPr lang="ru-RU" sz="2100" dirty="0" err="1">
                <a:solidFill>
                  <a:srgbClr val="000000"/>
                </a:solidFill>
                <a:latin typeface="Arial"/>
              </a:rPr>
              <a:t>репродуктологом</a:t>
            </a:r>
            <a:r>
              <a:rPr lang="ru-RU" sz="2100" dirty="0">
                <a:solidFill>
                  <a:srgbClr val="000000"/>
                </a:solidFill>
                <a:latin typeface="Arial"/>
              </a:rPr>
              <a:t> + почта</a:t>
            </a:r>
          </a:p>
          <a:p>
            <a:pPr marL="342900" lvl="0" indent="-342900" defTabSz="1043056">
              <a:buFont typeface="Arial" pitchFamily="34" charset="0"/>
              <a:buChar char="•"/>
            </a:pPr>
            <a:endParaRPr lang="ru-RU" sz="2100" dirty="0">
              <a:solidFill>
                <a:srgbClr val="000000"/>
              </a:solidFill>
              <a:latin typeface="Arial"/>
            </a:endParaRPr>
          </a:p>
          <a:p>
            <a:pPr marL="342900" lvl="0" indent="-342900" defTabSz="1043056">
              <a:buFont typeface="Arial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Arial"/>
              </a:rPr>
              <a:t>Запись на прием – телефон и почта администратора ЦСР</a:t>
            </a:r>
          </a:p>
        </p:txBody>
      </p:sp>
    </p:spTree>
    <p:extLst>
      <p:ext uri="{BB962C8B-B14F-4D97-AF65-F5344CB8AC3E}">
        <p14:creationId xmlns:p14="http://schemas.microsoft.com/office/powerpoint/2010/main" val="212945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0" y="69018"/>
            <a:ext cx="8820472" cy="6240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Все это можно сделать у нас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7946"/>
            <a:ext cx="3706813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77" y="1070597"/>
            <a:ext cx="3494087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595939"/>
            <a:ext cx="4245495" cy="282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4077072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Самара,</a:t>
            </a:r>
          </a:p>
          <a:p>
            <a:r>
              <a:rPr lang="ru-RU" sz="2000" b="1" dirty="0"/>
              <a:t>Ново-Садовая, 139.</a:t>
            </a:r>
          </a:p>
          <a:p>
            <a:endParaRPr lang="ru-RU" sz="2000" b="1" dirty="0"/>
          </a:p>
          <a:p>
            <a:r>
              <a:rPr lang="ru-RU" sz="2000" b="1" dirty="0"/>
              <a:t>Телефон единой справочной </a:t>
            </a:r>
          </a:p>
          <a:p>
            <a:r>
              <a:rPr lang="ru-RU" sz="2000" b="1" dirty="0"/>
              <a:t>8-800-250-24-24</a:t>
            </a:r>
          </a:p>
        </p:txBody>
      </p:sp>
    </p:spTree>
    <p:extLst>
      <p:ext uri="{BB962C8B-B14F-4D97-AF65-F5344CB8AC3E}">
        <p14:creationId xmlns:p14="http://schemas.microsoft.com/office/powerpoint/2010/main" val="37897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1052736"/>
            <a:ext cx="8229600" cy="5112568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32082"/>
            <a:ext cx="7089794" cy="501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9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260648"/>
            <a:ext cx="8208912" cy="6264696"/>
          </a:xfrm>
        </p:spPr>
        <p:txBody>
          <a:bodyPr>
            <a:noAutofit/>
          </a:bodyPr>
          <a:lstStyle/>
          <a:p>
            <a:pPr marL="0" lvl="0" indent="0" algn="ctr" defTabSz="1043056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rial"/>
              </a:rPr>
              <a:t>Нормативная база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200" b="1" dirty="0">
              <a:solidFill>
                <a:srgbClr val="2D5B83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2D5B83"/>
                </a:solidFill>
                <a:latin typeface="Arial"/>
              </a:rPr>
              <a:t>Уголовный </a:t>
            </a:r>
            <a:r>
              <a:rPr lang="ru-RU" sz="2200" b="1" dirty="0">
                <a:solidFill>
                  <a:srgbClr val="2D5B83"/>
                </a:solidFill>
                <a:latin typeface="Arial"/>
              </a:rPr>
              <a:t>кодекс Российской Федерации от 13 июня 1996 г. N 63-ФЗ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Статья 122.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 Заражение ВИЧ-инфекцией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2D5B83"/>
                </a:solidFill>
                <a:latin typeface="Arial"/>
              </a:rPr>
              <a:t>Информация об изменениях: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i="1" dirty="0">
                <a:solidFill>
                  <a:srgbClr val="2D5B83"/>
                </a:solidFill>
                <a:latin typeface="Arial"/>
              </a:rPr>
              <a:t>Федеральным законом от 7 декабря 2011 г. N 420-ФЗ в часть 1 статьи 122 внесены изменения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000000"/>
                </a:solidFill>
                <a:latin typeface="Arial"/>
              </a:rPr>
              <a:t>1</a:t>
            </a:r>
            <a:r>
              <a:rPr lang="ru-RU" sz="1800" u="sng" dirty="0">
                <a:solidFill>
                  <a:srgbClr val="000000"/>
                </a:solidFill>
                <a:latin typeface="Arial"/>
              </a:rPr>
              <a:t>. Заведомое </a:t>
            </a:r>
            <a:r>
              <a:rPr lang="ru-RU" sz="1800" u="sng" dirty="0" err="1">
                <a:solidFill>
                  <a:srgbClr val="000000"/>
                </a:solidFill>
                <a:latin typeface="Arial"/>
              </a:rPr>
              <a:t>поставление</a:t>
            </a:r>
            <a:r>
              <a:rPr lang="ru-RU" sz="1800" u="sng" dirty="0">
                <a:solidFill>
                  <a:srgbClr val="000000"/>
                </a:solidFill>
                <a:latin typeface="Arial"/>
              </a:rPr>
              <a:t> другого лица в опасность заражения ВИЧ-инфекцией 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-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наказывается ограничением свободы на</a:t>
            </a:r>
            <a:r>
              <a:rPr lang="ru-RU" sz="1800" b="1" dirty="0">
                <a:solidFill>
                  <a:srgbClr val="000000"/>
                </a:solidFill>
                <a:latin typeface="Arial"/>
              </a:rPr>
              <a:t> срок до трех лет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, либо принудительными работами на срок до одного года, либо арестом на срок до шести месяцев, либо лишением свободы на срок до одного года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1800" u="sng" dirty="0">
                <a:solidFill>
                  <a:srgbClr val="000000"/>
                </a:solidFill>
                <a:latin typeface="Arial"/>
              </a:rPr>
              <a:t>2. Заражение другого лица ВИЧ-инфекцией лицом, знавшим о наличии у него этой болезни, -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наказывается лишением свободы на </a:t>
            </a:r>
            <a:r>
              <a:rPr lang="ru-RU" sz="1800" b="1" dirty="0">
                <a:solidFill>
                  <a:srgbClr val="000000"/>
                </a:solidFill>
                <a:latin typeface="Arial"/>
              </a:rPr>
              <a:t>срок до пяти лет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9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95536" y="908720"/>
            <a:ext cx="8496944" cy="5256584"/>
          </a:xfrm>
        </p:spPr>
        <p:txBody>
          <a:bodyPr>
            <a:normAutofit lnSpcReduction="10000"/>
          </a:bodyPr>
          <a:lstStyle/>
          <a:p>
            <a:pPr marL="0" lvl="0" indent="0" defTabSz="1043056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2D5B83"/>
                </a:solidFill>
                <a:latin typeface="Arial"/>
              </a:rPr>
              <a:t>Приказ МЗРФ №107н от 30.08.12 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2D5B83"/>
                </a:solidFill>
                <a:latin typeface="Arial"/>
              </a:rPr>
              <a:t>«О порядке использования вспомогательных репродуктивных технологий, противопоказаниях и ограничениях к их применению</a:t>
            </a:r>
            <a:r>
              <a:rPr lang="ru-RU" sz="2200" b="1" dirty="0" smtClean="0">
                <a:solidFill>
                  <a:srgbClr val="2D5B83"/>
                </a:solidFill>
                <a:latin typeface="Arial"/>
              </a:rPr>
              <a:t>»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200" b="1" dirty="0">
              <a:solidFill>
                <a:srgbClr val="2D5B83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93. ВИЧ-инфекция не является противопоказанием к отбору  пациентов для оказания медицинской помощи с использованием ВРТ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94. По эпидемиологическим показаниям ВРТ проводится в </a:t>
            </a:r>
            <a:r>
              <a:rPr lang="ru-RU" sz="2000" u="sng" dirty="0" err="1">
                <a:solidFill>
                  <a:srgbClr val="000000"/>
                </a:solidFill>
                <a:latin typeface="Arial"/>
              </a:rPr>
              <a:t>дискордантных</a:t>
            </a:r>
            <a:r>
              <a:rPr lang="ru-RU" sz="2000" u="sng" dirty="0">
                <a:solidFill>
                  <a:srgbClr val="000000"/>
                </a:solidFill>
                <a:latin typeface="Arial"/>
              </a:rPr>
              <a:t> парах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(когда ВИЧ-инфекция диагностирована только у одного партнера) с целью снижения риска инфицирования партнера при попытке зачатия. </a:t>
            </a:r>
            <a:endParaRPr lang="ru-RU" sz="200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95. Противопоказаниями к проведению ВРТ у ВИЧ-инфицированных пациентов являются заболевания (состояния), включенные в Перечень противопоказаний.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0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94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251520" y="188640"/>
            <a:ext cx="8424936" cy="6336704"/>
          </a:xfrm>
        </p:spPr>
        <p:txBody>
          <a:bodyPr>
            <a:normAutofit fontScale="92500" lnSpcReduction="10000"/>
          </a:bodyPr>
          <a:lstStyle/>
          <a:p>
            <a:pPr marL="0" lvl="0" indent="0" defTabSz="1043056">
              <a:spcBef>
                <a:spcPts val="0"/>
              </a:spcBef>
              <a:buNone/>
            </a:pPr>
            <a:endParaRPr lang="ru-RU" sz="2200" b="1" dirty="0" smtClean="0">
              <a:solidFill>
                <a:srgbClr val="2D5B83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200" b="1" dirty="0">
              <a:solidFill>
                <a:srgbClr val="2D5B83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200" b="1" dirty="0" smtClean="0">
              <a:solidFill>
                <a:srgbClr val="2D5B83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2D5B83"/>
                </a:solidFill>
                <a:latin typeface="Arial"/>
              </a:rPr>
              <a:t>Федеральный </a:t>
            </a:r>
            <a:r>
              <a:rPr lang="ru-RU" sz="2200" b="1" dirty="0">
                <a:solidFill>
                  <a:srgbClr val="2D5B83"/>
                </a:solidFill>
                <a:latin typeface="Arial"/>
              </a:rPr>
              <a:t>закон от 30.03.1995 N 38-ФЗ (ред. от 31.12.2014, с изм. от 12.03.2015) "О предупреждении распространения в Российской Федерации заболевания, вызываемого вирусом иммунодефицита человека (ВИЧ-инфекции)"</a:t>
            </a:r>
            <a:br>
              <a:rPr lang="ru-RU" sz="2200" b="1" dirty="0">
                <a:solidFill>
                  <a:srgbClr val="2D5B83"/>
                </a:solidFill>
                <a:latin typeface="Arial"/>
              </a:rPr>
            </a:br>
            <a:endParaRPr lang="ru-RU" sz="1400" b="1" dirty="0">
              <a:solidFill>
                <a:srgbClr val="2D5B83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2D5B83"/>
                </a:solidFill>
                <a:latin typeface="Arial"/>
              </a:rPr>
              <a:t>Статья 14</a:t>
            </a:r>
            <a:r>
              <a:rPr lang="ru-RU" sz="2000" b="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000" b="1" dirty="0">
                <a:solidFill>
                  <a:srgbClr val="2D5B83"/>
                </a:solidFill>
                <a:latin typeface="Arial"/>
              </a:rPr>
              <a:t>Права ВИЧ-инфицированных при оказании им медицинской помощи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ВИЧ-инфицированным оказываются </a:t>
            </a:r>
            <a:r>
              <a:rPr lang="ru-RU" sz="1800" u="sng" dirty="0">
                <a:solidFill>
                  <a:srgbClr val="000000"/>
                </a:solidFill>
                <a:latin typeface="Arial"/>
              </a:rPr>
              <a:t>на общих основаниях все виды медицинской помощи по медицинским показаниям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, при этом они пользуются всеми правами, предусмотренными законодательством Российской Федерации об охране здоровья граждан.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8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Arial"/>
              </a:rPr>
            </a:br>
            <a:r>
              <a:rPr lang="ru-RU" sz="8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800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2D5B83"/>
                </a:solidFill>
                <a:latin typeface="Arial"/>
              </a:rPr>
              <a:t>Статья 16. Обязанности медицинских организаций при оказании медицинской помощи ВИЧ-инфицированным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Медицинские организации, оказывающие медицинскую помощь ВИЧ-инфицированным в амбулаторных и стационарных условиях, </a:t>
            </a:r>
            <a:r>
              <a:rPr lang="ru-RU" sz="1800" u="sng" dirty="0">
                <a:solidFill>
                  <a:srgbClr val="000000"/>
                </a:solidFill>
                <a:latin typeface="Arial"/>
              </a:rPr>
              <a:t>обязаны создать условия для реализации предусмотренных настоящим Федеральным законом прав ВИЧ-инфицированных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, а также для предупреждения распространения ВИЧ-инфекции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2D5B83"/>
                </a:solidFill>
                <a:latin typeface="Arial"/>
              </a:rPr>
              <a:t> 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8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179512" y="116632"/>
            <a:ext cx="8964488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/>
              <a:t>Нормативные документы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СанПиН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3.1.5.2826-10 «Профилактика ВИЧ-инфекции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»;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СанПиН 2.1.3.2630-10 «Санитарно-эпидемиологические требования к организациям, осуществляющим медицинскую деятельность»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СанПиН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2.1.7.2790-10 «Санитарно-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эпидемиологические требования к обращению с медицинскими отходами»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Санитарные требования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4908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СП 3.1.5. 10 «Профилактика ВИЧ-инфекции» </a:t>
            </a:r>
          </a:p>
          <a:p>
            <a:r>
              <a:rPr lang="ru-RU" sz="2000" dirty="0"/>
              <a:t>8.2 Профилактика внутрибольничного инфицирования ВИЧ – соблюдение требований САНПИН 2.1.3.2630-10 к дезинфекции, </a:t>
            </a:r>
            <a:r>
              <a:rPr lang="ru-RU" sz="2000" dirty="0" err="1"/>
              <a:t>предстерилизационной</a:t>
            </a:r>
            <a:r>
              <a:rPr lang="ru-RU" sz="2000" dirty="0"/>
              <a:t> очистке, стерилизации, к сбору, обеззараживанию, временному хранению и транспортированию медицинских отходов ЛПУ.</a:t>
            </a:r>
          </a:p>
          <a:p>
            <a:r>
              <a:rPr lang="ru-RU" sz="2000" dirty="0"/>
              <a:t>8.3 Профилактика профессионального инфицирования ВИЧ – действия медицинского работника при аварийной ситуации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28343"/>
            <a:ext cx="86409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Приказ МЗРФ №107н от 30.08.12 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«О порядке использования вспомогательных репродуктивных технологий, противопоказаниях и ограничениях к их применению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2000" dirty="0"/>
              <a:t>102. Требования, предъявляемые к  условиям оказания медицинской помощи с использованием ВРТ пациентам, инфицированным ВИЧ, являются аналогичными для всех инфекций, передаваемых при контакте с кровью больного (далее – </a:t>
            </a:r>
            <a:r>
              <a:rPr lang="ru-RU" sz="2000" dirty="0" err="1"/>
              <a:t>гемоконтактные</a:t>
            </a:r>
            <a:r>
              <a:rPr lang="ru-RU" sz="2000" dirty="0"/>
              <a:t> инфекции).</a:t>
            </a:r>
          </a:p>
          <a:p>
            <a:r>
              <a:rPr lang="ru-RU" sz="2000" dirty="0"/>
              <a:t>104. С каждым образцом спермы, </a:t>
            </a:r>
            <a:r>
              <a:rPr lang="ru-RU" sz="2000" dirty="0" err="1"/>
              <a:t>пунктатом</a:t>
            </a:r>
            <a:r>
              <a:rPr lang="ru-RU" sz="2000" dirty="0"/>
              <a:t> фолликулов следует обращаться как с потенциальным источником </a:t>
            </a:r>
            <a:r>
              <a:rPr lang="ru-RU" sz="2000" dirty="0" err="1"/>
              <a:t>гемоконтактных</a:t>
            </a:r>
            <a:r>
              <a:rPr lang="ru-RU" sz="2000" dirty="0"/>
              <a:t> инфекций. </a:t>
            </a:r>
          </a:p>
        </p:txBody>
      </p:sp>
    </p:spTree>
    <p:extLst>
      <p:ext uri="{BB962C8B-B14F-4D97-AF65-F5344CB8AC3E}">
        <p14:creationId xmlns:p14="http://schemas.microsoft.com/office/powerpoint/2010/main" val="38706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95536" y="692696"/>
            <a:ext cx="4896544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400" b="1" dirty="0" err="1">
                <a:solidFill>
                  <a:srgbClr val="0070C0"/>
                </a:solidFill>
              </a:rPr>
              <a:t>Дискордантность</a:t>
            </a:r>
            <a:r>
              <a:rPr lang="ru-RU" sz="5400" dirty="0">
                <a:solidFill>
                  <a:srgbClr val="0070C0"/>
                </a:solidFill>
              </a:rPr>
              <a:t> - (</a:t>
            </a:r>
            <a:r>
              <a:rPr lang="ru-RU" sz="5400" dirty="0" err="1">
                <a:solidFill>
                  <a:srgbClr val="0070C0"/>
                </a:solidFill>
              </a:rPr>
              <a:t>лат.</a:t>
            </a:r>
            <a:r>
              <a:rPr lang="ru-RU" sz="5400" b="1" dirty="0" err="1">
                <a:solidFill>
                  <a:srgbClr val="0070C0"/>
                </a:solidFill>
              </a:rPr>
              <a:t>discordare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dirty="0"/>
              <a:t>-</a:t>
            </a:r>
            <a:r>
              <a:rPr lang="ru-RU" sz="4100" dirty="0"/>
              <a:t> не соответствовать</a:t>
            </a:r>
            <a:r>
              <a:rPr lang="ru-RU" sz="5400" dirty="0"/>
              <a:t>) </a:t>
            </a:r>
          </a:p>
          <a:p>
            <a:pPr marL="0" indent="0">
              <a:buNone/>
            </a:pPr>
            <a:r>
              <a:rPr lang="ru-RU" sz="5400" b="1" dirty="0" err="1">
                <a:solidFill>
                  <a:srgbClr val="0070C0"/>
                </a:solidFill>
                <a:ea typeface="Calibri"/>
                <a:cs typeface="Times New Roman"/>
              </a:rPr>
              <a:t>Дискордантная</a:t>
            </a:r>
            <a:r>
              <a:rPr lang="ru-RU" sz="5400" b="1" dirty="0">
                <a:solidFill>
                  <a:srgbClr val="0070C0"/>
                </a:solidFill>
                <a:ea typeface="Calibri"/>
                <a:cs typeface="Times New Roman"/>
              </a:rPr>
              <a:t> пара</a:t>
            </a:r>
            <a:r>
              <a:rPr lang="ru-RU" sz="5400" dirty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ru-RU" sz="4700" dirty="0">
                <a:ea typeface="Calibri"/>
                <a:cs typeface="Times New Roman"/>
              </a:rPr>
              <a:t>– это пара,  где </a:t>
            </a:r>
            <a:r>
              <a:rPr lang="ru-RU" sz="4700" dirty="0" smtClean="0">
                <a:ea typeface="Calibri"/>
                <a:cs typeface="Times New Roman"/>
              </a:rPr>
              <a:t>только</a:t>
            </a:r>
          </a:p>
          <a:p>
            <a:pPr marL="0" indent="0">
              <a:buNone/>
            </a:pPr>
            <a:r>
              <a:rPr lang="ru-RU" sz="4700" dirty="0" smtClean="0">
                <a:ea typeface="Calibri"/>
                <a:cs typeface="Times New Roman"/>
              </a:rPr>
              <a:t> </a:t>
            </a:r>
            <a:r>
              <a:rPr lang="ru-RU" sz="4700" dirty="0">
                <a:ea typeface="Calibri"/>
                <a:cs typeface="Times New Roman"/>
              </a:rPr>
              <a:t>у одного из половых партнеров есть ВИЧ-инфекция. </a:t>
            </a:r>
            <a:endParaRPr lang="ru-RU" sz="47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7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700" dirty="0" smtClean="0">
                <a:ea typeface="Calibri"/>
                <a:cs typeface="Times New Roman"/>
              </a:rPr>
              <a:t>Это </a:t>
            </a:r>
            <a:r>
              <a:rPr lang="ru-RU" sz="4700" dirty="0">
                <a:ea typeface="Calibri"/>
                <a:cs typeface="Times New Roman"/>
              </a:rPr>
              <a:t>люди репродуктивного возраста, как правило, жизнь в такой паре делится</a:t>
            </a:r>
            <a:r>
              <a:rPr lang="ru-RU" sz="4700" dirty="0">
                <a:solidFill>
                  <a:srgbClr val="0070C0"/>
                </a:solidFill>
                <a:ea typeface="Calibri"/>
                <a:cs typeface="Times New Roman"/>
              </a:rPr>
              <a:t> на до и после диагноза. </a:t>
            </a:r>
            <a:endParaRPr lang="ru-RU" sz="47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Users\dugunata\Desktop\2a90c3f959707036bc32a699396fde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8" y="980728"/>
            <a:ext cx="4108715" cy="3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0" y="69018"/>
            <a:ext cx="8748464" cy="616829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Вероятность инфицирования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в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дискордантной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паре при половых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контактах: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defTabSz="1043056">
              <a:spcBef>
                <a:spcPts val="0"/>
              </a:spcBef>
            </a:pPr>
            <a:r>
              <a:rPr lang="ru-RU" sz="2400" dirty="0">
                <a:solidFill>
                  <a:srgbClr val="000000"/>
                </a:solidFill>
                <a:latin typeface="Arial"/>
              </a:rPr>
              <a:t>Риск инфицирования составляет от </a:t>
            </a:r>
            <a:r>
              <a:rPr lang="ru-RU" sz="2400" dirty="0">
                <a:solidFill>
                  <a:srgbClr val="FF0000"/>
                </a:solidFill>
                <a:latin typeface="Arial"/>
              </a:rPr>
              <a:t>0,1 до 0,2%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на один незащищенный половой контакт. </a:t>
            </a:r>
            <a:endParaRPr lang="ru-RU" sz="2400" dirty="0" smtClean="0">
              <a:solidFill>
                <a:srgbClr val="000000"/>
              </a:solidFill>
              <a:latin typeface="Arial"/>
            </a:endParaRPr>
          </a:p>
          <a:p>
            <a:pPr defTabSz="1043056">
              <a:spcBef>
                <a:spcPts val="0"/>
              </a:spcBef>
            </a:pPr>
            <a:endParaRPr lang="ru-RU" sz="2400" dirty="0" smtClean="0">
              <a:solidFill>
                <a:srgbClr val="000000"/>
              </a:solidFill>
              <a:latin typeface="Arial"/>
            </a:endParaRPr>
          </a:p>
          <a:p>
            <a:pPr defTabSz="1043056"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Arial"/>
              </a:rPr>
              <a:t>Риск 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незащищенного секса только в период овуляции для женщины </a:t>
            </a:r>
            <a:r>
              <a:rPr lang="ru-RU" sz="2400" dirty="0">
                <a:solidFill>
                  <a:srgbClr val="FF0000"/>
                </a:solidFill>
                <a:latin typeface="Arial"/>
              </a:rPr>
              <a:t>около  8%.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0" lvl="0" indent="0" defTabSz="1043056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Вероятность инфицирования значительно возрастает 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случае высокой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вирусной нагрузки, наличия инфекций,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повреждений слизистой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половых органов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.</a:t>
            </a:r>
          </a:p>
          <a:p>
            <a:pPr marL="0" lvl="0" indent="0" defTabSz="1043056">
              <a:spcBef>
                <a:spcPts val="0"/>
              </a:spcBef>
              <a:buNone/>
            </a:pPr>
            <a:endParaRPr lang="ru-RU" sz="2400" b="1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9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  <Words>1239</Words>
  <Application>Microsoft Office PowerPoint</Application>
  <PresentationFormat>Экран (4:3)</PresentationFormat>
  <Paragraphs>177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Опыт работы с дискордантными парами в ООО «Центр семейной репродукции».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5-55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Быкова Татьяна Васильевна</dc:creator>
  <cp:lastModifiedBy>Дугу Наталья Александровна</cp:lastModifiedBy>
  <cp:revision>162</cp:revision>
  <dcterms:created xsi:type="dcterms:W3CDTF">2016-08-17T04:55:21Z</dcterms:created>
  <dcterms:modified xsi:type="dcterms:W3CDTF">2017-11-24T11:35:06Z</dcterms:modified>
</cp:coreProperties>
</file>