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1" r:id="rId2"/>
    <p:sldId id="279" r:id="rId3"/>
    <p:sldId id="257" r:id="rId4"/>
    <p:sldId id="283" r:id="rId5"/>
    <p:sldId id="264" r:id="rId6"/>
    <p:sldId id="284" r:id="rId7"/>
    <p:sldId id="285" r:id="rId8"/>
    <p:sldId id="286" r:id="rId9"/>
    <p:sldId id="256" r:id="rId10"/>
    <p:sldId id="287" r:id="rId11"/>
    <p:sldId id="290" r:id="rId12"/>
    <p:sldId id="292" r:id="rId13"/>
    <p:sldId id="293" r:id="rId14"/>
    <p:sldId id="294" r:id="rId15"/>
    <p:sldId id="291" r:id="rId16"/>
    <p:sldId id="299" r:id="rId17"/>
    <p:sldId id="263" r:id="rId18"/>
    <p:sldId id="295" r:id="rId19"/>
    <p:sldId id="298" r:id="rId20"/>
    <p:sldId id="297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8B3331"/>
    <a:srgbClr val="DFA6A5"/>
    <a:srgbClr val="DC9E9C"/>
    <a:srgbClr val="2C2E90"/>
    <a:srgbClr val="B69388"/>
    <a:srgbClr val="A4796C"/>
    <a:srgbClr val="805B50"/>
    <a:srgbClr val="CDE208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79" autoAdjust="0"/>
  </p:normalViewPr>
  <p:slideViewPr>
    <p:cSldViewPr>
      <p:cViewPr>
        <p:scale>
          <a:sx n="90" d="100"/>
          <a:sy n="90" d="100"/>
        </p:scale>
        <p:origin x="-224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E223C-C18A-4C6B-8625-9C2BB0AB24A6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6461A-3EA3-4DED-BC59-139B8E3E4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0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льва называют царем зверей? Столь высокое звание лев носит из-за своей внушительной гривы и еще более внушительного рыка. Лев не самый умный и не самый крупный зверь на земле, но благодаря своему «имиджу» и «манерам» он является олицетворением власти и мощи.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джунглях современного делового мира имидж тоже имеет огромное значение. Если вы хотите оказаться в своей организации на самом верху, то должны выстроить и поддерживать свой «имидж руководителя», что подразумевает превосходное владение навыками общения в сочетании с умением разбираться в людях и влиять на их взгляды.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26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1" dirty="0" err="1" smtClean="0">
                <a:solidFill>
                  <a:srgbClr val="000000"/>
                </a:solidFill>
                <a:effectLst/>
                <a:latin typeface="Roboto-Regular"/>
              </a:rPr>
              <a:t>Имиджеология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Roboto-Regular"/>
              </a:rPr>
              <a:t>  рекомендует</a:t>
            </a:r>
            <a:r>
              <a:rPr lang="ru-RU" b="0" i="1" baseline="0" dirty="0" smtClean="0">
                <a:solidFill>
                  <a:srgbClr val="000000"/>
                </a:solidFill>
                <a:effectLst/>
                <a:latin typeface="Roboto-Regular"/>
              </a:rPr>
              <a:t> 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Roboto-Regular"/>
              </a:rPr>
              <a:t>руководителям  деловую одежду  классического стиля, романтического стиля, классический стиль с элементами спортивного стиля.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3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1" dirty="0" smtClean="0">
                <a:solidFill>
                  <a:srgbClr val="000000"/>
                </a:solidFill>
                <a:effectLst/>
                <a:latin typeface="Roboto-Regular"/>
              </a:rPr>
              <a:t>В результате исследования мы выявили, что отношение подчиненных к руководителю, зависит напрямую от его имиджа и предпочтения в одежде.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80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Среди всего многообразия эмоций есть несколько базовых, которые определяют мотивацию и деятельность системы.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Остальные же эмоции являются их оттенками (с другой интенсивностью) или комбинацией (одновременное возникновение нескольких эмоций).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9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Среди всего многообразия эмоций есть несколько базовых, которые определяют мотивацию и деятельность системы.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Остальные же эмоции являются их оттенками (с другой интенсивностью) или комбинацией (одновременное возникновение нескольких эмоций).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9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Среди всего многообразия эмоций есть несколько базовых, которые определяют мотивацию и деятельность системы.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Остальные же эмоции являются их оттенками (с другой интенсивностью) или комбинацией (одновременное возникновение нескольких эмоций).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94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Среди всего многообразия эмоций есть несколько базовых, которые определяют мотивацию и деятельность системы.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Остальные же эмоции являются их оттенками (с другой интенсивностью) или комбинацией (одновременное возникновение нескольких эмоций).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94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Венгерский ученый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Алмази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категорически утверждает, что во время умственной работы прослушивание даже негром-кой музыки нецелесообразно. Он считает, что воздействие музыки способствует более быстрому истощению нервных центров и увеличивает расход «психической энергии».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мнению советских ученых, негромкая мелодичная музыка несколько повышает продуктивность умственной работы.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349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Академик Вознесенский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6461A-3EA3-4DED-BC59-139B8E3E499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5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gifq.ru/wp-content/uploads/2015/10/osen-e%60to-novyie-nadezhdy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7" y="476672"/>
            <a:ext cx="7668344" cy="57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238636"/>
            <a:ext cx="9144000" cy="6193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476672"/>
            <a:ext cx="783957" cy="57619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452301" y="476672"/>
            <a:ext cx="691699" cy="57619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endParaRPr lang="ru-RU" sz="20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Волевые  качества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Трудолюбие 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Настойчивость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работе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Целеустремленность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Решительность 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Умение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заинтересовать, мотивировать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себя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Оптимизм и жизнерадостность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Увлеченность работой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Преданность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работе и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коллективу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Семейное благополучие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Уверенность 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себе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Психологическая подготовка к работе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Самодостаточность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5652120" y="404664"/>
            <a:ext cx="504056" cy="5256584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652120" y="404664"/>
            <a:ext cx="432048" cy="5256584"/>
          </a:xfrm>
          <a:prstGeom prst="rightBrace">
            <a:avLst>
              <a:gd name="adj1" fmla="val 8333"/>
              <a:gd name="adj2" fmla="val 49595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0242" name="Picture 2" descr="H:\2017\Школа 22.11.2017\luchnik.zdorov.upravlyai_emociy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497" y="0"/>
            <a:ext cx="290050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43497" y="3212976"/>
            <a:ext cx="2648983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Эмоционально-волевой потенциал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4800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позитивная эмоция, возникающая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улучшении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состояния: удовлетворении потребности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получении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ресурсов, решении проблем, приближении к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цели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получении результата, достижении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успеха.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Удивление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позитивная эмоция, возникающая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несовпадении текущих условий с ожидаемыми или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восприятии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новой, ранее неизвестной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Грусть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негативная эмоция, возникающая при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потере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системы, помогающей улучшать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(приносящей радость)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интеллект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itd3.mycdn.me/image?id=844361849290&amp;t=20&amp;plc=WEB&amp;tkn=*AmJZ1kUf4biHvECLbDtZGd5uo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64" y="0"/>
            <a:ext cx="1541639" cy="9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4800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Сострадание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негативная эмоция, возникающая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ухудшении состояния: потере ресурса,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разрушении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структуры, ограничении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Страх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негативная эмоция, возникающая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появлении в среде опасной системы, способной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ухудшить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при контакте, который можно избежать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приводящая к возникновению защитной реакции,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прекращению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или отказу от достижения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текущей цели.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Гнев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негативная эмоция, возникающая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появлении проблемы, потребности или другого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препятствия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пути 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интеллект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itd3.mycdn.me/image?id=844361849290&amp;t=20&amp;plc=WEB&amp;tkn=*AmJZ1kUf4biHvECLbDtZGd5uo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64" y="0"/>
            <a:ext cx="1541639" cy="9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4800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Энтузиазм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эмоция,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возникающая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появлении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вдохновения от постановки новой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важной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цели или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преодоления препятствия на пути к ней,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мотивирующая активно действовать для ее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Счастье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краткосрочная эмоция системы,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возникающая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снятии напряжения, приводящее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высвобождению большого количества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интеллект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:\2017\Школа 22.11.2017\загружен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71" y="4509120"/>
            <a:ext cx="3112331" cy="233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4800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эмоциональный процесс с низкой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интенсивностью, отражающий соответствие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системы с желаемым, влияющий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принимаемые и реализуемые решения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увеличения этого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астроение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572000" y="692696"/>
            <a:ext cx="288032" cy="432048"/>
          </a:xfrm>
          <a:prstGeom prst="downArrow">
            <a:avLst>
              <a:gd name="adj1" fmla="val 50000"/>
              <a:gd name="adj2" fmla="val 5492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http://www.ejin.ru/wp-content/uploads/2017/09/4-5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93" y="4005275"/>
            <a:ext cx="5459760" cy="28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0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</a:p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интеллекта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зону комфорта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попадать в новые условия,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которых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возникнуть новые эмоции, например,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места, путешествовать…; 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•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 прекращать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негативные эмоции в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которые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вызывают; 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 возбуждать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эмоции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обычных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ситуациях;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эмоции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людей, что выстраивать структуру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общения;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возбуждать эмоции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других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людей, например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помощью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историй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шуток, рассказов и т.п.  </a:t>
            </a: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32656"/>
            <a:ext cx="7704856" cy="86409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://itd3.mycdn.me/image?id=844361849290&amp;t=20&amp;plc=WEB&amp;tkn=*AmJZ1kUf4biHvECLbDtZGd5uo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64" y="0"/>
            <a:ext cx="1541639" cy="9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Экспресс-приемы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снятия эмоционального напряжения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«в замок» за спиной (перед собой):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напрягите руки и спину, потянитесь, расслабьте руки,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сбросьте напряжение с кистей рук.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Улыбнитесь!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Зафиксируйте улыбку на лице на 10-15 секунд – при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улыбке расслабляется гораздо больше мышц, чем при обычном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положении.                         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хочется скандала – широко откройте рот!     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Мышцы лица расслабляются, что снижает уровень агрессии.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по системе «4+4+4»:                      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Сядьте на стул, закройте глаза, прислушайтесь к своему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дыханию – 4 сек. Сделайте вдох и задержите дыхание на 4 сек.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Выдыхайте в течении 4 сек. Проделайте упражнение три раза.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Пауза закончена.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td3.mycdn.me/image?id=844361849290&amp;t=20&amp;plc=WEB&amp;tkn=*AmJZ1kUf4biHvECLbDtZGd5uo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64" y="0"/>
            <a:ext cx="1541639" cy="9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332656"/>
            <a:ext cx="669674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1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/>
              <a:t> 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умственная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литературы, разговор с интересным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собеседником – эта деятельность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продолжаться длительное время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утомления.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умственной деятельности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назвать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«оперативным мышлением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это, например, решение задач  по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известному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алгоритму, перевод иностранного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текста. Эффективно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подобная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может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продолжаться 1,5-2 часа.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вид умственной деятельности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отличающаяся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высокой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интенсивностью, например, усвоение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информации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новых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и т.п.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умственного труда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present5.com/presentforday2/20161129/fiz-ra.pptx_images/fiz-ra.pptx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100000" l="19861" r="77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4" t="32849" r="24745"/>
          <a:stretch/>
        </p:blipFill>
        <p:spPr bwMode="auto">
          <a:xfrm>
            <a:off x="6947143" y="4869159"/>
            <a:ext cx="2196857" cy="19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3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Перерывы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процессе умственной деятельности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нагрузка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перерыва или прогулка на свежем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воздухе - мышцы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 «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подзаряжают» мозг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3.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факторы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внешней среды - установлено, что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оптимальная температура воздуха должна быть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18-22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°,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а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влажность-50-70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помещении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температурой</a:t>
            </a: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25-27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 приводит к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значительному напряжению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физиологических </a:t>
            </a: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функций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организма. </a:t>
            </a: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Это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отрицательно сказывается на качестве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выполняемой</a:t>
            </a: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работы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на вегетативных функциях: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сердечно-сосудистой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дыхательной и других систем.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http://itd3.mycdn.me/image?id=844361849290&amp;t=20&amp;plc=WEB&amp;tkn=*AmJZ1kUf4biHvECLbDtZGd5uo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64" y="0"/>
            <a:ext cx="1541639" cy="9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mizrakhigor.files.wordpress.com/2015/06/img_37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2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0" y="-6904"/>
            <a:ext cx="9144000" cy="6864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36912"/>
            <a:ext cx="7772400" cy="1470025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ru-RU" sz="3200" b="1" dirty="0">
                <a:solidFill>
                  <a:srgbClr val="C00000"/>
                </a:solidFill>
                <a:latin typeface="Times New Roman"/>
                <a:ea typeface="Times New Roman"/>
              </a:rPr>
              <a:t>Самоконтроль </a:t>
            </a:r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</a:br>
            <a:r>
              <a:rPr lang="ru-RU" sz="3200" b="1" dirty="0" smtClean="0">
                <a:latin typeface="Times New Roman"/>
                <a:ea typeface="Times New Roman"/>
              </a:rPr>
              <a:t>личной </a:t>
            </a:r>
            <a:r>
              <a:rPr lang="ru-RU" sz="3200" b="1" dirty="0">
                <a:latin typeface="Times New Roman"/>
                <a:ea typeface="Times New Roman"/>
              </a:rPr>
              <a:t>жизнедеятельности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7792" y="5061318"/>
            <a:ext cx="7488832" cy="1449978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Карасева </a:t>
            </a:r>
          </a:p>
          <a:p>
            <a:pPr algn="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Аркадьевна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Самара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itd3.mycdn.me/image?id=844361849290&amp;t=20&amp;plc=WEB&amp;tkn=*AmJZ1kUf4biHvECLbDtZGd5uo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450559" cy="15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rot="2576117">
            <a:off x="-31059" y="975023"/>
            <a:ext cx="3486115" cy="1533510"/>
          </a:xfrm>
          <a:prstGeom prst="rightArrow">
            <a:avLst/>
          </a:prstGeom>
          <a:solidFill>
            <a:srgbClr val="65A7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Эмоционально-волевой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8812620">
            <a:off x="4115037" y="4560869"/>
            <a:ext cx="2982880" cy="1374166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имидж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8812620">
            <a:off x="1305221" y="4513431"/>
            <a:ext cx="2982880" cy="1095775"/>
          </a:xfrm>
          <a:prstGeom prst="rightArrow">
            <a:avLst/>
          </a:prstGeom>
          <a:solidFill>
            <a:srgbClr val="E967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Пунктуальность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8812620">
            <a:off x="2670156" y="4605186"/>
            <a:ext cx="2982880" cy="1151737"/>
          </a:xfrm>
          <a:prstGeom prst="rightArrow">
            <a:avLst/>
          </a:prstGeom>
          <a:solidFill>
            <a:srgbClr val="CC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держать слово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8949227">
            <a:off x="-26871" y="4564666"/>
            <a:ext cx="2982880" cy="1056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2793055">
            <a:off x="3832053" y="1015832"/>
            <a:ext cx="3175262" cy="1112769"/>
          </a:xfrm>
          <a:prstGeom prst="rightArrow">
            <a:avLst/>
          </a:prstGeom>
          <a:solidFill>
            <a:srgbClr val="CDE2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Собственное здоровье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681263">
            <a:off x="2247822" y="887231"/>
            <a:ext cx="2982880" cy="1374166"/>
          </a:xfrm>
          <a:prstGeom prst="rightArrow">
            <a:avLst/>
          </a:prstGeom>
          <a:solidFill>
            <a:srgbClr val="B69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умственного труда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    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Рекомендации, необходимые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для эффективного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умственного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труда:</a:t>
            </a:r>
          </a:p>
          <a:p>
            <a:pPr marL="0" indent="0" algn="ctr">
              <a:lnSpc>
                <a:spcPct val="110000"/>
              </a:lnSpc>
              <a:buNone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Втягиваться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работу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- как с утра,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так и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выходных или отпуска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Подбирать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удобный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ритм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работы (утомляет как неритмичность, так и чрезмерная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скорость умственного труда, при которых  быстрее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наступает утомление)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систематичность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умственной работы, т.е. придерживаться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запланированного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распорядка дня и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смены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умственного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4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чередование труда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отдыха.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http://itd3.mycdn.me/image?id=844361849290&amp;t=20&amp;plc=WEB&amp;tkn=*AmJZ1kUf4biHvECLbDtZGd5uo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64" y="0"/>
            <a:ext cx="1541639" cy="9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5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look.com.ua/pic/201411/2560x1600/look.com.ua-112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029"/>
            <a:ext cx="9144000" cy="68339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2017\Школа 22.11.2017\1_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29"/>
            <a:ext cx="9144000" cy="683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4176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создавать и контролировать собственный имидж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9986" y="1412776"/>
            <a:ext cx="5294014" cy="540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 сформированное представление,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наделяющее объект дополнительными ценностями, благодаря чему,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способствующее эффективному взаимопониманию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влиянию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5796136" y="1268760"/>
            <a:ext cx="305667" cy="50405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ds03.infourok.ru/uploads/ex/0518/00007a47-bfec0277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384998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4653136"/>
            <a:ext cx="3849986" cy="22048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имидж (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одежда, прическа, обувь, аксессуары) 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Мимический имидж (выражение лица,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или отсутствие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улыбки)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Кинетический имидж (движения, осанка, жесты)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Вербальный имидж (манера говорить, стиль, обороты речи, тон)</a:t>
            </a:r>
          </a:p>
          <a:p>
            <a:pPr marL="342900" indent="-342900"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49986" y="4653136"/>
            <a:ext cx="5294014" cy="22048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Ментальный имидж (мировоззрение,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установки,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моральные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нормы, религиозные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убеждения)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Фоновый имидж (наша степень информированности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Вещественный имидж (окружающие нас вещи)</a:t>
            </a: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628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Имидж –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управлять впечатлением</a:t>
            </a:r>
          </a:p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Э. Гофман</a:t>
            </a:r>
          </a:p>
          <a:p>
            <a:pPr algn="ctr"/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www.decorel.by/wp-content/uploads/2016/10/07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799"/>
            <a:ext cx="4778896" cy="31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628800"/>
            <a:ext cx="2267744" cy="7920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адаптация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5322" y="2420888"/>
            <a:ext cx="2267744" cy="117394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Подчеркивание личностно-деловых характеристик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6640" y="1628800"/>
            <a:ext cx="2097360" cy="17641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Сглаживание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сокрытие негативных личностных данных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4" y="3594830"/>
            <a:ext cx="2267744" cy="12238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внимания людей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себя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46640" y="3392996"/>
            <a:ext cx="2097360" cy="14257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возрастного диапазона общения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27859" y="0"/>
            <a:ext cx="3024336" cy="2592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C00000"/>
                </a:solidFill>
                <a:latin typeface="Roboto-Regular"/>
              </a:rPr>
              <a:t>Романтический стиль </a:t>
            </a:r>
            <a:r>
              <a:rPr lang="ru-RU" b="1" i="1" dirty="0">
                <a:solidFill>
                  <a:srgbClr val="000000"/>
                </a:solidFill>
                <a:latin typeface="Roboto-Regular"/>
              </a:rPr>
              <a:t>деловой одежды предполагает наличие рюш, оборок, бантов, различных воланов, использование легко драпирующихся тканей.</a:t>
            </a:r>
            <a:endParaRPr lang="ru-RU" b="1" i="1" dirty="0">
              <a:solidFill>
                <a:srgbClr val="000000"/>
              </a:solidFill>
              <a:effectLst/>
              <a:latin typeface="Roboto-Regular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5298" y="0"/>
            <a:ext cx="3098701" cy="25922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C00000"/>
                </a:solidFill>
                <a:latin typeface="Roboto-Regular"/>
              </a:rPr>
              <a:t>Классический стиль </a:t>
            </a:r>
            <a:endParaRPr lang="ru-RU" b="1" i="1" dirty="0" smtClean="0">
              <a:solidFill>
                <a:srgbClr val="C00000"/>
              </a:solidFill>
              <a:latin typeface="Roboto-Regular"/>
            </a:endParaRPr>
          </a:p>
          <a:p>
            <a:r>
              <a:rPr lang="ru-RU" b="1" i="1" dirty="0" smtClean="0">
                <a:solidFill>
                  <a:srgbClr val="000000"/>
                </a:solidFill>
                <a:latin typeface="Roboto-Regular"/>
              </a:rPr>
              <a:t>с </a:t>
            </a:r>
            <a:r>
              <a:rPr lang="ru-RU" b="1" i="1" dirty="0">
                <a:solidFill>
                  <a:srgbClr val="000000"/>
                </a:solidFill>
                <a:latin typeface="Roboto-Regular"/>
              </a:rPr>
              <a:t>элементами спортивного стиля деловой одежды характеризуется использованием различных ремешков, клапанов, молний.</a:t>
            </a:r>
            <a:endParaRPr lang="ru-RU" b="1" i="1" dirty="0">
              <a:solidFill>
                <a:srgbClr val="000000"/>
              </a:solidFill>
              <a:effectLst/>
              <a:latin typeface="Roboto-Regular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3024336" cy="25922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C00000"/>
                </a:solidFill>
                <a:latin typeface="Roboto-Regular"/>
              </a:rPr>
              <a:t>Классический стиль </a:t>
            </a:r>
            <a:r>
              <a:rPr lang="ru-RU" b="1" i="1" dirty="0">
                <a:solidFill>
                  <a:srgbClr val="000000"/>
                </a:solidFill>
                <a:latin typeface="Roboto-Regular"/>
              </a:rPr>
              <a:t>деловой одежды характеризуется строгим покроем жакета, юбки или брюк, прямым силуэтом, использование плотных тканей.</a:t>
            </a:r>
            <a:endParaRPr lang="ru-RU" b="1" i="1" dirty="0">
              <a:solidFill>
                <a:srgbClr val="000000"/>
              </a:solidFill>
              <a:effectLst/>
              <a:latin typeface="Roboto-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592288"/>
            <a:ext cx="3027859" cy="4265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27859" y="2592288"/>
            <a:ext cx="3024336" cy="42657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52195" y="2592288"/>
            <a:ext cx="3091804" cy="4265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6" name="Picture 4" descr="https://www.news-ontime.ru/wp-content/uploads/2015/06/letnyaya-odezhda-dlya-ofisa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85" y="3140968"/>
            <a:ext cx="303401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ladyline.me/wp-content/uploads/2016/11/11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" y="294133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3.bp.blogspot.com/-k7QYfecjbWo/VChe-3qjDHI/AAAAAAAAEIU/AjEbibSjOo8/s1600/5.-Zhelto-goluboj.-Yuliy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28"/>
          <a:stretch/>
        </p:blipFill>
        <p:spPr bwMode="auto">
          <a:xfrm>
            <a:off x="6563830" y="2920750"/>
            <a:ext cx="2061635" cy="31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388424" y="5301208"/>
            <a:ext cx="237041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316416" y="5445224"/>
            <a:ext cx="1905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25649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предпочитает классический стиль одежды, он воспринимается подчиненными как:</a:t>
            </a:r>
          </a:p>
          <a:p>
            <a:pPr lvl="5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Умный -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  <a:p>
            <a:pPr lvl="5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Строгий -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  <a:p>
            <a:pPr lvl="5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Требовательный -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</a:p>
          <a:p>
            <a:pPr lvl="5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Справедливый -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49%</a:t>
            </a:r>
          </a:p>
          <a:p>
            <a:pPr lvl="5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Честный -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</a:p>
          <a:p>
            <a:pPr lvl="5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Высоконравственный -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44%</a:t>
            </a:r>
            <a:endParaRPr lang="ru-RU" sz="1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575060"/>
            <a:ext cx="9144000" cy="24381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Руководителю, предпочитающему романтический стиль одежды, подчиненные приписывают такие качества, как:</a:t>
            </a:r>
          </a:p>
          <a:p>
            <a:pPr lvl="8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Приятный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Доброжелательный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Сострадательный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Бесконфликтный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013176"/>
            <a:ext cx="9144000" cy="1844824"/>
          </a:xfrm>
          <a:prstGeom prst="rect">
            <a:avLst/>
          </a:prstGeom>
          <a:solidFill>
            <a:srgbClr val="DFA6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Руководитель, одетый в спортивный стиль одежды, воспринимается подчиненными, как:</a:t>
            </a:r>
          </a:p>
          <a:p>
            <a:pPr lvl="2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Веселый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Современный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Мм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1. Высокая самооценка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 Позитивное отношение к жизни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3. Вера в добро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4. Умение видеть и чувствовать свою сопричастность к происходящему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5. Умение меняться, учиться у жизни, умение рисковать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Установка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– хороший, ТЫ – хороший»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Имидж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http://ali-mahmoodi.ir/wp-content/uploads/2017/05/conclusio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481" y="4221088"/>
            <a:ext cx="307303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72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0" y="4256112"/>
            <a:ext cx="9144000" cy="2754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653136"/>
            <a:ext cx="8640960" cy="2088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Эмоционально-волевой потенциал</a:t>
            </a:r>
          </a:p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управлять своей волей,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развивать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оптимизм и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жизнерадостность)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Picture 2" descr="F:\2017\Школа 22.11.2017\Pressmaster-Доброе-утро-19-февраля-2014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561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909</Words>
  <Application>Microsoft Office PowerPoint</Application>
  <PresentationFormat>Экран (4:3)</PresentationFormat>
  <Paragraphs>267</Paragraphs>
  <Slides>21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Самоконтроль  личной жизнедеятельности</vt:lpstr>
      <vt:lpstr>Презентация PowerPoint</vt:lpstr>
      <vt:lpstr>Умение создавать и контролировать собственный имидж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46</cp:revision>
  <dcterms:created xsi:type="dcterms:W3CDTF">2017-11-17T10:33:56Z</dcterms:created>
  <dcterms:modified xsi:type="dcterms:W3CDTF">2017-12-01T05:39:12Z</dcterms:modified>
</cp:coreProperties>
</file>