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0" r:id="rId1"/>
  </p:sldMasterIdLst>
  <p:sldIdLst>
    <p:sldId id="256" r:id="rId2"/>
    <p:sldId id="257" r:id="rId3"/>
    <p:sldId id="258" r:id="rId4"/>
    <p:sldId id="260" r:id="rId5"/>
    <p:sldId id="259" r:id="rId6"/>
    <p:sldId id="271" r:id="rId7"/>
    <p:sldId id="261" r:id="rId8"/>
    <p:sldId id="262" r:id="rId9"/>
    <p:sldId id="263" r:id="rId10"/>
    <p:sldId id="264" r:id="rId11"/>
    <p:sldId id="272" r:id="rId12"/>
    <p:sldId id="265" r:id="rId13"/>
    <p:sldId id="266" r:id="rId14"/>
    <p:sldId id="274" r:id="rId15"/>
    <p:sldId id="267" r:id="rId16"/>
    <p:sldId id="268" r:id="rId17"/>
    <p:sldId id="269" r:id="rId18"/>
    <p:sldId id="270" r:id="rId19"/>
    <p:sldId id="27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007533484142686E-2"/>
          <c:y val="5.1850176439941068E-2"/>
          <c:w val="0.95249146942085805"/>
          <c:h val="0.87698825624523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  <c:pt idx="1">
                  <c:v>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</c:v>
                </c:pt>
                <c:pt idx="1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3391424"/>
        <c:axId val="1353385440"/>
      </c:barChart>
      <c:catAx>
        <c:axId val="135339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3385440"/>
        <c:crosses val="autoZero"/>
        <c:auto val="1"/>
        <c:lblAlgn val="ctr"/>
        <c:lblOffset val="100"/>
        <c:noMultiLvlLbl val="0"/>
      </c:catAx>
      <c:valAx>
        <c:axId val="135338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339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0.24556</cdr:x>
      <cdr:y>0.5053</cdr:y>
    </cdr:from>
    <cdr:to>
      <cdr:x>0.3716</cdr:x>
      <cdr:y>0.72323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1555" y="21201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0.24911</cdr:x>
      <cdr:y>0.47154</cdr:y>
    </cdr:from>
    <cdr:to>
      <cdr:x>0.37515</cdr:x>
      <cdr:y>0.68947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07312" y="197844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54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0.33964</cdr:x>
      <cdr:y>0.4746</cdr:y>
    </cdr:from>
    <cdr:to>
      <cdr:x>0.50038</cdr:x>
      <cdr:y>0.56669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64135" y="1991328"/>
          <a:ext cx="1166181" cy="3863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100%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0.60096</cdr:x>
      <cdr:y>0.10933</cdr:y>
    </cdr:from>
    <cdr:to>
      <cdr:x>0.72699</cdr:x>
      <cdr:y>0.32727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359987" y="45874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5013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0.72485</cdr:x>
      <cdr:y>0.28177</cdr:y>
    </cdr:from>
    <cdr:to>
      <cdr:x>0.85089</cdr:x>
      <cdr:y>0.4997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258850" y="11822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74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0.82426</cdr:x>
      <cdr:y>0.28177</cdr:y>
    </cdr:from>
    <cdr:to>
      <cdr:x>0.9503</cdr:x>
      <cdr:y>0.4997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980067" y="11822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100%</a:t>
          </a:r>
          <a:endParaRPr lang="ru-RU" sz="1800" b="1" dirty="0">
            <a:solidFill>
              <a:schemeClr val="tx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4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7261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788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85196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528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3108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3061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0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6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6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2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7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2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9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44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32" y="1178740"/>
            <a:ext cx="8390655" cy="49454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294" y="478475"/>
            <a:ext cx="9656988" cy="140053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   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84181" y="233777"/>
            <a:ext cx="10516652" cy="2638212"/>
          </a:xfrm>
          <a:ln w="12700">
            <a:noFill/>
          </a:ln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4000" dirty="0" smtClean="0"/>
          </a:p>
          <a:p>
            <a:pPr marL="0" indent="0" algn="ctr">
              <a:buNone/>
            </a:pPr>
            <a:r>
              <a:rPr lang="ru-RU" sz="17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Алгоритмы обследования и проведение химиопрофилактики детям с перинатальным контактом по ВИЧ – инфекции</a:t>
            </a:r>
          </a:p>
          <a:p>
            <a:pPr marL="0" indent="0" algn="ctr">
              <a:buNone/>
            </a:pPr>
            <a:endParaRPr lang="ru-RU" sz="16000" dirty="0" smtClean="0"/>
          </a:p>
          <a:p>
            <a:pPr marL="0" indent="0" algn="r">
              <a:buNone/>
            </a:pPr>
            <a:endParaRPr lang="ru-RU" sz="6400" dirty="0" smtClean="0"/>
          </a:p>
          <a:p>
            <a:pPr marL="0" indent="0" algn="r">
              <a:buNone/>
            </a:pPr>
            <a:endParaRPr lang="ru-RU" sz="6400" dirty="0"/>
          </a:p>
          <a:p>
            <a:pPr marL="0" indent="0" algn="r">
              <a:buNone/>
            </a:pPr>
            <a:endParaRPr lang="ru-RU" sz="6400" dirty="0" smtClean="0"/>
          </a:p>
          <a:p>
            <a:pPr marL="0" indent="0" algn="r">
              <a:buNone/>
            </a:pPr>
            <a:r>
              <a:rPr lang="ru-RU" sz="6400" b="1" dirty="0" smtClean="0"/>
              <a:t>Подготовила:</a:t>
            </a:r>
          </a:p>
          <a:p>
            <a:pPr marL="0" indent="0" algn="r">
              <a:buNone/>
            </a:pPr>
            <a:r>
              <a:rPr lang="ru-RU" sz="6400" b="1" dirty="0" smtClean="0"/>
              <a:t>Старшая медицинская сестра </a:t>
            </a:r>
          </a:p>
          <a:p>
            <a:pPr marL="0" indent="0" algn="r">
              <a:buNone/>
            </a:pPr>
            <a:r>
              <a:rPr lang="ru-RU" sz="6400" b="1" dirty="0" smtClean="0"/>
              <a:t>Отделения новорожденных и недоношенных </a:t>
            </a:r>
          </a:p>
          <a:p>
            <a:pPr marL="0" indent="0" algn="r">
              <a:buNone/>
            </a:pPr>
            <a:r>
              <a:rPr lang="ru-RU" sz="6400" b="1" dirty="0" smtClean="0"/>
              <a:t>детей </a:t>
            </a:r>
            <a:r>
              <a:rPr lang="ru-RU" sz="6400" b="1" dirty="0" smtClean="0"/>
              <a:t>№2</a:t>
            </a:r>
          </a:p>
          <a:p>
            <a:pPr marL="0" indent="0" algn="r">
              <a:buNone/>
            </a:pPr>
            <a:r>
              <a:rPr lang="ru-RU" sz="6400" b="1" dirty="0" smtClean="0"/>
              <a:t>ГБУЗ СОКБ им. В.Д.Середавина </a:t>
            </a:r>
          </a:p>
          <a:p>
            <a:pPr marL="0" indent="0" algn="r">
              <a:buNone/>
            </a:pPr>
            <a:r>
              <a:rPr lang="ru-RU" sz="6400" b="1" dirty="0" smtClean="0"/>
              <a:t>Зарубина И.А.</a:t>
            </a:r>
          </a:p>
          <a:p>
            <a:pPr marL="0" indent="0" algn="r">
              <a:buNone/>
            </a:pPr>
            <a:r>
              <a:rPr lang="ru-RU" sz="4000" dirty="0" smtClean="0"/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897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851" y="502277"/>
            <a:ext cx="106379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В случае получения двух положительных результатов исследования ребенку устанавливается диагноз ВИЧ-инфекция.</a:t>
            </a:r>
          </a:p>
          <a:p>
            <a:pPr algn="just"/>
            <a:endParaRPr lang="ru-RU" sz="24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</a:endParaRPr>
          </a:p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В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случае получения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трех отрицательных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результатов исследования в возрасте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48 часов, 6 недель и в возрасте 4-6 месяцев и ИФА в 12 месяцев -диагноз ВИЧ-инфекция не подтверждается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88" y="3181082"/>
            <a:ext cx="5414336" cy="351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7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397" y="360608"/>
            <a:ext cx="10779617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 забора крови для </a:t>
            </a:r>
            <a:r>
              <a:rPr lang="ru-RU" sz="4000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исследований</a:t>
            </a:r>
            <a:r>
              <a:rPr lang="ru-RU" sz="4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Убедиться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наличии согласия у мамы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Подготовить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необходимое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оснащение.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Обработать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руки гигиеническим способом,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осушить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Обработать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руки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антисептиком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Надеть   стерильные перчатки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Обработать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прокола  двумя салфетками или ватными шариками с кожным антисептиком в одном направлении, подождать до полного высыхания.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Взять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упаковки стерильную иглу и снять колпачок.</a:t>
            </a:r>
          </a:p>
          <a:p>
            <a:pPr marL="342900" lvl="0" indent="-342900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Ввести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иглу срезом вверх под углом 30</a:t>
            </a:r>
            <a:r>
              <a:rPr lang="ru-RU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-40</a:t>
            </a:r>
            <a:r>
              <a:rPr lang="ru-RU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из канюли иглы покажется кровь, подставить под канюлю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пробирку.</a:t>
            </a:r>
            <a:r>
              <a:rPr lang="ru-RU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забора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к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месту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инъекции прижать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салфетку или  ватный шарик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6390" y="1240915"/>
            <a:ext cx="8946541" cy="4195481"/>
          </a:xfrm>
        </p:spPr>
        <p:txBody>
          <a:bodyPr/>
          <a:lstStyle/>
          <a:p>
            <a:r>
              <a:rPr lang="ru-RU" sz="2400" dirty="0" smtClean="0">
                <a:ln w="0"/>
              </a:rPr>
              <a:t>Для  исследования берется цельная венозная кровь в вакутейнер с </a:t>
            </a:r>
            <a:r>
              <a:rPr lang="ru-RU" sz="2400" dirty="0" err="1">
                <a:ln w="0"/>
                <a:uFill>
                  <a:solidFill>
                    <a:srgbClr val="FFFFFF"/>
                  </a:solidFill>
                </a:uFill>
                <a:latin typeface="Calibri"/>
              </a:rPr>
              <a:t>КzЭДТД</a:t>
            </a:r>
            <a:r>
              <a:rPr lang="ru-RU" sz="2400" dirty="0">
                <a:ln w="0"/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ru-RU" sz="2400" dirty="0" err="1">
                <a:ln w="0"/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КзЭДТД</a:t>
            </a:r>
            <a:r>
              <a:rPr lang="ru-RU" sz="2400" dirty="0">
                <a:ln w="0"/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ln w="0"/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строго до указанной метки. После взятия крови вакутейнер аккуратно перемешивают 5-8 раз ( НЕ ВСТРЯХИВАТЬ). Хранение при температуре +2+8 С не более 24 часов!</a:t>
            </a:r>
          </a:p>
          <a:p>
            <a:endParaRPr lang="ru-RU" dirty="0">
              <a:ln w="0"/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5" y="3580703"/>
            <a:ext cx="2707597" cy="1970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25" y="3580703"/>
            <a:ext cx="2640422" cy="1970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2" y="3580704"/>
            <a:ext cx="2534447" cy="1970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964" y="3580704"/>
            <a:ext cx="2581381" cy="1970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66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7881" y="321972"/>
            <a:ext cx="1106295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На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вакутейнере  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маркером указывают фамилию ребенка или ФИО матери новорожденного ребенка;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 (данные 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на пробирке и  направлении  должны совпадать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</a:p>
          <a:p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Направление оформляют в трех экземплярах и указывают: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Наименование учреждения (ПЕЧАТЬ)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Фамилия , имя отчество ребенка (или матери новорожденного)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Число, месяц и год рождения 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Адрес по прописке ,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buFontTx/>
              <a:buChar char="-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Фамилия врача , направившего биоматериал.</a:t>
            </a:r>
          </a:p>
          <a:p>
            <a:endParaRPr lang="ru-R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Т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ранспортировка в ГБУЗ СОЦ СПИД осуществляется в транспортировочных контейнерах – холодильниках без замораживания.</a:t>
            </a:r>
          </a:p>
          <a:p>
            <a:endParaRPr lang="ru-RU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4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154547"/>
            <a:ext cx="10212946" cy="65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Назначение АРВП ребенку для профилактики</a:t>
            </a:r>
            <a:r>
              <a:rPr lang="ru-RU" sz="3600" b="1" dirty="0" smtClean="0"/>
              <a:t> </a:t>
            </a:r>
            <a:r>
              <a:rPr lang="ru-RU" sz="3600" dirty="0" smtClean="0"/>
              <a:t>заражения ВИЧ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dirty="0" smtClean="0"/>
              <a:t>Показания к назначению: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Наличие подтвержденного диагноза ВИЧ инфекции у матери – АРВП с первых часов жизни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 </a:t>
            </a:r>
            <a:r>
              <a:rPr lang="ru-RU" sz="2800" dirty="0"/>
              <a:t>П</a:t>
            </a:r>
            <a:r>
              <a:rPr lang="ru-RU" sz="2800" dirty="0" smtClean="0"/>
              <a:t>оложительный результат экспресс – теста на ВИЧ  у матери с первых часов жизни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 Имеются эпидемиологические показания к АРВП ( половой контакт матери с ВИЧ – позитивным, прием психоактивных веществ в период 12 недель до родов)</a:t>
            </a:r>
          </a:p>
          <a:p>
            <a:pPr marL="0" indent="0" algn="just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218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748" y="104988"/>
            <a:ext cx="9760018" cy="140053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ru-RU" sz="3600" dirty="0" smtClean="0">
                <a:solidFill>
                  <a:schemeClr val="tx1"/>
                </a:solidFill>
              </a:rPr>
              <a:t>Выбор схемы АРВП у ребенка: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b="1" dirty="0" smtClean="0"/>
              <a:t>Схема №1</a:t>
            </a:r>
            <a:r>
              <a:rPr lang="ru-RU" sz="3200" dirty="0" smtClean="0"/>
              <a:t> – раствор ЗИДОВУДИНА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перорально с первых часов жизни в течении 4  недель. </a:t>
            </a:r>
            <a:br>
              <a:rPr lang="ru-RU" sz="3200" dirty="0" smtClean="0"/>
            </a:br>
            <a:r>
              <a:rPr lang="ru-RU" sz="3200" b="1" dirty="0" smtClean="0"/>
              <a:t>Показания: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/>
              <a:t> мать получала АРВП в период </a:t>
            </a:r>
            <a:br>
              <a:rPr lang="ru-RU" sz="2800" dirty="0" smtClean="0"/>
            </a:br>
            <a:r>
              <a:rPr lang="ru-RU" sz="2800" dirty="0" smtClean="0"/>
              <a:t>беременности и в родах;</a:t>
            </a:r>
            <a:br>
              <a:rPr lang="ru-RU" sz="2800" dirty="0" smtClean="0"/>
            </a:br>
            <a:r>
              <a:rPr lang="ru-RU" sz="2800" dirty="0" smtClean="0"/>
              <a:t>- вирусная нагрузка у матери ниже</a:t>
            </a:r>
            <a:br>
              <a:rPr lang="ru-RU" sz="2800" dirty="0" smtClean="0"/>
            </a:br>
            <a:r>
              <a:rPr lang="ru-RU" sz="2800" dirty="0" smtClean="0"/>
              <a:t> предела обнаружения ;</a:t>
            </a:r>
            <a:br>
              <a:rPr lang="ru-RU" sz="2800" dirty="0" smtClean="0"/>
            </a:br>
            <a:r>
              <a:rPr lang="ru-RU" sz="2800" dirty="0" smtClean="0"/>
              <a:t>- мать ребенка имела половой контакт с  ВИЧ  позитивным или принимала  психоактивные   вещества в период 12 недель до родов ( не зависимо от результатов обследования на ВИЧ) 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749" y="2292440"/>
            <a:ext cx="3473994" cy="257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34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431" y="784469"/>
            <a:ext cx="88993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u="sng" dirty="0"/>
              <a:t>Схема </a:t>
            </a:r>
            <a:r>
              <a:rPr lang="ru-RU" sz="3600" u="sng" dirty="0" smtClean="0"/>
              <a:t>№ 2  ( тремя препаратами</a:t>
            </a:r>
            <a:r>
              <a:rPr lang="ru-RU" sz="3600" b="1" u="sng" dirty="0" smtClean="0"/>
              <a:t>)</a:t>
            </a:r>
          </a:p>
          <a:p>
            <a:endParaRPr lang="ru-RU" sz="3600" b="1" u="sng" dirty="0" smtClean="0"/>
          </a:p>
          <a:p>
            <a:pPr marL="571500" indent="-571500" algn="just">
              <a:buFontTx/>
              <a:buChar char="-"/>
            </a:pPr>
            <a:r>
              <a:rPr lang="ru-RU" sz="2800" dirty="0" smtClean="0"/>
              <a:t>Раствор ЗИДОВУДИНА </a:t>
            </a:r>
          </a:p>
          <a:p>
            <a:pPr marL="571500" indent="-571500" algn="just">
              <a:buFontTx/>
              <a:buChar char="-"/>
            </a:pPr>
            <a:r>
              <a:rPr lang="ru-RU" sz="2800" dirty="0" smtClean="0"/>
              <a:t>(ретровир)- 2 раза в сутки</a:t>
            </a:r>
          </a:p>
          <a:p>
            <a:pPr marL="571500" indent="-571500" algn="just">
              <a:buFontTx/>
              <a:buChar char="-"/>
            </a:pPr>
            <a:r>
              <a:rPr lang="ru-RU" sz="2800" dirty="0" smtClean="0"/>
              <a:t>4 недели.</a:t>
            </a:r>
            <a:endParaRPr lang="ru-RU" sz="2800" dirty="0" smtClean="0"/>
          </a:p>
          <a:p>
            <a:pPr marL="571500" indent="-571500" algn="just">
              <a:buFontTx/>
              <a:buChar char="-"/>
            </a:pPr>
            <a:endParaRPr lang="ru-RU" sz="2400" dirty="0" smtClean="0"/>
          </a:p>
          <a:p>
            <a:pPr marL="571500" indent="-571500" algn="just">
              <a:buFontTx/>
              <a:buChar char="-"/>
            </a:pPr>
            <a:r>
              <a:rPr lang="ru-RU" sz="2400" dirty="0" smtClean="0"/>
              <a:t>Раствор  </a:t>
            </a:r>
            <a:r>
              <a:rPr lang="ru-RU" sz="2400" dirty="0" smtClean="0"/>
              <a:t>ЛАМИВУДИНА – </a:t>
            </a:r>
          </a:p>
          <a:p>
            <a:pPr marL="571500" indent="-571500" algn="just">
              <a:buFontTx/>
              <a:buChar char="-"/>
            </a:pPr>
            <a:r>
              <a:rPr lang="ru-RU" sz="2400" dirty="0" smtClean="0"/>
              <a:t>2 р/ в сутки. 4 недели</a:t>
            </a:r>
          </a:p>
          <a:p>
            <a:pPr marL="571500" indent="-571500" algn="just">
              <a:buFontTx/>
              <a:buChar char="-"/>
            </a:pPr>
            <a:endParaRPr lang="ru-RU" sz="3600" dirty="0" smtClean="0"/>
          </a:p>
          <a:p>
            <a:pPr marL="457200" indent="-457200" algn="just">
              <a:buFontTx/>
              <a:buChar char="-"/>
            </a:pPr>
            <a:endParaRPr lang="ru-RU" sz="2800" dirty="0" smtClean="0"/>
          </a:p>
          <a:p>
            <a:pPr marL="457200" indent="-457200" algn="just">
              <a:buFontTx/>
              <a:buChar char="-"/>
            </a:pPr>
            <a:r>
              <a:rPr lang="ru-RU" sz="2800" dirty="0" smtClean="0"/>
              <a:t>Раствор НЕВИРАПИНА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/>
              <a:t>( ВИРАМУН)    1 р/</a:t>
            </a:r>
            <a:r>
              <a:rPr lang="ru-RU" sz="2800" dirty="0" err="1" smtClean="0"/>
              <a:t>сут</a:t>
            </a:r>
            <a:r>
              <a:rPr lang="ru-RU" sz="2800" dirty="0" smtClean="0"/>
              <a:t> 14 дней  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5" y="1632995"/>
            <a:ext cx="1609617" cy="1741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96" y="2849299"/>
            <a:ext cx="1478280" cy="1993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35" y="4435778"/>
            <a:ext cx="1648497" cy="1858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70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Показания к применению: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sz="2800" dirty="0" smtClean="0"/>
              <a:t>мать получала АРВП в период беременности и в родах, вирусная нагрузка выше уровня определения или неизвестна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мать не получала АРВП в период беременности и в родах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родоразрешение проведено путем экстренного кесарева сечения – уровень СД4 у матери ниже 200 кл/</a:t>
            </a:r>
            <a:r>
              <a:rPr lang="ru-RU" sz="2800" dirty="0" err="1" smtClean="0"/>
              <a:t>мкл</a:t>
            </a:r>
            <a:r>
              <a:rPr lang="ru-RU" sz="2800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3806"/>
          </a:xfrm>
        </p:spPr>
        <p:txBody>
          <a:bodyPr/>
          <a:lstStyle/>
          <a:p>
            <a:pPr algn="just"/>
            <a:r>
              <a:rPr lang="ru-RU" dirty="0" smtClean="0"/>
              <a:t>Заключение:</a:t>
            </a:r>
            <a:br>
              <a:rPr lang="ru-RU" dirty="0" smtClean="0"/>
            </a:br>
            <a:r>
              <a:rPr lang="ru-RU" dirty="0" smtClean="0"/>
              <a:t>При соблюдении всех алгоритмов обследования и своевременной химиопрофилактики детям с перинатальным контактом ВИЧ – инфекции в 99% случаев удается предотвратить передачу вируса от матери к ребенку.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45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Актуальность профилактики передачи ВИЧ – от матери к ребенку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2" y="2163651"/>
            <a:ext cx="9515320" cy="41168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/>
              <a:t>Рост числа людей, зараженных вирусом иммунодефицита человека (ВИЧ) и увеличение доли женщин среди них, а также ежегодный рост числа родов у  ВИЧ – инфицированных женщин определяют чрезвычайную актуальность профилактики передачи </a:t>
            </a:r>
          </a:p>
          <a:p>
            <a:pPr marL="0" indent="0" algn="just">
              <a:buNone/>
            </a:pPr>
            <a:r>
              <a:rPr lang="ru-RU" sz="2800" dirty="0" smtClean="0"/>
              <a:t>ВИЧ – инфекции от </a:t>
            </a:r>
          </a:p>
          <a:p>
            <a:pPr marL="0" indent="0" algn="just">
              <a:buNone/>
            </a:pPr>
            <a:r>
              <a:rPr lang="ru-RU" sz="2800" dirty="0" smtClean="0"/>
              <a:t>матери ребенку.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69" y="4456090"/>
            <a:ext cx="3650034" cy="2134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74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22" y="1909037"/>
            <a:ext cx="9581882" cy="4433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9708" y="218941"/>
            <a:ext cx="9130814" cy="13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latin typeface="Monotype Corsiva" panose="03010101010201010101" pitchFamily="66" charset="0"/>
              </a:rPr>
              <a:t>Спасибо за внимание!</a:t>
            </a:r>
            <a:endParaRPr lang="ru-RU" sz="8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218" y="208019"/>
            <a:ext cx="9484164" cy="17366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Количество детей родившихся от  ВИЧ инфицированных матерей </a:t>
            </a:r>
            <a:br>
              <a:rPr lang="ru-RU" dirty="0" smtClean="0"/>
            </a:br>
            <a:r>
              <a:rPr lang="ru-RU" dirty="0" smtClean="0"/>
              <a:t>в ГБУЗ СОКБ им. В.Д. Середавина </a:t>
            </a:r>
            <a:endParaRPr lang="ru-RU" dirty="0"/>
          </a:p>
        </p:txBody>
      </p:sp>
      <p:graphicFrame>
        <p:nvGraphicFramePr>
          <p:cNvPr id="23" name="Объект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624915"/>
              </p:ext>
            </p:extLst>
          </p:nvPr>
        </p:nvGraphicFramePr>
        <p:xfrm>
          <a:off x="1090434" y="2052638"/>
          <a:ext cx="7255076" cy="4335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8628845" y="2305318"/>
            <a:ext cx="334851" cy="309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9098348" y="2305318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Рожденные за год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628845" y="3322749"/>
            <a:ext cx="334851" cy="3090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9098348" y="3322749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ВИЧ-инфицированные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628845" y="4327301"/>
            <a:ext cx="334851" cy="321972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9098348" y="4320861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</a:t>
            </a:r>
            <a:r>
              <a:rPr lang="ru-RU" dirty="0" smtClean="0"/>
              <a:t>хват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021983" y="294811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3229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4902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Нормативная документация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9193" y="1240666"/>
            <a:ext cx="8826360" cy="4702934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2800" dirty="0"/>
              <a:t>СП 3.1.5.2826-10 «Профилактика </a:t>
            </a:r>
            <a:r>
              <a:rPr lang="ru-RU" sz="2800" dirty="0" smtClean="0"/>
              <a:t>ВИЧ-инфекции»</a:t>
            </a:r>
          </a:p>
          <a:p>
            <a:pPr marL="0" indent="0" algn="just">
              <a:buNone/>
            </a:pPr>
            <a:r>
              <a:rPr lang="ru-RU" sz="2800" b="1" dirty="0" smtClean="0"/>
              <a:t>Клинические </a:t>
            </a:r>
            <a:r>
              <a:rPr lang="ru-RU" sz="2800" b="1" dirty="0"/>
              <a:t>рекомендации </a:t>
            </a:r>
            <a:r>
              <a:rPr lang="ru-RU" sz="2800" dirty="0"/>
              <a:t>(протокол лечения) «Применение антиретровирусных препаратов в комплексе мер, направленных на профилактику передачи ВИЧ от матери ребенку», 2015 г.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4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141" y="119176"/>
            <a:ext cx="9927445" cy="140053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Общие принципы профилактики   передачи  ВИЧ от матери </a:t>
            </a:r>
            <a:r>
              <a:rPr lang="ru-RU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ребенку.</a:t>
            </a:r>
            <a:r>
              <a:rPr lang="ru-RU" sz="36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/>
            </a:r>
            <a:br>
              <a:rPr lang="ru-RU" sz="36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</a:br>
            <a:endParaRPr lang="ru-RU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48" y="1416676"/>
            <a:ext cx="10680878" cy="5698900"/>
          </a:xfrm>
          <a:ln>
            <a:noFill/>
          </a:ln>
        </p:spPr>
        <p:txBody>
          <a:bodyPr>
            <a:noAutofit/>
          </a:bodyPr>
          <a:lstStyle/>
          <a:p>
            <a:pPr marL="360" indent="0" algn="ctr">
              <a:lnSpc>
                <a:spcPct val="90000"/>
              </a:lnSpc>
              <a:buClr>
                <a:srgbClr val="000000"/>
              </a:buClr>
              <a:buNone/>
            </a:pPr>
            <a:r>
              <a:rPr lang="ru-RU" sz="2400" dirty="0" smtClean="0"/>
              <a:t>Профилактика передачи ВИЧ – инфекции от матери ребенку – комплексная задача , успех которой складывается из эффективного решения следующих этапов:</a:t>
            </a:r>
          </a:p>
          <a:p>
            <a:pPr marL="360" indent="0">
              <a:lnSpc>
                <a:spcPct val="90000"/>
              </a:lnSpc>
              <a:buClr>
                <a:srgbClr val="000000"/>
              </a:buClr>
              <a:buNone/>
            </a:pPr>
            <a:endParaRPr lang="ru-RU" sz="2400" dirty="0"/>
          </a:p>
          <a:p>
            <a:pPr marL="360" indent="0">
              <a:lnSpc>
                <a:spcPct val="90000"/>
              </a:lnSpc>
              <a:buClr>
                <a:srgbClr val="000000"/>
              </a:buClr>
              <a:buNone/>
            </a:pPr>
            <a:r>
              <a:rPr lang="ru-RU" sz="2400" dirty="0" smtClean="0"/>
              <a:t>-первичная профилактика ВИЧ – инфекции у женщин репродуктивного возраста;</a:t>
            </a:r>
          </a:p>
          <a:p>
            <a:pPr marL="360" indent="0">
              <a:lnSpc>
                <a:spcPct val="90000"/>
              </a:lnSpc>
              <a:buClr>
                <a:srgbClr val="000000"/>
              </a:buClr>
              <a:buNone/>
            </a:pPr>
            <a:endParaRPr lang="ru-RU" sz="2400" dirty="0" smtClean="0"/>
          </a:p>
          <a:p>
            <a:pPr marL="360" indent="0">
              <a:lnSpc>
                <a:spcPct val="90000"/>
              </a:lnSpc>
              <a:buClr>
                <a:srgbClr val="000000"/>
              </a:buClr>
              <a:buNone/>
            </a:pPr>
            <a:r>
              <a:rPr lang="ru-RU" sz="2400" dirty="0" smtClean="0"/>
              <a:t>-раннее выявление ВИЧ – инфенкции у женщин детородного возраста;</a:t>
            </a:r>
          </a:p>
          <a:p>
            <a:pPr marL="360" indent="0">
              <a:lnSpc>
                <a:spcPct val="90000"/>
              </a:lnSpc>
              <a:buClr>
                <a:srgbClr val="000000"/>
              </a:buClr>
              <a:buNone/>
            </a:pPr>
            <a:endParaRPr lang="ru-RU" sz="2400" dirty="0" smtClean="0"/>
          </a:p>
          <a:p>
            <a:pPr marL="360" indent="0">
              <a:lnSpc>
                <a:spcPct val="90000"/>
              </a:lnSpc>
              <a:buClr>
                <a:srgbClr val="000000"/>
              </a:buClr>
              <a:buNone/>
            </a:pPr>
            <a:r>
              <a:rPr lang="ru-RU" sz="2400" dirty="0" smtClean="0"/>
              <a:t>- назначение АРВТ ВИЧ – инфицированным женщинам , планирующим беременность и всем ВИЧ – инфицированным беременным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765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dirty="0" smtClean="0"/>
              <a:t>- выбор способа  родоразрешения в зависимости  от показателей ВН у женщины перед родами;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назначение АРВТ в родах;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</a:t>
            </a:r>
            <a:r>
              <a:rPr lang="ru-RU" sz="2400" dirty="0" smtClean="0"/>
              <a:t> назначение АРВТ ребенку;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-консультирование матери на всем протяжении беременности , во время родов и после рождения ребенка по вопросам  профилактики передачи ВИЧ – инфекции от матери ребенку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Алгоритм обследования детей от ВИЧ – инфицированных матерей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76" y="1751527"/>
            <a:ext cx="10895527" cy="4496873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В </a:t>
            </a:r>
            <a:r>
              <a:rPr lang="ru-RU" sz="2400" dirty="0"/>
              <a:t>родильных домах </a:t>
            </a:r>
            <a:r>
              <a:rPr lang="ru-RU" sz="2400" b="1" dirty="0">
                <a:solidFill>
                  <a:srgbClr val="FFFF00"/>
                </a:solidFill>
              </a:rPr>
              <a:t>в первые 48 </a:t>
            </a:r>
            <a:r>
              <a:rPr lang="ru-RU" sz="2400" b="1" dirty="0" smtClean="0">
                <a:solidFill>
                  <a:srgbClr val="FFFF00"/>
                </a:solidFill>
              </a:rPr>
              <a:t>часов </a:t>
            </a:r>
            <a:r>
              <a:rPr lang="ru-RU" sz="2400" dirty="0" smtClean="0"/>
              <a:t>жизни </a:t>
            </a:r>
            <a:r>
              <a:rPr lang="ru-RU" sz="2400" dirty="0"/>
              <a:t>детям ВИЧ-инфицированных женщин, у которых перед родами (на сроке беременности 34 недели и более) вирусная нагрузка была </a:t>
            </a:r>
            <a:r>
              <a:rPr lang="ru-RU" sz="2400" b="1" dirty="0">
                <a:solidFill>
                  <a:srgbClr val="FFFF00"/>
                </a:solidFill>
              </a:rPr>
              <a:t>выше</a:t>
            </a:r>
            <a:r>
              <a:rPr lang="ru-RU" sz="2400" dirty="0"/>
              <a:t> уровня определения или </a:t>
            </a:r>
            <a:r>
              <a:rPr lang="ru-RU" sz="2400" b="1" dirty="0">
                <a:solidFill>
                  <a:srgbClr val="FFFF00"/>
                </a:solidFill>
              </a:rPr>
              <a:t>неизвестна,</a:t>
            </a:r>
            <a:r>
              <a:rPr lang="ru-RU" sz="2400" dirty="0"/>
              <a:t> проводится исследование крови –</a:t>
            </a:r>
            <a:r>
              <a:rPr lang="ru-RU" sz="2400" b="1" dirty="0">
                <a:solidFill>
                  <a:srgbClr val="FFFF00"/>
                </a:solidFill>
              </a:rPr>
              <a:t>выявление нуклеиновых кислот ВИЧ методом ПЦР</a:t>
            </a:r>
            <a:r>
              <a:rPr lang="ru-RU" sz="2400" dirty="0"/>
              <a:t>. </a:t>
            </a:r>
            <a:r>
              <a:rPr lang="ru-RU" sz="2400" dirty="0" smtClean="0"/>
              <a:t>Если </a:t>
            </a:r>
            <a:r>
              <a:rPr lang="ru-RU" sz="2400" dirty="0"/>
              <a:t>у матери </a:t>
            </a:r>
            <a:r>
              <a:rPr lang="ru-RU" sz="2400" b="1" dirty="0">
                <a:solidFill>
                  <a:srgbClr val="FFFF00"/>
                </a:solidFill>
              </a:rPr>
              <a:t>ВН не определяется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(РНК-ВИЧ ниже предела обнаружения при сроке беременности 34-36 недель) –ребенку исследование в первые 48 часов жизни </a:t>
            </a:r>
            <a:r>
              <a:rPr lang="ru-RU" sz="2400" b="1" dirty="0">
                <a:solidFill>
                  <a:srgbClr val="FFFF00"/>
                </a:solidFill>
              </a:rPr>
              <a:t>не проводится.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В </a:t>
            </a:r>
            <a:r>
              <a:rPr lang="ru-RU" sz="2400" dirty="0"/>
              <a:t>случае </a:t>
            </a:r>
            <a:r>
              <a:rPr lang="ru-RU" sz="2400" b="1" dirty="0">
                <a:solidFill>
                  <a:srgbClr val="FFFF00"/>
                </a:solidFill>
              </a:rPr>
              <a:t>отрицательного</a:t>
            </a:r>
            <a:r>
              <a:rPr lang="ru-RU" sz="2400" dirty="0"/>
              <a:t> результата исследования ребенок продолжает получать антиретровирусную терапию с </a:t>
            </a:r>
            <a:r>
              <a:rPr lang="ru-RU" sz="2400" b="1" dirty="0">
                <a:solidFill>
                  <a:srgbClr val="FFFF00"/>
                </a:solidFill>
              </a:rPr>
              <a:t>профилактической </a:t>
            </a:r>
            <a:r>
              <a:rPr lang="ru-RU" sz="2400" b="1" dirty="0" smtClean="0">
                <a:solidFill>
                  <a:srgbClr val="FFFF00"/>
                </a:solidFill>
              </a:rPr>
              <a:t>целью</a:t>
            </a:r>
            <a:r>
              <a:rPr lang="ru-RU" sz="2400" dirty="0" smtClean="0">
                <a:solidFill>
                  <a:srgbClr val="C00000"/>
                </a:solidFill>
              </a:rPr>
              <a:t>.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В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случае положительного результата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ребенку в течение последующих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48 часов проводится повторное исследование</a:t>
            </a:r>
          </a:p>
          <a:p>
            <a:pPr algn="just">
              <a:lnSpc>
                <a:spcPct val="120000"/>
              </a:lnSpc>
            </a:pPr>
            <a:endParaRPr lang="ru-RU" sz="2400" b="1" dirty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7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6975" y="463639"/>
            <a:ext cx="9620517" cy="63709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До получения результатов исследования ребенок не может быть выписан из родильного дома ( при наличии показаний ребенок может быть переведен в ОПН до получения результатов исследования.</a:t>
            </a:r>
          </a:p>
          <a:p>
            <a:pPr algn="just"/>
            <a:endParaRPr lang="ru-RU" sz="2400" dirty="0"/>
          </a:p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u="sng" dirty="0"/>
              <a:t>В </a:t>
            </a:r>
            <a:r>
              <a:rPr lang="ru-RU" sz="2400" b="1" u="sng" dirty="0">
                <a:solidFill>
                  <a:srgbClr val="FFFF00"/>
                </a:solidFill>
              </a:rPr>
              <a:t>случае 2-х положительных </a:t>
            </a:r>
            <a:r>
              <a:rPr lang="ru-RU" sz="2400" b="1" u="sng" dirty="0" smtClean="0">
                <a:solidFill>
                  <a:srgbClr val="FFFF00"/>
                </a:solidFill>
              </a:rPr>
              <a:t>результатов </a:t>
            </a:r>
            <a:r>
              <a:rPr lang="ru-RU" sz="2400" dirty="0" smtClean="0"/>
              <a:t>исследования </a:t>
            </a:r>
            <a:r>
              <a:rPr lang="ru-RU" sz="2400" dirty="0"/>
              <a:t>ребенок после выписки из родильного дома </a:t>
            </a:r>
            <a:r>
              <a:rPr lang="ru-RU" sz="2400" b="1" u="sng" dirty="0">
                <a:solidFill>
                  <a:srgbClr val="FFFF00"/>
                </a:solidFill>
              </a:rPr>
              <a:t>направляется для консультирования в Центр СПИД</a:t>
            </a:r>
            <a:r>
              <a:rPr lang="ru-RU" sz="2400" u="sng" dirty="0"/>
              <a:t> </a:t>
            </a:r>
            <a:r>
              <a:rPr lang="ru-RU" sz="2400" dirty="0"/>
              <a:t>для решения вопроса о дальнейшей тактике ведения, выставляется диагноз «ВИЧ-инфекция» и ребенок переводится на </a:t>
            </a:r>
            <a:r>
              <a:rPr lang="ru-RU" sz="2400" b="1" dirty="0">
                <a:solidFill>
                  <a:srgbClr val="FFFF00"/>
                </a:solidFill>
              </a:rPr>
              <a:t>лечебную схему АРТ</a:t>
            </a:r>
            <a:r>
              <a:rPr lang="ru-RU" sz="2400" dirty="0" smtClean="0"/>
              <a:t>.</a:t>
            </a:r>
          </a:p>
          <a:p>
            <a:pPr algn="just"/>
            <a:endParaRPr lang="ru-RU" sz="2400" dirty="0"/>
          </a:p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dirty="0"/>
              <a:t>В возрасте </a:t>
            </a:r>
            <a:r>
              <a:rPr lang="ru-RU" sz="2400" b="1" dirty="0">
                <a:solidFill>
                  <a:srgbClr val="FFFF00"/>
                </a:solidFill>
              </a:rPr>
              <a:t>14-21 день </a:t>
            </a:r>
            <a:r>
              <a:rPr lang="ru-RU" sz="2400" dirty="0"/>
              <a:t>проводится исследование детям ВИЧ-инфицированных матерей, у которых в </a:t>
            </a:r>
            <a:r>
              <a:rPr lang="ru-RU" sz="2400" b="1" dirty="0">
                <a:solidFill>
                  <a:srgbClr val="FFFF00"/>
                </a:solidFill>
              </a:rPr>
              <a:t>первые дни </a:t>
            </a:r>
            <a:r>
              <a:rPr lang="ru-RU" sz="2400" dirty="0"/>
              <a:t>жизни исследование </a:t>
            </a:r>
            <a:r>
              <a:rPr lang="ru-RU" sz="2400" b="1" dirty="0">
                <a:solidFill>
                  <a:srgbClr val="FFFF00"/>
                </a:solidFill>
              </a:rPr>
              <a:t>дало отрицательный результат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338" y="450761"/>
            <a:ext cx="986521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В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случае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отрицательного результата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ребенок продолжает получать АРТ, в </a:t>
            </a:r>
            <a:r>
              <a:rPr lang="ru-RU" sz="2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случае положительного результата срочно проводится повторное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 исследование, при положительном результате </a:t>
            </a:r>
            <a:r>
              <a:rPr lang="ru-RU" sz="2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выставляется диагноз ВИЧ-инфекция, и ребенок переводится на </a:t>
            </a:r>
            <a:r>
              <a:rPr lang="ru-RU" sz="2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АРТ</a:t>
            </a:r>
          </a:p>
          <a:p>
            <a:pPr algn="just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</a:endParaRPr>
          </a:p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Через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2 недели после окончания курса АРТ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ребенку проводится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первое обязательное исследование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. Тактика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в случае положительного результата такая же, как на предыдущих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этапах</a:t>
            </a:r>
          </a:p>
          <a:p>
            <a:pPr algn="just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</a:endParaRPr>
          </a:p>
          <a:p>
            <a:pPr marL="342900" indent="-342900" algn="just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Второе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обязательное исследование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ребенку проводится в возрасте 4-6 месяцев. В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случае отрицательного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результата дополнительно проводится исследование крови с целью выявления </a:t>
            </a:r>
            <a:r>
              <a:rPr lang="ru-RU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антител к ВИЧ методом ИФА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. Тактика в случае положительного результата такая же, как на предыдущих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</a:rPr>
              <a:t>этапах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</a:endParaRPr>
          </a:p>
          <a:p>
            <a:pPr algn="just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919</TotalTime>
  <Words>776</Words>
  <Application>Microsoft Office PowerPoint</Application>
  <PresentationFormat>Широкоэкранный</PresentationFormat>
  <Paragraphs>105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Monotype Corsiva</vt:lpstr>
      <vt:lpstr>Tahoma</vt:lpstr>
      <vt:lpstr>Times New Roman</vt:lpstr>
      <vt:lpstr>Wingdings</vt:lpstr>
      <vt:lpstr>Wingdings 3</vt:lpstr>
      <vt:lpstr>Ион</vt:lpstr>
      <vt:lpstr>    </vt:lpstr>
      <vt:lpstr>Актуальность профилактики передачи ВИЧ – от матери к ребенку</vt:lpstr>
      <vt:lpstr>Количество детей родившихся от  ВИЧ инфицированных матерей  в ГБУЗ СОКБ им. В.Д. Середавина </vt:lpstr>
      <vt:lpstr>Нормативная документация</vt:lpstr>
      <vt:lpstr>Общие принципы профилактики   передачи  ВИЧ от матери ребенку. </vt:lpstr>
      <vt:lpstr> - выбор способа  родоразрешения в зависимости  от показателей ВН у женщины перед родами;  - назначение АРВТ в родах;  - назначение АРВТ ребенку;  -консультирование матери на всем протяжении беременности , во время родов и после рождения ребенка по вопросам  профилактики передачи ВИЧ – инфекции от матери ребенку</vt:lpstr>
      <vt:lpstr>Алгоритм обследования детей от ВИЧ – инфицированных матерей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Назначение АРВП ребенку для профилактики заражения ВИЧ</vt:lpstr>
      <vt:lpstr>Выбор схемы АРВП у ребенка:  Схема №1 – раствор ЗИДОВУДИНА   перорально с первых часов жизни в течении 4  недель.  Показания:  мать получала АРВП в период  беременности и в родах; - вирусная нагрузка у матери ниже  предела обнаружения ; - мать ребенка имела половой контакт с  ВИЧ  позитивным или принимала  психоактивные   вещества в период 12 недель до родов ( не зависимо от результатов обследования на ВИЧ) .  </vt:lpstr>
      <vt:lpstr>Презентация PowerPoint</vt:lpstr>
      <vt:lpstr>Показания к применению: - мать получала АРВП в период беременности и в родах, вирусная нагрузка выше уровня определения или неизвестна  - мать не получала АРВП в период беременности и в родах   - родоразрешение проведено путем экстренного кесарева сечения – уровень СД4 у матери ниже 200 кл/мкл. </vt:lpstr>
      <vt:lpstr>Заключение: При соблюдении всех алгоритмов обследования и своевременной химиопрофилактики детям с перинатальным контактом ВИЧ – инфекции в 99% случаев удается предотвратить передачу вируса от матери к ребенку.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ГБУЗ СОКБ им. В.Д. Середавина</dc:title>
  <dc:creator>Станислав Зарубин</dc:creator>
  <cp:lastModifiedBy>Станислав Зарубин</cp:lastModifiedBy>
  <cp:revision>93</cp:revision>
  <dcterms:created xsi:type="dcterms:W3CDTF">2017-11-20T14:40:44Z</dcterms:created>
  <dcterms:modified xsi:type="dcterms:W3CDTF">2017-11-27T05:06:12Z</dcterms:modified>
</cp:coreProperties>
</file>