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9" r:id="rId11"/>
    <p:sldId id="280" r:id="rId12"/>
    <p:sldId id="281" r:id="rId13"/>
    <p:sldId id="28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Диспансерный охват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27518095019874E-2"/>
          <c:y val="9.50530461657354E-2"/>
          <c:w val="0.92937397997576954"/>
          <c:h val="0.79671305153734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 "д" учете г.Самара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E86F38-3636-449F-87C4-4C1A1D70DF00}" type="VALUE">
                      <a:rPr lang="en-US" sz="240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72616420306892E-2"/>
                      <c:h val="9.909529394004369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187172028059755E-2"/>
                  <c:y val="-5.64645549515918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2E7E11-390E-4708-8C90-096F5A9FAD55}" type="VALUE">
                      <a:rPr lang="en-US" sz="240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77110632675017E-2"/>
                      <c:h val="9.139558190119026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18413</c:v>
                </c:pt>
                <c:pt idx="1">
                  <c:v>20325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на "Д" по области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573034725791206E-2"/>
                  <c:y val="-7.4430549708916549E-2"/>
                </c:manualLayout>
              </c:layout>
              <c:tx>
                <c:rich>
                  <a:bodyPr/>
                  <a:lstStyle/>
                  <a:p>
                    <a:fld id="{337619A4-1D6C-4F16-B552-413732C16D2A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6779074194063989E-2"/>
                  <c:y val="-4.3631701553502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D7441A-2AF4-48F5-8FA0-0D2DDB94E093}" type="VALUE">
                      <a:rPr lang="en-US" sz="240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4565114609812"/>
                      <c:h val="8.626244054195464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29170</c:v>
                </c:pt>
                <c:pt idx="1">
                  <c:v>31435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"д" осмотрен г.Самара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8951312699345271E-2"/>
                  <c:y val="-0.26307349466082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1842D1-5A8D-4E25-BBF6-117688C97563}" type="VALUE">
                      <a:rPr lang="en-US" sz="2400"/>
                      <a:pPr>
                        <a:defRPr lang="ru-RU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86099057411267E-2"/>
                      <c:h val="9.396215258080807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4344571380792952E-2"/>
                  <c:y val="-0.282322673711869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8D0AC7-A4F9-4286-8123-BF080296F168}" type="VALUE">
                      <a:rPr lang="en-US" sz="2400"/>
                      <a:pPr>
                        <a:defRPr lang="ru-RU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3366657978315"/>
                      <c:h val="9.652872326042587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17518</c:v>
                </c:pt>
                <c:pt idx="1">
                  <c:v>17286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"Д" осмотрен по области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3520696618393685E-2"/>
                  <c:y val="-6.5447552330254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101774-5C3E-4720-9F14-EA03BA9632D8}" type="VALUE">
                      <a:rPr lang="en-US" sz="240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6063185399189"/>
                      <c:h val="9.396215258080807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9391279926451624E-2"/>
                  <c:y val="-0.10651278425022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997AD9-C77C-4CF7-A4B4-57CE8E369C3E}" type="VALUE">
                      <a:rPr lang="en-US" sz="240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41528110721195"/>
                      <c:h val="9.652872326042587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27502</c:v>
                </c:pt>
                <c:pt idx="1">
                  <c:v>27739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8089168"/>
        <c:axId val="238091912"/>
        <c:axId val="0"/>
      </c:bar3DChart>
      <c:catAx>
        <c:axId val="2380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091912"/>
        <c:crosses val="autoZero"/>
        <c:auto val="1"/>
        <c:lblAlgn val="ctr"/>
        <c:lblOffset val="100"/>
        <c:noMultiLvlLbl val="0"/>
      </c:catAx>
      <c:valAx>
        <c:axId val="23809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0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0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0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4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3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4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E160C8-3C14-451D-852A-F8F9BF772643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DDDB3B-0F5D-4E0E-AA9E-37FB70EB6F4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4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514" y="914401"/>
            <a:ext cx="11172824" cy="21288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«Самарский областной центр по профилактике и борьбе со СПИД и инфекционными заболеваниями»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диспансерного наблюдения за ВИЧ – инфицированными  лицами, ориентированная на пациента»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3043238"/>
            <a:ext cx="11329987" cy="347186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Выполнила: Навольнева Т.А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67" b="94167" l="5251" r="95099"/>
                    </a14:imgEffect>
                    <a14:imgEffect>
                      <a14:saturation sa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" t="28879" r="3474" b="4056"/>
          <a:stretch/>
        </p:blipFill>
        <p:spPr>
          <a:xfrm>
            <a:off x="185739" y="2471737"/>
            <a:ext cx="7354515" cy="3429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4452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9004" y="270837"/>
            <a:ext cx="4937759" cy="14507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программы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09003" y="1845734"/>
            <a:ext cx="4937760" cy="4023360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за прохождением узких специалистов и ККФ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на анализы крови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-проверка паспортных данных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-Отметка диспансерных посещений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1172750"/>
              </p:ext>
            </p:extLst>
          </p:nvPr>
        </p:nvGraphicFramePr>
        <p:xfrm>
          <a:off x="5112048" y="493052"/>
          <a:ext cx="6964338" cy="537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Unknown" r:id="rId3" imgW="10638095" imgH="5190476" progId="">
                  <p:embed/>
                </p:oleObj>
              </mc:Choice>
              <mc:Fallback>
                <p:oleObj name="Unknown" r:id="rId3" imgW="10638095" imgH="519047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048" y="493052"/>
                        <a:ext cx="6964338" cy="53760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09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120640" cy="1450757"/>
          </a:xfrm>
        </p:spPr>
        <p:txBody>
          <a:bodyPr/>
          <a:lstStyle/>
          <a:p>
            <a:r>
              <a:rPr lang="ru-RU" dirty="0" smtClean="0"/>
              <a:t>Пульт ЭО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ru-RU" dirty="0" smtClean="0"/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управление очередью, управление приёмом в целом: направление и перенаправление к узким специалистам, диагностические исследования, сдачу анализов крови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228" r="3721" b="26170"/>
          <a:stretch/>
        </p:blipFill>
        <p:spPr>
          <a:xfrm>
            <a:off x="7189076" y="599090"/>
            <a:ext cx="4414345" cy="5270004"/>
          </a:xfrm>
        </p:spPr>
      </p:pic>
    </p:spTree>
    <p:extLst>
      <p:ext uri="{BB962C8B-B14F-4D97-AF65-F5344CB8AC3E}">
        <p14:creationId xmlns:p14="http://schemas.microsoft.com/office/powerpoint/2010/main" val="276389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26014" y="1783080"/>
            <a:ext cx="3200400" cy="228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4" y="660170"/>
            <a:ext cx="7697773" cy="564503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3779" y="731520"/>
            <a:ext cx="3550395" cy="557368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Проведение, совместно с врачом беседы о приверженности к диспансерному осмотру и соблюдению врачебных назначений и рекомендаций.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записи на прием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регистра непосредственно после приёма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запись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5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b="22336"/>
          <a:stretch>
            <a:fillRect/>
          </a:stretch>
        </p:blipFill>
        <p:spPr>
          <a:xfrm>
            <a:off x="15" y="0"/>
            <a:ext cx="12191985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8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1062" y="2693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2" b="100000" l="24512" r="76270">
                        <a14:backgroundMark x1="43262" y1="27393" x2="43262" y2="27393"/>
                        <a14:backgroundMark x1="37598" y1="27982" x2="43945" y2="19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573" y="2693988"/>
            <a:ext cx="4808483" cy="31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9574" y="2293937"/>
            <a:ext cx="2295525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6" y="657225"/>
            <a:ext cx="6243638" cy="5519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– хроническое заболевание,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вызываемое вирусом иммунодефицита человека, характеризующееся синдромом приобретенного иммунодефицита, способствующего возникновению вторичных инфекций и злокачественных образований в связи с глубоким угнетением защитных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258365"/>
            <a:ext cx="4467687" cy="2744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89" y="3002576"/>
            <a:ext cx="4790611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729517"/>
            <a:ext cx="10755630" cy="7135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Пациент-ориентированность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1690686"/>
            <a:ext cx="600075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пациент-ориентированность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последние годы стал привычным для медицинских работников поликлиник и стационаров. Сегодня медицинские организации работают над тем, чтобы пациенты были удовлетворены всеми аспектами оказания медицинской помощи, начиная с профессионализма врачей и заканчивая созданием комфортной среды в больнице или поликлиники.</a:t>
            </a:r>
          </a:p>
        </p:txBody>
      </p:sp>
      <p:sp>
        <p:nvSpPr>
          <p:cNvPr id="4" name="object 5"/>
          <p:cNvSpPr/>
          <p:nvPr/>
        </p:nvSpPr>
        <p:spPr>
          <a:xfrm>
            <a:off x="6577012" y="1819275"/>
            <a:ext cx="5324475" cy="423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пациент-ориентированного подхода в диспансеризации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4" y="1825625"/>
            <a:ext cx="5429250" cy="4351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уюта и комфорта </a:t>
            </a:r>
            <a:endParaRPr lang="ru-RU" sz="2800" dirty="0" smtClean="0"/>
          </a:p>
          <a:p>
            <a:pPr lvl="0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Деликатное отношение к пациенту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пациентом ответственности за свое здоровье и привлечение его к сотрудничеству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пациент-специалист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25" t="29294" r="11420" b="13012"/>
          <a:stretch/>
        </p:blipFill>
        <p:spPr>
          <a:xfrm>
            <a:off x="5676900" y="2085975"/>
            <a:ext cx="6010274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пациент-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диспансеризации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2930" y="3871014"/>
            <a:ext cx="4937760" cy="7362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приверженности диспансерному наблюдению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показаний к назначению </a:t>
            </a:r>
            <a:r>
              <a:rPr lang="ru-RU" alt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противоретровирусной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терапии, </a:t>
            </a:r>
            <a:r>
              <a:rPr lang="ru-RU" alt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химиопрофилактике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лечению вторичных заболеваний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оказания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своевременной медицинской помощи, в том числе психологической поддержки и лечению сопутствующих заболеваний.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00862" y="2582334"/>
            <a:ext cx="4254817" cy="25611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5" y="1751648"/>
            <a:ext cx="5630898" cy="4223174"/>
          </a:xfrm>
        </p:spPr>
      </p:pic>
    </p:spTree>
    <p:extLst>
      <p:ext uri="{BB962C8B-B14F-4D97-AF65-F5344CB8AC3E}">
        <p14:creationId xmlns:p14="http://schemas.microsoft.com/office/powerpoint/2010/main" val="38607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4" y="365125"/>
            <a:ext cx="10467975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СОЦ СПИД и 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31197"/>
              </p:ext>
            </p:extLst>
          </p:nvPr>
        </p:nvGraphicFramePr>
        <p:xfrm>
          <a:off x="757238" y="1228725"/>
          <a:ext cx="10596562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0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1453008"/>
            <a:ext cx="10058400" cy="78545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максимально эффективного диспансерного наблюдения за пациентами с ВИЧ-инфекцией , а так же комфортного время препровождения в нашем центре действуют следующие условия: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Кабинеты участковых инфекционистов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приём беременных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инфекциониста для приема первичных пациентов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со специально обученным медицинским работником направляющий на сдачу анализов крови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узких специалистов </a:t>
            </a:r>
          </a:p>
        </p:txBody>
      </p:sp>
      <p:pic>
        <p:nvPicPr>
          <p:cNvPr id="7" name="Рисунок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39" y="1978451"/>
            <a:ext cx="6022652" cy="415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очередь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20" descr="IMG_0395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23116" b="23116"/>
          <a:stretch/>
        </p:blipFill>
        <p:spPr>
          <a:xfrm>
            <a:off x="15" y="-126124"/>
            <a:ext cx="12191985" cy="491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одержимое 15" descr="IMG_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2657" y="2029987"/>
            <a:ext cx="4247605" cy="45622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9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приема осуществляется: врачом-инфекционистом и двумя участковыми медицинскими сестрами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Медицинская сестра 1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журналов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оформление медицинских карт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Ф-№30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и раскладка анализов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Медицинская сестра 2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пациентом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программами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-Пульт ЭО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-АС поликлиника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ЛЛО</a:t>
            </a: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ИнтерМЕД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9457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</TotalTime>
  <Words>341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Unknown</vt:lpstr>
      <vt:lpstr>ГБУЗ «Самарский областной центр по профилактике и борьбе со СПИД и инфекционными заболеваниями»  «Организация диспансерного наблюдения за ВИЧ – инфицированными  лицами, ориентированная на пациента» </vt:lpstr>
      <vt:lpstr>Презентация PowerPoint</vt:lpstr>
      <vt:lpstr>Пациент-ориентированность</vt:lpstr>
      <vt:lpstr>Основные принципы пациент-ориентированного подхода в диспансеризации</vt:lpstr>
      <vt:lpstr>Задачи пациент-ориентированой диспансеризации</vt:lpstr>
      <vt:lpstr>ГБУЗ СОЦ СПИД и ИЗ</vt:lpstr>
      <vt:lpstr>Для обеспечения максимально эффективного диспансерного наблюдения за пациентами с ВИЧ-инфекцией , а так же комфортного время препровождения в нашем центре действуют следующие условия: </vt:lpstr>
      <vt:lpstr>Электронная очередь</vt:lpstr>
      <vt:lpstr>Введение приема осуществляется: врачом-инфекционистом и двумя участковыми медицинскими сестрами</vt:lpstr>
      <vt:lpstr>С помощью программы интерМЕД</vt:lpstr>
      <vt:lpstr>Пульт ЭО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«Самарский областной центр по профилактике и борьбе со СПИД и инфекционными заболеваниями»    «Организация диспансерного наблюдения за ВИЧ – инфецированными  лицами, ориентированная на пациента» </dc:title>
  <dc:creator>Home</dc:creator>
  <cp:lastModifiedBy>Home</cp:lastModifiedBy>
  <cp:revision>49</cp:revision>
  <dcterms:created xsi:type="dcterms:W3CDTF">2017-11-19T15:08:39Z</dcterms:created>
  <dcterms:modified xsi:type="dcterms:W3CDTF">2017-11-26T19:58:11Z</dcterms:modified>
</cp:coreProperties>
</file>