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6" r:id="rId19"/>
    <p:sldId id="275" r:id="rId20"/>
    <p:sldId id="277" r:id="rId21"/>
    <p:sldId id="26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5">
              <a:lumMod val="75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11" Type="http://schemas.openxmlformats.org/officeDocument/2006/relationships/image" Target="../media/image20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9.jpeg"/><Relationship Id="rId4" Type="http://schemas.openxmlformats.org/officeDocument/2006/relationships/image" Target="../media/image14.emf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://samaraonko.ru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-data\Store\Реанимация\10. Для презентаций\Виды онкоцентра\FromRoof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9"/>
          <a:stretch/>
        </p:blipFill>
        <p:spPr bwMode="auto">
          <a:xfrm>
            <a:off x="395536" y="188640"/>
            <a:ext cx="8424936" cy="2751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492896"/>
            <a:ext cx="7992888" cy="2592287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Мотивация, как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фактор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повышения</a:t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качества работы медицинского персонала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5013176"/>
            <a:ext cx="7704856" cy="1320552"/>
          </a:xfrm>
        </p:spPr>
        <p:txBody>
          <a:bodyPr>
            <a:normAutofit fontScale="47500" lnSpcReduction="20000"/>
          </a:bodyPr>
          <a:lstStyle/>
          <a:p>
            <a:pPr algn="r" defTabSz="450000"/>
            <a:r>
              <a:rPr lang="ru-RU" sz="4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Екатерина Александровна </a:t>
            </a:r>
            <a:r>
              <a:rPr lang="ru-RU" sz="4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Богуш</a:t>
            </a:r>
            <a:r>
              <a:rPr lang="ru-RU" sz="4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r" defTabSz="450000"/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старшая медицинская сестра отделения реанимации</a:t>
            </a:r>
          </a:p>
          <a:p>
            <a:pPr algn="r" defTabSz="450000"/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интенсивной терапии</a:t>
            </a:r>
          </a:p>
          <a:p>
            <a:pPr algn="r" defTabSz="450000"/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Самарского областного клинического</a:t>
            </a:r>
          </a:p>
          <a:p>
            <a:pPr algn="r" defTabSz="450000"/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онкологического диспансера</a:t>
            </a:r>
            <a:endParaRPr lang="ru-RU" sz="3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555776" y="6381328"/>
            <a:ext cx="324036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0000"/>
            <a:r>
              <a:rPr lang="ru-RU" sz="4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Тольятти - 2017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СТАНДАРТИЗАЦИЯ  РАБОТЫ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748320"/>
              </p:ext>
            </p:extLst>
          </p:nvPr>
        </p:nvGraphicFramePr>
        <p:xfrm>
          <a:off x="395536" y="3640139"/>
          <a:ext cx="2088232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Acrobat Document" r:id="rId3" imgW="11246400" imgH="7962840" progId="AcroExch.Document.7">
                  <p:embed/>
                </p:oleObj>
              </mc:Choice>
              <mc:Fallback>
                <p:oleObj name="Acrobat Document" r:id="rId3" imgW="11246400" imgH="7962840" progId="AcroExch.Document.7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640139"/>
                        <a:ext cx="2088232" cy="151216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206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232910"/>
              </p:ext>
            </p:extLst>
          </p:nvPr>
        </p:nvGraphicFramePr>
        <p:xfrm>
          <a:off x="395536" y="5193707"/>
          <a:ext cx="2088232" cy="1475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Acrobat Document" r:id="rId5" imgW="10688040" imgH="7556400" progId="AcroExch.Document.7">
                  <p:embed/>
                </p:oleObj>
              </mc:Choice>
              <mc:Fallback>
                <p:oleObj name="Acrobat Document" r:id="rId5" imgW="10688040" imgH="7556400" progId="AcroExch.Document.7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5193707"/>
                        <a:ext cx="2088232" cy="147565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206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0" t="8293" r="33760" b="7014"/>
          <a:stretch/>
        </p:blipFill>
        <p:spPr bwMode="auto">
          <a:xfrm>
            <a:off x="2576147" y="3635255"/>
            <a:ext cx="1945500" cy="3034104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34" name="Picture 3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4" t="8761" r="30800" b="3662"/>
          <a:stretch/>
        </p:blipFill>
        <p:spPr bwMode="auto">
          <a:xfrm>
            <a:off x="4521646" y="3635255"/>
            <a:ext cx="1994570" cy="3034104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35" name="Picture 3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9" t="10283" r="30791" b="8760"/>
          <a:stretch/>
        </p:blipFill>
        <p:spPr bwMode="auto">
          <a:xfrm>
            <a:off x="6516216" y="3635253"/>
            <a:ext cx="2190031" cy="3034105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49" name="Picture 53" descr="C:\Users\BogushEA\Desktop\- Казань 26-27 октября 2017\P_20170927_16001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9" b="16025"/>
          <a:stretch/>
        </p:blipFill>
        <p:spPr bwMode="auto">
          <a:xfrm>
            <a:off x="2771800" y="1196752"/>
            <a:ext cx="5976664" cy="2393815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4" name="Picture 58"/>
          <p:cNvPicPr>
            <a:picLocks noChangeAspect="1" noChangeArrowheads="1"/>
          </p:cNvPicPr>
          <p:nvPr/>
        </p:nvPicPr>
        <p:blipFill>
          <a:blip r:embed="rId11" cstate="print"/>
          <a:srcRect l="21857" t="22266" r="19479" b="16704"/>
          <a:stretch>
            <a:fillRect/>
          </a:stretch>
        </p:blipFill>
        <p:spPr bwMode="auto">
          <a:xfrm>
            <a:off x="467544" y="1196752"/>
            <a:ext cx="2160240" cy="12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5" name="Picture 59"/>
          <p:cNvPicPr>
            <a:picLocks noChangeAspect="1" noChangeArrowheads="1"/>
          </p:cNvPicPr>
          <p:nvPr/>
        </p:nvPicPr>
        <p:blipFill>
          <a:blip r:embed="rId12" cstate="print"/>
          <a:srcRect l="22557" t="27190" r="24542" b="29670"/>
          <a:stretch>
            <a:fillRect/>
          </a:stretch>
        </p:blipFill>
        <p:spPr bwMode="auto">
          <a:xfrm>
            <a:off x="467544" y="2492896"/>
            <a:ext cx="2160240" cy="106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63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–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непрерывный процесс!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3136" y="5517232"/>
            <a:ext cx="4674887" cy="64807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конференций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7" t="5138" r="34542" b="12969"/>
          <a:stretch/>
        </p:blipFill>
        <p:spPr bwMode="auto">
          <a:xfrm>
            <a:off x="107504" y="1700808"/>
            <a:ext cx="2256091" cy="374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t="7886" r="34383" b="15514"/>
          <a:stretch/>
        </p:blipFill>
        <p:spPr bwMode="auto">
          <a:xfrm>
            <a:off x="2363595" y="1700808"/>
            <a:ext cx="2486826" cy="374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 descr="IMG_07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7377"/>
            <a:ext cx="2367880" cy="133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G_2234"/>
          <p:cNvPicPr>
            <a:picLocks noChangeAspect="1" noChangeArrowheads="1"/>
          </p:cNvPicPr>
          <p:nvPr/>
        </p:nvPicPr>
        <p:blipFill>
          <a:blip r:embed="rId5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r="13115"/>
          <a:stretch>
            <a:fillRect/>
          </a:stretch>
        </p:blipFill>
        <p:spPr bwMode="auto">
          <a:xfrm>
            <a:off x="4932040" y="3083286"/>
            <a:ext cx="2374580" cy="165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SC0119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8" t="20370" r="10417" b="24538"/>
          <a:stretch>
            <a:fillRect/>
          </a:stretch>
        </p:blipFill>
        <p:spPr bwMode="auto">
          <a:xfrm>
            <a:off x="4932040" y="4786573"/>
            <a:ext cx="2374580" cy="137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9797" y="1700808"/>
            <a:ext cx="182420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304" y="3140968"/>
            <a:ext cx="183569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8305" y="4797152"/>
            <a:ext cx="1835695" cy="137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163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E:\ФОТО\ФОТО ОРиИТ\Отдел\DSCN48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3"/>
          <a:stretch/>
        </p:blipFill>
        <p:spPr bwMode="auto">
          <a:xfrm>
            <a:off x="2915815" y="1270072"/>
            <a:ext cx="2631011" cy="168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УСЛОВИЯ  РАБОТЫ  ПЕРСОНАЛА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BogushEA\Desktop\JUL_6024-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0" y="1268760"/>
            <a:ext cx="2755197" cy="18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ФОТО\ФОТО ОРиИТ\Отдел\DSCN488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5"/>
          <a:stretch/>
        </p:blipFill>
        <p:spPr bwMode="auto">
          <a:xfrm>
            <a:off x="2919043" y="2562604"/>
            <a:ext cx="2627784" cy="180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ФОТО\ФОТО ОРиИТ\Отдел\DSCN35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/>
          <a:stretch/>
        </p:blipFill>
        <p:spPr bwMode="auto">
          <a:xfrm>
            <a:off x="160619" y="4633264"/>
            <a:ext cx="2755197" cy="209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samaraonko.ru/allimages/e249674f9f7c444d7a5d8329aa20e8e8-7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370151"/>
            <a:ext cx="3540225" cy="235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 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/>
          <a:stretch/>
        </p:blipFill>
        <p:spPr bwMode="auto">
          <a:xfrm>
            <a:off x="150570" y="2652403"/>
            <a:ext cx="2765246" cy="198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http://samaraonko.ru/allimages/9bfdcf44895fea5695f57295cac88aab-75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r="4549"/>
          <a:stretch/>
        </p:blipFill>
        <p:spPr bwMode="auto">
          <a:xfrm>
            <a:off x="5546826" y="1284833"/>
            <a:ext cx="1615155" cy="308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ttp://samaraonko.ru/allimages/332e3f8c9c7da91736bdfc695be9c74b-3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" r="61311" b="6275"/>
          <a:stretch/>
        </p:blipFill>
        <p:spPr bwMode="auto">
          <a:xfrm>
            <a:off x="6456041" y="4378390"/>
            <a:ext cx="2601419" cy="118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http://samaraonko.ru/allimages/332e3f8c9c7da91736bdfc695be9c74b-3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0" t="4306" r="14978"/>
          <a:stretch/>
        </p:blipFill>
        <p:spPr bwMode="auto">
          <a:xfrm>
            <a:off x="6470301" y="5563912"/>
            <a:ext cx="2587159" cy="118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19" descr="http://samaraonko.ru/allimages/a65a7a649e2ee618f0c970c4287c8934-119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292" y="1284833"/>
            <a:ext cx="1884167" cy="308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3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6" t="8913" r="31940" b="4026"/>
          <a:stretch/>
        </p:blipFill>
        <p:spPr bwMode="auto">
          <a:xfrm>
            <a:off x="5940152" y="2060849"/>
            <a:ext cx="306349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ГБУЗ СОКОД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работе с критериями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оценки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качества труда среднего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младшего медицинского персонала»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2890664" cy="4392487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Порядок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проведения контроля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качества медицинской помощи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проводится в 3 этапа (уровня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marL="0" indent="0" algn="just">
              <a:lnSpc>
                <a:spcPct val="150000"/>
              </a:lnSpc>
              <a:buClr>
                <a:srgbClr val="002060"/>
              </a:buCl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Первый уровень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анализ деятельности среднего и младшего персонала в структурном подразделении.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7" t="8123" r="32352" b="4065"/>
          <a:stretch/>
        </p:blipFill>
        <p:spPr bwMode="auto">
          <a:xfrm>
            <a:off x="3392680" y="2070269"/>
            <a:ext cx="291015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3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Блок 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«Общественная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b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трудовая дисциплина»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19" y="4725145"/>
            <a:ext cx="5400943" cy="1440160"/>
          </a:xfrm>
          <a:ln w="38100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2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Стартовый коэффициент в блоке </a:t>
            </a:r>
            <a:r>
              <a:rPr lang="ru-RU" sz="1825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«Общественная деятельность и трудовая дисциплина»</a:t>
            </a:r>
            <a:r>
              <a:rPr lang="ru-RU" sz="182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- 0,5 для возможности увеличения коэффициента и при этом не выходить за пределы единицы. </a:t>
            </a:r>
            <a:endParaRPr lang="ru-RU" sz="1825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9" t="28639" r="18421" b="19038"/>
          <a:stretch/>
        </p:blipFill>
        <p:spPr bwMode="auto">
          <a:xfrm>
            <a:off x="251519" y="1772816"/>
            <a:ext cx="5400943" cy="2871387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2" t="7985" r="31838" b="6754"/>
          <a:stretch/>
        </p:blipFill>
        <p:spPr bwMode="auto">
          <a:xfrm>
            <a:off x="5796133" y="1772816"/>
            <a:ext cx="3168353" cy="4324374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3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Оценка  качества  работы  среднего медицинского  персонала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t="16822" r="25783" b="12277"/>
          <a:stretch/>
        </p:blipFill>
        <p:spPr bwMode="auto">
          <a:xfrm>
            <a:off x="323528" y="1286870"/>
            <a:ext cx="5328592" cy="379825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16595" r="50893" b="11277"/>
          <a:stretch/>
        </p:blipFill>
        <p:spPr bwMode="auto">
          <a:xfrm>
            <a:off x="3054070" y="2564904"/>
            <a:ext cx="5910417" cy="406680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3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 (уровни)  проведения</a:t>
            </a:r>
            <a:b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контроля 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качества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медицинской  помощи: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925144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Второй 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уровень контроля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главная медицинская сестра и члены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комиссии;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Третий 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главный врач и главная медицинская сестра на основании представленных протоколов членами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комиссии,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составлением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протокола.</a:t>
            </a:r>
          </a:p>
          <a:p>
            <a:pPr marL="0" lv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lvl="0" indent="0" algn="just">
              <a:buNone/>
            </a:pP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На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основании протокола издается приказ о материальном вознаграждении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3" t="8821" r="33251" b="26268"/>
          <a:stretch/>
        </p:blipFill>
        <p:spPr bwMode="auto">
          <a:xfrm>
            <a:off x="4860032" y="1484784"/>
            <a:ext cx="4095547" cy="4855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86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соответствии с: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Трудовым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кодексом Российской Федерации, распоряжением Правительства Российской Федерации от 26.11.2012 № 2190-р «Об утверждении Программы поэтапного совершенствования системы оплаты труда в государственных (муниципальных) учреждениях на 2012-2018 годы»,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Постановлением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Правительства Самарской области от 29.10.2008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№ 416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«Об оплате труда работников государственных учреждений здравоохранения Самарской области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Положением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 оплате труда работников ГБУЗ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СОКОД…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3096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Положение 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премировании работников ГБУЗ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СОКОД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расчет производится по итогам работы за месяц, квартал, полугодие, год;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оценка эффективности деятельности;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86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5">
              <a:lumMod val="75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093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ОЦЕНКА  ЭФФЕКТИВНОСТИ ДЕЯТЕЛЬНОСТИ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220072" y="1780036"/>
            <a:ext cx="3672408" cy="4817316"/>
          </a:xfrm>
          <a:pattFill prst="pct40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i="1" u="sng" dirty="0" smtClean="0">
                <a:solidFill>
                  <a:srgbClr val="002060"/>
                </a:solidFill>
              </a:rPr>
              <a:t>В</a:t>
            </a:r>
            <a:r>
              <a:rPr lang="ru-RU" sz="3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несенные блоки: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дополнительный объем работы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наличие благодарностей от пациентов,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наличие высшего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медицинского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образования,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наличие наград,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в общественной жизни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диспансера.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4792" y="5705872"/>
            <a:ext cx="4817248" cy="1152128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ИТОГОВЫЙ БАЛЛ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(интегральная оценка)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44016" y="1412777"/>
            <a:ext cx="4211960" cy="772660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КРИТЕРИИ  ОЦЕНКИ КАЧЕСТВА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44016" y="2270228"/>
            <a:ext cx="4211960" cy="726724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СУММА  БАЛЛОВ РЕЗУЛЬТАТИВНОСТИ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Выгнутая вправо стрелка 2"/>
          <p:cNvSpPr/>
          <p:nvPr/>
        </p:nvSpPr>
        <p:spPr>
          <a:xfrm>
            <a:off x="4463505" y="1781671"/>
            <a:ext cx="583080" cy="85191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44016" y="3429000"/>
            <a:ext cx="4211960" cy="720080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ДОПОЛНИТЕЛЬНЫЙ ОБЪЕМ РАБОТЫ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люс 14"/>
          <p:cNvSpPr/>
          <p:nvPr/>
        </p:nvSpPr>
        <p:spPr>
          <a:xfrm>
            <a:off x="2071097" y="3068960"/>
            <a:ext cx="478966" cy="36004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люс 15"/>
          <p:cNvSpPr/>
          <p:nvPr/>
        </p:nvSpPr>
        <p:spPr>
          <a:xfrm>
            <a:off x="1756460" y="4261969"/>
            <a:ext cx="608558" cy="457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>
            <a:off x="2365018" y="4170965"/>
            <a:ext cx="475518" cy="59407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44016" y="4719169"/>
            <a:ext cx="4211960" cy="720080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ДЕФЕКТЫ  В  РАБОТЕ</a:t>
            </a:r>
          </a:p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И  ПОЩРЕНИЯ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Выгнутая вправо стрелка 18"/>
          <p:cNvSpPr/>
          <p:nvPr/>
        </p:nvSpPr>
        <p:spPr>
          <a:xfrm rot="20249078">
            <a:off x="4587170" y="4818821"/>
            <a:ext cx="583080" cy="75236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6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БЛОК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«дополнительный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объем работы»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pPr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отсутствующего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работника,</a:t>
            </a:r>
          </a:p>
          <a:p>
            <a:pPr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 написание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тезисов или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статей,</a:t>
            </a:r>
          </a:p>
          <a:p>
            <a:pPr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 участие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 докладами 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конференциях,</a:t>
            </a:r>
          </a:p>
          <a:p>
            <a:pPr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 ведение наставничества,</a:t>
            </a:r>
          </a:p>
          <a:p>
            <a:pPr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 участие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разработках отделения (алгоритмов,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СОПов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за участие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общественной жизни учреждения и т.д.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002060"/>
              </a:buClr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002060"/>
              </a:buClr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Ранговый 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шаг в блоке «дополнительный объем работы» - 0,1, но он вносит существенные изменения при расчёте итогового коэффициента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86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87624" y="404664"/>
            <a:ext cx="6696744" cy="1152128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ЭФФЕКТИВНОСТИ  РАБОТЫ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9632" y="1772816"/>
            <a:ext cx="6696744" cy="1440160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МАТЕРИАЛЬНО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ТЕХНИЧЕСКАЯ БАЗА</a:t>
            </a: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БЛАГОПРИЯТНЫЕ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УСЛОВИЯ ДЛЯ РАБОТЫ</a:t>
            </a: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УСИЛЕНИЕ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МОТИВАЦИИ СОТРУДНИКОВ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2636506">
            <a:off x="3187450" y="3244171"/>
            <a:ext cx="484632" cy="978408"/>
          </a:xfrm>
          <a:prstGeom prst="down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8924846">
            <a:off x="2638979" y="5020779"/>
            <a:ext cx="484632" cy="978408"/>
          </a:xfrm>
          <a:prstGeom prst="down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08074" y="5960262"/>
            <a:ext cx="6696744" cy="781106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 ПОКАЗАТЕЛЕЙ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ЗДОРОВЬЯ  НАСЕЛЕНИЯ  В  ЦЕЛОМ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308074" y="4149080"/>
            <a:ext cx="2748217" cy="842392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ПОВЫШЕНИЕ КАЧЕСТВА УСЛУГ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256601" y="4077072"/>
            <a:ext cx="2748217" cy="842392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ДОСТУПНОСТЬ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 rot="18924846">
            <a:off x="5258397" y="3246059"/>
            <a:ext cx="484632" cy="978408"/>
          </a:xfrm>
          <a:prstGeom prst="down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2636506">
            <a:off x="6139777" y="4950659"/>
            <a:ext cx="484632" cy="978408"/>
          </a:xfrm>
          <a:prstGeom prst="down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16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  НАШЕЙ  РАБОТЫ: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60000"/>
              </a:lnSpc>
              <a:buClr>
                <a:srgbClr val="002060"/>
              </a:buCl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Мотивация персонала, путем изменения ранговых коэффициентов, за счёт: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непрерывного развития;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активного участия в жизни учреждения (отделения);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наличия наград и благодарностей и т.д.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Путь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эффективному управлению сотрудников лежит через понимание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особенностей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его мотивации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56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230425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БЛАГОДАРЮ</a:t>
            </a:r>
            <a:b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  ВНИМАНИЕ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933056"/>
            <a:ext cx="8229600" cy="2160240"/>
          </a:xfrm>
        </p:spPr>
        <p:txBody>
          <a:bodyPr>
            <a:normAutofit fontScale="92500" lnSpcReduction="20000"/>
          </a:bodyPr>
          <a:lstStyle/>
          <a:p>
            <a:pPr marL="0" indent="0" algn="ctr" defTabSz="450000">
              <a:lnSpc>
                <a:spcPct val="150000"/>
              </a:lnSpc>
              <a:buNone/>
            </a:pP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Екатерина Александровна Богуш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 algn="ctr" defTabSz="450000">
              <a:lnSpc>
                <a:spcPct val="150000"/>
              </a:lnSpc>
              <a:buNone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старшая медицинская сестра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отделения реанимации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defTabSz="450000">
              <a:lnSpc>
                <a:spcPct val="150000"/>
              </a:lnSpc>
              <a:buNone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Самарского областного клинического</a:t>
            </a:r>
          </a:p>
          <a:p>
            <a:pPr marL="0" indent="0" algn="ctr" defTabSz="450000">
              <a:lnSpc>
                <a:spcPct val="150000"/>
              </a:lnSpc>
              <a:buNone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онкологического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диспансера</a:t>
            </a:r>
            <a:endParaRPr lang="en-US" sz="1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defTabSz="450000">
              <a:buNone/>
            </a:pPr>
            <a:endParaRPr lang="ru-RU" sz="1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defTabSz="450000">
              <a:buNone/>
            </a:pPr>
            <a:r>
              <a:rPr lang="en-US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Email: BogushEA@samaraonko.ru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МОТИВАЦИЯ - ???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460528" y="2272115"/>
            <a:ext cx="2592288" cy="484632"/>
          </a:xfrm>
          <a:prstGeom prst="homePlat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ВНЕШНЯЯ СИЛА</a:t>
            </a:r>
            <a:endParaRPr lang="ru-RU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460528" y="3115405"/>
            <a:ext cx="2592288" cy="484632"/>
          </a:xfrm>
          <a:prstGeom prst="homePlat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ВНУТРЕННЯЯ СИЛА</a:t>
            </a:r>
            <a:endParaRPr lang="ru-RU" dirty="0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3347864" y="2348880"/>
            <a:ext cx="3528392" cy="1296144"/>
          </a:xfrm>
          <a:prstGeom prst="flowChartAlternateProcess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>
            <a:off x="7020272" y="2924944"/>
            <a:ext cx="1584176" cy="2520280"/>
          </a:xfrm>
          <a:prstGeom prst="curvedLef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1756672" y="4437112"/>
            <a:ext cx="4543520" cy="1656184"/>
          </a:xfrm>
          <a:prstGeom prst="flowChartAlternateProcess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ДОСТИЖЕНИЕ  ЦЕЛЕЙ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….. «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Сегодня назрела необходимость внедрения новых технологий в деятельность среднего медицинского персонала с 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дифференцированным расширением его функций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на разных уровнях оказания медицинской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помощи.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профессиональной деятельности среднего медицинского персонала определено министерством как одно из 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ключевых направлений кадровой политики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отрасли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/>
              <a:t>						</a:t>
            </a:r>
            <a: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В.И</a:t>
            </a:r>
            <a:r>
              <a:rPr lang="ru-RU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Скворцова 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638"/>
            <a:ext cx="7992887" cy="3528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63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учреждение здравоохранения «Самарский областной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клинический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онкологический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диспансер»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Направление деятельности:</a:t>
            </a: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ü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профилактика злокачественных новообразований</a:t>
            </a: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ü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диагностические исследования</a:t>
            </a: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ü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лучевая терапия</a:t>
            </a: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ü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хирургическое лечение</a:t>
            </a: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восстановительное лечение</a:t>
            </a: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ü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реабилитация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19"/>
          <p:cNvPicPr>
            <a:picLocks noChangeAspect="1" noChangeArrowheads="1"/>
          </p:cNvPicPr>
          <p:nvPr/>
        </p:nvPicPr>
        <p:blipFill>
          <a:blip r:embed="rId2" cstate="print"/>
          <a:srcRect l="36230" t="36980" r="34863" b="30339"/>
          <a:stretch>
            <a:fillRect/>
          </a:stretch>
        </p:blipFill>
        <p:spPr bwMode="auto">
          <a:xfrm>
            <a:off x="6483261" y="2852936"/>
            <a:ext cx="2646040" cy="176402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" name="Содержимое 6" descr="IMG_20150119_1435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4765" y="3436845"/>
            <a:ext cx="1773010" cy="117663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 descr="C:\Users\BogushEA\AppData\Local\Microsoft\Windows\Temporary Internet Files\Content.IE5\BCB4FEJ2\IMG_0889-29-11-16-08-16.jpeg"/>
          <p:cNvPicPr/>
          <p:nvPr/>
        </p:nvPicPr>
        <p:blipFill>
          <a:blip r:embed="rId4" cstate="print"/>
          <a:srcRect r="10295"/>
          <a:stretch>
            <a:fillRect/>
          </a:stretch>
        </p:blipFill>
        <p:spPr bwMode="auto">
          <a:xfrm>
            <a:off x="6979133" y="4853666"/>
            <a:ext cx="2123728" cy="171901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4320" y="1082315"/>
            <a:ext cx="1820996" cy="1284488"/>
          </a:xfrm>
          <a:prstGeom prst="rect">
            <a:avLst/>
          </a:prstGeom>
          <a:noFill/>
          <a:ln w="9525">
            <a:solidFill>
              <a:srgbClr val="002060"/>
            </a:solidFill>
            <a:round/>
            <a:headEnd/>
            <a:tailEnd/>
          </a:ln>
        </p:spPr>
      </p:pic>
      <p:pic>
        <p:nvPicPr>
          <p:cNvPr id="8" name="Содержимое 3" descr="IMG_20150217_102111.jpg"/>
          <p:cNvPicPr>
            <a:picLocks noChangeAspect="1"/>
          </p:cNvPicPr>
          <p:nvPr/>
        </p:nvPicPr>
        <p:blipFill>
          <a:blip r:embed="rId6" cstate="print"/>
          <a:srcRect l="10445" r="5998"/>
          <a:stretch>
            <a:fillRect/>
          </a:stretch>
        </p:blipFill>
        <p:spPr>
          <a:xfrm>
            <a:off x="5220072" y="4853666"/>
            <a:ext cx="1512168" cy="176273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2" descr="http://samaraonko.ru/1965_i_depgallery.im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32457" y="1481453"/>
            <a:ext cx="1416560" cy="88535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" name="Picture 14" descr="http://samaraonko.ru/776_i_depgallery.im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00763" y="5420553"/>
            <a:ext cx="1843405" cy="11521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5163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МОЩНОСТЬ  УЧРЕЖДЕНИЯ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9715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q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поликлиника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600 посещений 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день,</a:t>
            </a: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q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37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лечебно-диагностических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отделений,</a:t>
            </a: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q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круглосуточный стационар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723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койки,</a:t>
            </a: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q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операционный блок (до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операций в день).</a:t>
            </a:r>
          </a:p>
          <a:p>
            <a:pPr marL="0" indent="0">
              <a:lnSpc>
                <a:spcPct val="150000"/>
              </a:lnSpc>
              <a:buClr>
                <a:srgbClr val="002060"/>
              </a:buCl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Ежегодно 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диспансере:</a:t>
            </a: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q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получают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лечение более 18 тысяч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человек,</a:t>
            </a: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q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выполняется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до 13 тысяч оперативных вмешательств.</a:t>
            </a:r>
          </a:p>
          <a:p>
            <a:pPr>
              <a:lnSpc>
                <a:spcPct val="150000"/>
              </a:lnSpc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НАУЧНЫЙ  ПОТЕНЦИАЛ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6084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800" dirty="0" smtClean="0"/>
              <a:t>	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75854" y="4653136"/>
            <a:ext cx="8229600" cy="19728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ru-RU" sz="2800" dirty="0" smtClean="0"/>
              <a:t>	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Самарский областной клинический онкологический диспансер, являясь специализированным научно-методическим центром, служит базой для развития прогрессивных технологий и исследований в области онкологии в Приволжском Федеральном Округе.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государственное автономное учреждение дополнительного профессионального образования &quot;Самарский областной центр повышения квалификации специалистов здравоохранения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08" y="2000930"/>
            <a:ext cx="2258857" cy="22588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амарский государственный медицинский университет - СамГМ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20"/>
          <a:stretch/>
        </p:blipFill>
        <p:spPr bwMode="auto">
          <a:xfrm>
            <a:off x="899592" y="2000930"/>
            <a:ext cx="1701908" cy="237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Самарский областной клинический онкологический диспансер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0659"/>
            <a:ext cx="2750743" cy="205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3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сестринской службы: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57200" y="1340769"/>
            <a:ext cx="8219256" cy="1800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совершенствование организации работы персонала</a:t>
            </a: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v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повышение профессионального уровня медицинских сестер</a:t>
            </a: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v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организация качественного ухода за больными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25326" y="5293178"/>
            <a:ext cx="2190490" cy="1160158"/>
          </a:xfrm>
        </p:spPr>
        <p:txBody>
          <a:bodyPr>
            <a:normAutofit fontScale="47500" lnSpcReduction="20000"/>
          </a:bodyPr>
          <a:lstStyle/>
          <a:p>
            <a:r>
              <a:rPr lang="ru-RU" sz="3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В.М. Пятикоп</a:t>
            </a:r>
          </a:p>
          <a:p>
            <a:endParaRPr lang="ru-RU" sz="35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Главная медицинская сестра, председатель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Совета по Сестринскому делу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4" r="15041"/>
          <a:stretch/>
        </p:blipFill>
        <p:spPr bwMode="auto">
          <a:xfrm>
            <a:off x="827584" y="3068960"/>
            <a:ext cx="1811708" cy="2102371"/>
          </a:xfrm>
          <a:prstGeom prst="rect">
            <a:avLst/>
          </a:prstGeom>
          <a:ln w="12700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3131840" y="3068960"/>
            <a:ext cx="5472608" cy="792088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СОВЕТ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 СЕСТРИНСКОМУ  ДЕЛУ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355976" y="4005995"/>
            <a:ext cx="914400" cy="2574367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УЧЕБНО - МЕТОДИЧЕСКИЙ СЕКТОР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203848" y="4005995"/>
            <a:ext cx="914400" cy="2574367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ПРОИЗВОДСТВЕННЫЙ СЕКТОР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5436096" y="4005995"/>
            <a:ext cx="914400" cy="2574367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САНИТАРНЫЙ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СЕКТОР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6516216" y="3986716"/>
            <a:ext cx="914400" cy="2574367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СЕКТОР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СЕСТЕР - ХОЗЯЕК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596336" y="3976084"/>
            <a:ext cx="914400" cy="2574367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АПТЕЧНЫЙСЕКТОР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ВНЕДРЕНИЕ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НОВЫХ ТЕХНОЛОГИЙ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" y="2996952"/>
            <a:ext cx="8579296" cy="3744416"/>
          </a:xfrm>
        </p:spPr>
        <p:txBody>
          <a:bodyPr>
            <a:normAutofit/>
          </a:bodyPr>
          <a:lstStyle/>
          <a:p>
            <a:pPr marL="0" indent="0" fontAlgn="t">
              <a:buNone/>
            </a:pPr>
            <a:r>
              <a:rPr lang="ru-RU" sz="1800" dirty="0"/>
              <a:t>	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недрен ряд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инноваций, позволяющих повышать качество сестринской помощи: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проведена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компьютеризация рабочих мест,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создана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единая информационная база данных,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поликлинике работает электронная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регистратура,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рганизован кабинет сестринской координации,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введена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электронная история болезни,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проведена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реорганизация младшего медицинского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персонала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(организован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отдел транспортировки),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организовано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отделение обезболивания,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начал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работу проект  «универсальная медицинская сестра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44008" y="1613991"/>
            <a:ext cx="2088232" cy="12877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ВНЕДРЕНИЕ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04248" y="1613991"/>
            <a:ext cx="2088232" cy="12877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ОЦЕНКА РЕЗУЛЬТАТА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83768" y="1613992"/>
            <a:ext cx="2088232" cy="12877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23000">
                <a:srgbClr val="B6C8EA">
                  <a:lumMod val="94000"/>
                </a:srgbClr>
              </a:gs>
              <a:gs pos="7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1540000" scaled="0"/>
            <a:tileRect/>
          </a:gra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3528" y="1613991"/>
            <a:ext cx="2088232" cy="128776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  <a:lumMod val="76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7200000" scaled="0"/>
          </a:gra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7000</TotalTime>
  <Words>550</Words>
  <Application>Microsoft Office PowerPoint</Application>
  <PresentationFormat>Экран (4:3)</PresentationFormat>
  <Paragraphs>128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Acrobat Document</vt:lpstr>
      <vt:lpstr>Мотивация, как фактор повышения качества работы медицинского персонала</vt:lpstr>
      <vt:lpstr>Презентация PowerPoint</vt:lpstr>
      <vt:lpstr>МОТИВАЦИЯ - ???</vt:lpstr>
      <vt:lpstr>….. «Сегодня назрела необходимость внедрения новых технологий в деятельность среднего медицинского персонала с дифференцированным расширением его функций на разных уровнях оказания медицинской помощи.  Совершенствование профессиональной деятельности среднего медицинского персонала определено министерством как одно из ключевых направлений кадровой политики в отрасли».       В.И. Скворцова </vt:lpstr>
      <vt:lpstr>Государственное бюджетное учреждение здравоохранения «Самарский областной клинический онкологический диспансер»</vt:lpstr>
      <vt:lpstr>МОЩНОСТЬ  УЧРЕЖДЕНИЯ</vt:lpstr>
      <vt:lpstr>НАУЧНЫЙ  ПОТЕНЦИАЛ</vt:lpstr>
      <vt:lpstr>Задачи сестринской службы:</vt:lpstr>
      <vt:lpstr>ВНЕДРЕНИЕ НОВЫХ ТЕХНОЛОГИЙ</vt:lpstr>
      <vt:lpstr>СТАНДАРТИЗАЦИЯ  РАБОТЫ</vt:lpstr>
      <vt:lpstr>ОБУЧЕНИЕ – непрерывный процесс!</vt:lpstr>
      <vt:lpstr>УСЛОВИЯ  РАБОТЫ  ПЕРСОНАЛА</vt:lpstr>
      <vt:lpstr>Приказ ГБУЗ СОКОД «О работе с критериями оценки качества труда среднего и младшего медицинского персонала»</vt:lpstr>
      <vt:lpstr>Блок «Общественная деятельность и трудовая дисциплина»</vt:lpstr>
      <vt:lpstr>Оценка  качества  работы  среднего медицинского  персонала</vt:lpstr>
      <vt:lpstr>Этапы  (уровни)  проведения контроля качества  медицинской  помощи:</vt:lpstr>
      <vt:lpstr>В соответствии с: 1. Трудовым кодексом Российской Федерации, распоряжением Правительства Российской Федерации от 26.11.2012 № 2190-р «Об утверждении Программы поэтапного совершенствования системы оплаты труда в государственных (муниципальных) учреждениях на 2012-2018 годы»,  2. Постановлением Правительства Самарской области от 29.10.2008 № 416 «Об оплате труда работников государственных учреждений здравоохранения Самарской области», 3. Положением об оплате труда работников ГБУЗ СОКОД…</vt:lpstr>
      <vt:lpstr>ОЦЕНКА  ЭФФЕКТИВНОСТИ ДЕЯТЕЛЬНОСТИ</vt:lpstr>
      <vt:lpstr>БЛОК «дополнительный объем работы» </vt:lpstr>
      <vt:lpstr>РЕЗУЛЬТАТ  НАШЕЙ  РАБОТЫ:</vt:lpstr>
      <vt:lpstr>БЛАГОДАРЮ ЗА  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Мотивация сестринского персонала при внедрении  новых технологий в работе.</dc:title>
  <dc:creator>Богуш Екатерина Александровна</dc:creator>
  <cp:lastModifiedBy>Admin</cp:lastModifiedBy>
  <cp:revision>61</cp:revision>
  <dcterms:created xsi:type="dcterms:W3CDTF">2017-06-13T12:49:30Z</dcterms:created>
  <dcterms:modified xsi:type="dcterms:W3CDTF">2018-01-15T08:02:03Z</dcterms:modified>
</cp:coreProperties>
</file>