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1" r:id="rId2"/>
    <p:sldId id="265" r:id="rId3"/>
    <p:sldId id="267" r:id="rId4"/>
    <p:sldId id="277" r:id="rId5"/>
    <p:sldId id="257" r:id="rId6"/>
    <p:sldId id="263" r:id="rId7"/>
    <p:sldId id="279" r:id="rId8"/>
    <p:sldId id="273" r:id="rId9"/>
    <p:sldId id="278" r:id="rId10"/>
    <p:sldId id="270" r:id="rId11"/>
    <p:sldId id="259" r:id="rId12"/>
    <p:sldId id="280" r:id="rId13"/>
    <p:sldId id="281" r:id="rId14"/>
    <p:sldId id="282" r:id="rId15"/>
    <p:sldId id="274" r:id="rId16"/>
    <p:sldId id="268" r:id="rId17"/>
    <p:sldId id="283" r:id="rId18"/>
    <p:sldId id="289" r:id="rId19"/>
    <p:sldId id="288" r:id="rId20"/>
    <p:sldId id="290" r:id="rId21"/>
    <p:sldId id="291" r:id="rId2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340" autoAdjust="0"/>
  </p:normalViewPr>
  <p:slideViewPr>
    <p:cSldViewPr>
      <p:cViewPr>
        <p:scale>
          <a:sx n="117" d="100"/>
          <a:sy n="117" d="100"/>
        </p:scale>
        <p:origin x="-300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320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3.3283235428904746E-2"/>
                  <c:y val="-0.2383104986876641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D2-4A13-B2D9-39B2C7D1914B}"/>
                </c:ext>
              </c:extLst>
            </c:dLbl>
            <c:dLbl>
              <c:idx val="1"/>
              <c:layout>
                <c:manualLayout>
                  <c:x val="2.917333250010418E-2"/>
                  <c:y val="8.605223097112861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D2-4A13-B2D9-39B2C7D191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высшая </c:v>
                </c:pt>
                <c:pt idx="1">
                  <c:v>первая</c:v>
                </c:pt>
                <c:pt idx="2">
                  <c:v>вторая</c:v>
                </c:pt>
                <c:pt idx="3">
                  <c:v>отсутствует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15</c:v>
                </c:pt>
                <c:pt idx="1">
                  <c:v>5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6D2-4A13-B2D9-39B2C7D1914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b="1">
              <a:latin typeface="+mn-lt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0737485939257609"/>
          <c:y val="9.6172256515222335E-2"/>
          <c:w val="0.49262514060742407"/>
          <c:h val="0.8532588673292257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Профилактические медицинские осмотры</c:v>
                </c:pt>
                <c:pt idx="1">
                  <c:v>Предварительные медицинские осмотры</c:v>
                </c:pt>
                <c:pt idx="2">
                  <c:v>Медицинские осмотры детей-сирот и детей оставшихся без попечения родителей</c:v>
                </c:pt>
                <c:pt idx="3">
                  <c:v>Итого организовано медицинских осмотров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13562</c:v>
                </c:pt>
                <c:pt idx="1">
                  <c:v>1227</c:v>
                </c:pt>
                <c:pt idx="2">
                  <c:v>75</c:v>
                </c:pt>
                <c:pt idx="3">
                  <c:v>14864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0F-42D6-A520-D08D56285D2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Профилактические медицинские осмотры</c:v>
                </c:pt>
                <c:pt idx="1">
                  <c:v>Предварительные медицинские осмотры</c:v>
                </c:pt>
                <c:pt idx="2">
                  <c:v>Медицинские осмотры детей-сирот и детей оставшихся без попечения родителей</c:v>
                </c:pt>
                <c:pt idx="3">
                  <c:v>Итого организовано медицинских осмотров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14789</c:v>
                </c:pt>
                <c:pt idx="1">
                  <c:v>1319</c:v>
                </c:pt>
                <c:pt idx="2">
                  <c:v>103</c:v>
                </c:pt>
                <c:pt idx="3">
                  <c:v>16277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60F-42D6-A520-D08D56285D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49837312"/>
        <c:axId val="93722816"/>
        <c:axId val="0"/>
      </c:bar3DChart>
      <c:catAx>
        <c:axId val="149837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2000" b="1">
                <a:latin typeface="+mn-lt"/>
              </a:defRPr>
            </a:pPr>
            <a:endParaRPr lang="ru-RU"/>
          </a:p>
        </c:txPr>
        <c:crossAx val="93722816"/>
        <c:crosses val="autoZero"/>
        <c:auto val="1"/>
        <c:lblAlgn val="ctr"/>
        <c:lblOffset val="100"/>
        <c:noMultiLvlLbl val="0"/>
      </c:catAx>
      <c:valAx>
        <c:axId val="9372281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1498373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4826482167670231"/>
          <c:y val="1.4448250330157692E-2"/>
          <c:w val="0.30347035664659566"/>
          <c:h val="0.1082124651236871"/>
        </c:manualLayout>
      </c:layout>
      <c:overlay val="0"/>
      <c:txPr>
        <a:bodyPr/>
        <a:lstStyle/>
        <a:p>
          <a:pPr>
            <a:defRPr sz="2400" b="1">
              <a:latin typeface="Franklin Gothic Demi" pitchFamily="34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863568831335124E-2"/>
          <c:y val="9.3791365229480866E-2"/>
          <c:w val="0.84517586558179081"/>
          <c:h val="0.823441753594352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Посещения пациентов на самостоятельный приём</c:v>
                </c:pt>
              </c:strCache>
            </c:strRef>
          </c:tx>
          <c:dLbls>
            <c:dLbl>
              <c:idx val="0"/>
              <c:layout>
                <c:manualLayout>
                  <c:x val="6.3516757146834343E-2"/>
                  <c:y val="-5.0028852515557908E-2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 </a:t>
                    </a:r>
                    <a:r>
                      <a:rPr lang="ru-RU"/>
                      <a:t>2592 чел.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FB-4416-9994-EF917B142460}"/>
                </c:ext>
              </c:extLst>
            </c:dLbl>
            <c:dLbl>
              <c:idx val="1"/>
              <c:layout>
                <c:manualLayout>
                  <c:x val="4.7243431285412758E-2"/>
                  <c:y val="8.9285554293250552E-2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 </a:t>
                    </a:r>
                    <a:r>
                      <a:rPr lang="ru-RU"/>
                      <a:t>7323 чел.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FB-4416-9994-EF917B1424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2592</c:v>
                </c:pt>
                <c:pt idx="1">
                  <c:v>7323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84-4EB6-9498-2014CBEC0E07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legend>
      <c:legendPos val="t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2.3719291237143864E-3"/>
                  <c:y val="-7.8073986402944481E-2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ru-RU" b="1" dirty="0"/>
                      <a:t> </a:t>
                    </a:r>
                    <a:r>
                      <a:rPr lang="ru-RU" dirty="0"/>
                      <a:t>Госпитализация в стационар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3E-4A55-9E4C-80AD49EDB0C2}"/>
                </c:ext>
              </c:extLst>
            </c:dLbl>
            <c:dLbl>
              <c:idx val="1"/>
              <c:layout>
                <c:manualLayout>
                  <c:x val="-0.3408030146408853"/>
                  <c:y val="-1.91003367567537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ru-RU" sz="1400" dirty="0"/>
                      <a:t>Консультация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3E-4A55-9E4C-80AD49EDB0C2}"/>
                </c:ext>
              </c:extLst>
            </c:dLbl>
            <c:dLbl>
              <c:idx val="2"/>
              <c:layout>
                <c:manualLayout>
                  <c:x val="1.1162175833890804E-2"/>
                  <c:y val="-7.0935442656909084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/>
                      <a:t>Р</a:t>
                    </a:r>
                    <a:r>
                      <a:rPr lang="ru-RU" sz="1400" dirty="0"/>
                      <a:t>еабилитация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3E-4A55-9E4C-80AD49EDB0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На госпитализацию в стационар</c:v>
                </c:pt>
                <c:pt idx="1">
                  <c:v>Консультацию</c:v>
                </c:pt>
                <c:pt idx="2">
                  <c:v>Реабилитацию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1018</c:v>
                </c:pt>
                <c:pt idx="1">
                  <c:v>1521</c:v>
                </c:pt>
                <c:pt idx="2">
                  <c:v>964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73E-4A55-9E4C-80AD49EDB0C2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5204CD-6958-4A55-82AA-4AD73B3B6A19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 rtlCol="0"/>
        <a:lstStyle/>
        <a:p>
          <a:pPr rtl="0"/>
          <a:endParaRPr lang="en-US"/>
        </a:p>
      </dgm:t>
    </dgm:pt>
    <dgm:pt modelId="{C712D637-7FF1-401C-9304-F85D1B95B22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 rtlCol="0"/>
        <a:lstStyle/>
        <a:p>
          <a:pPr rtl="0"/>
          <a:r>
            <a:rPr lang="ru-RU" sz="3200" dirty="0">
              <a:solidFill>
                <a:srgbClr val="C00000"/>
              </a:solidFill>
            </a:rPr>
            <a:t>Готовность  администрации к самостоятельной деятельности медицинских сестёр</a:t>
          </a:r>
          <a:endParaRPr lang="ru-RU" sz="3200" noProof="0" dirty="0">
            <a:solidFill>
              <a:srgbClr val="C00000"/>
            </a:solidFill>
          </a:endParaRPr>
        </a:p>
      </dgm:t>
      <dgm:extLst/>
    </dgm:pt>
    <dgm:pt modelId="{05E1DD5C-7FEF-48F0-9651-C74D082ACBA9}" type="parTrans" cxnId="{9653D664-EC18-40D7-9F5E-3B27A70DCA4D}">
      <dgm:prSet/>
      <dgm:spPr/>
      <dgm:t>
        <a:bodyPr rtlCol="0"/>
        <a:lstStyle/>
        <a:p>
          <a:pPr rtl="0"/>
          <a:endParaRPr lang="en-US"/>
        </a:p>
      </dgm:t>
    </dgm:pt>
    <dgm:pt modelId="{F14B97BF-E90F-4D5A-A42B-6364BCB81249}" type="sibTrans" cxnId="{9653D664-EC18-40D7-9F5E-3B27A70DCA4D}">
      <dgm:prSet/>
      <dgm:spPr/>
      <dgm:t>
        <a:bodyPr rtlCol="0"/>
        <a:lstStyle/>
        <a:p>
          <a:pPr rtl="0"/>
          <a:endParaRPr lang="en-US"/>
        </a:p>
      </dgm:t>
    </dgm:pt>
    <dgm:pt modelId="{743FE7B1-011B-42E6-8768-1EB3E95741FA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noFill/>
      </dgm:spPr>
      <dgm:t>
        <a:bodyPr rtlCol="0"/>
        <a:lstStyle/>
        <a:p>
          <a:pPr rtl="0"/>
          <a:r>
            <a:rPr lang="ru-RU" sz="2800" noProof="0" dirty="0"/>
            <a:t>Знания особенностей сестринской деятельности</a:t>
          </a:r>
        </a:p>
      </dgm:t>
    </dgm:pt>
    <dgm:pt modelId="{921AFB12-2D70-40FB-8AB1-299E0FF2C5A6}" type="parTrans" cxnId="{6D29C741-1B1E-4EBC-A0C7-F287A8ED285A}">
      <dgm:prSet/>
      <dgm:spPr/>
      <dgm:t>
        <a:bodyPr rtlCol="0"/>
        <a:lstStyle/>
        <a:p>
          <a:pPr rtl="0"/>
          <a:endParaRPr lang="en-US"/>
        </a:p>
      </dgm:t>
    </dgm:pt>
    <dgm:pt modelId="{FFAF77DD-A644-4C36-8908-6204BB0D9268}" type="sibTrans" cxnId="{6D29C741-1B1E-4EBC-A0C7-F287A8ED285A}">
      <dgm:prSet/>
      <dgm:spPr/>
      <dgm:t>
        <a:bodyPr rtlCol="0"/>
        <a:lstStyle/>
        <a:p>
          <a:pPr rtl="0"/>
          <a:endParaRPr lang="en-US"/>
        </a:p>
      </dgm:t>
    </dgm:pt>
    <dgm:pt modelId="{DA33CDF4-5B94-4B92-9E0A-4DFD4CBFAF2D}">
      <dgm:prSet phldrT="[Text]" custT="1"/>
      <dgm:spPr>
        <a:noFill/>
      </dgm:spPr>
      <dgm:t>
        <a:bodyPr rtlCol="0"/>
        <a:lstStyle/>
        <a:p>
          <a:pPr rtl="0"/>
          <a:r>
            <a:rPr lang="ru-RU" sz="2800" noProof="0" dirty="0"/>
            <a:t>Навыки и опыт управления качеством оказания медицинской помощи</a:t>
          </a:r>
        </a:p>
      </dgm:t>
    </dgm:pt>
    <dgm:pt modelId="{B7ECB8E0-4CD3-4804-BE8C-5260A5083C57}" type="parTrans" cxnId="{88A87FA6-C1EB-4109-9B9E-2FE10DE80F14}">
      <dgm:prSet/>
      <dgm:spPr/>
      <dgm:t>
        <a:bodyPr rtlCol="0"/>
        <a:lstStyle/>
        <a:p>
          <a:pPr rtl="0"/>
          <a:endParaRPr lang="en-US"/>
        </a:p>
      </dgm:t>
    </dgm:pt>
    <dgm:pt modelId="{D3EF4DE2-351E-4A5C-980A-1BBDC899AAC2}" type="sibTrans" cxnId="{88A87FA6-C1EB-4109-9B9E-2FE10DE80F14}">
      <dgm:prSet/>
      <dgm:spPr/>
      <dgm:t>
        <a:bodyPr rtlCol="0"/>
        <a:lstStyle/>
        <a:p>
          <a:pPr rtl="0"/>
          <a:endParaRPr lang="en-US"/>
        </a:p>
      </dgm:t>
    </dgm:pt>
    <dgm:pt modelId="{3FE03ED9-3066-4E28-8291-0B1764DC85D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 rtlCol="0"/>
        <a:lstStyle/>
        <a:p>
          <a:pPr rtl="0"/>
          <a:r>
            <a:rPr lang="ru-RU" sz="3600" noProof="0" dirty="0">
              <a:solidFill>
                <a:srgbClr val="C00000"/>
              </a:solidFill>
            </a:rPr>
            <a:t>Готовность  медицинских сестёр</a:t>
          </a:r>
        </a:p>
      </dgm:t>
    </dgm:pt>
    <dgm:pt modelId="{70F79093-990B-4C69-A0BC-6E28D692D24F}" type="parTrans" cxnId="{EF7A2011-FCAC-41A8-A305-634BF780B59D}">
      <dgm:prSet/>
      <dgm:spPr/>
      <dgm:t>
        <a:bodyPr rtlCol="0"/>
        <a:lstStyle/>
        <a:p>
          <a:pPr rtl="0"/>
          <a:endParaRPr lang="en-US"/>
        </a:p>
      </dgm:t>
    </dgm:pt>
    <dgm:pt modelId="{2D17DCF5-1F10-4F99-AFA5-9D17F12D0A73}" type="sibTrans" cxnId="{EF7A2011-FCAC-41A8-A305-634BF780B59D}">
      <dgm:prSet/>
      <dgm:spPr/>
      <dgm:t>
        <a:bodyPr rtlCol="0"/>
        <a:lstStyle/>
        <a:p>
          <a:pPr rtl="0"/>
          <a:endParaRPr lang="en-US"/>
        </a:p>
      </dgm:t>
    </dgm:pt>
    <dgm:pt modelId="{17ACD041-408C-4E7D-B463-7267D32756A1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 rtlCol="0"/>
        <a:lstStyle/>
        <a:p>
          <a:pPr rtl="0"/>
          <a:r>
            <a:rPr lang="ru-RU" sz="2800" noProof="0" dirty="0"/>
            <a:t>Достаточный уровень знаний и навыков </a:t>
          </a:r>
        </a:p>
      </dgm:t>
    </dgm:pt>
    <dgm:pt modelId="{209FC651-3F8E-4BF8-8C06-328027667041}" type="parTrans" cxnId="{EBCDDEFB-4955-4864-90AB-7D693BE5DA0A}">
      <dgm:prSet/>
      <dgm:spPr/>
      <dgm:t>
        <a:bodyPr rtlCol="0"/>
        <a:lstStyle/>
        <a:p>
          <a:pPr rtl="0"/>
          <a:endParaRPr lang="en-US"/>
        </a:p>
      </dgm:t>
    </dgm:pt>
    <dgm:pt modelId="{A6AA8096-532A-4378-9BB6-B585B46357E5}" type="sibTrans" cxnId="{EBCDDEFB-4955-4864-90AB-7D693BE5DA0A}">
      <dgm:prSet/>
      <dgm:spPr/>
      <dgm:t>
        <a:bodyPr rtlCol="0"/>
        <a:lstStyle/>
        <a:p>
          <a:pPr rtl="0"/>
          <a:endParaRPr lang="en-US"/>
        </a:p>
      </dgm:t>
    </dgm:pt>
    <dgm:pt modelId="{B5387FF0-0982-441E-9F8E-19335142671C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 rtlCol="0"/>
        <a:lstStyle/>
        <a:p>
          <a:pPr rtl="0"/>
          <a:r>
            <a:rPr lang="ru-RU" sz="2800" noProof="0" dirty="0"/>
            <a:t>Активная позиция при внедрении новых технологий</a:t>
          </a:r>
        </a:p>
      </dgm:t>
    </dgm:pt>
    <dgm:pt modelId="{FE9534D2-E5E4-4494-A37E-5724362DB3AC}" type="parTrans" cxnId="{7F70C7BE-72E8-441E-B7CF-522ADEA91ECB}">
      <dgm:prSet/>
      <dgm:spPr/>
      <dgm:t>
        <a:bodyPr rtlCol="0"/>
        <a:lstStyle/>
        <a:p>
          <a:pPr rtl="0"/>
          <a:endParaRPr lang="en-US"/>
        </a:p>
      </dgm:t>
    </dgm:pt>
    <dgm:pt modelId="{0DB486FB-DB2E-4894-89D1-AA4679580390}" type="sibTrans" cxnId="{7F70C7BE-72E8-441E-B7CF-522ADEA91ECB}">
      <dgm:prSet/>
      <dgm:spPr/>
      <dgm:t>
        <a:bodyPr rtlCol="0"/>
        <a:lstStyle/>
        <a:p>
          <a:pPr rtl="0"/>
          <a:endParaRPr lang="en-US"/>
        </a:p>
      </dgm:t>
    </dgm:pt>
    <dgm:pt modelId="{B12CB3CB-87A2-46AF-AE29-D6C4C4214DCC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rtlCol="0"/>
        <a:lstStyle/>
        <a:p>
          <a:pPr rtl="0"/>
          <a:r>
            <a:rPr lang="ru-RU" sz="2800" noProof="0" dirty="0"/>
            <a:t>Уверенность в объективности оценки  деятельности</a:t>
          </a:r>
        </a:p>
      </dgm:t>
    </dgm:pt>
    <dgm:pt modelId="{BF84B0D3-EFCD-4918-91B7-E5E3B206A450}" type="parTrans" cxnId="{88F7B46F-47D2-4CB8-9CF6-BDA68474226B}">
      <dgm:prSet/>
      <dgm:spPr/>
      <dgm:t>
        <a:bodyPr/>
        <a:lstStyle/>
        <a:p>
          <a:endParaRPr lang="ru-RU"/>
        </a:p>
      </dgm:t>
    </dgm:pt>
    <dgm:pt modelId="{32108E5F-93F2-471D-B050-9EAA352A096B}" type="sibTrans" cxnId="{88F7B46F-47D2-4CB8-9CF6-BDA68474226B}">
      <dgm:prSet/>
      <dgm:spPr/>
      <dgm:t>
        <a:bodyPr/>
        <a:lstStyle/>
        <a:p>
          <a:endParaRPr lang="ru-RU"/>
        </a:p>
      </dgm:t>
    </dgm:pt>
    <dgm:pt modelId="{31D3AE5D-DA06-4E2D-9D68-F5531DFE7C2B}" type="pres">
      <dgm:prSet presAssocID="{CD5204CD-6958-4A55-82AA-4AD73B3B6A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44C6F1-F338-4444-B27F-5165616F392C}" type="pres">
      <dgm:prSet presAssocID="{3FE03ED9-3066-4E28-8291-0B1764DC85D6}" presName="boxAndChildren" presStyleCnt="0"/>
      <dgm:spPr/>
    </dgm:pt>
    <dgm:pt modelId="{5B09E075-A7A1-4107-BBCE-23F1BF2B5124}" type="pres">
      <dgm:prSet presAssocID="{3FE03ED9-3066-4E28-8291-0B1764DC85D6}" presName="parentTextBox" presStyleLbl="node1" presStyleIdx="0" presStyleCnt="3"/>
      <dgm:spPr/>
      <dgm:t>
        <a:bodyPr/>
        <a:lstStyle/>
        <a:p>
          <a:endParaRPr lang="ru-RU"/>
        </a:p>
      </dgm:t>
    </dgm:pt>
    <dgm:pt modelId="{4C04174B-E48C-4FDA-B4E3-44A1DFB629A7}" type="pres">
      <dgm:prSet presAssocID="{3FE03ED9-3066-4E28-8291-0B1764DC85D6}" presName="entireBox" presStyleLbl="node1" presStyleIdx="0" presStyleCnt="3" custScaleY="115646" custLinFactNeighborY="206"/>
      <dgm:spPr/>
      <dgm:t>
        <a:bodyPr/>
        <a:lstStyle/>
        <a:p>
          <a:endParaRPr lang="ru-RU"/>
        </a:p>
      </dgm:t>
    </dgm:pt>
    <dgm:pt modelId="{B879EDEF-D15D-4CEC-A370-A2E96CDB1FBA}" type="pres">
      <dgm:prSet presAssocID="{3FE03ED9-3066-4E28-8291-0B1764DC85D6}" presName="descendantBox" presStyleCnt="0"/>
      <dgm:spPr/>
    </dgm:pt>
    <dgm:pt modelId="{C4F2ADBF-C592-483D-A6FF-5DB9D2A90309}" type="pres">
      <dgm:prSet presAssocID="{17ACD041-408C-4E7D-B463-7267D32756A1}" presName="childTextBox" presStyleLbl="fgAccFollowNode1" presStyleIdx="0" presStyleCnt="4" custScaleY="146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AC827-ACAE-4C23-875D-A4B53006A73F}" type="pres">
      <dgm:prSet presAssocID="{B5387FF0-0982-441E-9F8E-19335142671C}" presName="childTextBox" presStyleLbl="fgAccFollowNode1" presStyleIdx="1" presStyleCnt="4" custAng="0" custScaleY="143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5BCCF-2580-47FD-A86E-32FD7C8D03C3}" type="pres">
      <dgm:prSet presAssocID="{B12CB3CB-87A2-46AF-AE29-D6C4C4214DCC}" presName="childTextBox" presStyleLbl="fgAccFollowNode1" presStyleIdx="2" presStyleCnt="4" custScaleY="143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6869EE-2B5D-4CE8-B8AB-BE4DFA3A4411}" type="pres">
      <dgm:prSet presAssocID="{FFAF77DD-A644-4C36-8908-6204BB0D9268}" presName="sp" presStyleCnt="0"/>
      <dgm:spPr/>
    </dgm:pt>
    <dgm:pt modelId="{4ADF093F-A806-46A5-BB83-F5AE7EC27EB4}" type="pres">
      <dgm:prSet presAssocID="{743FE7B1-011B-42E6-8768-1EB3E95741FA}" presName="arrowAndChildren" presStyleCnt="0"/>
      <dgm:spPr/>
    </dgm:pt>
    <dgm:pt modelId="{89C85267-B157-4D06-B993-2D10A3DF913C}" type="pres">
      <dgm:prSet presAssocID="{743FE7B1-011B-42E6-8768-1EB3E95741FA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131C5215-9240-459E-98EA-F73762C5DB56}" type="pres">
      <dgm:prSet presAssocID="{743FE7B1-011B-42E6-8768-1EB3E95741FA}" presName="arrow" presStyleLbl="node1" presStyleIdx="1" presStyleCnt="3" custScaleY="60142"/>
      <dgm:spPr/>
      <dgm:t>
        <a:bodyPr/>
        <a:lstStyle/>
        <a:p>
          <a:endParaRPr lang="ru-RU"/>
        </a:p>
      </dgm:t>
    </dgm:pt>
    <dgm:pt modelId="{EB92B594-BD80-4FD6-96AE-F3C7A4F1369B}" type="pres">
      <dgm:prSet presAssocID="{743FE7B1-011B-42E6-8768-1EB3E95741FA}" presName="descendantArrow" presStyleCnt="0"/>
      <dgm:spPr/>
    </dgm:pt>
    <dgm:pt modelId="{3EC7D028-ECEA-492B-A6F1-68E9B57B69C6}" type="pres">
      <dgm:prSet presAssocID="{DA33CDF4-5B94-4B92-9E0A-4DFD4CBFAF2D}" presName="childTextArrow" presStyleLbl="fgAccFollowNode1" presStyleIdx="3" presStyleCnt="4" custScaleY="200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26793B-92A0-4530-A8D1-D80AF6A16C31}" type="pres">
      <dgm:prSet presAssocID="{F14B97BF-E90F-4D5A-A42B-6364BCB81249}" presName="sp" presStyleCnt="0"/>
      <dgm:spPr/>
    </dgm:pt>
    <dgm:pt modelId="{1A669411-1539-46A4-9D6E-2C85E15B0FA6}" type="pres">
      <dgm:prSet presAssocID="{C712D637-7FF1-401C-9304-F85D1B95B226}" presName="arrowAndChildren" presStyleCnt="0"/>
      <dgm:spPr/>
    </dgm:pt>
    <dgm:pt modelId="{859CA2CA-8A33-4975-9F01-7A3C8BB729DE}" type="pres">
      <dgm:prSet presAssocID="{C712D637-7FF1-401C-9304-F85D1B95B226}" presName="parentTextArrow" presStyleLbl="node1" presStyleIdx="2" presStyleCnt="3" custScaleY="65906"/>
      <dgm:spPr/>
      <dgm:t>
        <a:bodyPr/>
        <a:lstStyle/>
        <a:p>
          <a:endParaRPr lang="ru-RU"/>
        </a:p>
      </dgm:t>
    </dgm:pt>
  </dgm:ptLst>
  <dgm:cxnLst>
    <dgm:cxn modelId="{A4A23988-065E-4B18-8296-3C54A96FA0EB}" type="presOf" srcId="{B12CB3CB-87A2-46AF-AE29-D6C4C4214DCC}" destId="{6A05BCCF-2580-47FD-A86E-32FD7C8D03C3}" srcOrd="0" destOrd="0" presId="urn:microsoft.com/office/officeart/2005/8/layout/process4"/>
    <dgm:cxn modelId="{D7605181-1EE7-44D6-941F-1E5573271A5E}" type="presOf" srcId="{3FE03ED9-3066-4E28-8291-0B1764DC85D6}" destId="{4C04174B-E48C-4FDA-B4E3-44A1DFB629A7}" srcOrd="1" destOrd="0" presId="urn:microsoft.com/office/officeart/2005/8/layout/process4"/>
    <dgm:cxn modelId="{9653D664-EC18-40D7-9F5E-3B27A70DCA4D}" srcId="{CD5204CD-6958-4A55-82AA-4AD73B3B6A19}" destId="{C712D637-7FF1-401C-9304-F85D1B95B226}" srcOrd="0" destOrd="0" parTransId="{05E1DD5C-7FEF-48F0-9651-C74D082ACBA9}" sibTransId="{F14B97BF-E90F-4D5A-A42B-6364BCB81249}"/>
    <dgm:cxn modelId="{88A87FA6-C1EB-4109-9B9E-2FE10DE80F14}" srcId="{743FE7B1-011B-42E6-8768-1EB3E95741FA}" destId="{DA33CDF4-5B94-4B92-9E0A-4DFD4CBFAF2D}" srcOrd="0" destOrd="0" parTransId="{B7ECB8E0-4CD3-4804-BE8C-5260A5083C57}" sibTransId="{D3EF4DE2-351E-4A5C-980A-1BBDC899AAC2}"/>
    <dgm:cxn modelId="{8F9C94B8-2722-4DFB-8419-922357272B6B}" type="presOf" srcId="{CD5204CD-6958-4A55-82AA-4AD73B3B6A19}" destId="{31D3AE5D-DA06-4E2D-9D68-F5531DFE7C2B}" srcOrd="0" destOrd="0" presId="urn:microsoft.com/office/officeart/2005/8/layout/process4"/>
    <dgm:cxn modelId="{CC36C43F-FB7F-4747-84A7-5CC566376F25}" type="presOf" srcId="{3FE03ED9-3066-4E28-8291-0B1764DC85D6}" destId="{5B09E075-A7A1-4107-BBCE-23F1BF2B5124}" srcOrd="0" destOrd="0" presId="urn:microsoft.com/office/officeart/2005/8/layout/process4"/>
    <dgm:cxn modelId="{8C9BD688-12E5-4F5A-8BDA-E772A4740AB3}" type="presOf" srcId="{C712D637-7FF1-401C-9304-F85D1B95B226}" destId="{859CA2CA-8A33-4975-9F01-7A3C8BB729DE}" srcOrd="0" destOrd="0" presId="urn:microsoft.com/office/officeart/2005/8/layout/process4"/>
    <dgm:cxn modelId="{500B4298-14C2-44F3-AC6A-B212B9B70AF7}" type="presOf" srcId="{743FE7B1-011B-42E6-8768-1EB3E95741FA}" destId="{131C5215-9240-459E-98EA-F73762C5DB56}" srcOrd="1" destOrd="0" presId="urn:microsoft.com/office/officeart/2005/8/layout/process4"/>
    <dgm:cxn modelId="{04B853DE-76AB-4C07-83EB-8AC5019F82CE}" type="presOf" srcId="{B5387FF0-0982-441E-9F8E-19335142671C}" destId="{0F0AC827-ACAE-4C23-875D-A4B53006A73F}" srcOrd="0" destOrd="0" presId="urn:microsoft.com/office/officeart/2005/8/layout/process4"/>
    <dgm:cxn modelId="{2D14D053-AA39-4F8B-84F4-25680156AD7A}" type="presOf" srcId="{DA33CDF4-5B94-4B92-9E0A-4DFD4CBFAF2D}" destId="{3EC7D028-ECEA-492B-A6F1-68E9B57B69C6}" srcOrd="0" destOrd="0" presId="urn:microsoft.com/office/officeart/2005/8/layout/process4"/>
    <dgm:cxn modelId="{EF7A2011-FCAC-41A8-A305-634BF780B59D}" srcId="{CD5204CD-6958-4A55-82AA-4AD73B3B6A19}" destId="{3FE03ED9-3066-4E28-8291-0B1764DC85D6}" srcOrd="2" destOrd="0" parTransId="{70F79093-990B-4C69-A0BC-6E28D692D24F}" sibTransId="{2D17DCF5-1F10-4F99-AFA5-9D17F12D0A73}"/>
    <dgm:cxn modelId="{6D29C741-1B1E-4EBC-A0C7-F287A8ED285A}" srcId="{CD5204CD-6958-4A55-82AA-4AD73B3B6A19}" destId="{743FE7B1-011B-42E6-8768-1EB3E95741FA}" srcOrd="1" destOrd="0" parTransId="{921AFB12-2D70-40FB-8AB1-299E0FF2C5A6}" sibTransId="{FFAF77DD-A644-4C36-8908-6204BB0D9268}"/>
    <dgm:cxn modelId="{B3AA84EA-0E8A-419D-869E-60FD63891747}" type="presOf" srcId="{743FE7B1-011B-42E6-8768-1EB3E95741FA}" destId="{89C85267-B157-4D06-B993-2D10A3DF913C}" srcOrd="0" destOrd="0" presId="urn:microsoft.com/office/officeart/2005/8/layout/process4"/>
    <dgm:cxn modelId="{75006460-6689-4832-809E-3D2797954FE9}" type="presOf" srcId="{17ACD041-408C-4E7D-B463-7267D32756A1}" destId="{C4F2ADBF-C592-483D-A6FF-5DB9D2A90309}" srcOrd="0" destOrd="0" presId="urn:microsoft.com/office/officeart/2005/8/layout/process4"/>
    <dgm:cxn modelId="{EBCDDEFB-4955-4864-90AB-7D693BE5DA0A}" srcId="{3FE03ED9-3066-4E28-8291-0B1764DC85D6}" destId="{17ACD041-408C-4E7D-B463-7267D32756A1}" srcOrd="0" destOrd="0" parTransId="{209FC651-3F8E-4BF8-8C06-328027667041}" sibTransId="{A6AA8096-532A-4378-9BB6-B585B46357E5}"/>
    <dgm:cxn modelId="{88F7B46F-47D2-4CB8-9CF6-BDA68474226B}" srcId="{3FE03ED9-3066-4E28-8291-0B1764DC85D6}" destId="{B12CB3CB-87A2-46AF-AE29-D6C4C4214DCC}" srcOrd="2" destOrd="0" parTransId="{BF84B0D3-EFCD-4918-91B7-E5E3B206A450}" sibTransId="{32108E5F-93F2-471D-B050-9EAA352A096B}"/>
    <dgm:cxn modelId="{7F70C7BE-72E8-441E-B7CF-522ADEA91ECB}" srcId="{3FE03ED9-3066-4E28-8291-0B1764DC85D6}" destId="{B5387FF0-0982-441E-9F8E-19335142671C}" srcOrd="1" destOrd="0" parTransId="{FE9534D2-E5E4-4494-A37E-5724362DB3AC}" sibTransId="{0DB486FB-DB2E-4894-89D1-AA4679580390}"/>
    <dgm:cxn modelId="{B2EE5DFF-9D0F-49E8-901E-6EE6E94741CC}" type="presParOf" srcId="{31D3AE5D-DA06-4E2D-9D68-F5531DFE7C2B}" destId="{FB44C6F1-F338-4444-B27F-5165616F392C}" srcOrd="0" destOrd="0" presId="urn:microsoft.com/office/officeart/2005/8/layout/process4"/>
    <dgm:cxn modelId="{25F4EB18-09EF-46DD-826B-CC1061989623}" type="presParOf" srcId="{FB44C6F1-F338-4444-B27F-5165616F392C}" destId="{5B09E075-A7A1-4107-BBCE-23F1BF2B5124}" srcOrd="0" destOrd="0" presId="urn:microsoft.com/office/officeart/2005/8/layout/process4"/>
    <dgm:cxn modelId="{F31ED2FF-D072-41AB-9052-BDAC1448DBA9}" type="presParOf" srcId="{FB44C6F1-F338-4444-B27F-5165616F392C}" destId="{4C04174B-E48C-4FDA-B4E3-44A1DFB629A7}" srcOrd="1" destOrd="0" presId="urn:microsoft.com/office/officeart/2005/8/layout/process4"/>
    <dgm:cxn modelId="{6DD0E10D-9D9E-47A5-B15F-2CF9C8988043}" type="presParOf" srcId="{FB44C6F1-F338-4444-B27F-5165616F392C}" destId="{B879EDEF-D15D-4CEC-A370-A2E96CDB1FBA}" srcOrd="2" destOrd="0" presId="urn:microsoft.com/office/officeart/2005/8/layout/process4"/>
    <dgm:cxn modelId="{1F588188-E3B2-42E4-A6C3-65A4CF1250B2}" type="presParOf" srcId="{B879EDEF-D15D-4CEC-A370-A2E96CDB1FBA}" destId="{C4F2ADBF-C592-483D-A6FF-5DB9D2A90309}" srcOrd="0" destOrd="0" presId="urn:microsoft.com/office/officeart/2005/8/layout/process4"/>
    <dgm:cxn modelId="{39CE7887-216A-48FA-9C02-98A0B55DABA7}" type="presParOf" srcId="{B879EDEF-D15D-4CEC-A370-A2E96CDB1FBA}" destId="{0F0AC827-ACAE-4C23-875D-A4B53006A73F}" srcOrd="1" destOrd="0" presId="urn:microsoft.com/office/officeart/2005/8/layout/process4"/>
    <dgm:cxn modelId="{37CF6D64-E7F7-4C19-888D-C171488ADE30}" type="presParOf" srcId="{B879EDEF-D15D-4CEC-A370-A2E96CDB1FBA}" destId="{6A05BCCF-2580-47FD-A86E-32FD7C8D03C3}" srcOrd="2" destOrd="0" presId="urn:microsoft.com/office/officeart/2005/8/layout/process4"/>
    <dgm:cxn modelId="{96752D35-69DA-4B2E-868C-5C5B44333C74}" type="presParOf" srcId="{31D3AE5D-DA06-4E2D-9D68-F5531DFE7C2B}" destId="{6A6869EE-2B5D-4CE8-B8AB-BE4DFA3A4411}" srcOrd="1" destOrd="0" presId="urn:microsoft.com/office/officeart/2005/8/layout/process4"/>
    <dgm:cxn modelId="{04FE0989-1C8A-408B-9C5E-F6E62039D84F}" type="presParOf" srcId="{31D3AE5D-DA06-4E2D-9D68-F5531DFE7C2B}" destId="{4ADF093F-A806-46A5-BB83-F5AE7EC27EB4}" srcOrd="2" destOrd="0" presId="urn:microsoft.com/office/officeart/2005/8/layout/process4"/>
    <dgm:cxn modelId="{2FC49A80-1D7B-465D-B17F-DF55F69C7B30}" type="presParOf" srcId="{4ADF093F-A806-46A5-BB83-F5AE7EC27EB4}" destId="{89C85267-B157-4D06-B993-2D10A3DF913C}" srcOrd="0" destOrd="0" presId="urn:microsoft.com/office/officeart/2005/8/layout/process4"/>
    <dgm:cxn modelId="{CF0C5804-8EBE-4107-B9B4-763E742CABA1}" type="presParOf" srcId="{4ADF093F-A806-46A5-BB83-F5AE7EC27EB4}" destId="{131C5215-9240-459E-98EA-F73762C5DB56}" srcOrd="1" destOrd="0" presId="urn:microsoft.com/office/officeart/2005/8/layout/process4"/>
    <dgm:cxn modelId="{411FAF6C-34F8-4191-BC20-FA90E2AB52DE}" type="presParOf" srcId="{4ADF093F-A806-46A5-BB83-F5AE7EC27EB4}" destId="{EB92B594-BD80-4FD6-96AE-F3C7A4F1369B}" srcOrd="2" destOrd="0" presId="urn:microsoft.com/office/officeart/2005/8/layout/process4"/>
    <dgm:cxn modelId="{73818CA2-B159-4C37-92B3-CCE0B05F0A96}" type="presParOf" srcId="{EB92B594-BD80-4FD6-96AE-F3C7A4F1369B}" destId="{3EC7D028-ECEA-492B-A6F1-68E9B57B69C6}" srcOrd="0" destOrd="0" presId="urn:microsoft.com/office/officeart/2005/8/layout/process4"/>
    <dgm:cxn modelId="{DF157FA0-6CFF-475F-B2C1-C14A30CA284D}" type="presParOf" srcId="{31D3AE5D-DA06-4E2D-9D68-F5531DFE7C2B}" destId="{0226793B-92A0-4530-A8D1-D80AF6A16C31}" srcOrd="3" destOrd="0" presId="urn:microsoft.com/office/officeart/2005/8/layout/process4"/>
    <dgm:cxn modelId="{D9B8890F-622F-4EF7-B8C9-501999392107}" type="presParOf" srcId="{31D3AE5D-DA06-4E2D-9D68-F5531DFE7C2B}" destId="{1A669411-1539-46A4-9D6E-2C85E15B0FA6}" srcOrd="4" destOrd="0" presId="urn:microsoft.com/office/officeart/2005/8/layout/process4"/>
    <dgm:cxn modelId="{CF2E4F72-F757-4A14-BF45-750381229016}" type="presParOf" srcId="{1A669411-1539-46A4-9D6E-2C85E15B0FA6}" destId="{859CA2CA-8A33-4975-9F01-7A3C8BB729D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6012A7-DEA4-4AC4-9DF4-4E4B89CEBF6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57711B2-198D-46C3-8A72-7899C740022C}" type="pres">
      <dgm:prSet presAssocID="{E26012A7-DEA4-4AC4-9DF4-4E4B89CEBF6D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B92C5558-7C0E-448B-8674-7E3DF02D2160}" type="presOf" srcId="{E26012A7-DEA4-4AC4-9DF4-4E4B89CEBF6D}" destId="{057711B2-198D-46C3-8A72-7899C740022C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3E6365-4E29-44C5-8F8C-66591A764BF6}" type="doc">
      <dgm:prSet loTypeId="urn:microsoft.com/office/officeart/2005/8/layout/matrix1" loCatId="matrix" qsTypeId="urn:microsoft.com/office/officeart/2005/8/quickstyle/3d2#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F36ABCD-91AF-4B31-9AFA-87D6B66A7166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b="1" dirty="0">
              <a:solidFill>
                <a:srgbClr val="C00000"/>
              </a:solidFill>
              <a:latin typeface="Franklin Gothic Demi" pitchFamily="34" charset="0"/>
            </a:rPr>
            <a:t>медицинская сестра</a:t>
          </a:r>
        </a:p>
        <a:p>
          <a:pPr>
            <a:spcAft>
              <a:spcPts val="0"/>
            </a:spcAft>
          </a:pPr>
          <a:r>
            <a:rPr lang="ru-RU" b="1" dirty="0">
              <a:solidFill>
                <a:srgbClr val="C00000"/>
              </a:solidFill>
              <a:latin typeface="Franklin Gothic Demi" pitchFamily="34" charset="0"/>
            </a:rPr>
            <a:t>на</a:t>
          </a:r>
        </a:p>
        <a:p>
          <a:pPr>
            <a:spcAft>
              <a:spcPts val="0"/>
            </a:spcAft>
          </a:pPr>
          <a:r>
            <a:rPr lang="ru-RU" b="1" dirty="0">
              <a:solidFill>
                <a:srgbClr val="C00000"/>
              </a:solidFill>
              <a:latin typeface="Franklin Gothic Demi" pitchFamily="34" charset="0"/>
            </a:rPr>
            <a:t>самостоятельном приеме </a:t>
          </a:r>
        </a:p>
      </dgm:t>
    </dgm:pt>
    <dgm:pt modelId="{570E24FE-C9C2-4DA5-921B-10FB913E2312}" type="parTrans" cxnId="{6C622A6B-30FC-4A10-B0BD-A20ADF09FBB4}">
      <dgm:prSet/>
      <dgm:spPr/>
      <dgm:t>
        <a:bodyPr/>
        <a:lstStyle/>
        <a:p>
          <a:endParaRPr lang="ru-RU"/>
        </a:p>
      </dgm:t>
    </dgm:pt>
    <dgm:pt modelId="{5AF77FFD-6CD9-4448-9896-66D19ED50751}" type="sibTrans" cxnId="{6C622A6B-30FC-4A10-B0BD-A20ADF09FBB4}">
      <dgm:prSet/>
      <dgm:spPr/>
      <dgm:t>
        <a:bodyPr/>
        <a:lstStyle/>
        <a:p>
          <a:endParaRPr lang="ru-RU"/>
        </a:p>
      </dgm:t>
    </dgm:pt>
    <dgm:pt modelId="{CB1811DD-47FE-412B-8CA2-3756E393E06A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b="1" dirty="0"/>
            <a:t>Регистратура  по телефону </a:t>
          </a:r>
        </a:p>
      </dgm:t>
    </dgm:pt>
    <dgm:pt modelId="{6BB9303A-D47F-4A18-A8E7-FC7DFB5F50EF}" type="parTrans" cxnId="{96B0DF21-1AE5-4DCC-A8A5-5A4881051F47}">
      <dgm:prSet/>
      <dgm:spPr/>
      <dgm:t>
        <a:bodyPr/>
        <a:lstStyle/>
        <a:p>
          <a:endParaRPr lang="ru-RU"/>
        </a:p>
      </dgm:t>
    </dgm:pt>
    <dgm:pt modelId="{AEBBF0FB-0593-4310-9CB0-8A4CAED65C3E}" type="sibTrans" cxnId="{96B0DF21-1AE5-4DCC-A8A5-5A4881051F47}">
      <dgm:prSet/>
      <dgm:spPr/>
      <dgm:t>
        <a:bodyPr/>
        <a:lstStyle/>
        <a:p>
          <a:endParaRPr lang="ru-RU"/>
        </a:p>
      </dgm:t>
    </dgm:pt>
    <dgm:pt modelId="{E10EC3CD-729F-4E3C-8118-C902905ADA4F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/>
            <a:t> </a:t>
          </a:r>
          <a:r>
            <a:rPr lang="ru-RU" b="1" dirty="0"/>
            <a:t>По направлению врача-педиатра участкового</a:t>
          </a:r>
        </a:p>
      </dgm:t>
    </dgm:pt>
    <dgm:pt modelId="{157A269E-C522-4CD8-BF9D-89BC087B5E6D}" type="parTrans" cxnId="{65F0E7CD-BB6E-4D14-86F0-96E9BA73325C}">
      <dgm:prSet/>
      <dgm:spPr/>
      <dgm:t>
        <a:bodyPr/>
        <a:lstStyle/>
        <a:p>
          <a:endParaRPr lang="ru-RU"/>
        </a:p>
      </dgm:t>
    </dgm:pt>
    <dgm:pt modelId="{82717814-8649-481B-8E28-8E5C009C2B41}" type="sibTrans" cxnId="{65F0E7CD-BB6E-4D14-86F0-96E9BA73325C}">
      <dgm:prSet/>
      <dgm:spPr/>
      <dgm:t>
        <a:bodyPr/>
        <a:lstStyle/>
        <a:p>
          <a:endParaRPr lang="ru-RU"/>
        </a:p>
      </dgm:t>
    </dgm:pt>
    <dgm:pt modelId="{9D3B9B78-6FCF-4FA4-ABA5-3029FA8ED2FB}">
      <dgm:prSet phldrT="[Текст]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/>
            <a:t>Пациенты, взявшие талон самостоятельно</a:t>
          </a:r>
        </a:p>
      </dgm:t>
    </dgm:pt>
    <dgm:pt modelId="{FD9143ED-015D-4EF3-81C5-13EF6AD3B85A}" type="parTrans" cxnId="{5296BFB1-ECBB-4DCA-B06F-414F816816C5}">
      <dgm:prSet/>
      <dgm:spPr/>
      <dgm:t>
        <a:bodyPr/>
        <a:lstStyle/>
        <a:p>
          <a:endParaRPr lang="ru-RU"/>
        </a:p>
      </dgm:t>
    </dgm:pt>
    <dgm:pt modelId="{8475DED5-D4FB-4AF3-BC5B-29E38EA70D04}" type="sibTrans" cxnId="{5296BFB1-ECBB-4DCA-B06F-414F816816C5}">
      <dgm:prSet/>
      <dgm:spPr/>
      <dgm:t>
        <a:bodyPr/>
        <a:lstStyle/>
        <a:p>
          <a:endParaRPr lang="ru-RU"/>
        </a:p>
      </dgm:t>
    </dgm:pt>
    <dgm:pt modelId="{0E7252CD-A284-405A-9F72-E860A0CE96BF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b="1" dirty="0"/>
            <a:t>По направлению </a:t>
          </a:r>
        </a:p>
        <a:p>
          <a:pPr>
            <a:spcAft>
              <a:spcPts val="0"/>
            </a:spcAft>
          </a:pPr>
          <a:r>
            <a:rPr lang="ru-RU" b="1" dirty="0"/>
            <a:t>врача-специалиста</a:t>
          </a:r>
        </a:p>
      </dgm:t>
    </dgm:pt>
    <dgm:pt modelId="{7206A498-2660-4A17-BABD-0836BFDB9A42}" type="parTrans" cxnId="{42DBE108-A1C0-4A13-A0BD-1A257D4BF69B}">
      <dgm:prSet/>
      <dgm:spPr/>
      <dgm:t>
        <a:bodyPr/>
        <a:lstStyle/>
        <a:p>
          <a:endParaRPr lang="ru-RU"/>
        </a:p>
      </dgm:t>
    </dgm:pt>
    <dgm:pt modelId="{243FC901-E62F-43A0-ADD3-72CCBE9780D7}" type="sibTrans" cxnId="{42DBE108-A1C0-4A13-A0BD-1A257D4BF69B}">
      <dgm:prSet/>
      <dgm:spPr/>
      <dgm:t>
        <a:bodyPr/>
        <a:lstStyle/>
        <a:p>
          <a:endParaRPr lang="ru-RU"/>
        </a:p>
      </dgm:t>
    </dgm:pt>
    <dgm:pt modelId="{34C317CB-E0CF-4B43-8859-1A53BB11A493}" type="pres">
      <dgm:prSet presAssocID="{523E6365-4E29-44C5-8F8C-66591A764BF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5F6CD5-5513-46A9-9A61-E7A39A60EB2F}" type="pres">
      <dgm:prSet presAssocID="{523E6365-4E29-44C5-8F8C-66591A764BF6}" presName="matrix" presStyleCnt="0"/>
      <dgm:spPr/>
    </dgm:pt>
    <dgm:pt modelId="{0A6BC3CE-BB4C-4FFD-919F-AAF3ED894357}" type="pres">
      <dgm:prSet presAssocID="{523E6365-4E29-44C5-8F8C-66591A764BF6}" presName="tile1" presStyleLbl="node1" presStyleIdx="0" presStyleCnt="4"/>
      <dgm:spPr/>
      <dgm:t>
        <a:bodyPr/>
        <a:lstStyle/>
        <a:p>
          <a:endParaRPr lang="ru-RU"/>
        </a:p>
      </dgm:t>
    </dgm:pt>
    <dgm:pt modelId="{89AB7ECF-99BB-48D0-9C18-72B8120D37E2}" type="pres">
      <dgm:prSet presAssocID="{523E6365-4E29-44C5-8F8C-66591A764BF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6DB16C-E3AE-494C-B4F8-7F2093101A36}" type="pres">
      <dgm:prSet presAssocID="{523E6365-4E29-44C5-8F8C-66591A764BF6}" presName="tile2" presStyleLbl="node1" presStyleIdx="1" presStyleCnt="4"/>
      <dgm:spPr/>
      <dgm:t>
        <a:bodyPr/>
        <a:lstStyle/>
        <a:p>
          <a:endParaRPr lang="ru-RU"/>
        </a:p>
      </dgm:t>
    </dgm:pt>
    <dgm:pt modelId="{FAF5F2D0-728F-46F5-9A70-2BD3D4B845ED}" type="pres">
      <dgm:prSet presAssocID="{523E6365-4E29-44C5-8F8C-66591A764BF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72526-2261-4458-A7CB-1A97BA4A6D6E}" type="pres">
      <dgm:prSet presAssocID="{523E6365-4E29-44C5-8F8C-66591A764BF6}" presName="tile3" presStyleLbl="node1" presStyleIdx="2" presStyleCnt="4" custLinFactNeighborX="776" custLinFactNeighborY="0"/>
      <dgm:spPr/>
      <dgm:t>
        <a:bodyPr/>
        <a:lstStyle/>
        <a:p>
          <a:endParaRPr lang="ru-RU"/>
        </a:p>
      </dgm:t>
    </dgm:pt>
    <dgm:pt modelId="{44BDCC9D-BBDD-47C1-8E21-77F731499B3F}" type="pres">
      <dgm:prSet presAssocID="{523E6365-4E29-44C5-8F8C-66591A764BF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1C3BB-205C-4E11-98BC-7E46A7141D74}" type="pres">
      <dgm:prSet presAssocID="{523E6365-4E29-44C5-8F8C-66591A764BF6}" presName="tile4" presStyleLbl="node1" presStyleIdx="3" presStyleCnt="4"/>
      <dgm:spPr/>
      <dgm:t>
        <a:bodyPr/>
        <a:lstStyle/>
        <a:p>
          <a:endParaRPr lang="ru-RU"/>
        </a:p>
      </dgm:t>
    </dgm:pt>
    <dgm:pt modelId="{71CBCA13-E828-4FA6-A402-7CBCAD0B4B77}" type="pres">
      <dgm:prSet presAssocID="{523E6365-4E29-44C5-8F8C-66591A764BF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4B2DE-B42A-480A-AAE6-C7C96F0C51B8}" type="pres">
      <dgm:prSet presAssocID="{523E6365-4E29-44C5-8F8C-66591A764BF6}" presName="centerTile" presStyleLbl="fgShp" presStyleIdx="0" presStyleCnt="1" custScaleX="179558" custScaleY="164326" custLinFactNeighborX="-3155" custLinFactNeighborY="545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E82B6D8B-0F9C-449F-B4A2-705176FE5AE1}" type="presOf" srcId="{EF36ABCD-91AF-4B31-9AFA-87D6B66A7166}" destId="{EB64B2DE-B42A-480A-AAE6-C7C96F0C51B8}" srcOrd="0" destOrd="0" presId="urn:microsoft.com/office/officeart/2005/8/layout/matrix1"/>
    <dgm:cxn modelId="{84EE5E24-19E3-42B9-BCE1-65660BE465AC}" type="presOf" srcId="{E10EC3CD-729F-4E3C-8118-C902905ADA4F}" destId="{9F6DB16C-E3AE-494C-B4F8-7F2093101A36}" srcOrd="0" destOrd="0" presId="urn:microsoft.com/office/officeart/2005/8/layout/matrix1"/>
    <dgm:cxn modelId="{BC882387-4CD7-4601-AA5B-8A44A76AA957}" type="presOf" srcId="{9D3B9B78-6FCF-4FA4-ABA5-3029FA8ED2FB}" destId="{44BDCC9D-BBDD-47C1-8E21-77F731499B3F}" srcOrd="1" destOrd="0" presId="urn:microsoft.com/office/officeart/2005/8/layout/matrix1"/>
    <dgm:cxn modelId="{5313982D-A9C3-43AB-A49F-8BE73B07E456}" type="presOf" srcId="{9D3B9B78-6FCF-4FA4-ABA5-3029FA8ED2FB}" destId="{C0A72526-2261-4458-A7CB-1A97BA4A6D6E}" srcOrd="0" destOrd="0" presId="urn:microsoft.com/office/officeart/2005/8/layout/matrix1"/>
    <dgm:cxn modelId="{4737FBDC-D2DB-4862-AB42-EEAB7F78E696}" type="presOf" srcId="{E10EC3CD-729F-4E3C-8118-C902905ADA4F}" destId="{FAF5F2D0-728F-46F5-9A70-2BD3D4B845ED}" srcOrd="1" destOrd="0" presId="urn:microsoft.com/office/officeart/2005/8/layout/matrix1"/>
    <dgm:cxn modelId="{3E1B72CB-1192-4EC5-87EE-4C539B292616}" type="presOf" srcId="{CB1811DD-47FE-412B-8CA2-3756E393E06A}" destId="{0A6BC3CE-BB4C-4FFD-919F-AAF3ED894357}" srcOrd="0" destOrd="0" presId="urn:microsoft.com/office/officeart/2005/8/layout/matrix1"/>
    <dgm:cxn modelId="{9E36DBDC-1FB3-4953-8661-765198FC780C}" type="presOf" srcId="{CB1811DD-47FE-412B-8CA2-3756E393E06A}" destId="{89AB7ECF-99BB-48D0-9C18-72B8120D37E2}" srcOrd="1" destOrd="0" presId="urn:microsoft.com/office/officeart/2005/8/layout/matrix1"/>
    <dgm:cxn modelId="{65F0E7CD-BB6E-4D14-86F0-96E9BA73325C}" srcId="{EF36ABCD-91AF-4B31-9AFA-87D6B66A7166}" destId="{E10EC3CD-729F-4E3C-8118-C902905ADA4F}" srcOrd="1" destOrd="0" parTransId="{157A269E-C522-4CD8-BF9D-89BC087B5E6D}" sibTransId="{82717814-8649-481B-8E28-8E5C009C2B41}"/>
    <dgm:cxn modelId="{6C622A6B-30FC-4A10-B0BD-A20ADF09FBB4}" srcId="{523E6365-4E29-44C5-8F8C-66591A764BF6}" destId="{EF36ABCD-91AF-4B31-9AFA-87D6B66A7166}" srcOrd="0" destOrd="0" parTransId="{570E24FE-C9C2-4DA5-921B-10FB913E2312}" sibTransId="{5AF77FFD-6CD9-4448-9896-66D19ED50751}"/>
    <dgm:cxn modelId="{C19E603E-6DAE-4D24-A16B-4F8B99AB8263}" type="presOf" srcId="{0E7252CD-A284-405A-9F72-E860A0CE96BF}" destId="{71CBCA13-E828-4FA6-A402-7CBCAD0B4B77}" srcOrd="1" destOrd="0" presId="urn:microsoft.com/office/officeart/2005/8/layout/matrix1"/>
    <dgm:cxn modelId="{081D1B7B-152D-48AA-949B-4412C8BA18A2}" type="presOf" srcId="{523E6365-4E29-44C5-8F8C-66591A764BF6}" destId="{34C317CB-E0CF-4B43-8859-1A53BB11A493}" srcOrd="0" destOrd="0" presId="urn:microsoft.com/office/officeart/2005/8/layout/matrix1"/>
    <dgm:cxn modelId="{42DBE108-A1C0-4A13-A0BD-1A257D4BF69B}" srcId="{EF36ABCD-91AF-4B31-9AFA-87D6B66A7166}" destId="{0E7252CD-A284-405A-9F72-E860A0CE96BF}" srcOrd="3" destOrd="0" parTransId="{7206A498-2660-4A17-BABD-0836BFDB9A42}" sibTransId="{243FC901-E62F-43A0-ADD3-72CCBE9780D7}"/>
    <dgm:cxn modelId="{96B0DF21-1AE5-4DCC-A8A5-5A4881051F47}" srcId="{EF36ABCD-91AF-4B31-9AFA-87D6B66A7166}" destId="{CB1811DD-47FE-412B-8CA2-3756E393E06A}" srcOrd="0" destOrd="0" parTransId="{6BB9303A-D47F-4A18-A8E7-FC7DFB5F50EF}" sibTransId="{AEBBF0FB-0593-4310-9CB0-8A4CAED65C3E}"/>
    <dgm:cxn modelId="{5296BFB1-ECBB-4DCA-B06F-414F816816C5}" srcId="{EF36ABCD-91AF-4B31-9AFA-87D6B66A7166}" destId="{9D3B9B78-6FCF-4FA4-ABA5-3029FA8ED2FB}" srcOrd="2" destOrd="0" parTransId="{FD9143ED-015D-4EF3-81C5-13EF6AD3B85A}" sibTransId="{8475DED5-D4FB-4AF3-BC5B-29E38EA70D04}"/>
    <dgm:cxn modelId="{BD348D25-0E5B-43C3-BB16-8B414426C710}" type="presOf" srcId="{0E7252CD-A284-405A-9F72-E860A0CE96BF}" destId="{6591C3BB-205C-4E11-98BC-7E46A7141D74}" srcOrd="0" destOrd="0" presId="urn:microsoft.com/office/officeart/2005/8/layout/matrix1"/>
    <dgm:cxn modelId="{DC38B59A-DA10-406D-A9C6-97174986030E}" type="presParOf" srcId="{34C317CB-E0CF-4B43-8859-1A53BB11A493}" destId="{A55F6CD5-5513-46A9-9A61-E7A39A60EB2F}" srcOrd="0" destOrd="0" presId="urn:microsoft.com/office/officeart/2005/8/layout/matrix1"/>
    <dgm:cxn modelId="{3479986E-35FC-4C46-8660-4338B26EA4B2}" type="presParOf" srcId="{A55F6CD5-5513-46A9-9A61-E7A39A60EB2F}" destId="{0A6BC3CE-BB4C-4FFD-919F-AAF3ED894357}" srcOrd="0" destOrd="0" presId="urn:microsoft.com/office/officeart/2005/8/layout/matrix1"/>
    <dgm:cxn modelId="{3CC6EC75-9C96-4E80-8BDF-F017EBD4F82D}" type="presParOf" srcId="{A55F6CD5-5513-46A9-9A61-E7A39A60EB2F}" destId="{89AB7ECF-99BB-48D0-9C18-72B8120D37E2}" srcOrd="1" destOrd="0" presId="urn:microsoft.com/office/officeart/2005/8/layout/matrix1"/>
    <dgm:cxn modelId="{788743CE-DB13-4B56-B4FB-159E9FD84D03}" type="presParOf" srcId="{A55F6CD5-5513-46A9-9A61-E7A39A60EB2F}" destId="{9F6DB16C-E3AE-494C-B4F8-7F2093101A36}" srcOrd="2" destOrd="0" presId="urn:microsoft.com/office/officeart/2005/8/layout/matrix1"/>
    <dgm:cxn modelId="{F12A19DC-614E-41EA-84B2-6C5A08B09ED3}" type="presParOf" srcId="{A55F6CD5-5513-46A9-9A61-E7A39A60EB2F}" destId="{FAF5F2D0-728F-46F5-9A70-2BD3D4B845ED}" srcOrd="3" destOrd="0" presId="urn:microsoft.com/office/officeart/2005/8/layout/matrix1"/>
    <dgm:cxn modelId="{7684DAB5-C711-48D6-A35A-A23316C29EA4}" type="presParOf" srcId="{A55F6CD5-5513-46A9-9A61-E7A39A60EB2F}" destId="{C0A72526-2261-4458-A7CB-1A97BA4A6D6E}" srcOrd="4" destOrd="0" presId="urn:microsoft.com/office/officeart/2005/8/layout/matrix1"/>
    <dgm:cxn modelId="{3F8F6688-73E0-4BBB-A6E8-6A0349B1014A}" type="presParOf" srcId="{A55F6CD5-5513-46A9-9A61-E7A39A60EB2F}" destId="{44BDCC9D-BBDD-47C1-8E21-77F731499B3F}" srcOrd="5" destOrd="0" presId="urn:microsoft.com/office/officeart/2005/8/layout/matrix1"/>
    <dgm:cxn modelId="{37968E0E-71A2-406D-B471-8D189D882167}" type="presParOf" srcId="{A55F6CD5-5513-46A9-9A61-E7A39A60EB2F}" destId="{6591C3BB-205C-4E11-98BC-7E46A7141D74}" srcOrd="6" destOrd="0" presId="urn:microsoft.com/office/officeart/2005/8/layout/matrix1"/>
    <dgm:cxn modelId="{D6CB9B48-3223-4AA5-8123-FD37796A2879}" type="presParOf" srcId="{A55F6CD5-5513-46A9-9A61-E7A39A60EB2F}" destId="{71CBCA13-E828-4FA6-A402-7CBCAD0B4B77}" srcOrd="7" destOrd="0" presId="urn:microsoft.com/office/officeart/2005/8/layout/matrix1"/>
    <dgm:cxn modelId="{359D7A23-1406-4568-9F29-30DF069605AE}" type="presParOf" srcId="{34C317CB-E0CF-4B43-8859-1A53BB11A493}" destId="{EB64B2DE-B42A-480A-AAE6-C7C96F0C51B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0.05656</cdr:x>
      <cdr:y>0.06349</cdr:y>
    </cdr:from>
    <cdr:to>
      <cdr:x>0.62881</cdr:x>
      <cdr:y>0.26506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3352" y="315464"/>
          <a:ext cx="2664296" cy="10014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0.76119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3672408"/>
          <a:ext cx="4367808" cy="1152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100" dirty="0"/>
            <a:t> </a:t>
          </a:r>
          <a:endParaRPr lang="ru-RU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6A50CBC-8F27-4571-9CF4-87917B3DA01C}" type="datetime1">
              <a:rPr lang="ru-RU" smtClean="0"/>
              <a:pPr rtl="0"/>
              <a:t>15.01.2018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E861E8E-D392-497B-BB21-122DD7C27CF3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871763A-5E33-45E3-A8F2-56DFE0C2155C}" type="datetime1">
              <a:rPr lang="ru-RU" noProof="0" smtClean="0"/>
              <a:pPr rtl="0"/>
              <a:t>15.01.2018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55D449-B875-4B8D-8E66-224D27E54C9A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pPr rtl="0"/>
              <a:t>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33771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pPr rtl="0"/>
              <a:t>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93576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pPr rtl="0"/>
              <a:t>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45730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pPr rtl="0"/>
              <a:t>11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37735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pic>
        <p:nvPicPr>
          <p:cNvPr id="7" name="Рисунок 6" descr="Линия электрокардиограммы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EFEAE4-C28C-4D92-9EE7-D62CEDC101DF}" type="datetime1">
              <a:rPr lang="ru-RU" smtClean="0"/>
              <a:pPr rtl="0"/>
              <a:t>15.01.2018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 descr="Прямоугольник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5976BF-C51C-4515-9E22-BF2015252BD8}" type="datetime1">
              <a:rPr lang="ru-RU" smtClean="0"/>
              <a:pPr rtl="0"/>
              <a:t>15.01.2018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242D3C-8192-478D-9985-D3160EF3F3C3}" type="datetime1">
              <a:rPr lang="ru-RU" smtClean="0"/>
              <a:pPr rtl="0"/>
              <a:t>15.01.2018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 descr="Прямоугольник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54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 rtlCol="0"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6D9427-7660-4399-80F6-CD7B8B8E5C35}" type="datetime1">
              <a:rPr lang="ru-RU" smtClean="0"/>
              <a:pPr rtl="0"/>
              <a:t>15.01.2018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980393-315E-4AB9-9FE2-63E995E945C8}" type="datetime1">
              <a:rPr lang="ru-RU" smtClean="0"/>
              <a:pPr rtl="0"/>
              <a:t>15.01.2018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D32718-8B06-4985-8D7D-9E16F3F044C8}" type="datetime1">
              <a:rPr lang="ru-RU" smtClean="0"/>
              <a:pPr rtl="0"/>
              <a:t>15.01.2018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115AB6-67B4-4D7E-9378-C270C29E4245}" type="datetime1">
              <a:rPr lang="ru-RU" smtClean="0"/>
              <a:pPr rtl="0"/>
              <a:t>15.01.2018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 descr="Прямоугольник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 descr="Прямоугольник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 descr="Прямоугольник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 descr="Прямоугольник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требуется добавить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расная полоса" descr="Красная полоса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3FDB9577-6D70-481F-BBF8-A759884E5182}" type="datetime1">
              <a:rPr lang="ru-RU" noProof="0" smtClean="0"/>
              <a:pPr rtl="0"/>
              <a:t>15.01.2018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6"/>
          <a:stretch/>
        </p:blipFill>
        <p:spPr>
          <a:xfrm>
            <a:off x="-1" y="0"/>
            <a:ext cx="12192001" cy="696557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15154" y="980728"/>
            <a:ext cx="11785502" cy="55446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00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4000" b="1" dirty="0">
              <a:solidFill>
                <a:srgbClr val="C00000"/>
              </a:solidFill>
              <a:latin typeface="Verdana" pitchFamily="34" charset="0"/>
              <a:cs typeface="Arial" charset="0"/>
            </a:endParaRPr>
          </a:p>
          <a:p>
            <a:pPr>
              <a:buClr>
                <a:srgbClr val="0000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4000" b="1" dirty="0">
              <a:solidFill>
                <a:srgbClr val="C00000"/>
              </a:solidFill>
              <a:latin typeface="Verdana" pitchFamily="34" charset="0"/>
              <a:cs typeface="Arial" charset="0"/>
            </a:endParaRPr>
          </a:p>
          <a:p>
            <a:pPr>
              <a:buClr>
                <a:srgbClr val="0000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4000" b="1" dirty="0">
              <a:solidFill>
                <a:srgbClr val="C00000"/>
              </a:solidFill>
              <a:latin typeface="Verdana" pitchFamily="34" charset="0"/>
              <a:cs typeface="Arial" charset="0"/>
            </a:endParaRPr>
          </a:p>
          <a:p>
            <a:pPr>
              <a:buClr>
                <a:srgbClr val="0000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4000" b="1" dirty="0">
              <a:solidFill>
                <a:srgbClr val="C00000"/>
              </a:solidFill>
              <a:latin typeface="Verdana" pitchFamily="34" charset="0"/>
              <a:cs typeface="Arial" charset="0"/>
            </a:endParaRPr>
          </a:p>
          <a:p>
            <a:pPr>
              <a:buClr>
                <a:srgbClr val="0000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4000" b="1" dirty="0">
              <a:solidFill>
                <a:srgbClr val="C00000"/>
              </a:solidFill>
              <a:latin typeface="Verdana" pitchFamily="34" charset="0"/>
              <a:cs typeface="Arial" charset="0"/>
            </a:endParaRPr>
          </a:p>
          <a:p>
            <a:pPr>
              <a:buClr>
                <a:srgbClr val="0000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4000" b="1" dirty="0">
              <a:solidFill>
                <a:srgbClr val="C00000"/>
              </a:solidFill>
              <a:latin typeface="Verdana" pitchFamily="34" charset="0"/>
              <a:cs typeface="Arial" charset="0"/>
            </a:endParaRPr>
          </a:p>
          <a:p>
            <a:pPr>
              <a:buClr>
                <a:srgbClr val="0000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4000" b="1" dirty="0">
              <a:solidFill>
                <a:srgbClr val="C00000"/>
              </a:solidFill>
              <a:latin typeface="Verdana" pitchFamily="34" charset="0"/>
              <a:cs typeface="Arial" charset="0"/>
            </a:endParaRPr>
          </a:p>
          <a:p>
            <a:pPr>
              <a:buClr>
                <a:srgbClr val="0000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600" b="1" dirty="0">
              <a:solidFill>
                <a:srgbClr val="C00000"/>
              </a:solidFill>
              <a:latin typeface="Verdana" pitchFamily="34" charset="0"/>
              <a:cs typeface="Arial" charset="0"/>
            </a:endParaRPr>
          </a:p>
          <a:p>
            <a:pPr>
              <a:buClr>
                <a:srgbClr val="0000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600" b="1" dirty="0">
              <a:solidFill>
                <a:srgbClr val="C00000"/>
              </a:solidFill>
              <a:latin typeface="Franklin Gothic Demi" pitchFamily="34" charset="0"/>
              <a:cs typeface="Arial" charset="0"/>
            </a:endParaRPr>
          </a:p>
          <a:p>
            <a:pPr>
              <a:buClr>
                <a:srgbClr val="0000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600" b="1" dirty="0">
              <a:solidFill>
                <a:srgbClr val="C00000"/>
              </a:solidFill>
              <a:latin typeface="Franklin Gothic Demi" pitchFamily="34" charset="0"/>
              <a:cs typeface="Arial" charset="0"/>
            </a:endParaRPr>
          </a:p>
          <a:p>
            <a:pPr>
              <a:buClr>
                <a:srgbClr val="0000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600" b="1" dirty="0">
              <a:solidFill>
                <a:srgbClr val="C00000"/>
              </a:solidFill>
              <a:latin typeface="Franklin Gothic Demi" pitchFamily="34" charset="0"/>
              <a:cs typeface="Arial" charset="0"/>
            </a:endParaRPr>
          </a:p>
          <a:p>
            <a:pPr>
              <a:lnSpc>
                <a:spcPct val="100000"/>
              </a:lnSpc>
              <a:buClr>
                <a:srgbClr val="0000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>
                <a:solidFill>
                  <a:srgbClr val="C00000"/>
                </a:solidFill>
                <a:latin typeface="Franklin Gothic Demi" pitchFamily="34" charset="0"/>
                <a:cs typeface="Arial" charset="0"/>
              </a:rPr>
              <a:t>«</a:t>
            </a:r>
            <a:r>
              <a:rPr lang="ru-RU" sz="4000" b="1" dirty="0">
                <a:solidFill>
                  <a:srgbClr val="C00000"/>
                </a:solidFill>
                <a:latin typeface="Franklin Gothic Demi" pitchFamily="34" charset="0"/>
                <a:cs typeface="Arial" charset="0"/>
              </a:rPr>
              <a:t>Организация самостоятельного приема медицинской сестры педиатрического профиля </a:t>
            </a:r>
          </a:p>
          <a:p>
            <a:pPr>
              <a:lnSpc>
                <a:spcPct val="100000"/>
              </a:lnSpc>
              <a:buClr>
                <a:srgbClr val="0000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>
                <a:solidFill>
                  <a:srgbClr val="C00000"/>
                </a:solidFill>
                <a:latin typeface="Franklin Gothic Demi" pitchFamily="34" charset="0"/>
                <a:cs typeface="Arial" charset="0"/>
              </a:rPr>
              <a:t>в </a:t>
            </a:r>
            <a:r>
              <a:rPr lang="ru-RU" sz="4000" b="1" dirty="0" err="1">
                <a:solidFill>
                  <a:srgbClr val="C00000"/>
                </a:solidFill>
                <a:latin typeface="Franklin Gothic Demi" pitchFamily="34" charset="0"/>
                <a:cs typeface="Arial" charset="0"/>
              </a:rPr>
              <a:t>амбулаторно</a:t>
            </a:r>
            <a:r>
              <a:rPr lang="ru-RU" sz="4000" b="1" dirty="0">
                <a:solidFill>
                  <a:srgbClr val="C00000"/>
                </a:solidFill>
                <a:latin typeface="Franklin Gothic Demi" pitchFamily="34" charset="0"/>
                <a:cs typeface="Arial" charset="0"/>
              </a:rPr>
              <a:t> – поликлинической службе </a:t>
            </a:r>
          </a:p>
          <a:p>
            <a:pPr>
              <a:lnSpc>
                <a:spcPct val="100000"/>
              </a:lnSpc>
              <a:buClr>
                <a:srgbClr val="0000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>
                <a:solidFill>
                  <a:srgbClr val="C00000"/>
                </a:solidFill>
                <a:latin typeface="Franklin Gothic Demi" pitchFamily="34" charset="0"/>
                <a:cs typeface="Arial" charset="0"/>
              </a:rPr>
              <a:t>ГБУЗ СО « ТГКП №3»</a:t>
            </a:r>
          </a:p>
          <a:p>
            <a:pPr>
              <a:lnSpc>
                <a:spcPct val="100000"/>
              </a:lnSpc>
              <a:buClr>
                <a:srgbClr val="0000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b="1" dirty="0">
              <a:solidFill>
                <a:srgbClr val="C00000"/>
              </a:solidFill>
              <a:latin typeface="Verdana" pitchFamily="34" charset="0"/>
              <a:cs typeface="Arial" charset="0"/>
            </a:endParaRPr>
          </a:p>
          <a:p>
            <a:pPr>
              <a:buClr>
                <a:srgbClr val="0000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b="1" dirty="0">
              <a:solidFill>
                <a:srgbClr val="C00000"/>
              </a:solidFill>
              <a:latin typeface="Verdana" pitchFamily="34" charset="0"/>
              <a:cs typeface="Arial" charset="0"/>
            </a:endParaRPr>
          </a:p>
          <a:p>
            <a:pPr>
              <a:buClr>
                <a:srgbClr val="0000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  <a:cs typeface="Arial" charset="0"/>
            </a:endParaRPr>
          </a:p>
          <a:p>
            <a:pPr>
              <a:buClr>
                <a:srgbClr val="0000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b="1" dirty="0">
              <a:solidFill>
                <a:srgbClr val="C00000"/>
              </a:solidFill>
              <a:latin typeface="Verdana" pitchFamily="34" charset="0"/>
              <a:cs typeface="Arial" charset="0"/>
            </a:endParaRPr>
          </a:p>
          <a:p>
            <a:pPr>
              <a:buClr>
                <a:srgbClr val="0000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b="1" dirty="0">
              <a:solidFill>
                <a:srgbClr val="C00000"/>
              </a:solidFill>
              <a:latin typeface="Verdana" pitchFamily="34" charset="0"/>
              <a:cs typeface="Arial" charset="0"/>
            </a:endParaRPr>
          </a:p>
          <a:p>
            <a:pPr>
              <a:buClr>
                <a:srgbClr val="0000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C00000"/>
                </a:solidFill>
                <a:latin typeface="Verdana" pitchFamily="34" charset="0"/>
                <a:cs typeface="Arial" charset="0"/>
              </a:rPr>
              <a:t>   </a:t>
            </a:r>
          </a:p>
          <a:p>
            <a:pPr algn="r">
              <a:lnSpc>
                <a:spcPct val="100000"/>
              </a:lnSpc>
              <a:buClr>
                <a:srgbClr val="0000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Franklin Gothic Demi" pitchFamily="34" charset="0"/>
                <a:cs typeface="Arial" charset="0"/>
              </a:rPr>
              <a:t>Старшая медицинская сестра</a:t>
            </a:r>
          </a:p>
          <a:p>
            <a:pPr algn="r">
              <a:lnSpc>
                <a:spcPct val="100000"/>
              </a:lnSpc>
              <a:buClr>
                <a:srgbClr val="0000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Franklin Gothic Demi" pitchFamily="34" charset="0"/>
                <a:cs typeface="Arial" charset="0"/>
              </a:rPr>
              <a:t>  амбулаторно-поликлинического комплекса №5</a:t>
            </a:r>
          </a:p>
          <a:p>
            <a:pPr algn="r">
              <a:lnSpc>
                <a:spcPct val="100000"/>
              </a:lnSpc>
              <a:buClr>
                <a:srgbClr val="0000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Franklin Gothic Demi" pitchFamily="34" charset="0"/>
                <a:cs typeface="Arial" charset="0"/>
              </a:rPr>
              <a:t> </a:t>
            </a:r>
            <a:r>
              <a:rPr lang="ru-RU" sz="24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Franklin Gothic Demi" pitchFamily="34" charset="0"/>
                <a:cs typeface="Arial" charset="0"/>
              </a:rPr>
              <a:t>Ересова</a:t>
            </a:r>
            <a:r>
              <a:rPr lang="ru-RU" sz="24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Franklin Gothic Demi" pitchFamily="34" charset="0"/>
                <a:cs typeface="Arial" charset="0"/>
              </a:rPr>
              <a:t> Е.А.</a:t>
            </a:r>
            <a:endParaRPr lang="en-US" sz="2400" b="1" dirty="0">
              <a:ln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567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sz="4400" b="1" dirty="0">
                <a:solidFill>
                  <a:srgbClr val="C00000"/>
                </a:solidFill>
              </a:rPr>
              <a:t>Для организации самостоятельной деятельности медицинской сестры</a:t>
            </a:r>
            <a:br>
              <a:rPr lang="ru-RU" sz="4400" b="1" dirty="0">
                <a:solidFill>
                  <a:srgbClr val="C00000"/>
                </a:solidFill>
              </a:rPr>
            </a:br>
            <a:r>
              <a:rPr lang="ru-RU" sz="4400" b="1" dirty="0">
                <a:solidFill>
                  <a:srgbClr val="C00000"/>
                </a:solidFill>
              </a:rPr>
              <a:t> в детской поликлинике  необходимо: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368" y="1628801"/>
            <a:ext cx="11161240" cy="5229199"/>
          </a:xfrm>
        </p:spPr>
        <p:txBody>
          <a:bodyPr>
            <a:normAutofit fontScale="92500" lnSpcReduction="20000"/>
          </a:bodyPr>
          <a:lstStyle/>
          <a:p>
            <a:pPr indent="228600" algn="just">
              <a:buNone/>
            </a:pPr>
            <a:r>
              <a:rPr lang="ru-RU" sz="3500" dirty="0">
                <a:solidFill>
                  <a:schemeClr val="tx1"/>
                </a:solidFill>
              </a:rPr>
              <a:t>- </a:t>
            </a:r>
            <a:r>
              <a:rPr lang="ru-RU" sz="3500" dirty="0">
                <a:solidFill>
                  <a:srgbClr val="C00000"/>
                </a:solidFill>
              </a:rPr>
              <a:t>непрерывное</a:t>
            </a:r>
            <a:r>
              <a:rPr lang="ru-RU" sz="3500" dirty="0">
                <a:solidFill>
                  <a:schemeClr val="tx1"/>
                </a:solidFill>
              </a:rPr>
              <a:t> профессиональное </a:t>
            </a:r>
            <a:r>
              <a:rPr lang="ru-RU" sz="3500" dirty="0">
                <a:solidFill>
                  <a:srgbClr val="C00000"/>
                </a:solidFill>
              </a:rPr>
              <a:t>обучение </a:t>
            </a:r>
            <a:r>
              <a:rPr lang="ru-RU" sz="3500" dirty="0">
                <a:solidFill>
                  <a:schemeClr val="tx1"/>
                </a:solidFill>
              </a:rPr>
              <a:t>«бережливому производству» среднего медицинского персонала  на рабочих местах,</a:t>
            </a:r>
          </a:p>
          <a:p>
            <a:pPr indent="228600" algn="just">
              <a:buNone/>
            </a:pPr>
            <a:r>
              <a:rPr lang="ru-RU" sz="3500" dirty="0">
                <a:solidFill>
                  <a:schemeClr val="tx1"/>
                </a:solidFill>
              </a:rPr>
              <a:t>- </a:t>
            </a:r>
            <a:r>
              <a:rPr lang="ru-RU" sz="3500" dirty="0">
                <a:solidFill>
                  <a:srgbClr val="C00000"/>
                </a:solidFill>
              </a:rPr>
              <a:t>разработка алгоритмов  </a:t>
            </a:r>
            <a:r>
              <a:rPr lang="ru-RU" sz="3500" dirty="0">
                <a:solidFill>
                  <a:schemeClr val="tx1"/>
                </a:solidFill>
              </a:rPr>
              <a:t>деятельности участковой медицинской сестры  на амбулаторном приёме,</a:t>
            </a:r>
          </a:p>
          <a:p>
            <a:pPr indent="228600" algn="just">
              <a:buNone/>
            </a:pPr>
            <a:r>
              <a:rPr lang="ru-RU" sz="3500" dirty="0">
                <a:solidFill>
                  <a:schemeClr val="tx1"/>
                </a:solidFill>
              </a:rPr>
              <a:t>- разработка системы </a:t>
            </a:r>
            <a:r>
              <a:rPr lang="ru-RU" sz="3500" dirty="0">
                <a:solidFill>
                  <a:srgbClr val="C00000"/>
                </a:solidFill>
              </a:rPr>
              <a:t>дифференцированной оплаты труда</a:t>
            </a:r>
            <a:r>
              <a:rPr lang="ru-RU" sz="3500" dirty="0">
                <a:solidFill>
                  <a:schemeClr val="tx1"/>
                </a:solidFill>
              </a:rPr>
              <a:t>, с целью  повышения мотивации, ориентированной на результат работы команды «врач-педиатр участковый – медицинская  сестра», призванной  финансово  стимулировать  участковую службу,</a:t>
            </a:r>
          </a:p>
          <a:p>
            <a:pPr indent="228600" algn="just">
              <a:buNone/>
            </a:pPr>
            <a:r>
              <a:rPr lang="ru-RU" sz="3500" dirty="0">
                <a:solidFill>
                  <a:schemeClr val="tx1"/>
                </a:solidFill>
              </a:rPr>
              <a:t>- </a:t>
            </a:r>
            <a:r>
              <a:rPr lang="ru-RU" sz="3500" dirty="0">
                <a:solidFill>
                  <a:srgbClr val="C00000"/>
                </a:solidFill>
              </a:rPr>
              <a:t>развитие</a:t>
            </a:r>
            <a:r>
              <a:rPr lang="ru-RU" sz="3500" dirty="0">
                <a:solidFill>
                  <a:schemeClr val="tx1"/>
                </a:solidFill>
              </a:rPr>
              <a:t> наставничества и адаптации на рабочем месте среди  медицинских сестёр.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descr="Поэтапный процесс с тремя задачами, расположенными одна под другой. Две направленные вниз стрелки указывают на переход от первой задачи ко второй и от второй к третьей. Замещающий текст описания задачи, представленного под каждой группой.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6614731"/>
              </p:ext>
            </p:extLst>
          </p:nvPr>
        </p:nvGraphicFramePr>
        <p:xfrm>
          <a:off x="0" y="1340768"/>
          <a:ext cx="1219200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277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Основные условия успешной реализации модели самостоятельной деятельности медицинских сестёр</a:t>
            </a:r>
          </a:p>
        </p:txBody>
      </p:sp>
    </p:spTree>
    <p:extLst>
      <p:ext uri="{BB962C8B-B14F-4D97-AF65-F5344CB8AC3E}">
        <p14:creationId xmlns:p14="http://schemas.microsoft.com/office/powerpoint/2010/main" val="394882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>
                <a:lumMod val="40000"/>
                <a:lumOff val="60000"/>
              </a:srgb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847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C00000"/>
                </a:solidFill>
              </a:rPr>
              <a:t>Информационное обеспечение формирования потока  пациентов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5720" y="27089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0" y="1439333"/>
          <a:ext cx="12192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990887747"/>
              </p:ext>
            </p:extLst>
          </p:nvPr>
        </p:nvGraphicFramePr>
        <p:xfrm>
          <a:off x="0" y="1556792"/>
          <a:ext cx="12192000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51E709-9F6C-4E58-82BF-3671B020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5679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Franklin Gothic Demi" pitchFamily="34" charset="0"/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+mn-lt"/>
              </a:rPr>
              <a:t>Распределение кадровых ресурсов в педиатрической службе  АПК №5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CC17F69-1E12-4FED-9CB7-02157D28620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9080" y="1556792"/>
            <a:ext cx="11463338" cy="5111750"/>
            <a:chOff x="247" y="981"/>
            <a:chExt cx="7221" cy="3220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xmlns="" id="{873469D8-1408-41CB-AA40-74DABAE246C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7" y="981"/>
              <a:ext cx="7040" cy="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xmlns="" id="{8ECE190C-09CD-4DDD-BA2F-01DDE149E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" y="981"/>
              <a:ext cx="651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Franklin Gothic Demi" pitchFamily="34" charset="0"/>
                </a:rPr>
                <a:t>Характеристика штатов и укомплектованности педиатрической 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anklin Gothic Demi" pitchFamily="34" charset="0"/>
              </a:endParaRP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xmlns="" id="{FFB0352E-4578-4137-A506-B38F4F6D5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5" y="1184"/>
              <a:ext cx="301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Franklin Gothic Demi" pitchFamily="34" charset="0"/>
                </a:rPr>
                <a:t>службы АПК №5 на 01.12.2017года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anklin Gothic Demi" pitchFamily="34" charset="0"/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xmlns="" id="{F95E4DC5-C0EA-4BD7-979E-6598544C1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9" y="1184"/>
              <a:ext cx="144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xmlns="" id="{76442AB7-C7CC-4798-83D4-9AA03B497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" y="1397"/>
              <a:ext cx="144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xmlns="" id="{D4E64B26-AB4C-49BA-812B-0812F46A0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1619"/>
              <a:ext cx="170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Число должностей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xmlns="" id="{DE7F2B77-8A43-4983-8A27-6B93034FF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619"/>
              <a:ext cx="674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врачей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xmlns="" id="{EB42F27C-C95F-4C18-A17C-464EEA654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4" y="1619"/>
              <a:ext cx="144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xmlns="" id="{E9FB6D25-2D5C-450E-A1F9-313F40FF0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0" y="1619"/>
              <a:ext cx="1006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педиатров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xmlns="" id="{B28582BF-A5AA-4AE9-82BD-59A015531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3" y="1880"/>
              <a:ext cx="217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участковых  по АПК №5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xmlns="" id="{E78DCC2A-1EED-4167-A41F-25553EA8E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" y="1880"/>
              <a:ext cx="12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xmlns="" id="{D546FBAA-06C7-43B1-AB9B-F187F0074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9" y="1619"/>
              <a:ext cx="3449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Число должностей медицинских сестёр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xmlns="" id="{B555AB85-DBDD-4F60-BA72-7D1F24D35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5" y="1880"/>
              <a:ext cx="217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участковых  по АПК №5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xmlns="" id="{753F2C2E-3D88-4C9D-995B-888BD9D0A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3" y="1880"/>
              <a:ext cx="12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xmlns="" id="{903B6738-6B17-4FC2-9F57-9D2E94CF7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" y="1599"/>
              <a:ext cx="1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xmlns="" id="{399C4F78-6237-4DBC-9AD8-D4DC134CC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" y="1599"/>
              <a:ext cx="1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xmlns="" id="{55303079-9C39-4E85-8F00-AE0757C47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1599"/>
              <a:ext cx="3416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xmlns="" id="{BA40FCD3-7258-4F91-A081-E35E2921C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9" y="1599"/>
              <a:ext cx="1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xmlns="" id="{81A73757-F16C-4369-B177-FE6978BCA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0" y="1599"/>
              <a:ext cx="3548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xmlns="" id="{61E4F59D-0CBD-4D71-868A-6E819A003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8" y="1599"/>
              <a:ext cx="1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xmlns="" id="{E14681DF-41AB-4DC3-A73E-67E58F8AF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8" y="1599"/>
              <a:ext cx="1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xmlns="" id="{3556408A-8C8A-4405-A00A-85100D9BE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" y="1609"/>
              <a:ext cx="11" cy="5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xmlns="" id="{EB583F85-D6B0-4804-A2BF-D9EAA81B8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9" y="1609"/>
              <a:ext cx="11" cy="5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xmlns="" id="{0E7D2A47-E383-460B-9393-35D96E3FE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8" y="1609"/>
              <a:ext cx="11" cy="5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xmlns="" id="{3094B9CE-512F-4DE1-8246-058FBC6397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60" y="2910"/>
              <a:ext cx="906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Штатных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xmlns="" id="{F9F4E84F-C832-4327-84A0-49DDA53B17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52" y="2606"/>
              <a:ext cx="12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xmlns="" id="{1250D3F9-DA75-4DAB-A2D6-CEF91FC460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005" y="3302"/>
              <a:ext cx="12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xmlns="" id="{02589E6D-561F-4875-A3A0-7482B5C180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18" y="2678"/>
              <a:ext cx="1293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Фактическое 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xmlns="" id="{ECC9B683-5EEF-44BF-9624-538CAF9968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967" y="2943"/>
              <a:ext cx="840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наличие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xmlns="" id="{C914F8D4-C3BC-46EE-851B-246FA6643DB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973" y="2639"/>
              <a:ext cx="144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физических лиц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4">
              <a:extLst>
                <a:ext uri="{FF2B5EF4-FFF2-40B4-BE49-F238E27FC236}">
                  <a16:creationId xmlns:a16="http://schemas.microsoft.com/office/drawing/2014/main" xmlns="" id="{8C28751F-FAA6-4B4C-8CDE-D37BD78A46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636" y="2172"/>
              <a:ext cx="12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5">
              <a:extLst>
                <a:ext uri="{FF2B5EF4-FFF2-40B4-BE49-F238E27FC236}">
                  <a16:creationId xmlns:a16="http://schemas.microsoft.com/office/drawing/2014/main" xmlns="" id="{B3CDB1CF-2027-484E-A849-5119483ECAB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89" y="3301"/>
              <a:ext cx="12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6">
              <a:extLst>
                <a:ext uri="{FF2B5EF4-FFF2-40B4-BE49-F238E27FC236}">
                  <a16:creationId xmlns:a16="http://schemas.microsoft.com/office/drawing/2014/main" xmlns="" id="{A7FFA495-9542-4140-8919-1102D8F64C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586" y="2588"/>
              <a:ext cx="154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Укомплектованн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7">
              <a:extLst>
                <a:ext uri="{FF2B5EF4-FFF2-40B4-BE49-F238E27FC236}">
                  <a16:creationId xmlns:a16="http://schemas.microsoft.com/office/drawing/2014/main" xmlns="" id="{137DD4AD-EB9D-4A31-B96C-FD87F0EAA7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337" y="3019"/>
              <a:ext cx="685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ость %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8">
              <a:extLst>
                <a:ext uri="{FF2B5EF4-FFF2-40B4-BE49-F238E27FC236}">
                  <a16:creationId xmlns:a16="http://schemas.microsoft.com/office/drawing/2014/main" xmlns="" id="{8338BF11-52F8-4F74-AD80-65549209F7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619" y="2808"/>
              <a:ext cx="12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39">
              <a:extLst>
                <a:ext uri="{FF2B5EF4-FFF2-40B4-BE49-F238E27FC236}">
                  <a16:creationId xmlns:a16="http://schemas.microsoft.com/office/drawing/2014/main" xmlns="" id="{88BDFD75-D4D5-47D9-A963-7B675B3613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338" y="2710"/>
              <a:ext cx="1304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Коэффициент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40">
              <a:extLst>
                <a:ext uri="{FF2B5EF4-FFF2-40B4-BE49-F238E27FC236}">
                  <a16:creationId xmlns:a16="http://schemas.microsoft.com/office/drawing/2014/main" xmlns="" id="{71210E4E-EC68-49B7-8542-10A6F0E43A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496" y="2560"/>
              <a:ext cx="1603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совместительства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1">
              <a:extLst>
                <a:ext uri="{FF2B5EF4-FFF2-40B4-BE49-F238E27FC236}">
                  <a16:creationId xmlns:a16="http://schemas.microsoft.com/office/drawing/2014/main" xmlns="" id="{D0B55B5A-1E90-4410-8104-F2945EF7B2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238" y="2045"/>
              <a:ext cx="12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42">
              <a:extLst>
                <a:ext uri="{FF2B5EF4-FFF2-40B4-BE49-F238E27FC236}">
                  <a16:creationId xmlns:a16="http://schemas.microsoft.com/office/drawing/2014/main" xmlns="" id="{5C6F1CF6-3ECA-4A81-A830-134BDAED66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576" y="2909"/>
              <a:ext cx="906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Штатных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3">
              <a:extLst>
                <a:ext uri="{FF2B5EF4-FFF2-40B4-BE49-F238E27FC236}">
                  <a16:creationId xmlns:a16="http://schemas.microsoft.com/office/drawing/2014/main" xmlns="" id="{A4473A38-9EF3-4250-BC65-5BA7E58805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968" y="2605"/>
              <a:ext cx="12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4">
              <a:extLst>
                <a:ext uri="{FF2B5EF4-FFF2-40B4-BE49-F238E27FC236}">
                  <a16:creationId xmlns:a16="http://schemas.microsoft.com/office/drawing/2014/main" xmlns="" id="{5B0ACCF0-5138-46AE-B010-40388F3C04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123" y="2715"/>
              <a:ext cx="1293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Фактическое 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5">
              <a:extLst>
                <a:ext uri="{FF2B5EF4-FFF2-40B4-BE49-F238E27FC236}">
                  <a16:creationId xmlns:a16="http://schemas.microsoft.com/office/drawing/2014/main" xmlns="" id="{940A746E-495E-4A4E-B1F2-9DA3E3EB5E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659" y="2942"/>
              <a:ext cx="840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наличие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46">
              <a:extLst>
                <a:ext uri="{FF2B5EF4-FFF2-40B4-BE49-F238E27FC236}">
                  <a16:creationId xmlns:a16="http://schemas.microsoft.com/office/drawing/2014/main" xmlns="" id="{CA4EBDDE-EBEF-4611-BBA7-B19475E69C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643" y="2616"/>
              <a:ext cx="149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физических лиц 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7">
              <a:extLst>
                <a:ext uri="{FF2B5EF4-FFF2-40B4-BE49-F238E27FC236}">
                  <a16:creationId xmlns:a16="http://schemas.microsoft.com/office/drawing/2014/main" xmlns="" id="{872BB16F-D8DA-45AB-B116-141D85DEEE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328" y="2133"/>
              <a:ext cx="12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8">
              <a:extLst>
                <a:ext uri="{FF2B5EF4-FFF2-40B4-BE49-F238E27FC236}">
                  <a16:creationId xmlns:a16="http://schemas.microsoft.com/office/drawing/2014/main" xmlns="" id="{2E747D9A-9CC5-4A10-807E-A1A151115C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748" y="3301"/>
              <a:ext cx="12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49">
              <a:extLst>
                <a:ext uri="{FF2B5EF4-FFF2-40B4-BE49-F238E27FC236}">
                  <a16:creationId xmlns:a16="http://schemas.microsoft.com/office/drawing/2014/main" xmlns="" id="{B1A49521-CA16-46E1-9FAF-EABF88AC91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279" y="2661"/>
              <a:ext cx="154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Укомплектованн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50">
              <a:extLst>
                <a:ext uri="{FF2B5EF4-FFF2-40B4-BE49-F238E27FC236}">
                  <a16:creationId xmlns:a16="http://schemas.microsoft.com/office/drawing/2014/main" xmlns="" id="{E0B4DBBE-E2A2-4774-ABDB-E93B412AF1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004" y="3038"/>
              <a:ext cx="68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ость %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51">
              <a:extLst>
                <a:ext uri="{FF2B5EF4-FFF2-40B4-BE49-F238E27FC236}">
                  <a16:creationId xmlns:a16="http://schemas.microsoft.com/office/drawing/2014/main" xmlns="" id="{F631172A-F6C9-49B3-855D-8E265745AA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378" y="2808"/>
              <a:ext cx="12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2">
              <a:extLst>
                <a:ext uri="{FF2B5EF4-FFF2-40B4-BE49-F238E27FC236}">
                  <a16:creationId xmlns:a16="http://schemas.microsoft.com/office/drawing/2014/main" xmlns="" id="{0A1849B8-A2D4-434D-9C8E-4EFDA62601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997" y="2710"/>
              <a:ext cx="1304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Коэффициент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53">
              <a:extLst>
                <a:ext uri="{FF2B5EF4-FFF2-40B4-BE49-F238E27FC236}">
                  <a16:creationId xmlns:a16="http://schemas.microsoft.com/office/drawing/2014/main" xmlns="" id="{498EC12B-27E7-4603-80AF-A0D3F09230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156" y="2560"/>
              <a:ext cx="1603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совместительства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4">
              <a:extLst>
                <a:ext uri="{FF2B5EF4-FFF2-40B4-BE49-F238E27FC236}">
                  <a16:creationId xmlns:a16="http://schemas.microsoft.com/office/drawing/2014/main" xmlns="" id="{6278414C-6426-4503-BAAE-EE0C478F16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897" y="2046"/>
              <a:ext cx="12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5">
              <a:extLst>
                <a:ext uri="{FF2B5EF4-FFF2-40B4-BE49-F238E27FC236}">
                  <a16:creationId xmlns:a16="http://schemas.microsoft.com/office/drawing/2014/main" xmlns="" id="{64485C77-D2BE-4ECB-933A-B01C8631A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" y="2141"/>
              <a:ext cx="11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56">
              <a:extLst>
                <a:ext uri="{FF2B5EF4-FFF2-40B4-BE49-F238E27FC236}">
                  <a16:creationId xmlns:a16="http://schemas.microsoft.com/office/drawing/2014/main" xmlns="" id="{5DE86FD5-FB45-405B-B5C2-75A0358E1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2141"/>
              <a:ext cx="453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57">
              <a:extLst>
                <a:ext uri="{FF2B5EF4-FFF2-40B4-BE49-F238E27FC236}">
                  <a16:creationId xmlns:a16="http://schemas.microsoft.com/office/drawing/2014/main" xmlns="" id="{4266CDD4-9A12-4F44-877C-112BF1FA4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" y="2141"/>
              <a:ext cx="11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58">
              <a:extLst>
                <a:ext uri="{FF2B5EF4-FFF2-40B4-BE49-F238E27FC236}">
                  <a16:creationId xmlns:a16="http://schemas.microsoft.com/office/drawing/2014/main" xmlns="" id="{C29E5386-CC21-47FA-9778-CE84055EC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" y="2141"/>
              <a:ext cx="962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59">
              <a:extLst>
                <a:ext uri="{FF2B5EF4-FFF2-40B4-BE49-F238E27FC236}">
                  <a16:creationId xmlns:a16="http://schemas.microsoft.com/office/drawing/2014/main" xmlns="" id="{027AF9E7-14FE-4BBF-8874-8C4EDE07E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2141"/>
              <a:ext cx="11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60">
              <a:extLst>
                <a:ext uri="{FF2B5EF4-FFF2-40B4-BE49-F238E27FC236}">
                  <a16:creationId xmlns:a16="http://schemas.microsoft.com/office/drawing/2014/main" xmlns="" id="{76EA7D57-BE9D-49CA-AB28-0C87C8870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0" y="2141"/>
              <a:ext cx="92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61">
              <a:extLst>
                <a:ext uri="{FF2B5EF4-FFF2-40B4-BE49-F238E27FC236}">
                  <a16:creationId xmlns:a16="http://schemas.microsoft.com/office/drawing/2014/main" xmlns="" id="{FA44D2C0-732A-472E-A49D-4E18184F5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2141"/>
              <a:ext cx="11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62">
              <a:extLst>
                <a:ext uri="{FF2B5EF4-FFF2-40B4-BE49-F238E27FC236}">
                  <a16:creationId xmlns:a16="http://schemas.microsoft.com/office/drawing/2014/main" xmlns="" id="{7FD5453A-6B5F-41AA-B763-88AA025FC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0" y="2141"/>
              <a:ext cx="103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63">
              <a:extLst>
                <a:ext uri="{FF2B5EF4-FFF2-40B4-BE49-F238E27FC236}">
                  <a16:creationId xmlns:a16="http://schemas.microsoft.com/office/drawing/2014/main" xmlns="" id="{64BFE6D6-DEC3-4211-8D94-3C18CCC35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9" y="2141"/>
              <a:ext cx="11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xmlns="" id="{65CA466B-350C-455E-9118-5DDB0C9E8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0" y="2141"/>
              <a:ext cx="718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65">
              <a:extLst>
                <a:ext uri="{FF2B5EF4-FFF2-40B4-BE49-F238E27FC236}">
                  <a16:creationId xmlns:a16="http://schemas.microsoft.com/office/drawing/2014/main" xmlns="" id="{5AFEADB9-C953-464F-B8E9-4DCD9F740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8" y="2141"/>
              <a:ext cx="11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66">
              <a:extLst>
                <a:ext uri="{FF2B5EF4-FFF2-40B4-BE49-F238E27FC236}">
                  <a16:creationId xmlns:a16="http://schemas.microsoft.com/office/drawing/2014/main" xmlns="" id="{EA7B484D-19C8-49CE-BDBD-B6C0AF0ED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9" y="2141"/>
              <a:ext cx="103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67">
              <a:extLst>
                <a:ext uri="{FF2B5EF4-FFF2-40B4-BE49-F238E27FC236}">
                  <a16:creationId xmlns:a16="http://schemas.microsoft.com/office/drawing/2014/main" xmlns="" id="{C89A67B6-8617-48F2-8377-C197C227C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8" y="2141"/>
              <a:ext cx="11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68">
              <a:extLst>
                <a:ext uri="{FF2B5EF4-FFF2-40B4-BE49-F238E27FC236}">
                  <a16:creationId xmlns:a16="http://schemas.microsoft.com/office/drawing/2014/main" xmlns="" id="{F0A9ECDF-5B80-4AB3-AF02-FA8EF487D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9" y="2141"/>
              <a:ext cx="818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69">
              <a:extLst>
                <a:ext uri="{FF2B5EF4-FFF2-40B4-BE49-F238E27FC236}">
                  <a16:creationId xmlns:a16="http://schemas.microsoft.com/office/drawing/2014/main" xmlns="" id="{A216D305-2346-498A-B35D-EBEA1DB56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7" y="2141"/>
              <a:ext cx="12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70">
              <a:extLst>
                <a:ext uri="{FF2B5EF4-FFF2-40B4-BE49-F238E27FC236}">
                  <a16:creationId xmlns:a16="http://schemas.microsoft.com/office/drawing/2014/main" xmlns="" id="{653B345B-77A7-4147-A191-457A88666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9" y="2141"/>
              <a:ext cx="93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71">
              <a:extLst>
                <a:ext uri="{FF2B5EF4-FFF2-40B4-BE49-F238E27FC236}">
                  <a16:creationId xmlns:a16="http://schemas.microsoft.com/office/drawing/2014/main" xmlns="" id="{F934917F-90B3-4F4C-9217-1DF5D1802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8" y="2141"/>
              <a:ext cx="11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72">
              <a:extLst>
                <a:ext uri="{FF2B5EF4-FFF2-40B4-BE49-F238E27FC236}">
                  <a16:creationId xmlns:a16="http://schemas.microsoft.com/office/drawing/2014/main" xmlns="" id="{A47C08A8-39C7-43BF-82E5-AE2B5FA21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" y="2150"/>
              <a:ext cx="11" cy="140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73">
              <a:extLst>
                <a:ext uri="{FF2B5EF4-FFF2-40B4-BE49-F238E27FC236}">
                  <a16:creationId xmlns:a16="http://schemas.microsoft.com/office/drawing/2014/main" xmlns="" id="{533A72A2-6A71-48F8-B0F1-2B87F5839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" y="2150"/>
              <a:ext cx="11" cy="140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74">
              <a:extLst>
                <a:ext uri="{FF2B5EF4-FFF2-40B4-BE49-F238E27FC236}">
                  <a16:creationId xmlns:a16="http://schemas.microsoft.com/office/drawing/2014/main" xmlns="" id="{702C4E6B-18A8-478C-A336-AFE27D903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2150"/>
              <a:ext cx="11" cy="140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75">
              <a:extLst>
                <a:ext uri="{FF2B5EF4-FFF2-40B4-BE49-F238E27FC236}">
                  <a16:creationId xmlns:a16="http://schemas.microsoft.com/office/drawing/2014/main" xmlns="" id="{08016764-5E11-4E57-A8F2-CFF709176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2150"/>
              <a:ext cx="11" cy="140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76">
              <a:extLst>
                <a:ext uri="{FF2B5EF4-FFF2-40B4-BE49-F238E27FC236}">
                  <a16:creationId xmlns:a16="http://schemas.microsoft.com/office/drawing/2014/main" xmlns="" id="{95599D4D-7BB4-4B4E-B8D3-5BA4F74EB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9" y="2150"/>
              <a:ext cx="11" cy="140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77">
              <a:extLst>
                <a:ext uri="{FF2B5EF4-FFF2-40B4-BE49-F238E27FC236}">
                  <a16:creationId xmlns:a16="http://schemas.microsoft.com/office/drawing/2014/main" xmlns="" id="{360E0294-9B90-491C-AF5D-991016F4C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8" y="2150"/>
              <a:ext cx="11" cy="140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78">
              <a:extLst>
                <a:ext uri="{FF2B5EF4-FFF2-40B4-BE49-F238E27FC236}">
                  <a16:creationId xmlns:a16="http://schemas.microsoft.com/office/drawing/2014/main" xmlns="" id="{4D0E6419-CBF5-45A2-A30F-876F19B1D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8" y="2150"/>
              <a:ext cx="11" cy="140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79">
              <a:extLst>
                <a:ext uri="{FF2B5EF4-FFF2-40B4-BE49-F238E27FC236}">
                  <a16:creationId xmlns:a16="http://schemas.microsoft.com/office/drawing/2014/main" xmlns="" id="{A9BA8CA5-AF00-4628-8173-07667D2D6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7" y="2150"/>
              <a:ext cx="12" cy="140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80">
              <a:extLst>
                <a:ext uri="{FF2B5EF4-FFF2-40B4-BE49-F238E27FC236}">
                  <a16:creationId xmlns:a16="http://schemas.microsoft.com/office/drawing/2014/main" xmlns="" id="{A0D38B6C-B95E-4ACB-848F-0D85CC02C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8" y="2150"/>
              <a:ext cx="11" cy="140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81">
              <a:extLst>
                <a:ext uri="{FF2B5EF4-FFF2-40B4-BE49-F238E27FC236}">
                  <a16:creationId xmlns:a16="http://schemas.microsoft.com/office/drawing/2014/main" xmlns="" id="{21C6CAF5-D15A-42F2-8B0C-F3C1A1402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" y="3561"/>
              <a:ext cx="18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24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82">
              <a:extLst>
                <a:ext uri="{FF2B5EF4-FFF2-40B4-BE49-F238E27FC236}">
                  <a16:creationId xmlns:a16="http://schemas.microsoft.com/office/drawing/2014/main" xmlns="" id="{4594537A-93EF-4F30-9DA8-2B9506EF6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" y="3561"/>
              <a:ext cx="14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83">
              <a:extLst>
                <a:ext uri="{FF2B5EF4-FFF2-40B4-BE49-F238E27FC236}">
                  <a16:creationId xmlns:a16="http://schemas.microsoft.com/office/drawing/2014/main" xmlns="" id="{EB57A8A1-E869-4520-AF6D-C64B57E64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" y="3561"/>
              <a:ext cx="298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14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84">
              <a:extLst>
                <a:ext uri="{FF2B5EF4-FFF2-40B4-BE49-F238E27FC236}">
                  <a16:creationId xmlns:a16="http://schemas.microsoft.com/office/drawing/2014/main" xmlns="" id="{5F4F55DD-50B4-4443-80F5-00DA628AE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" y="3561"/>
              <a:ext cx="14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85">
              <a:extLst>
                <a:ext uri="{FF2B5EF4-FFF2-40B4-BE49-F238E27FC236}">
                  <a16:creationId xmlns:a16="http://schemas.microsoft.com/office/drawing/2014/main" xmlns="" id="{8114D425-FC10-44C4-A0A8-09800745C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8" y="3561"/>
              <a:ext cx="52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77,1 %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86">
              <a:extLst>
                <a:ext uri="{FF2B5EF4-FFF2-40B4-BE49-F238E27FC236}">
                  <a16:creationId xmlns:a16="http://schemas.microsoft.com/office/drawing/2014/main" xmlns="" id="{6ABF4A71-596A-4D1C-891D-5C36C7F58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4" y="3561"/>
              <a:ext cx="14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87">
              <a:extLst>
                <a:ext uri="{FF2B5EF4-FFF2-40B4-BE49-F238E27FC236}">
                  <a16:creationId xmlns:a16="http://schemas.microsoft.com/office/drawing/2014/main" xmlns="" id="{3C1B3B9B-7A1C-49BE-A5FA-7D10BD941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8" y="3561"/>
              <a:ext cx="453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1,53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88">
              <a:extLst>
                <a:ext uri="{FF2B5EF4-FFF2-40B4-BE49-F238E27FC236}">
                  <a16:creationId xmlns:a16="http://schemas.microsoft.com/office/drawing/2014/main" xmlns="" id="{FEDA3DAE-A805-4C99-B55B-3F03C5252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2" y="3561"/>
              <a:ext cx="14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89">
              <a:extLst>
                <a:ext uri="{FF2B5EF4-FFF2-40B4-BE49-F238E27FC236}">
                  <a16:creationId xmlns:a16="http://schemas.microsoft.com/office/drawing/2014/main" xmlns="" id="{4CDD012A-CB12-4A14-80A2-63DCFFF3E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7" y="3561"/>
              <a:ext cx="18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24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90">
              <a:extLst>
                <a:ext uri="{FF2B5EF4-FFF2-40B4-BE49-F238E27FC236}">
                  <a16:creationId xmlns:a16="http://schemas.microsoft.com/office/drawing/2014/main" xmlns="" id="{06A0D080-7E13-4412-9A76-1AB12290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6" y="3561"/>
              <a:ext cx="14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91">
              <a:extLst>
                <a:ext uri="{FF2B5EF4-FFF2-40B4-BE49-F238E27FC236}">
                  <a16:creationId xmlns:a16="http://schemas.microsoft.com/office/drawing/2014/main" xmlns="" id="{4F863F44-F2FA-4601-A750-F5A0BCCF1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8" y="3561"/>
              <a:ext cx="298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21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92">
              <a:extLst>
                <a:ext uri="{FF2B5EF4-FFF2-40B4-BE49-F238E27FC236}">
                  <a16:creationId xmlns:a16="http://schemas.microsoft.com/office/drawing/2014/main" xmlns="" id="{460E855A-BBBC-41C0-8F50-533F33F04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7" y="3561"/>
              <a:ext cx="14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93">
              <a:extLst>
                <a:ext uri="{FF2B5EF4-FFF2-40B4-BE49-F238E27FC236}">
                  <a16:creationId xmlns:a16="http://schemas.microsoft.com/office/drawing/2014/main" xmlns="" id="{95BFC00F-A630-4624-8F89-79B71867E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7" y="3561"/>
              <a:ext cx="4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91,7%</a:t>
              </a:r>
            </a:p>
          </p:txBody>
        </p:sp>
        <p:sp>
          <p:nvSpPr>
            <p:cNvPr id="96" name="Rectangle 94">
              <a:extLst>
                <a:ext uri="{FF2B5EF4-FFF2-40B4-BE49-F238E27FC236}">
                  <a16:creationId xmlns:a16="http://schemas.microsoft.com/office/drawing/2014/main" xmlns="" id="{8E61F32A-147A-486A-B274-53345B9F5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5" y="3561"/>
              <a:ext cx="14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95">
              <a:extLst>
                <a:ext uri="{FF2B5EF4-FFF2-40B4-BE49-F238E27FC236}">
                  <a16:creationId xmlns:a16="http://schemas.microsoft.com/office/drawing/2014/main" xmlns="" id="{AFDFAAAC-4A17-4C2D-B56A-D619A75FA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7" y="3561"/>
              <a:ext cx="453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1,09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96">
              <a:extLst>
                <a:ext uri="{FF2B5EF4-FFF2-40B4-BE49-F238E27FC236}">
                  <a16:creationId xmlns:a16="http://schemas.microsoft.com/office/drawing/2014/main" xmlns="" id="{DFA88962-BD37-4A03-9D40-0DAAF5E9C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1" y="3561"/>
              <a:ext cx="14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97">
              <a:extLst>
                <a:ext uri="{FF2B5EF4-FFF2-40B4-BE49-F238E27FC236}">
                  <a16:creationId xmlns:a16="http://schemas.microsoft.com/office/drawing/2014/main" xmlns="" id="{5937C601-F623-4F2B-AA99-3B1DB5C8B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" y="3552"/>
              <a:ext cx="11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Rectangle 98">
              <a:extLst>
                <a:ext uri="{FF2B5EF4-FFF2-40B4-BE49-F238E27FC236}">
                  <a16:creationId xmlns:a16="http://schemas.microsoft.com/office/drawing/2014/main" xmlns="" id="{1FC23B30-017C-49E3-BC9F-14C78A59A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3552"/>
              <a:ext cx="453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Rectangle 99">
              <a:extLst>
                <a:ext uri="{FF2B5EF4-FFF2-40B4-BE49-F238E27FC236}">
                  <a16:creationId xmlns:a16="http://schemas.microsoft.com/office/drawing/2014/main" xmlns="" id="{C2799A4A-09E7-4F9D-8ED5-071AEF120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" y="3552"/>
              <a:ext cx="11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Rectangle 100">
              <a:extLst>
                <a:ext uri="{FF2B5EF4-FFF2-40B4-BE49-F238E27FC236}">
                  <a16:creationId xmlns:a16="http://schemas.microsoft.com/office/drawing/2014/main" xmlns="" id="{C374C55E-A54A-452E-B12B-1BA90AA7B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" y="3552"/>
              <a:ext cx="962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Rectangle 101">
              <a:extLst>
                <a:ext uri="{FF2B5EF4-FFF2-40B4-BE49-F238E27FC236}">
                  <a16:creationId xmlns:a16="http://schemas.microsoft.com/office/drawing/2014/main" xmlns="" id="{5EB0DD1A-AA7B-46BA-850F-6EFA9AE2A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3552"/>
              <a:ext cx="11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Rectangle 102">
              <a:extLst>
                <a:ext uri="{FF2B5EF4-FFF2-40B4-BE49-F238E27FC236}">
                  <a16:creationId xmlns:a16="http://schemas.microsoft.com/office/drawing/2014/main" xmlns="" id="{05B81E0F-81FB-450D-9484-466077C87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0" y="3552"/>
              <a:ext cx="92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Rectangle 103">
              <a:extLst>
                <a:ext uri="{FF2B5EF4-FFF2-40B4-BE49-F238E27FC236}">
                  <a16:creationId xmlns:a16="http://schemas.microsoft.com/office/drawing/2014/main" xmlns="" id="{59F8260A-F347-4BA3-AE19-4BD21C995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552"/>
              <a:ext cx="11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Rectangle 104">
              <a:extLst>
                <a:ext uri="{FF2B5EF4-FFF2-40B4-BE49-F238E27FC236}">
                  <a16:creationId xmlns:a16="http://schemas.microsoft.com/office/drawing/2014/main" xmlns="" id="{98E4FC62-BE2E-4050-A4CC-C5F7F66AE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0" y="3552"/>
              <a:ext cx="103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Rectangle 105">
              <a:extLst>
                <a:ext uri="{FF2B5EF4-FFF2-40B4-BE49-F238E27FC236}">
                  <a16:creationId xmlns:a16="http://schemas.microsoft.com/office/drawing/2014/main" xmlns="" id="{146240DD-BB60-4A5F-93A3-42B58326C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9" y="3552"/>
              <a:ext cx="11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Rectangle 106">
              <a:extLst>
                <a:ext uri="{FF2B5EF4-FFF2-40B4-BE49-F238E27FC236}">
                  <a16:creationId xmlns:a16="http://schemas.microsoft.com/office/drawing/2014/main" xmlns="" id="{5084FAB1-BEF7-4764-89B3-C42CDDE80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0" y="3552"/>
              <a:ext cx="718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Rectangle 107">
              <a:extLst>
                <a:ext uri="{FF2B5EF4-FFF2-40B4-BE49-F238E27FC236}">
                  <a16:creationId xmlns:a16="http://schemas.microsoft.com/office/drawing/2014/main" xmlns="" id="{4059D340-FFD8-46D4-BA11-301E21550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8" y="3552"/>
              <a:ext cx="11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" name="Rectangle 108">
              <a:extLst>
                <a:ext uri="{FF2B5EF4-FFF2-40B4-BE49-F238E27FC236}">
                  <a16:creationId xmlns:a16="http://schemas.microsoft.com/office/drawing/2014/main" xmlns="" id="{5CC85051-EDB7-4D6D-B432-CD4E4567D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9" y="3552"/>
              <a:ext cx="103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Rectangle 109">
              <a:extLst>
                <a:ext uri="{FF2B5EF4-FFF2-40B4-BE49-F238E27FC236}">
                  <a16:creationId xmlns:a16="http://schemas.microsoft.com/office/drawing/2014/main" xmlns="" id="{A402D55C-36BF-4BF1-942F-DD43E130B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8" y="3552"/>
              <a:ext cx="11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Rectangle 110">
              <a:extLst>
                <a:ext uri="{FF2B5EF4-FFF2-40B4-BE49-F238E27FC236}">
                  <a16:creationId xmlns:a16="http://schemas.microsoft.com/office/drawing/2014/main" xmlns="" id="{949FD368-6A9A-4256-BB51-9DF58935A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9" y="3552"/>
              <a:ext cx="818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Rectangle 111">
              <a:extLst>
                <a:ext uri="{FF2B5EF4-FFF2-40B4-BE49-F238E27FC236}">
                  <a16:creationId xmlns:a16="http://schemas.microsoft.com/office/drawing/2014/main" xmlns="" id="{DCD8D65D-BCB6-495F-846D-A1B1EB24E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7" y="3552"/>
              <a:ext cx="12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" name="Rectangle 112">
              <a:extLst>
                <a:ext uri="{FF2B5EF4-FFF2-40B4-BE49-F238E27FC236}">
                  <a16:creationId xmlns:a16="http://schemas.microsoft.com/office/drawing/2014/main" xmlns="" id="{A7D5854E-F59F-4201-88BF-C116C028A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9" y="3552"/>
              <a:ext cx="93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Rectangle 113">
              <a:extLst>
                <a:ext uri="{FF2B5EF4-FFF2-40B4-BE49-F238E27FC236}">
                  <a16:creationId xmlns:a16="http://schemas.microsoft.com/office/drawing/2014/main" xmlns="" id="{4CD1AD69-3BEA-487B-8A74-BE4226556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8" y="3552"/>
              <a:ext cx="11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Rectangle 114">
              <a:extLst>
                <a:ext uri="{FF2B5EF4-FFF2-40B4-BE49-F238E27FC236}">
                  <a16:creationId xmlns:a16="http://schemas.microsoft.com/office/drawing/2014/main" xmlns="" id="{15C924FE-A767-44EC-8CEA-87A0D1E20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" y="3561"/>
              <a:ext cx="11" cy="3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Rectangle 115">
              <a:extLst>
                <a:ext uri="{FF2B5EF4-FFF2-40B4-BE49-F238E27FC236}">
                  <a16:creationId xmlns:a16="http://schemas.microsoft.com/office/drawing/2014/main" xmlns="" id="{7E647E42-07E5-4EA2-86AC-87948E798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" y="3880"/>
              <a:ext cx="1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Rectangle 116">
              <a:extLst>
                <a:ext uri="{FF2B5EF4-FFF2-40B4-BE49-F238E27FC236}">
                  <a16:creationId xmlns:a16="http://schemas.microsoft.com/office/drawing/2014/main" xmlns="" id="{94051D4B-0B59-4FE2-8A31-17DCCF0E5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" y="3880"/>
              <a:ext cx="1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Rectangle 117">
              <a:extLst>
                <a:ext uri="{FF2B5EF4-FFF2-40B4-BE49-F238E27FC236}">
                  <a16:creationId xmlns:a16="http://schemas.microsoft.com/office/drawing/2014/main" xmlns="" id="{3FA18574-D98C-476B-9AA5-87867A730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3880"/>
              <a:ext cx="453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Rectangle 118">
              <a:extLst>
                <a:ext uri="{FF2B5EF4-FFF2-40B4-BE49-F238E27FC236}">
                  <a16:creationId xmlns:a16="http://schemas.microsoft.com/office/drawing/2014/main" xmlns="" id="{C265F7B9-40F8-4BFC-9262-AB3BA8D5B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" y="3561"/>
              <a:ext cx="11" cy="3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Rectangle 119">
              <a:extLst>
                <a:ext uri="{FF2B5EF4-FFF2-40B4-BE49-F238E27FC236}">
                  <a16:creationId xmlns:a16="http://schemas.microsoft.com/office/drawing/2014/main" xmlns="" id="{334D245D-CB06-4967-9605-141F5E4B3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" y="3880"/>
              <a:ext cx="1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Rectangle 120">
              <a:extLst>
                <a:ext uri="{FF2B5EF4-FFF2-40B4-BE49-F238E27FC236}">
                  <a16:creationId xmlns:a16="http://schemas.microsoft.com/office/drawing/2014/main" xmlns="" id="{94DC083C-B4CF-4ACE-AE16-00901D31C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" y="3880"/>
              <a:ext cx="962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" name="Rectangle 121">
              <a:extLst>
                <a:ext uri="{FF2B5EF4-FFF2-40B4-BE49-F238E27FC236}">
                  <a16:creationId xmlns:a16="http://schemas.microsoft.com/office/drawing/2014/main" xmlns="" id="{F2E99674-2D35-4028-A94E-7F2D46BA7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3561"/>
              <a:ext cx="11" cy="3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Rectangle 122">
              <a:extLst>
                <a:ext uri="{FF2B5EF4-FFF2-40B4-BE49-F238E27FC236}">
                  <a16:creationId xmlns:a16="http://schemas.microsoft.com/office/drawing/2014/main" xmlns="" id="{3C333FDC-8D12-41CD-84C6-76FF1E525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3880"/>
              <a:ext cx="1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Rectangle 123">
              <a:extLst>
                <a:ext uri="{FF2B5EF4-FFF2-40B4-BE49-F238E27FC236}">
                  <a16:creationId xmlns:a16="http://schemas.microsoft.com/office/drawing/2014/main" xmlns="" id="{F8CCB77D-A59C-48F0-9E5B-0805F8C44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0" y="3880"/>
              <a:ext cx="929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Rectangle 124">
              <a:extLst>
                <a:ext uri="{FF2B5EF4-FFF2-40B4-BE49-F238E27FC236}">
                  <a16:creationId xmlns:a16="http://schemas.microsoft.com/office/drawing/2014/main" xmlns="" id="{73BB3D7B-71A5-4325-A707-3FC714FD5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561"/>
              <a:ext cx="11" cy="3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Rectangle 125">
              <a:extLst>
                <a:ext uri="{FF2B5EF4-FFF2-40B4-BE49-F238E27FC236}">
                  <a16:creationId xmlns:a16="http://schemas.microsoft.com/office/drawing/2014/main" xmlns="" id="{D0582C69-A0C6-4DC6-B3A3-F99C2E0F5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880"/>
              <a:ext cx="1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Rectangle 126">
              <a:extLst>
                <a:ext uri="{FF2B5EF4-FFF2-40B4-BE49-F238E27FC236}">
                  <a16:creationId xmlns:a16="http://schemas.microsoft.com/office/drawing/2014/main" xmlns="" id="{56ED38C4-E15E-49E0-AE44-DD470B3D6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0" y="3880"/>
              <a:ext cx="1039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Rectangle 127">
              <a:extLst>
                <a:ext uri="{FF2B5EF4-FFF2-40B4-BE49-F238E27FC236}">
                  <a16:creationId xmlns:a16="http://schemas.microsoft.com/office/drawing/2014/main" xmlns="" id="{35E3FD93-E71C-420B-B288-F577CBC85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9" y="3561"/>
              <a:ext cx="11" cy="3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Rectangle 128">
              <a:extLst>
                <a:ext uri="{FF2B5EF4-FFF2-40B4-BE49-F238E27FC236}">
                  <a16:creationId xmlns:a16="http://schemas.microsoft.com/office/drawing/2014/main" xmlns="" id="{87D93B3A-B500-49D6-B1A0-67262ECAA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9" y="3880"/>
              <a:ext cx="1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Rectangle 129">
              <a:extLst>
                <a:ext uri="{FF2B5EF4-FFF2-40B4-BE49-F238E27FC236}">
                  <a16:creationId xmlns:a16="http://schemas.microsoft.com/office/drawing/2014/main" xmlns="" id="{CBECB689-3141-42FD-8EFF-4C54139783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0" y="3880"/>
              <a:ext cx="718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Rectangle 130">
              <a:extLst>
                <a:ext uri="{FF2B5EF4-FFF2-40B4-BE49-F238E27FC236}">
                  <a16:creationId xmlns:a16="http://schemas.microsoft.com/office/drawing/2014/main" xmlns="" id="{2348F70E-4315-43B7-A241-7C0794905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8" y="3561"/>
              <a:ext cx="11" cy="3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Rectangle 131">
              <a:extLst>
                <a:ext uri="{FF2B5EF4-FFF2-40B4-BE49-F238E27FC236}">
                  <a16:creationId xmlns:a16="http://schemas.microsoft.com/office/drawing/2014/main" xmlns="" id="{9D713C70-C19A-4A0D-B65A-22CCDCC36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8" y="3880"/>
              <a:ext cx="1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Rectangle 132">
              <a:extLst>
                <a:ext uri="{FF2B5EF4-FFF2-40B4-BE49-F238E27FC236}">
                  <a16:creationId xmlns:a16="http://schemas.microsoft.com/office/drawing/2014/main" xmlns="" id="{6D4F68B3-B4F6-4EC8-B597-13275BCAC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9" y="3880"/>
              <a:ext cx="1039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Rectangle 133">
              <a:extLst>
                <a:ext uri="{FF2B5EF4-FFF2-40B4-BE49-F238E27FC236}">
                  <a16:creationId xmlns:a16="http://schemas.microsoft.com/office/drawing/2014/main" xmlns="" id="{D0D329B7-B2DD-4B71-9BE9-2E4C1AF9C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8" y="3561"/>
              <a:ext cx="11" cy="3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Rectangle 134">
              <a:extLst>
                <a:ext uri="{FF2B5EF4-FFF2-40B4-BE49-F238E27FC236}">
                  <a16:creationId xmlns:a16="http://schemas.microsoft.com/office/drawing/2014/main" xmlns="" id="{3D417EC5-ADCD-4F71-962F-8871B3428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8" y="3880"/>
              <a:ext cx="1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Rectangle 135">
              <a:extLst>
                <a:ext uri="{FF2B5EF4-FFF2-40B4-BE49-F238E27FC236}">
                  <a16:creationId xmlns:a16="http://schemas.microsoft.com/office/drawing/2014/main" xmlns="" id="{0DF3FCF8-BD30-42BD-B2B4-6F8644447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9" y="3880"/>
              <a:ext cx="818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Rectangle 136">
              <a:extLst>
                <a:ext uri="{FF2B5EF4-FFF2-40B4-BE49-F238E27FC236}">
                  <a16:creationId xmlns:a16="http://schemas.microsoft.com/office/drawing/2014/main" xmlns="" id="{2AEAD6CB-7214-49EA-A5F7-BF211DCDD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7" y="3561"/>
              <a:ext cx="12" cy="3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Rectangle 137">
              <a:extLst>
                <a:ext uri="{FF2B5EF4-FFF2-40B4-BE49-F238E27FC236}">
                  <a16:creationId xmlns:a16="http://schemas.microsoft.com/office/drawing/2014/main" xmlns="" id="{B7BE1EC6-805B-45CA-8589-0AB6A0A6F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7" y="3880"/>
              <a:ext cx="12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Rectangle 138">
              <a:extLst>
                <a:ext uri="{FF2B5EF4-FFF2-40B4-BE49-F238E27FC236}">
                  <a16:creationId xmlns:a16="http://schemas.microsoft.com/office/drawing/2014/main" xmlns="" id="{D93C9AEC-380F-40FC-AC68-9B065A931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9" y="3880"/>
              <a:ext cx="939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Rectangle 139">
              <a:extLst>
                <a:ext uri="{FF2B5EF4-FFF2-40B4-BE49-F238E27FC236}">
                  <a16:creationId xmlns:a16="http://schemas.microsoft.com/office/drawing/2014/main" xmlns="" id="{AD33E1B2-921B-47CC-A830-A9E263ECE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8" y="3561"/>
              <a:ext cx="11" cy="3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Rectangle 140">
              <a:extLst>
                <a:ext uri="{FF2B5EF4-FFF2-40B4-BE49-F238E27FC236}">
                  <a16:creationId xmlns:a16="http://schemas.microsoft.com/office/drawing/2014/main" xmlns="" id="{6ADE63CC-4495-419E-9DAB-67DA7523E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8" y="3880"/>
              <a:ext cx="1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" name="Rectangle 141">
              <a:extLst>
                <a:ext uri="{FF2B5EF4-FFF2-40B4-BE49-F238E27FC236}">
                  <a16:creationId xmlns:a16="http://schemas.microsoft.com/office/drawing/2014/main" xmlns="" id="{FD39902E-7217-4994-9824-F9741164A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8" y="3880"/>
              <a:ext cx="1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Rectangle 142">
              <a:extLst>
                <a:ext uri="{FF2B5EF4-FFF2-40B4-BE49-F238E27FC236}">
                  <a16:creationId xmlns:a16="http://schemas.microsoft.com/office/drawing/2014/main" xmlns="" id="{592584AD-F268-4F6B-900C-22F18548B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" y="3890"/>
              <a:ext cx="14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931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679F16-1AC2-4C8F-AED2-5FDA4ACBC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4766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Кадровый состав педиатрической службы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 амбулаторно—поликлинического комплекса №5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57D3243-2D0F-415E-967D-E8E9945DF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352" y="1700808"/>
            <a:ext cx="5604048" cy="1152128"/>
          </a:xfrm>
        </p:spPr>
        <p:txBody>
          <a:bodyPr/>
          <a:lstStyle/>
          <a:p>
            <a:pPr algn="ctr"/>
            <a:r>
              <a:rPr lang="ru-RU" b="1" dirty="0"/>
              <a:t>Анализ распределения педиатрических медицинских сестёр по квалификационным категориям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40909E4-72F3-499E-B086-0A14F7CC2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0" y="1828798"/>
            <a:ext cx="5460032" cy="880121"/>
          </a:xfrm>
        </p:spPr>
        <p:txBody>
          <a:bodyPr/>
          <a:lstStyle/>
          <a:p>
            <a:pPr algn="ctr"/>
            <a:r>
              <a:rPr lang="ru-RU" b="1" dirty="0"/>
              <a:t>Анализ распределения медицинских сестёр по стажу работы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AA3541D5-D1D9-43FF-BF1D-5B8591ADC03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6324600" y="2604300"/>
            <a:ext cx="5867400" cy="41938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80F9716-7B01-4C31-8F8A-BF26668542BB}"/>
              </a:ext>
            </a:extLst>
          </p:cNvPr>
          <p:cNvSpPr txBox="1"/>
          <p:nvPr/>
        </p:nvSpPr>
        <p:spPr>
          <a:xfrm>
            <a:off x="2351584" y="4221088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56A96AD-1F69-4061-8AB2-63BFE6CD7361}"/>
              </a:ext>
            </a:extLst>
          </p:cNvPr>
          <p:cNvSpPr/>
          <p:nvPr/>
        </p:nvSpPr>
        <p:spPr>
          <a:xfrm>
            <a:off x="263352" y="5949281"/>
            <a:ext cx="1152128" cy="638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60"/>
              </a:lnSpc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A3BF61A-9BB3-457C-8419-FBB0C0CF29CD}"/>
              </a:ext>
            </a:extLst>
          </p:cNvPr>
          <p:cNvSpPr txBox="1"/>
          <p:nvPr/>
        </p:nvSpPr>
        <p:spPr>
          <a:xfrm>
            <a:off x="0" y="5877273"/>
            <a:ext cx="119286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   </a:t>
            </a:r>
            <a:r>
              <a:rPr lang="ru-RU" sz="2200" b="1" dirty="0"/>
              <a:t>Высшее  образование по специальности « менеджер сестринского дела -3 человека».</a:t>
            </a:r>
          </a:p>
          <a:p>
            <a:pPr algn="ctr"/>
            <a:r>
              <a:rPr lang="ru-RU" sz="2200" b="1" dirty="0"/>
              <a:t>   Повышенный уровень образования -1 человек.</a:t>
            </a: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2"/>
          </p:nvPr>
        </p:nvGraphicFramePr>
        <p:xfrm>
          <a:off x="263352" y="2924944"/>
          <a:ext cx="5760640" cy="3070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92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847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ru-RU" sz="4400" b="1" dirty="0">
                <a:solidFill>
                  <a:srgbClr val="C00000"/>
                </a:solidFill>
                <a:latin typeface="+mj-lt"/>
              </a:rPr>
              <a:t>Процессы, </a:t>
            </a:r>
            <a:br>
              <a:rPr lang="ru-RU" sz="4400" b="1" dirty="0">
                <a:solidFill>
                  <a:srgbClr val="C00000"/>
                </a:solidFill>
                <a:latin typeface="+mj-lt"/>
              </a:rPr>
            </a:br>
            <a:r>
              <a:rPr lang="ru-RU" sz="4400" b="1" dirty="0">
                <a:solidFill>
                  <a:srgbClr val="C00000"/>
                </a:solidFill>
                <a:latin typeface="+mj-lt"/>
              </a:rPr>
              <a:t>ответственность за ведение которых,</a:t>
            </a:r>
            <a:br>
              <a:rPr lang="ru-RU" sz="4400" b="1" dirty="0">
                <a:solidFill>
                  <a:srgbClr val="C00000"/>
                </a:solidFill>
                <a:latin typeface="+mj-lt"/>
              </a:rPr>
            </a:br>
            <a:r>
              <a:rPr lang="ru-RU" sz="4400" b="1" dirty="0">
                <a:solidFill>
                  <a:srgbClr val="C00000"/>
                </a:solidFill>
                <a:latin typeface="+mj-lt"/>
              </a:rPr>
              <a:t>полностью возложена на медицинских сестёр:</a:t>
            </a:r>
            <a:endParaRPr lang="ru-RU" sz="4400" dirty="0"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68696" y="1734500"/>
            <a:ext cx="7429136" cy="5029201"/>
          </a:xfrm>
        </p:spPr>
        <p:txBody>
          <a:bodyPr>
            <a:normAutofit/>
          </a:bodyPr>
          <a:lstStyle/>
          <a:p>
            <a:pPr marL="360000" indent="2286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800" b="1" dirty="0">
                <a:solidFill>
                  <a:srgbClr val="C00000"/>
                </a:solidFill>
                <a:cs typeface="Arial" pitchFamily="34" charset="0"/>
              </a:rPr>
              <a:t>- Организация </a:t>
            </a:r>
            <a:r>
              <a:rPr lang="ru-RU" sz="2800" b="1" dirty="0">
                <a:solidFill>
                  <a:schemeClr val="tx1"/>
                </a:solidFill>
                <a:cs typeface="Arial" pitchFamily="34" charset="0"/>
              </a:rPr>
              <a:t> проведения профилактических и предварительных осмотров несовершеннолетних;</a:t>
            </a:r>
          </a:p>
          <a:p>
            <a:pPr marL="360000" indent="2286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800" b="1" dirty="0">
                <a:solidFill>
                  <a:srgbClr val="C00000"/>
                </a:solidFill>
                <a:cs typeface="Arial" pitchFamily="34" charset="0"/>
              </a:rPr>
              <a:t>- Ведение самостоятельного приёма </a:t>
            </a:r>
            <a:r>
              <a:rPr lang="ru-RU" sz="2800" b="1" dirty="0">
                <a:solidFill>
                  <a:schemeClr val="tx1"/>
                </a:solidFill>
                <a:cs typeface="Arial" pitchFamily="34" charset="0"/>
              </a:rPr>
              <a:t>пациентов, при оказании первичной доврачебной медико-санитарной помощи, под очным или заочным контролем врача.</a:t>
            </a:r>
          </a:p>
          <a:p>
            <a:pPr marL="360000" indent="2286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8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cs typeface="Arial" pitchFamily="34" charset="0"/>
              </a:rPr>
              <a:t>- Проведение сестринских услуг </a:t>
            </a:r>
            <a:r>
              <a:rPr lang="ru-RU" sz="2800" b="1" dirty="0">
                <a:solidFill>
                  <a:schemeClr val="tx1"/>
                </a:solidFill>
                <a:cs typeface="Arial" pitchFamily="34" charset="0"/>
              </a:rPr>
              <a:t>пациентам, включая диагностические мероприятия и манипуляции.</a:t>
            </a:r>
          </a:p>
          <a:p>
            <a:pPr>
              <a:buNone/>
            </a:pPr>
            <a:endParaRPr lang="ru-RU" sz="2600" dirty="0"/>
          </a:p>
        </p:txBody>
      </p:sp>
      <p:pic>
        <p:nvPicPr>
          <p:cNvPr id="2050" name="Picture 2" descr="C:\Documents and Settings\1\Рабочий стол\мс невролога Агапова Н.И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0440" y="2132856"/>
            <a:ext cx="4740216" cy="41764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12192000" cy="17281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 </a:t>
            </a:r>
            <a:r>
              <a:rPr lang="ru-RU" sz="4000" b="1" dirty="0">
                <a:solidFill>
                  <a:srgbClr val="C00000"/>
                </a:solidFill>
              </a:rPr>
              <a:t>Для организации самостоятельной деятельности медицинской сестры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 внедрено в практическую деятельность:</a:t>
            </a:r>
            <a:br>
              <a:rPr lang="ru-RU" sz="4000" b="1" dirty="0">
                <a:solidFill>
                  <a:srgbClr val="C00000"/>
                </a:solidFill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3432" y="1484784"/>
            <a:ext cx="9217024" cy="537321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600" dirty="0"/>
              <a:t> </a:t>
            </a:r>
          </a:p>
          <a:p>
            <a:pPr algn="just"/>
            <a:r>
              <a:rPr lang="ru-RU" sz="2800" b="1" dirty="0">
                <a:solidFill>
                  <a:srgbClr val="C00000"/>
                </a:solidFill>
              </a:rPr>
              <a:t>карта приёма пациента (ребенка) </a:t>
            </a:r>
            <a:r>
              <a:rPr lang="ru-RU" sz="2800" b="1" dirty="0">
                <a:solidFill>
                  <a:schemeClr val="tx1"/>
                </a:solidFill>
              </a:rPr>
              <a:t>специалистом со средним медицинским образованием.</a:t>
            </a:r>
          </a:p>
          <a:p>
            <a:pPr algn="just"/>
            <a:r>
              <a:rPr lang="ru-RU" sz="2800" b="1" dirty="0">
                <a:solidFill>
                  <a:srgbClr val="C00000"/>
                </a:solidFill>
              </a:rPr>
              <a:t>система  дифференцированной оплаты труда</a:t>
            </a:r>
            <a:r>
              <a:rPr lang="ru-RU" sz="2800" b="1" dirty="0">
                <a:solidFill>
                  <a:schemeClr val="tx1"/>
                </a:solidFill>
              </a:rPr>
              <a:t>, с целью  повышения мотивации, ориентированной на результат работы команды «врач-педиатр участковый – медицинская  сестра»,</a:t>
            </a:r>
          </a:p>
          <a:p>
            <a:pPr algn="just"/>
            <a:r>
              <a:rPr lang="ru-RU" sz="2800" b="1" dirty="0">
                <a:solidFill>
                  <a:srgbClr val="C00000"/>
                </a:solidFill>
              </a:rPr>
              <a:t>наставничество и адаптация </a:t>
            </a:r>
            <a:r>
              <a:rPr lang="ru-RU" sz="2800" b="1" dirty="0">
                <a:solidFill>
                  <a:schemeClr val="tx1"/>
                </a:solidFill>
              </a:rPr>
              <a:t>на рабочем месте среди  медицинских сестёр.</a:t>
            </a:r>
          </a:p>
          <a:p>
            <a:pPr algn="just">
              <a:buNone/>
            </a:pPr>
            <a:endParaRPr lang="ru-RU" sz="2800" dirty="0">
              <a:solidFill>
                <a:schemeClr val="tx1"/>
              </a:solidFill>
              <a:latin typeface="Franklin Gothic Demi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 flipV="1">
            <a:off x="10128448" y="4653136"/>
            <a:ext cx="1847528" cy="2016224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043CC6-7C86-481E-A510-BF5EED3B8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847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solidFill>
                  <a:srgbClr val="C00000"/>
                </a:solidFill>
              </a:rPr>
              <a:t>Роль специалистов со средним медицинским образованием в оказании первичной медико-социальной помощи трудно переоценить: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DCB3D642-47E3-48E8-BD26-34FBE0B4FB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2672975"/>
              </p:ext>
            </p:extLst>
          </p:nvPr>
        </p:nvGraphicFramePr>
        <p:xfrm>
          <a:off x="101600" y="1484784"/>
          <a:ext cx="12090400" cy="5273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734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847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cs typeface="Arial" charset="0"/>
              </a:rPr>
              <a:t>Результаты</a:t>
            </a:r>
            <a:br>
              <a:rPr lang="ru-RU" b="1" dirty="0">
                <a:solidFill>
                  <a:srgbClr val="C00000"/>
                </a:solidFill>
                <a:cs typeface="Arial" charset="0"/>
              </a:rPr>
            </a:br>
            <a:r>
              <a:rPr lang="ru-RU" b="1" dirty="0">
                <a:solidFill>
                  <a:srgbClr val="C00000"/>
                </a:solidFill>
                <a:cs typeface="Arial" charset="0"/>
              </a:rPr>
              <a:t>расширения функциональных обязанностей медицинских сестер  педиатрического профиля  в АПК №5</a:t>
            </a:r>
            <a:endParaRPr lang="ru-RU" dirty="0"/>
          </a:p>
        </p:txBody>
      </p:sp>
      <p:graphicFrame>
        <p:nvGraphicFramePr>
          <p:cNvPr id="3" name="Объект 6">
            <a:extLst>
              <a:ext uri="{FF2B5EF4-FFF2-40B4-BE49-F238E27FC236}">
                <a16:creationId xmlns:a16="http://schemas.microsoft.com/office/drawing/2014/main" xmlns="" id="{83B30717-84B2-4D9C-8147-6E0F2CFAD1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552543"/>
              </p:ext>
            </p:extLst>
          </p:nvPr>
        </p:nvGraphicFramePr>
        <p:xfrm>
          <a:off x="335360" y="2780928"/>
          <a:ext cx="4248472" cy="3843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556792"/>
            <a:ext cx="5375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Динамика   обращений   пациентов</a:t>
            </a:r>
          </a:p>
          <a:p>
            <a:pPr algn="ctr"/>
            <a:r>
              <a:rPr lang="ru-RU" b="1" dirty="0"/>
              <a:t>  на самостоятельный приём</a:t>
            </a:r>
          </a:p>
          <a:p>
            <a:pPr algn="ctr"/>
            <a:r>
              <a:rPr lang="ru-RU" b="1" dirty="0"/>
              <a:t> к медицинским сёстрам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303912" y="2465512"/>
          <a:ext cx="6624736" cy="413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616280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88088" y="1556792"/>
            <a:ext cx="4425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Оформлено   медицинскими сёстрами    внешних направлений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accent1">
                <a:lumMod val="60000"/>
                <a:lumOff val="40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847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Franklin Gothic Demi" pitchFamily="34" charset="0"/>
              </a:rPr>
              <a:t>«Прогресс  и развитие невозможны, если  вы всегда будете делать всё так, как делали всегда».     </a:t>
            </a:r>
            <a:r>
              <a:rPr lang="ru-RU" sz="2400" b="1" dirty="0">
                <a:solidFill>
                  <a:srgbClr val="C00000"/>
                </a:solidFill>
                <a:latin typeface="Franklin Gothic Demi" pitchFamily="34" charset="0"/>
              </a:rPr>
              <a:t>Уэйн </a:t>
            </a:r>
            <a:r>
              <a:rPr lang="ru-RU" sz="2400" b="1" dirty="0" err="1">
                <a:solidFill>
                  <a:srgbClr val="C00000"/>
                </a:solidFill>
                <a:latin typeface="Franklin Gothic Demi" pitchFamily="34" charset="0"/>
              </a:rPr>
              <a:t>Дайер</a:t>
            </a:r>
            <a:endParaRPr lang="ru-RU" sz="2400" b="1" dirty="0">
              <a:solidFill>
                <a:srgbClr val="C00000"/>
              </a:solidFill>
              <a:latin typeface="Franklin Gothic Demi" pitchFamily="34" charset="0"/>
            </a:endParaRPr>
          </a:p>
        </p:txBody>
      </p:sp>
      <p:pic>
        <p:nvPicPr>
          <p:cNvPr id="3" name="Picture 3" descr="C:\Documents and Settings\1\Рабочий стол\Космынина А.В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9009"/>
            <a:ext cx="2923085" cy="2918991"/>
          </a:xfrm>
          <a:prstGeom prst="rect">
            <a:avLst/>
          </a:prstGeom>
          <a:noFill/>
        </p:spPr>
      </p:pic>
      <p:pic>
        <p:nvPicPr>
          <p:cNvPr id="4" name="Picture 2" descr="C:\Documents and Settings\1\Рабочий стол\мс КЗР Иванова Т.К  11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8048" y="1628800"/>
            <a:ext cx="3240360" cy="320422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76CC24E-7428-438A-8024-A4FA9E8141D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7688" y="3573016"/>
            <a:ext cx="3816424" cy="3058492"/>
          </a:xfrm>
          <a:prstGeom prst="rect">
            <a:avLst/>
          </a:prstGeom>
        </p:spPr>
      </p:pic>
      <p:pic>
        <p:nvPicPr>
          <p:cNvPr id="6" name="Picture 2" descr="C:\Documents and Settings\1\Рабочий стол\отделени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360" y="1628800"/>
            <a:ext cx="4248472" cy="2366685"/>
          </a:xfrm>
          <a:prstGeom prst="rect">
            <a:avLst/>
          </a:prstGeom>
          <a:noFill/>
        </p:spPr>
      </p:pic>
      <p:pic>
        <p:nvPicPr>
          <p:cNvPr id="7" name="Picture 2" descr="C:\Documents and Settings\1\Рабочий стол\Самостоятельный прием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58246" y="4233712"/>
            <a:ext cx="3633754" cy="26242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accent1">
                <a:lumMod val="40000"/>
                <a:lumOff val="60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Добавьте заголовок слайда - 4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6456040" cy="6858000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rtl="0"/>
            <a:endParaRPr lang="ru-RU" sz="2800" dirty="0">
              <a:latin typeface="Franklin Gothic Demi" pitchFamily="34" charset="0"/>
            </a:endParaRPr>
          </a:p>
          <a:p>
            <a:pPr algn="ctr" rtl="0">
              <a:buNone/>
            </a:pPr>
            <a:r>
              <a:rPr lang="ru-RU" sz="3200" dirty="0">
                <a:solidFill>
                  <a:schemeClr val="tx1"/>
                </a:solidFill>
                <a:latin typeface="Franklin Gothic Demi" pitchFamily="34" charset="0"/>
              </a:rPr>
              <a:t>Главный критерий успеха всех проектов в сфере здравоохранения – </a:t>
            </a:r>
            <a:r>
              <a:rPr lang="ru-RU" sz="3200" i="1" dirty="0">
                <a:solidFill>
                  <a:srgbClr val="C00000"/>
                </a:solidFill>
                <a:latin typeface="Franklin Gothic Demi" pitchFamily="34" charset="0"/>
              </a:rPr>
              <a:t>значимые, ощутимые результаты</a:t>
            </a:r>
            <a:r>
              <a:rPr lang="ru-RU" sz="3200" i="1" dirty="0">
                <a:solidFill>
                  <a:schemeClr val="tx1"/>
                </a:solidFill>
                <a:latin typeface="Franklin Gothic Demi" pitchFamily="34" charset="0"/>
              </a:rPr>
              <a:t>, которых ждут люди</a:t>
            </a:r>
            <a:r>
              <a:rPr lang="ru-RU" sz="3200" dirty="0">
                <a:solidFill>
                  <a:schemeClr val="tx1"/>
                </a:solidFill>
                <a:latin typeface="Franklin Gothic Demi" pitchFamily="34" charset="0"/>
              </a:rPr>
              <a:t>: это точная и быстрая диагностика и действенное лечение, доброжелательное, человеческое отношение к пациенту, доступность, </a:t>
            </a:r>
            <a:r>
              <a:rPr lang="ru-RU" sz="3200" dirty="0">
                <a:solidFill>
                  <a:srgbClr val="C00000"/>
                </a:solidFill>
                <a:latin typeface="Franklin Gothic Demi" pitchFamily="34" charset="0"/>
              </a:rPr>
              <a:t>качество</a:t>
            </a:r>
            <a:r>
              <a:rPr lang="ru-RU" sz="3200" dirty="0">
                <a:solidFill>
                  <a:schemeClr val="tx1"/>
                </a:solidFill>
                <a:latin typeface="Franklin Gothic Demi" pitchFamily="34" charset="0"/>
              </a:rPr>
              <a:t> и эффективность лекарственных препаратов.</a:t>
            </a:r>
          </a:p>
          <a:p>
            <a:pPr algn="r" rtl="0">
              <a:buNone/>
            </a:pPr>
            <a:r>
              <a:rPr lang="ru-RU" sz="2800" b="1" dirty="0">
                <a:solidFill>
                  <a:schemeClr val="tx1"/>
                </a:solidFill>
                <a:latin typeface="Franklin Gothic Demi" pitchFamily="34" charset="0"/>
              </a:rPr>
              <a:t>                                  В.В. Путин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pic>
        <p:nvPicPr>
          <p:cNvPr id="31746" name="Picture 2" descr="http://misanec.ru/wp-content/uploads/2016/01/356277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6040" y="0"/>
            <a:ext cx="5735960" cy="6858000"/>
          </a:xfrm>
          <a:prstGeom prst="rect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1474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368" y="1828799"/>
            <a:ext cx="11593288" cy="4572001"/>
          </a:xfrm>
        </p:spPr>
        <p:txBody>
          <a:bodyPr>
            <a:normAutofit lnSpcReduction="10000"/>
          </a:bodyPr>
          <a:lstStyle/>
          <a:p>
            <a:pPr indent="432000">
              <a:buNone/>
            </a:pPr>
            <a:r>
              <a:rPr lang="ru-RU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1.Улучшение </a:t>
            </a:r>
            <a:r>
              <a:rPr lang="ru-RU" sz="2800" b="1" dirty="0">
                <a:solidFill>
                  <a:srgbClr val="C00000"/>
                </a:solidFill>
                <a:cs typeface="Arial" panose="020B0604020202020204" pitchFamily="34" charset="0"/>
              </a:rPr>
              <a:t>качества </a:t>
            </a:r>
            <a:r>
              <a:rPr lang="ru-RU" sz="2800" b="1" dirty="0">
                <a:solidFill>
                  <a:schemeClr val="tx1"/>
                </a:solidFill>
                <a:cs typeface="Arial" panose="020B0604020202020204" pitchFamily="34" charset="0"/>
              </a:rPr>
              <a:t>и доступности медицинской помощи за счет перераспределения рабочего времени врача в пользу лечебно-диагностического процесса.</a:t>
            </a:r>
          </a:p>
          <a:p>
            <a:pPr lvl="0" indent="432000">
              <a:buNone/>
            </a:pPr>
            <a:r>
              <a:rPr lang="ru-RU" sz="2800" b="1" dirty="0">
                <a:solidFill>
                  <a:schemeClr val="tx1"/>
                </a:solidFill>
                <a:cs typeface="Arial" panose="020B0604020202020204" pitchFamily="34" charset="0"/>
              </a:rPr>
              <a:t> 2.</a:t>
            </a:r>
            <a:r>
              <a:rPr lang="ru-RU" sz="2800" b="1" dirty="0">
                <a:solidFill>
                  <a:srgbClr val="C00000"/>
                </a:solidFill>
                <a:cs typeface="Arial" panose="020B0604020202020204" pitchFamily="34" charset="0"/>
              </a:rPr>
              <a:t>Расширение</a:t>
            </a:r>
            <a:r>
              <a:rPr lang="ru-RU" sz="2800" b="1" dirty="0">
                <a:solidFill>
                  <a:schemeClr val="tx1"/>
                </a:solidFill>
                <a:cs typeface="Arial" panose="020B0604020202020204" pitchFamily="34" charset="0"/>
              </a:rPr>
              <a:t> возможностей </a:t>
            </a:r>
            <a:r>
              <a:rPr lang="ru-RU" sz="2800" b="1" dirty="0">
                <a:solidFill>
                  <a:srgbClr val="C00000"/>
                </a:solidFill>
                <a:cs typeface="Arial" panose="020B0604020202020204" pitchFamily="34" charset="0"/>
              </a:rPr>
              <a:t>профилактики </a:t>
            </a:r>
            <a:r>
              <a:rPr lang="ru-RU" sz="2800" b="1" dirty="0">
                <a:solidFill>
                  <a:schemeClr val="tx1"/>
                </a:solidFill>
                <a:cs typeface="Arial" panose="020B0604020202020204" pitchFamily="34" charset="0"/>
              </a:rPr>
              <a:t>и укрепления здоровья  детского населения.</a:t>
            </a:r>
          </a:p>
          <a:p>
            <a:pPr indent="432000">
              <a:buNone/>
            </a:pPr>
            <a:r>
              <a:rPr lang="ru-RU" sz="28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3.Полноценная </a:t>
            </a:r>
            <a:r>
              <a:rPr lang="ru-RU" sz="2800" b="1" dirty="0">
                <a:solidFill>
                  <a:srgbClr val="C00000"/>
                </a:solidFill>
                <a:cs typeface="Arial" panose="020B0604020202020204" pitchFamily="34" charset="0"/>
              </a:rPr>
              <a:t>реализация</a:t>
            </a:r>
            <a:r>
              <a:rPr lang="ru-RU" sz="28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cs typeface="Arial" panose="020B0604020202020204" pitchFamily="34" charset="0"/>
              </a:rPr>
              <a:t>знаний и умений </a:t>
            </a:r>
            <a:r>
              <a:rPr lang="ru-RU" sz="2800" b="1" dirty="0">
                <a:solidFill>
                  <a:schemeClr val="tx1"/>
                </a:solidFill>
                <a:cs typeface="Arial" panose="020B0604020202020204" pitchFamily="34" charset="0"/>
              </a:rPr>
              <a:t>медицинских сестер, полученных в процессе обучения.</a:t>
            </a:r>
          </a:p>
          <a:p>
            <a:pPr indent="432000">
              <a:buNone/>
            </a:pPr>
            <a:r>
              <a:rPr lang="ru-RU" sz="28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4.Популяризация </a:t>
            </a:r>
            <a:r>
              <a:rPr lang="ru-RU" sz="2800" b="1" dirty="0">
                <a:solidFill>
                  <a:srgbClr val="C00000"/>
                </a:solidFill>
                <a:cs typeface="Arial" panose="020B0604020202020204" pitchFamily="34" charset="0"/>
              </a:rPr>
              <a:t>профессии </a:t>
            </a:r>
            <a:r>
              <a:rPr lang="ru-RU" sz="2800" b="1" dirty="0">
                <a:solidFill>
                  <a:schemeClr val="tx1"/>
                </a:solidFill>
                <a:cs typeface="Arial" panose="020B0604020202020204" pitchFamily="34" charset="0"/>
              </a:rPr>
              <a:t>медицинской сестры: формирование имиджа профессионального медицинского работника в пределах своей компетенции.</a:t>
            </a:r>
            <a:endParaRPr lang="ru-RU" sz="28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8431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8" algn="ctr" rtl="0">
              <a:lnSpc>
                <a:spcPct val="90000"/>
              </a:lnSpc>
              <a:spcBef>
                <a:spcPct val="0"/>
              </a:spcBef>
            </a:pPr>
            <a:r>
              <a:rPr lang="ru-RU" sz="4400" b="1" dirty="0">
                <a:solidFill>
                  <a:srgbClr val="C00000"/>
                </a:solidFill>
                <a:cs typeface="Arial" charset="0"/>
              </a:rPr>
              <a:t/>
            </a:r>
            <a:br>
              <a:rPr lang="ru-RU" sz="4400" b="1" dirty="0">
                <a:solidFill>
                  <a:srgbClr val="C00000"/>
                </a:solidFill>
                <a:cs typeface="Arial" charset="0"/>
              </a:rPr>
            </a:br>
            <a:r>
              <a:rPr lang="ru-RU" sz="3600" b="1" dirty="0">
                <a:solidFill>
                  <a:srgbClr val="C00000"/>
                </a:solidFill>
                <a:cs typeface="Arial" charset="0"/>
              </a:rPr>
              <a:t> Ожидаемые результаты</a:t>
            </a:r>
            <a:br>
              <a:rPr lang="ru-RU" sz="3600" b="1" dirty="0">
                <a:solidFill>
                  <a:srgbClr val="C00000"/>
                </a:solidFill>
                <a:cs typeface="Arial" charset="0"/>
              </a:rPr>
            </a:br>
            <a:r>
              <a:rPr lang="ru-RU" sz="3600" b="1" dirty="0">
                <a:solidFill>
                  <a:srgbClr val="C00000"/>
                </a:solidFill>
                <a:cs typeface="Arial" charset="0"/>
              </a:rPr>
              <a:t>расширения функциональных обязанностей медицинских сестер</a:t>
            </a:r>
            <a:r>
              <a:rPr lang="ru-RU" sz="3600" b="1" dirty="0">
                <a:solidFill>
                  <a:srgbClr val="C00000"/>
                </a:solidFill>
                <a:latin typeface="Franklin Gothic Demi" pitchFamily="34" charset="0"/>
                <a:cs typeface="Arial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Franklin Gothic Demi" pitchFamily="34" charset="0"/>
                <a:cs typeface="Arial" charset="0"/>
              </a:rPr>
            </a:br>
            <a:endParaRPr lang="ru-RU" sz="3600" b="1" dirty="0">
              <a:solidFill>
                <a:srgbClr val="C00000"/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293096"/>
            <a:ext cx="12192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rgbClr val="C00000"/>
                </a:solidFill>
              </a:rPr>
              <a:t>   Благодарю за внимание!</a:t>
            </a:r>
          </a:p>
        </p:txBody>
      </p:sp>
      <p:sp>
        <p:nvSpPr>
          <p:cNvPr id="2050" name="AutoShape 2" descr="https://sun9-7.userapi.com/c637916/v637916570/56d73/RECh9wLy0b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sun9-7.userapi.com/c637916/v637916570/56d73/RECh9wLy0b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sun9-7.userapi.com/c637916/v637916570/56d73/RECh9wLy0b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sun9-7.userapi.com/c637916/v637916570/56d73/RECh9wLy0b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7" name="Picture 9" descr="C:\Documents and Settings\1\Рабочий стол\коне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43651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D9D9D9">
                <a:alpha val="77000"/>
              </a:srgb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096000" cy="6858000"/>
          </a:xfrm>
          <a:gradFill>
            <a:gsLst>
              <a:gs pos="0">
                <a:schemeClr val="bg1">
                  <a:lumMod val="36000"/>
                  <a:lumOff val="64000"/>
                </a:schemeClr>
              </a:gs>
              <a:gs pos="12000">
                <a:schemeClr val="bg1"/>
              </a:gs>
              <a:gs pos="100000">
                <a:schemeClr val="accent1">
                  <a:tint val="29000"/>
                  <a:satMod val="4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endParaRPr lang="ru-RU" sz="2800" dirty="0">
              <a:latin typeface="Franklin Gothic Demi" pitchFamily="34" charset="0"/>
            </a:endParaRPr>
          </a:p>
          <a:p>
            <a:pPr marL="360000" indent="540000">
              <a:spcBef>
                <a:spcPts val="0"/>
              </a:spcBef>
              <a:buNone/>
            </a:pPr>
            <a:r>
              <a:rPr lang="ru-RU" sz="2800" b="1" dirty="0"/>
              <a:t>…«Сегодня назрела необходимость внедрения новых технологий в деятельность среднего медицинского персонала с </a:t>
            </a:r>
            <a:r>
              <a:rPr lang="ru-RU" sz="2800" b="1" i="1" dirty="0">
                <a:solidFill>
                  <a:srgbClr val="C00000"/>
                </a:solidFill>
              </a:rPr>
              <a:t>дифференцированным расширением его функций </a:t>
            </a:r>
            <a:r>
              <a:rPr lang="ru-RU" sz="2800" b="1" dirty="0"/>
              <a:t>на разных уровнях оказания медицинской помощи.</a:t>
            </a:r>
          </a:p>
          <a:p>
            <a:pPr marL="360000" indent="540000">
              <a:spcBef>
                <a:spcPts val="0"/>
              </a:spcBef>
              <a:buNone/>
            </a:pPr>
            <a:r>
              <a:rPr lang="ru-RU" sz="2800" b="1" dirty="0"/>
              <a:t>Совершенствование профессиональной деятельности среднего  медицинского персонала определено министерством как одно  из </a:t>
            </a:r>
            <a:r>
              <a:rPr lang="ru-RU" sz="2800" b="1" i="1" dirty="0">
                <a:solidFill>
                  <a:srgbClr val="C00000"/>
                </a:solidFill>
              </a:rPr>
              <a:t>ключевых направлений кадровой политики </a:t>
            </a:r>
            <a:r>
              <a:rPr lang="ru-RU" sz="2800" b="1" dirty="0"/>
              <a:t>в отрасли».</a:t>
            </a:r>
          </a:p>
          <a:p>
            <a:pPr algn="r">
              <a:spcBef>
                <a:spcPts val="0"/>
              </a:spcBef>
              <a:buNone/>
            </a:pPr>
            <a:r>
              <a:rPr lang="ru-RU" sz="2800" b="1" dirty="0"/>
              <a:t> </a:t>
            </a:r>
            <a:r>
              <a:rPr lang="ru-RU" sz="2600" b="1" dirty="0"/>
              <a:t>Министр здравоохранения </a:t>
            </a:r>
          </a:p>
          <a:p>
            <a:pPr algn="r">
              <a:spcBef>
                <a:spcPts val="0"/>
              </a:spcBef>
              <a:buNone/>
            </a:pPr>
            <a:r>
              <a:rPr lang="ru-RU" sz="2600" b="1" dirty="0"/>
              <a:t> Российской Федерации       </a:t>
            </a:r>
          </a:p>
          <a:p>
            <a:pPr algn="r">
              <a:spcBef>
                <a:spcPts val="0"/>
              </a:spcBef>
              <a:buNone/>
            </a:pPr>
            <a:r>
              <a:rPr lang="ru-RU" sz="2600" b="1" dirty="0"/>
              <a:t>В.И. Скворцова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7632699" y="4983481"/>
            <a:ext cx="3932237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9698" name="AutoShape 2" descr="https://upload.wikimedia.org/wikipedia/commons/5/59/%D0%92%D0%B5%D1%80%D0%BE%D0%BD%D0%B8%D0%BA%D0%B0_%D0%A1%D0%BA%D0%B2%D0%BE%D1%80%D1%86%D0%BE%D0%B2%D0%B0%2C_2014.jpeg"/>
          <p:cNvSpPr>
            <a:spLocks noChangeAspect="1" noChangeArrowheads="1"/>
          </p:cNvSpPr>
          <p:nvPr/>
        </p:nvSpPr>
        <p:spPr bwMode="auto">
          <a:xfrm>
            <a:off x="155575" y="-2917825"/>
            <a:ext cx="4276725" cy="6086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upload.wikimedia.org/wikipedia/commons/5/59/%D0%92%D0%B5%D1%80%D0%BE%D0%BD%D0%B8%D0%BA%D0%B0_%D0%A1%D0%BA%D0%B2%D0%BE%D1%80%D1%86%D0%BE%D0%B2%D0%B0%2C_2014.jpeg"/>
          <p:cNvSpPr>
            <a:spLocks noChangeAspect="1" noChangeArrowheads="1"/>
          </p:cNvSpPr>
          <p:nvPr/>
        </p:nvSpPr>
        <p:spPr bwMode="auto">
          <a:xfrm>
            <a:off x="155575" y="-2917825"/>
            <a:ext cx="4276725" cy="6086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https://upload.wikimedia.org/wikipedia/commons/5/59/%D0%92%D0%B5%D1%80%D0%BE%D0%BD%D0%B8%D0%BA%D0%B0_%D0%A1%D0%BA%D0%B2%D0%BE%D1%80%D1%86%D0%BE%D0%B2%D0%B0%2C_2014.jpeg"/>
          <p:cNvSpPr>
            <a:spLocks noChangeAspect="1" noChangeArrowheads="1"/>
          </p:cNvSpPr>
          <p:nvPr/>
        </p:nvSpPr>
        <p:spPr bwMode="auto">
          <a:xfrm>
            <a:off x="155575" y="-2917825"/>
            <a:ext cx="4276725" cy="6086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4" name="AutoShape 8" descr="https://upload.wikimedia.org/wikipedia/commons/5/59/%D0%92%D0%B5%D1%80%D0%BE%D0%BD%D0%B8%D0%BA%D0%B0_%D0%A1%D0%BA%D0%B2%D0%BE%D1%80%D1%86%D0%BE%D0%B2%D0%B0%2C_2014.jpeg"/>
          <p:cNvSpPr>
            <a:spLocks noChangeAspect="1" noChangeArrowheads="1"/>
          </p:cNvSpPr>
          <p:nvPr/>
        </p:nvSpPr>
        <p:spPr bwMode="auto">
          <a:xfrm>
            <a:off x="263352" y="0"/>
            <a:ext cx="5400600" cy="5949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6" name="AutoShape 10" descr="https://uznayvse.ru/images/celebs/veronika-skvortsova_medium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13" descr="C:\Documents and Settings\1\Рабочий стол\skv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55840" y="0"/>
            <a:ext cx="7128792" cy="6858000"/>
          </a:xfrm>
          <a:effectLst>
            <a:softEdge rad="203200"/>
          </a:effectLst>
        </p:spPr>
        <p:txBody>
          <a:bodyPr>
            <a:normAutofit/>
          </a:bodyPr>
          <a:lstStyle/>
          <a:p>
            <a:pPr algn="just"/>
            <a:endParaRPr lang="ru-RU" sz="2800" dirty="0">
              <a:latin typeface="Franklin Gothic Demi" pitchFamily="34" charset="0"/>
            </a:endParaRPr>
          </a:p>
          <a:p>
            <a:pPr marL="360000" indent="22860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800" dirty="0">
                <a:latin typeface="Franklin Gothic Demi" pitchFamily="34" charset="0"/>
              </a:rPr>
              <a:t> </a:t>
            </a:r>
            <a:r>
              <a:rPr lang="ru-RU" sz="3600" b="1" dirty="0"/>
              <a:t>« Мы нашли модели, позволяющие дать </a:t>
            </a:r>
            <a:r>
              <a:rPr lang="ru-RU" sz="3600" b="1" dirty="0">
                <a:solidFill>
                  <a:srgbClr val="C00000"/>
                </a:solidFill>
              </a:rPr>
              <a:t>дополнительные полномочия  медсёстрам</a:t>
            </a:r>
            <a:r>
              <a:rPr lang="ru-RU" sz="3600" b="1" dirty="0"/>
              <a:t>, нарастить их потенциал. </a:t>
            </a:r>
          </a:p>
          <a:p>
            <a:pPr marL="360000" indent="22860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/>
              <a:t>Это позволит врачу заниматься той деятельностью, которая соответствует  его образовательному уровню».</a:t>
            </a:r>
          </a:p>
          <a:p>
            <a:pPr algn="ctr">
              <a:lnSpc>
                <a:spcPct val="100000"/>
              </a:lnSpc>
              <a:buNone/>
            </a:pPr>
            <a:endParaRPr lang="ru-RU" sz="4000" dirty="0">
              <a:latin typeface="Franklin Gothic Demi" pitchFamily="34" charset="0"/>
            </a:endParaRPr>
          </a:p>
          <a:p>
            <a:endParaRPr lang="ru-RU" dirty="0"/>
          </a:p>
        </p:txBody>
      </p:sp>
      <p:sp>
        <p:nvSpPr>
          <p:cNvPr id="29698" name="AutoShape 2" descr="https://upload.wikimedia.org/wikipedia/commons/5/59/%D0%92%D0%B5%D1%80%D0%BE%D0%BD%D0%B8%D0%BA%D0%B0_%D0%A1%D0%BA%D0%B2%D0%BE%D1%80%D1%86%D0%BE%D0%B2%D0%B0%2C_2014.jpeg"/>
          <p:cNvSpPr>
            <a:spLocks noChangeAspect="1" noChangeArrowheads="1"/>
          </p:cNvSpPr>
          <p:nvPr/>
        </p:nvSpPr>
        <p:spPr bwMode="auto">
          <a:xfrm>
            <a:off x="155575" y="-2917825"/>
            <a:ext cx="4276725" cy="6086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upload.wikimedia.org/wikipedia/commons/5/59/%D0%92%D0%B5%D1%80%D0%BE%D0%BD%D0%B8%D0%BA%D0%B0_%D0%A1%D0%BA%D0%B2%D0%BE%D1%80%D1%86%D0%BE%D0%B2%D0%B0%2C_2014.jpeg"/>
          <p:cNvSpPr>
            <a:spLocks noChangeAspect="1" noChangeArrowheads="1"/>
          </p:cNvSpPr>
          <p:nvPr/>
        </p:nvSpPr>
        <p:spPr bwMode="auto">
          <a:xfrm>
            <a:off x="155575" y="-2917825"/>
            <a:ext cx="4276725" cy="6086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https://upload.wikimedia.org/wikipedia/commons/5/59/%D0%92%D0%B5%D1%80%D0%BE%D0%BD%D0%B8%D0%BA%D0%B0_%D0%A1%D0%BA%D0%B2%D0%BE%D1%80%D1%86%D0%BE%D0%B2%D0%B0%2C_2014.jpeg"/>
          <p:cNvSpPr>
            <a:spLocks noChangeAspect="1" noChangeArrowheads="1"/>
          </p:cNvSpPr>
          <p:nvPr/>
        </p:nvSpPr>
        <p:spPr bwMode="auto">
          <a:xfrm>
            <a:off x="155575" y="-2917825"/>
            <a:ext cx="4276725" cy="6086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4" name="AutoShape 8" descr="https://upload.wikimedia.org/wikipedia/commons/5/59/%D0%92%D0%B5%D1%80%D0%BE%D0%BD%D0%B8%D0%BA%D0%B0_%D0%A1%D0%BA%D0%B2%D0%BE%D1%80%D1%86%D0%BE%D0%B2%D0%B0%2C_2014.jpeg"/>
          <p:cNvSpPr>
            <a:spLocks noChangeAspect="1" noChangeArrowheads="1"/>
          </p:cNvSpPr>
          <p:nvPr/>
        </p:nvSpPr>
        <p:spPr bwMode="auto">
          <a:xfrm>
            <a:off x="0" y="0"/>
            <a:ext cx="11280576" cy="6858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6" name="AutoShape 10" descr="https://uznayvse.ru/images/celebs/veronika-skvortsova_medium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08" name="AutoShape 4" descr="https://s16.stc.all.kpcdn.net/share/i/4/1167873/wx1080.jpg"/>
          <p:cNvSpPr>
            <a:spLocks noChangeAspect="1" noChangeArrowheads="1"/>
          </p:cNvSpPr>
          <p:nvPr/>
        </p:nvSpPr>
        <p:spPr bwMode="auto">
          <a:xfrm>
            <a:off x="155575" y="-2917825"/>
            <a:ext cx="9153525" cy="6086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0" name="AutoShape 6" descr="https://s16.stc.all.kpcdn.net/share/i/4/1167873/wx1080.jpg"/>
          <p:cNvSpPr>
            <a:spLocks noChangeAspect="1" noChangeArrowheads="1"/>
          </p:cNvSpPr>
          <p:nvPr/>
        </p:nvSpPr>
        <p:spPr bwMode="auto">
          <a:xfrm>
            <a:off x="0" y="-3043238"/>
            <a:ext cx="9153525" cy="6086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4" name="AutoShape 10" descr="https://gmpnews.ru/wp-content/uploads/2015/05/skv60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6" name="AutoShape 12" descr="https://gmpnews.ru/wp-content/uploads/2015/05/skv60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0414165-D9EE-4C48-96C6-8C8BFE804F1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"/>
            <a:ext cx="2567608" cy="2420890"/>
          </a:xfrm>
          <a:prstGeom prst="rect">
            <a:avLst/>
          </a:prstGeom>
        </p:spPr>
      </p:pic>
      <p:pic>
        <p:nvPicPr>
          <p:cNvPr id="1028" name="Picture 4" descr="http://cdn.tvc.ru/pictures/o/257/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5375920" cy="33169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84784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 rtl="0"/>
            <a:r>
              <a:rPr lang="ru-RU" sz="4000" b="1" dirty="0">
                <a:solidFill>
                  <a:srgbClr val="C00000"/>
                </a:solidFill>
                <a:cs typeface="FrankRuehl" pitchFamily="34" charset="-79"/>
              </a:rPr>
              <a:t>            Приказ Министерства здравоохранения </a:t>
            </a:r>
            <a:br>
              <a:rPr lang="ru-RU" sz="4000" b="1" dirty="0">
                <a:solidFill>
                  <a:srgbClr val="C00000"/>
                </a:solidFill>
                <a:cs typeface="FrankRuehl" pitchFamily="34" charset="-79"/>
              </a:rPr>
            </a:br>
            <a:r>
              <a:rPr lang="ru-RU" sz="4000" b="1" dirty="0">
                <a:solidFill>
                  <a:srgbClr val="C00000"/>
                </a:solidFill>
                <a:cs typeface="FrankRuehl" pitchFamily="34" charset="-79"/>
              </a:rPr>
              <a:t>    Российской Федерации  №309 от 25.06.2014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556793"/>
            <a:ext cx="5328592" cy="4844008"/>
          </a:xfrm>
        </p:spPr>
        <p:txBody>
          <a:bodyPr rtlCol="0">
            <a:normAutofit fontScale="85000" lnSpcReduction="20000"/>
          </a:bodyPr>
          <a:lstStyle/>
          <a:p>
            <a:pPr algn="ctr">
              <a:buNone/>
            </a:pPr>
            <a:endParaRPr lang="ru-RU" sz="3600" dirty="0"/>
          </a:p>
          <a:p>
            <a:pPr algn="ctr">
              <a:buNone/>
            </a:pPr>
            <a:r>
              <a:rPr lang="ru-RU" sz="3600" b="1" dirty="0"/>
              <a:t>« Об утверждении плана мероприятий («</a:t>
            </a:r>
            <a:r>
              <a:rPr lang="ru-RU" sz="3600" b="1" dirty="0">
                <a:solidFill>
                  <a:srgbClr val="C00000"/>
                </a:solidFill>
              </a:rPr>
              <a:t>дорожная карта»</a:t>
            </a:r>
            <a:r>
              <a:rPr lang="ru-RU" sz="3600" b="1" dirty="0"/>
              <a:t>) по расширению функций специалистов со средним медицинским образованием»   </a:t>
            </a:r>
            <a:r>
              <a:rPr lang="ru-RU" sz="3200" b="1" dirty="0"/>
              <a:t> </a:t>
            </a:r>
            <a:r>
              <a:rPr lang="ru-RU" sz="3200" b="1" dirty="0">
                <a:solidFill>
                  <a:srgbClr val="C00000"/>
                </a:solidFill>
              </a:rPr>
              <a:t>определил повышение роли </a:t>
            </a:r>
            <a:r>
              <a:rPr lang="ru-RU" sz="3200" b="1" dirty="0"/>
              <a:t>специалистов со средним медицинским образованием, в том числе, медицинских се</a:t>
            </a:r>
            <a:r>
              <a:rPr lang="ru-RU" sz="3200" b="1" dirty="0">
                <a:latin typeface="Franklin Gothic Demi" pitchFamily="34" charset="0"/>
              </a:rPr>
              <a:t>стёр</a:t>
            </a:r>
            <a:endParaRPr lang="ru-RU" sz="3200" dirty="0">
              <a:latin typeface="Franklin Gothic Demi" pitchFamily="34" charset="0"/>
            </a:endParaRPr>
          </a:p>
        </p:txBody>
      </p:sp>
      <p:pic>
        <p:nvPicPr>
          <p:cNvPr id="1028" name="Picture 4" descr="http://med-look.ru/wp-content/uploads/2014/02/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1944" y="1484784"/>
            <a:ext cx="6600056" cy="5373216"/>
          </a:xfrm>
          <a:prstGeom prst="rect">
            <a:avLst/>
          </a:prstGeom>
          <a:noFill/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Добавьте заголовок слайда - 3</a:t>
            </a:r>
          </a:p>
        </p:txBody>
      </p:sp>
      <p:pic>
        <p:nvPicPr>
          <p:cNvPr id="9218" name="Picture 2" descr="http://www.polikl3.ru/image/b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0" y="188641"/>
            <a:ext cx="11280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Franklin Gothic Demi" pitchFamily="34" charset="0"/>
              </a:rPr>
              <a:t>Государственное бюджетное учреждение здравоохранения Самарской области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Franklin Gothic Demi" pitchFamily="34" charset="0"/>
              </a:rPr>
              <a:t> «Тольяттинская городская клиническая поликлиника №3»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1344" y="5373216"/>
            <a:ext cx="12000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Franklin Gothic Demi" pitchFamily="34" charset="0"/>
              </a:rPr>
              <a:t>Поликлиника оказывает первичную медико-санитарную помощь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Franklin Gothic Demi" pitchFamily="34" charset="0"/>
              </a:rPr>
              <a:t>населению численностью более 287 тысяч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54710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9D9D9">
                <a:alpha val="77000"/>
              </a:srgbClr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8040216" cy="6857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65500" dist="38100" dir="5400000" rotWithShape="0">
              <a:srgbClr val="000000">
                <a:alpha val="40000"/>
              </a:srgbClr>
            </a:outerShdw>
            <a:softEdge rad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tabLst>
                <a:tab pos="3409950" algn="l"/>
                <a:tab pos="4851400" algn="l"/>
              </a:tabLst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  <a:p>
            <a:pPr algn="ctr">
              <a:tabLst>
                <a:tab pos="3409950" algn="l"/>
                <a:tab pos="4851400" algn="l"/>
              </a:tabLst>
            </a:pP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Первичная медико-санитарная  помощь, </a:t>
            </a: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оказываемая в амбулаторных  условиях, является центральным звеном всей </a:t>
            </a:r>
            <a:b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системы здравоохранения, 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основным</a:t>
            </a: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b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наиболее доступным, экономически и социально приемлемым видом </a:t>
            </a:r>
            <a:b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массовой медицинской помощи, обеспечивающим 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результативность </a:t>
            </a: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всей системы здравоохранения</a:t>
            </a: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endParaRPr lang="ru-RU" sz="3200" dirty="0"/>
          </a:p>
        </p:txBody>
      </p:sp>
      <p:pic>
        <p:nvPicPr>
          <p:cNvPr id="4" name="Picture 2" descr="http://abstoneboutique.com/wp-content/uploads/2016/12/nurse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6200" y="0"/>
            <a:ext cx="42958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847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800" dirty="0">
                <a:solidFill>
                  <a:srgbClr val="C00000"/>
                </a:solidFill>
              </a:rPr>
              <a:t/>
            </a:r>
            <a:br>
              <a:rPr lang="ru-RU" sz="4800" dirty="0">
                <a:solidFill>
                  <a:srgbClr val="C00000"/>
                </a:solidFill>
              </a:rPr>
            </a:br>
            <a:r>
              <a:rPr lang="ru-RU" sz="4800" dirty="0">
                <a:solidFill>
                  <a:srgbClr val="C00000"/>
                </a:solidFill>
              </a:rPr>
              <a:t>   </a:t>
            </a:r>
            <a:br>
              <a:rPr lang="ru-RU" sz="4800" dirty="0">
                <a:solidFill>
                  <a:srgbClr val="C00000"/>
                </a:solidFill>
              </a:rPr>
            </a:br>
            <a:r>
              <a:rPr lang="ru-RU" sz="3800" b="1" dirty="0">
                <a:solidFill>
                  <a:srgbClr val="C00000"/>
                </a:solidFill>
                <a:latin typeface="Franklin Gothic Demi" pitchFamily="34" charset="0"/>
              </a:rPr>
              <a:t>Нормативная база </a:t>
            </a:r>
            <a:br>
              <a:rPr lang="ru-RU" sz="3800" b="1" dirty="0">
                <a:solidFill>
                  <a:srgbClr val="C00000"/>
                </a:solidFill>
                <a:latin typeface="Franklin Gothic Demi" pitchFamily="34" charset="0"/>
              </a:rPr>
            </a:br>
            <a:r>
              <a:rPr lang="ru-RU" sz="3800" b="1" dirty="0">
                <a:solidFill>
                  <a:srgbClr val="C00000"/>
                </a:solidFill>
                <a:latin typeface="Franklin Gothic Demi" pitchFamily="34" charset="0"/>
              </a:rPr>
              <a:t>расширения  функций  </a:t>
            </a:r>
            <a:br>
              <a:rPr lang="ru-RU" sz="3800" b="1" dirty="0">
                <a:solidFill>
                  <a:srgbClr val="C00000"/>
                </a:solidFill>
                <a:latin typeface="Franklin Gothic Demi" pitchFamily="34" charset="0"/>
              </a:rPr>
            </a:br>
            <a:r>
              <a:rPr lang="ru-RU" sz="3800" b="1" dirty="0">
                <a:solidFill>
                  <a:srgbClr val="C00000"/>
                </a:solidFill>
                <a:latin typeface="Franklin Gothic Demi" pitchFamily="34" charset="0"/>
              </a:rPr>
              <a:t>медицинских  сестёр  в  ГБУЗ СО ТГКП №3</a:t>
            </a:r>
            <a:br>
              <a:rPr lang="ru-RU" sz="3800" b="1" dirty="0">
                <a:solidFill>
                  <a:srgbClr val="C00000"/>
                </a:solidFill>
                <a:latin typeface="Franklin Gothic Demi" pitchFamily="34" charset="0"/>
              </a:rPr>
            </a:br>
            <a:r>
              <a:rPr lang="ru-RU" sz="4800" b="1" dirty="0">
                <a:solidFill>
                  <a:srgbClr val="C00000"/>
                </a:solidFill>
              </a:rPr>
              <a:t/>
            </a:r>
            <a:br>
              <a:rPr lang="ru-RU" sz="4800" b="1" dirty="0">
                <a:solidFill>
                  <a:srgbClr val="C00000"/>
                </a:solidFill>
              </a:rPr>
            </a:b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11712624" cy="518457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3100" b="1" dirty="0">
              <a:solidFill>
                <a:schemeClr val="tx1"/>
              </a:solidFill>
            </a:endParaRPr>
          </a:p>
          <a:p>
            <a:pPr marL="0" indent="432000" algn="just">
              <a:spcBef>
                <a:spcPts val="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100" b="1" dirty="0">
                <a:solidFill>
                  <a:srgbClr val="C00000"/>
                </a:solidFill>
              </a:rPr>
              <a:t>Федеральный Закон  № 323 от 21 ноября 2011г.</a:t>
            </a:r>
            <a:r>
              <a:rPr lang="ru-RU" sz="3100" dirty="0">
                <a:solidFill>
                  <a:srgbClr val="C00000"/>
                </a:solidFill>
              </a:rPr>
              <a:t> </a:t>
            </a:r>
            <a:r>
              <a:rPr lang="ru-RU" sz="3100" dirty="0">
                <a:solidFill>
                  <a:schemeClr val="tx1"/>
                </a:solidFill>
              </a:rPr>
              <a:t>(ст.70) «Об основах охраны здоровья граждан в РФ».</a:t>
            </a:r>
          </a:p>
          <a:p>
            <a:pPr marL="0" indent="432000" algn="just">
              <a:spcBef>
                <a:spcPts val="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3100" dirty="0">
              <a:solidFill>
                <a:schemeClr val="tx1"/>
              </a:solidFill>
            </a:endParaRPr>
          </a:p>
          <a:p>
            <a:pPr marL="0" indent="432000" algn="just">
              <a:spcBef>
                <a:spcPts val="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100" dirty="0">
                <a:solidFill>
                  <a:srgbClr val="C00000"/>
                </a:solidFill>
              </a:rPr>
              <a:t> </a:t>
            </a:r>
            <a:r>
              <a:rPr lang="ru-RU" sz="3100" b="1" dirty="0">
                <a:solidFill>
                  <a:srgbClr val="C00000"/>
                </a:solidFill>
              </a:rPr>
              <a:t> Приказ МЗ  СР  РФ № 252н от 23 марта 2013г.</a:t>
            </a:r>
          </a:p>
          <a:p>
            <a:pPr marL="0" indent="432000" algn="just">
              <a:spcBef>
                <a:spcPts val="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100" dirty="0">
                <a:solidFill>
                  <a:schemeClr val="tx1"/>
                </a:solidFill>
              </a:rPr>
              <a:t>«Об утверждении Порядка возложения на фельдшера, акушерку руководителем медицинской организации при организации оказания первичной медико-санитарной помощи и скорой медицинской помощи отдельных функций лечащего врача по непосредственному оказанию медицинской помощи пациенту в период наблюдения за ним и его лечения...».</a:t>
            </a:r>
          </a:p>
          <a:p>
            <a:pPr marL="0" indent="432000" algn="just">
              <a:spcBef>
                <a:spcPts val="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3100" dirty="0">
              <a:solidFill>
                <a:schemeClr val="tx1"/>
              </a:solidFill>
            </a:endParaRPr>
          </a:p>
          <a:p>
            <a:pPr marL="0" indent="432000" algn="just">
              <a:spcBef>
                <a:spcPts val="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100" b="1" dirty="0">
                <a:solidFill>
                  <a:srgbClr val="C00000"/>
                </a:solidFill>
              </a:rPr>
              <a:t> </a:t>
            </a:r>
            <a:r>
              <a:rPr lang="ru-RU" sz="3100" dirty="0">
                <a:solidFill>
                  <a:srgbClr val="C00000"/>
                </a:solidFill>
              </a:rPr>
              <a:t> </a:t>
            </a:r>
            <a:r>
              <a:rPr lang="ru-RU" sz="3100" b="1" dirty="0">
                <a:solidFill>
                  <a:srgbClr val="C00000"/>
                </a:solidFill>
              </a:rPr>
              <a:t>Приказ ГБУЗ СО «ТГКП №3» № 524 от 16 мая 2013г.</a:t>
            </a:r>
            <a:r>
              <a:rPr lang="ru-RU" sz="3100" dirty="0">
                <a:solidFill>
                  <a:srgbClr val="C00000"/>
                </a:solidFill>
              </a:rPr>
              <a:t> </a:t>
            </a:r>
            <a:r>
              <a:rPr lang="ru-RU" sz="3100" dirty="0">
                <a:solidFill>
                  <a:schemeClr val="tx1"/>
                </a:solidFill>
              </a:rPr>
              <a:t>«Об утверждении порядка возложения на фельдшера функций лечащего врача по непосредственному оказанию медицинской помощи пациенту в период наблюдения за ними и его лечением».</a:t>
            </a:r>
          </a:p>
          <a:p>
            <a:pPr marL="0" indent="432000" algn="just">
              <a:spcBef>
                <a:spcPts val="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3100" dirty="0">
              <a:solidFill>
                <a:schemeClr val="tx1"/>
              </a:solidFill>
            </a:endParaRPr>
          </a:p>
          <a:p>
            <a:pPr marL="0" indent="432000" algn="just">
              <a:spcBef>
                <a:spcPts val="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100" b="1" dirty="0">
                <a:solidFill>
                  <a:srgbClr val="C00000"/>
                </a:solidFill>
              </a:rPr>
              <a:t>Приказ ГБУЗ СО «ТГКП№3» № 830 от 07 сентября 2016г.</a:t>
            </a:r>
          </a:p>
          <a:p>
            <a:pPr marL="0" indent="432000" algn="just">
              <a:spcBef>
                <a:spcPts val="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100" dirty="0">
                <a:solidFill>
                  <a:schemeClr val="tx1"/>
                </a:solidFill>
              </a:rPr>
              <a:t>«О порядке предоставления первичной доврачебной медико-санитарной помощи средним медицинским персоналом в ГБУЗ СО «ТГКП№3»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 flipV="1">
            <a:off x="10488488" y="5373216"/>
            <a:ext cx="1415480" cy="1268760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Прямоугольник 2"/>
          <p:cNvSpPr/>
          <p:nvPr/>
        </p:nvSpPr>
        <p:spPr>
          <a:xfrm>
            <a:off x="407368" y="332656"/>
            <a:ext cx="11593288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По данным  ФГБУ « Центральный научно-исследовательский институт организации и информатизации здравоохранения» Министерства здравоохранения Российской Федерации :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Анализ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основного времени,  затрачиваемого на пациента</a:t>
            </a: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/>
            </a:r>
            <a:b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участковым врачом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показал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, что </a:t>
            </a:r>
            <a:r>
              <a:rPr lang="ru-RU" alt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на манипуляции, которые могут быть переданы медицинской сестре </a:t>
            </a:r>
            <a:br>
              <a:rPr lang="ru-RU" alt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 </a:t>
            </a:r>
            <a:r>
              <a:rPr lang="ru-RU" alt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врач - педиатр участковый в настоящее время </a:t>
            </a: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затрачивает </a:t>
            </a:r>
          </a:p>
          <a:p>
            <a:pPr algn="ctr">
              <a:defRPr/>
            </a:pP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около 1,5 мин.</a:t>
            </a:r>
            <a:endParaRPr lang="ru-RU" altLang="ru-RU" sz="28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altLang="ru-RU" sz="2800" b="1" dirty="0">
                <a:solidFill>
                  <a:srgbClr val="FF0000"/>
                </a:solidFill>
              </a:rPr>
              <a:t>  </a:t>
            </a:r>
            <a:r>
              <a:rPr lang="ru-RU" altLang="ru-RU" sz="2800" b="1" dirty="0"/>
              <a:t>Передача части</a:t>
            </a:r>
            <a:r>
              <a:rPr lang="ru-RU" alt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функций медицинской  сестре позволила   дополнительно  высвободить  </a:t>
            </a: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53 минуты </a:t>
            </a:r>
            <a:r>
              <a:rPr lang="ru-RU" alt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в день рабочего времени  врача –педиатра</a:t>
            </a:r>
          </a:p>
          <a:p>
            <a:pPr algn="ctr">
              <a:defRPr/>
            </a:pP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для  лечебно-диагностического процесса.</a:t>
            </a:r>
          </a:p>
          <a:p>
            <a:pPr algn="ctr">
              <a:defRPr/>
            </a:pPr>
            <a:endParaRPr lang="ru-RU" altLang="ru-RU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>
              <a:defRPr/>
            </a:pPr>
            <a:endParaRPr lang="ru-RU" alt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>
              <a:defRPr/>
            </a:pPr>
            <a:endParaRPr lang="ru-RU" sz="2800" b="1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f02901024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0152_TF02901024_TF02901024.potx" id="{D1BF71CF-48A8-4CA5-9536-5C6BD00C3639}" vid="{9DC5761E-4E24-4255-A17D-0FB3B0F56144}"/>
    </a:ext>
  </a:extLst>
</a:theme>
</file>

<file path=ppt/theme/theme2.xml><?xml version="1.0" encoding="utf-8"?>
<a:theme xmlns:a="http://schemas.openxmlformats.org/drawingml/2006/main" name="Тема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2088</TotalTime>
  <Words>923</Words>
  <Application>Microsoft Office PowerPoint</Application>
  <PresentationFormat>Произвольный</PresentationFormat>
  <Paragraphs>181</Paragraphs>
  <Slides>21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tf02901024</vt:lpstr>
      <vt:lpstr>Презентация PowerPoint</vt:lpstr>
      <vt:lpstr>Добавьте заголовок слайда - 4</vt:lpstr>
      <vt:lpstr>Презентация PowerPoint</vt:lpstr>
      <vt:lpstr>Презентация PowerPoint</vt:lpstr>
      <vt:lpstr>            Приказ Министерства здравоохранения      Российской Федерации  №309 от 25.06.2014 года</vt:lpstr>
      <vt:lpstr>Добавьте заголовок слайда - 3</vt:lpstr>
      <vt:lpstr>Презентация PowerPoint</vt:lpstr>
      <vt:lpstr>     Нормативная база  расширения  функций   медицинских  сестёр  в  ГБУЗ СО ТГКП №3  </vt:lpstr>
      <vt:lpstr>Презентация PowerPoint</vt:lpstr>
      <vt:lpstr> Для организации самостоятельной деятельности медицинской сестры  в детской поликлинике  необходимо: </vt:lpstr>
      <vt:lpstr>Основные условия успешной реализации модели самостоятельной деятельности медицинских сестёр</vt:lpstr>
      <vt:lpstr>Информационное обеспечение формирования потока  пациентов</vt:lpstr>
      <vt:lpstr> Распределение кадровых ресурсов в педиатрической службе  АПК №5</vt:lpstr>
      <vt:lpstr>Кадровый состав педиатрической службы  амбулаторно—поликлинического комплекса №5</vt:lpstr>
      <vt:lpstr> Процессы,  ответственность за ведение которых, полностью возложена на медицинских сестёр:</vt:lpstr>
      <vt:lpstr>  Для организации самостоятельной деятельности медицинской сестры  внедрено в практическую деятельность: </vt:lpstr>
      <vt:lpstr>Роль специалистов со средним медицинским образованием в оказании первичной медико-социальной помощи трудно переоценить:</vt:lpstr>
      <vt:lpstr>Результаты расширения функциональных обязанностей медицинских сестер  педиатрического профиля  в АПК №5</vt:lpstr>
      <vt:lpstr>«Прогресс  и развитие невозможны, если  вы всегда будете делать всё так, как делали всегда».     Уэйн Дайер</vt:lpstr>
      <vt:lpstr>  Ожидаемые результаты расширения функциональных обязанностей медицинских сестер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КМ</dc:creator>
  <cp:lastModifiedBy>Admin</cp:lastModifiedBy>
  <cp:revision>282</cp:revision>
  <dcterms:created xsi:type="dcterms:W3CDTF">2017-12-11T18:30:56Z</dcterms:created>
  <dcterms:modified xsi:type="dcterms:W3CDTF">2018-01-15T08:10:31Z</dcterms:modified>
</cp:coreProperties>
</file>