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48" r:id="rId10"/>
    <p:sldId id="337" r:id="rId11"/>
    <p:sldId id="354" r:id="rId12"/>
    <p:sldId id="338" r:id="rId13"/>
    <p:sldId id="339" r:id="rId14"/>
    <p:sldId id="349" r:id="rId15"/>
    <p:sldId id="343" r:id="rId16"/>
    <p:sldId id="345" r:id="rId17"/>
    <p:sldId id="350" r:id="rId18"/>
    <p:sldId id="351" r:id="rId19"/>
    <p:sldId id="341" r:id="rId20"/>
    <p:sldId id="342" r:id="rId21"/>
    <p:sldId id="353" r:id="rId22"/>
  </p:sldIdLst>
  <p:sldSz cx="9144000" cy="6858000" type="overhead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5FD"/>
    <a:srgbClr val="6735F3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5" autoAdjust="0"/>
    <p:restoredTop sz="66618" autoAdjust="0"/>
  </p:normalViewPr>
  <p:slideViewPr>
    <p:cSldViewPr snapToGrid="0">
      <p:cViewPr>
        <p:scale>
          <a:sx n="82" d="100"/>
          <a:sy n="82" d="100"/>
        </p:scale>
        <p:origin x="-24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8018F-3B4E-487F-841D-F216BC4A6C6F}" type="datetimeFigureOut">
              <a:rPr lang="ru-RU" smtClean="0"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A866-6304-4728-B3E7-EFDDADE94F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1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EBAD-DA68-4F71-8F2C-672AF90E8FB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E7B8-7393-47B9-93F9-6D558E72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6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01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Современная концепция здравоохранения предусматривает предоставление пациенту полной информации о состоянии здоровья. «Каждый гражданин имеет право в доступной для него форме получить имеющуюся информацию о состоянии своего здоровья, включая сведения о результатах обследования, наличии заболевания, его диагнозе и прогнозе, методах лечения, связанном с ними риске, возможных вариантах медицинского вмешательства, их последствиях и результатах проведенного лечения».  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нформация, содержащаяся в медицинских документах гражданина, составляет врачебную тайну и не может предоставляться кому-либо без согласия пациента, за исключением случаев, предусмотренных законом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(ст.31 «Право граждан на информацию о состоянии здоровья»).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сведения медицинского характера предоставляет врач.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Только врач проводит беседы с пациентом и его родственниками о целесообразности операции при данном заболевании, особенностях хирургического вмешательства и его исходах. В случае настойчивых расспросов медсестры больным или его родственниками следует тактично переадресовать все вопросы к лечащему или дежурному врачу. 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01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Информирование пациента является  частью психологической поддержки пациента. Медициская сестра имеет право информировать пациента только в рамках своей компетенции. К примеру, если пациенту предстоит наложение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колостомы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его следует заранее ознакомить с ее устройством, правилами ухода за ней.  Необходимо рассказывать пациентам о правилах дыхательной гимнастики, о технике вставания в послеоперационном периоде. Очень часто пациентам  требуется  проведение дополнительных исследований. Нередко опасения пациентов вызывает не само исследование , а  неизвестность и вид сложной диагностической аппаратуры, необходимость повторных исследований и т.п. для того чтобы уменьшить волнение пациента, надо в доступной форме объяснить  необходимость, сущность и возможные неприятные ощущения при каком либо обследовании.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Следует помнить , что все сотрудники медицинской организации должны поддерживать авторитет и подчеркивать высокий профессионализм хирурга, прежде всего в интересах пациента. При оформлении письменного добровольного информированного согласия пациента  на операцию, наркоз, возможную гемотрансфузию требуется особая деликатность  всего медицинского персонала отделения (ст. «Согласие на медицинское вмешательство»).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Отдельным этапом при работе с пациентом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периоперативном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периоде является помощь в преодолении страха перед болью. Опыт показывает, что страх перед болью усиливает её восприятие, тогда как отвлечение от переживаний болевых ощущений уменьшает их интенсивность. Целесообразно разъяснить пациенту . Это и многокомпонентный наркоз, и адекватное послеоперационное обезболивание с использованием не только наркотических средств, но и эффективных ненаркотических анальгетиков. Необходимо уверить больного, что в вашем отделении послеоперационный уход осуществляется на высоком уровне. Доказательством этого служит доброжелательная и профессиональная предоперационная подготовка.  Важно мотивировать его к неукоснительному выполнению всех рекомендаций и назначений врача, как в предоперационном периоде, так и после операции.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9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Большую роль играет рациональная организация  работы в хирургическом отделении. Желательно исключить контакт пациентов, ожидающих операции, с больными, только что перенесших её. Вид беспомощного человека, плохо ориентирующегося в пространстве и времени, стоны, возможная рвота, повязка, нередко промокшая кровью – производят тягостное впечатление. В практике современной хирургии эту проблему решают отдельные послеоперационные палаты и реанимационные отделения, в которых больные находятся в первые дни после операции. В тоже время общение с пациентами, которые  благополучно перенесли аналогичную операцию и уже готовятся к выписке, вселяют уверенность и оптимистический настрой.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 психологическим аспектом деятельности медицинской сестры является налаживание контакта с больным. Происходит все это наряду с огромным объемом медицинских манипуляций, являющихся основной ее работой. Пациенты, особенно находящиеся на стационарном лечении, много времени проводят в непосредственном контакте с медицинской сестрой. поэтому, помимо профессиональных знаний в области медицины, сестра должна иметь и психологическую подготовку. Физический уход за больным, осуществляемый медицинскими сестрами, является основным связующим звеном, на котором строится психологический контакт с сестрами.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общения выстраивается в трех планах: вербальном, невербальном (жесты, мимика), внутреннем (то, что подразумевается, вне зависимости от того, что проговаривается вслух).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Пациент часто обращает внимание не только на слова, которые говорит ему медицинская сестра , но и на ее мимику, жесты, взгляды.  Для того чтобы найти те слова, те жесты, те действия, которые однозначно необходимы в данной ситуации, нужен искренний настрой на человека, желание с ним общаться, умение слушать и слышать пациента.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Общение с пациентом должно начинаться с установления доверительных отношений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 только после этого можно проводить внушающее и убеждающее воздействие.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21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большинства пациентов очень важным оказывается телесный контакт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(доброе рукопожатие, одобрительное похлопывание по плечу, просто прикосновение к руке). Следует говорить с пациентом на понятном ему языке, по возможности избегая медицинских терминов.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Идивидуальность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подхода к каждому больному с учетом его представлений о болезни, опасений, установок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одно из важных правил. И оно требует не готовых рецептов как вести себя, а  выслушивания и понимания больного,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так называемая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терапия присутствием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16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Весьма важным навыком медицинской сестры является умение установить контакт с родственниками, поддержать их, включить их в  план реабилитации и ухода. Так 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надлежащая эмоциональная поддержка семьи  позволяет помогает справиться пациенту со сложившейся психотравмирующей ситуацией.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Завет Сократа: “Нельзя лечить тело, не леча душу”, в наибольшей степени относится к хирургии.</a:t>
            </a: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Современная медицинская помощь немыслима без психологической поддержки пациента.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Психологическая помощь пациентам, готовящимся или перенесшим операцию, необходима и неоценима.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Постоянный научно-технический прогресс в медицине предъявляет к медицинским сестрам новые требования. Нужны медицинские сестры критически мыслящие, анализирующие проблемы пациента и принимающие профессиональные решения, специалисты, умеющие  взаимодействовать с пациентами его членами его семьи. От профессиональной деятельности медицинской сестры, ее умения вселить оптимизм и уверенность в успехе лечения значительно зависит настроение и самочувствие пациента и соответственно  его психоэмоциональный статус.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D850C-E681-4714-8321-B16F38859E8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4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Исследования показали, что почти у 90% хирургических пациентов выявляются различные психологические расстройства в до и после операционном периоде. К примеру, такие как страх перед операцией, боязнь боли, угнетенность, страх за исход операции, страх остаться инвалидом, замкнутость. Подобные состояния  могут негативно сказаться на результатах операции и общем состоянии человека. </a:t>
            </a:r>
          </a:p>
          <a:p>
            <a:endParaRPr lang="ru-RU" i="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338455" algn="l">
              <a:lnSpc>
                <a:spcPct val="107000"/>
              </a:lnSpc>
              <a:spcAft>
                <a:spcPts val="800"/>
              </a:spcAft>
            </a:pPr>
            <a:r>
              <a:rPr lang="ru-RU" sz="1200" b="0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ПЕРИОПЕРАТИВНЫЙ ПЕРИОД  </a:t>
            </a:r>
            <a:r>
              <a:rPr lang="ru-RU" sz="1100" b="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—</a:t>
            </a:r>
            <a:r>
              <a:rPr lang="ru-RU" sz="1200" b="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 время с момента при­нятия решения об операции до восстановления трудоспо­собности или ее стойкой утраты (инвалидности).</a:t>
            </a:r>
            <a:endParaRPr lang="ru-RU" sz="1200" b="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Предоперационный период – это время от момента поступления пациента в хирургический стационар до начала проведения оперативного вмешательства. Послеоперационный период – промежуток времени от окончания операции до выздоровления или полной стабилизации состояния больного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Почти каждый пациент 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периоперативном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периоде находится в состоянии нервного напряжения,  испытывает страхи и волнения. Большинство людей способны преодолевать возникшие проблемы, но практически каждый человек нуждается в этот момент в особом внимании. Задача медицинской сестры выявить психологические проблемы пациента, связанные с предстоящим хирургическим вмешательством и оказать необходимую помощь.  Для этого важно понимать, что именно опасается каждый конкретный пациент.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Психологическое состояние пациентов определяется преимущественно эмоциональными реакциями, характер которых и степень выраженности могут быть различными и иметь тенденцию к колебаниям. Ведущим является страх, который может иметь различные оттенки: от легкого беспокойства и тревоги до ужаса и даже эйфории. Наряду со страхом предстоящей операции, включающим переживания по поводу влияния наркоза, последующего болевого синдрома, возможных осложнений, к психологическим особенностям хирургических больных относятся переживания, связанные с возможной утратой какой-либо части тела и ее последствиями.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Адекватная психоэмоциональная поддержка уменьшает степень напряжения нервной системы и одновременно служит  профилактикой операционного шока.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Положительное влияние на психоэмоциональное состояние больного оказывают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уважительное и гуманное отношение со стороны медицинского и обслуживающего персонала ЛПУ, обследование, лечение и содержание в условиях, соответствующих санитарно-гигиеническим требованиям, сохранение в тайне информации о факте обращения за медицинской помощью, диагнозе и иных сведений, полученных при его обследовании и лечении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положение закреплено статьей 30  федерального закона об основах здоровья граждан в Российской федерации.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0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4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0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0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8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4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5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4DAC-DD61-4389-AC63-3529546A03E2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6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19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228" y="1541351"/>
            <a:ext cx="7522748" cy="21477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ПСИХОЛОГИЧЕСКАЯ ПОДДЕРЖКА ПАЦИЕНТОВ </a:t>
            </a:r>
            <a:b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ПЕРИОПЕРАТИВНОМ ПЕРИОДЕ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8417" y="6117812"/>
            <a:ext cx="5005582" cy="74018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Хасьянова Е.Д.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преподаватель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хирургического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ГАУ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ДПО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«СОЦПК»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2" y="187662"/>
            <a:ext cx="1242701" cy="1242701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389022" y="187662"/>
            <a:ext cx="77549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350" b="1" dirty="0"/>
              <a:t>Министерство здравоохранения Самарской области</a:t>
            </a:r>
          </a:p>
          <a:p>
            <a:pPr algn="ctr"/>
            <a:r>
              <a:rPr lang="ru-RU" altLang="ru-RU" sz="1350" b="1" dirty="0" smtClean="0"/>
              <a:t>ГАУ </a:t>
            </a:r>
            <a:r>
              <a:rPr lang="ru-RU" altLang="ru-RU" sz="1350" b="1" dirty="0"/>
              <a:t>ДПО «Самарский областной центр повышения </a:t>
            </a:r>
          </a:p>
          <a:p>
            <a:pPr algn="ctr"/>
            <a:r>
              <a:rPr lang="ru-RU" altLang="ru-RU" sz="1350" b="1" dirty="0"/>
              <a:t>квалификации специалистов здравоохранения»</a:t>
            </a:r>
          </a:p>
        </p:txBody>
      </p:sp>
      <p:pic>
        <p:nvPicPr>
          <p:cNvPr id="1028" name="Picture 4" descr="https://narcomaniinet.ru/wp-content/uploads/2017/05/lechenie-narkozavisimos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670" y="3571173"/>
            <a:ext cx="4483863" cy="28390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6323" y="23284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нформация, содержащаяся в медицинских документах гражданина, составляет врачебную тайну и не может предоставляться кому-либо без согласия пациента, за исключением случаев, предусмотренных законом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ст.31 «Право граждан на информацию о состоянии здоровья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»).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709" y="842551"/>
            <a:ext cx="7611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сведения медицинского характера предоставляет врач.</a:t>
            </a:r>
          </a:p>
        </p:txBody>
      </p:sp>
      <p:pic>
        <p:nvPicPr>
          <p:cNvPr id="7" name="Picture 10" descr="https://novobzor.ru/1132527/1137924/1137956/1137969/1137989/141805094/1019875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16" y="2137492"/>
            <a:ext cx="2521909" cy="39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6709" y="1039648"/>
            <a:ext cx="7402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сведения медицинского характера предоставляет врач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://vekzhivu.com/sites/default/files/u93/2015/07/byvaet-li-u-zhenshhin-gemorroj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51" y="2352436"/>
            <a:ext cx="5653324" cy="37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10502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пациента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частью психологической поддержки пациента.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324" y="5376707"/>
            <a:ext cx="8231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Медицинская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сестра имеет право информировать пациента только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своей компетенции</a:t>
            </a:r>
          </a:p>
        </p:txBody>
      </p:sp>
      <p:pic>
        <p:nvPicPr>
          <p:cNvPr id="5124" name="Picture 4" descr="http://twofb.ru/misc/i/gallery/10441/571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3" y="2091030"/>
            <a:ext cx="4214502" cy="28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ompletemarkets.com/Upload/user/sburkey/blog/senior%20ca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1030"/>
            <a:ext cx="39338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2989" y="652040"/>
            <a:ext cx="8997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 сотрудники лечебного учреждения должны поддерживать авторитет и подчеркивать высокий профессионализм хирурга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://www.rigma.info/upload/iblock/47d/47d60768fb79bea73675bfe1ce1f26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9" y="1975804"/>
            <a:ext cx="5496639" cy="281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siteapi.org/lPI143ClhTVFMQ73Pyr-dcjFVgc=/fit-in/1400x1000/center/top/7aaa100aca5f348.s.siteapi.org/img/817791dae464e3048fcefb4707dd2e900b1263b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65" y="3787221"/>
            <a:ext cx="4378082" cy="29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Больница и её сотрудники - картинка №92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77" y="1567497"/>
            <a:ext cx="1866870" cy="154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Ксюша\Desktop\12052706.113.15.png"/>
          <p:cNvPicPr>
            <a:picLocks noChangeAspect="1" noChangeArrowheads="1"/>
          </p:cNvPicPr>
          <p:nvPr/>
        </p:nvPicPr>
        <p:blipFill rotWithShape="1">
          <a:blip r:embed="rId7" cstate="print"/>
          <a:srcRect l="59325" t="6397" r="6129" b="79047"/>
          <a:stretch/>
        </p:blipFill>
        <p:spPr bwMode="auto">
          <a:xfrm flipH="1">
            <a:off x="7651571" y="1856974"/>
            <a:ext cx="728882" cy="17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44842" y="697216"/>
            <a:ext cx="701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в преодолении страха перед болью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arjohuntleigh.com.au/Global/Products/Medical%20Beds/Enterprise%20Range/Combination%20locker%20and%20overbed%20table/ArjoHuntleigh-Medical-Beds-Enterprise-Combination-Locker-and-Overhead-table-nurse-with-patient-in-b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7800"/>
          <a:stretch/>
        </p:blipFill>
        <p:spPr bwMode="auto">
          <a:xfrm>
            <a:off x="4952623" y="4375355"/>
            <a:ext cx="3673162" cy="23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evtanazija.ru/wp-content/uploads/2016/11/evropa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7" y="1452295"/>
            <a:ext cx="4126136" cy="254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today.kz/static/uploads/media/pages/2014/05/%D1%83%D0%BA%D0%BE%D0%BB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37" y="1562101"/>
            <a:ext cx="3563410" cy="23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ogemorroe.com/wp-content/uploads/2015/08/tabletki-ot-gemorroj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/>
          <a:stretch/>
        </p:blipFill>
        <p:spPr bwMode="auto">
          <a:xfrm>
            <a:off x="251713" y="4460312"/>
            <a:ext cx="3867007" cy="216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07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638300" y="737384"/>
            <a:ext cx="6305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Рациональная организация  работы в хирургическом отделении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 descr="http://testoviydomen.ru/wp-content/uploads/2017/11/stacionar-stran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25" y="1655177"/>
            <a:ext cx="3769005" cy="27049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4" y="4316650"/>
            <a:ext cx="4457258" cy="25413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58" name="Picture 10" descr="http://mykolaiv.solydarnist.org/wp-content/uploads/2017/03/1e1d2a6f6e02e18522c9cc997d4928d7.i1200x795x66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1" y="1746756"/>
            <a:ext cx="3874275" cy="25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61617" y="1075724"/>
            <a:ext cx="4654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Основным психологическим аспектом деятельности медицинской сестры является налаживание контакта с больным. </a:t>
            </a:r>
          </a:p>
        </p:txBody>
      </p:sp>
      <p:pic>
        <p:nvPicPr>
          <p:cNvPr id="6" name="Picture 4" descr="Исследования на животных &quot; Страница 2 &quot; Медицинский порт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4262" y="652040"/>
            <a:ext cx="40714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The Important Duties of Certified Nursing Assistants by Ares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1450" y="3624313"/>
            <a:ext cx="4191789" cy="304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Елена\Desktop\онколог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5961" y="3795360"/>
            <a:ext cx="4308039" cy="289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6861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s://media.istockphoto.com/vectors/cute-set-set-of-nurse-vector-id530007282?k=6&amp;m=530007282&amp;s=612x612&amp;w=0&amp;h=uW8FMQtolc6eYrqs6nx9Hx5PBGGSzHRFhd7j4_CbO6o=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6BC8CF"/>
              </a:clrFrom>
              <a:clrTo>
                <a:srgbClr val="6BC8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1" t="11652" b="61508"/>
          <a:stretch/>
        </p:blipFill>
        <p:spPr bwMode="auto">
          <a:xfrm>
            <a:off x="3980278" y="1071246"/>
            <a:ext cx="4213045" cy="14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data.ac-illust.com/data/thumbnails/11/11100cc4779249ea33550858cb65dccd_t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5"/>
          <a:stretch/>
        </p:blipFill>
        <p:spPr bwMode="auto">
          <a:xfrm>
            <a:off x="5448300" y="2295540"/>
            <a:ext cx="3771900" cy="13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640" y="583719"/>
            <a:ext cx="7148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Общение: вербальное,     невербальное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323" y="3508520"/>
            <a:ext cx="872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Общение с пациентом должно начинаться с установления доверительных </a:t>
            </a:r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6" descr="https://voice.verbalapplications.com/hs-fs/hub/112132/file-298331032-jpg/images/speech-language-pathology-new-york.jpg?t=1407361943000&amp;width=1350&amp;height=900&amp;name=speech-language-pathology-new-yo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94" y="4476654"/>
            <a:ext cx="3800602" cy="21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ladykiss.ru/wp-content/uploads/2015/02/obsheni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34500" r="68641" b="5500"/>
          <a:stretch/>
        </p:blipFill>
        <p:spPr bwMode="auto">
          <a:xfrm>
            <a:off x="308017" y="1320624"/>
            <a:ext cx="2938250" cy="187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3096" y="1107194"/>
            <a:ext cx="5418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Следует говорить с пациентом на понятном ему языке, по возможности избегая медицинских терминов.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6281" y="3037721"/>
            <a:ext cx="5143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Индивидуальность подхода к каждому больному с учетом его представлений о болезни, опасений, установок – одно из важных правил.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516" y="6237346"/>
            <a:ext cx="367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Терапия присутствием</a:t>
            </a:r>
          </a:p>
        </p:txBody>
      </p:sp>
      <p:pic>
        <p:nvPicPr>
          <p:cNvPr id="9" name="Picture 2" descr="Особенности госпитализации онкологических больных - Прочее - Vitaminov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421" y="644204"/>
            <a:ext cx="3584301" cy="2393517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" name="Picture 5" descr="LPN Nursing Online - ottezatomal1988 - Blogcu.com"/>
          <p:cNvPicPr>
            <a:picLocks noChangeAspect="1" noChangeArrowheads="1"/>
          </p:cNvPicPr>
          <p:nvPr/>
        </p:nvPicPr>
        <p:blipFill>
          <a:blip r:embed="rId5" cstate="print"/>
          <a:srcRect l="50662"/>
          <a:stretch>
            <a:fillRect/>
          </a:stretch>
        </p:blipFill>
        <p:spPr bwMode="auto">
          <a:xfrm flipH="1">
            <a:off x="5103013" y="490150"/>
            <a:ext cx="1822041" cy="27016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1" name="Picture 2" descr="Британским медикам рекомендовали чаще извиняться перед пациентам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6738" y="4909095"/>
            <a:ext cx="3615397" cy="205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1beautynews.com Дария Даньш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927" y="3041481"/>
            <a:ext cx="4128704" cy="289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6709" y="1115555"/>
            <a:ext cx="7213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важным навыком медицинской сестры является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установить контакт с родственниками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поддержать их, включить их в  план реабилитации и ухода.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89560" y="652040"/>
            <a:ext cx="3026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ПАЦИЕНТ И ЕГО СЕМЬЯ</a:t>
            </a:r>
          </a:p>
        </p:txBody>
      </p:sp>
      <p:pic>
        <p:nvPicPr>
          <p:cNvPr id="7" name="Picture 2" descr="Лечебные учреждения - Здоровье - Кир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30154"/>
            <a:ext cx="5590973" cy="372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Бесплатная школа для родственников тяжелобольных апрель 2011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190" y="2565778"/>
            <a:ext cx="4214810" cy="319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K:\конференция\картинки для през\QfjzZ_eYe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9819" y="441687"/>
            <a:ext cx="1338728" cy="1160231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rot="2464225">
            <a:off x="4360610" y="1204134"/>
            <a:ext cx="4529797" cy="383211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214650" y="658512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Файл:Socrates Louv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973" y="807311"/>
            <a:ext cx="428625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20001" y="2008201"/>
            <a:ext cx="372544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/>
              <a:t>“Нельзя лечить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тело</a:t>
            </a:r>
            <a:r>
              <a:rPr lang="ru-RU" sz="4000" b="1" dirty="0"/>
              <a:t>,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не </a:t>
            </a:r>
            <a:r>
              <a:rPr lang="ru-RU" sz="4000" b="1" dirty="0"/>
              <a:t>леча душу</a:t>
            </a:r>
            <a:r>
              <a:rPr lang="ru-RU" sz="4000" b="1" dirty="0" smtClean="0"/>
              <a:t>”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06" y="6287092"/>
            <a:ext cx="49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Сокра́т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древнегреческий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31698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лако 24"/>
          <p:cNvSpPr/>
          <p:nvPr/>
        </p:nvSpPr>
        <p:spPr>
          <a:xfrm>
            <a:off x="118903" y="4934753"/>
            <a:ext cx="3555911" cy="18534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5337831" y="4826131"/>
            <a:ext cx="3555911" cy="185345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5272842" y="766164"/>
            <a:ext cx="3871157" cy="224456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225250" y="1438968"/>
            <a:ext cx="2814065" cy="17784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981919" y="2097098"/>
            <a:ext cx="2642013" cy="3179874"/>
            <a:chOff x="2200" y="1570"/>
            <a:chExt cx="1496" cy="1496"/>
          </a:xfrm>
          <a:solidFill>
            <a:srgbClr val="F8F5FD"/>
          </a:solidFill>
        </p:grpSpPr>
        <p:sp>
          <p:nvSpPr>
            <p:cNvPr id="7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1" cy="1172"/>
            </a:xfrm>
            <a:prstGeom prst="ellipse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1266" name="Picture 2" descr="https://im0-tub-ru.yandex.net/i?id=ced5d46a3cffcc35fd5e17cf79a6354e&amp;n=1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23091"/>
          <a:stretch/>
        </p:blipFill>
        <p:spPr bwMode="auto">
          <a:xfrm>
            <a:off x="3781161" y="2547940"/>
            <a:ext cx="1184583" cy="22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51" y="1702879"/>
            <a:ext cx="2756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latin typeface="Arial" charset="0"/>
                <a:ea typeface="굴림" charset="-127"/>
              </a:rPr>
              <a:t>Высоко </a:t>
            </a:r>
          </a:p>
          <a:p>
            <a:pPr algn="ctr"/>
            <a:r>
              <a:rPr lang="ru-RU" altLang="ko-KR" b="1" dirty="0">
                <a:latin typeface="Arial" charset="0"/>
                <a:ea typeface="굴림" charset="-127"/>
              </a:rPr>
              <a:t>квалифицированный специалист</a:t>
            </a:r>
          </a:p>
          <a:p>
            <a:pPr algn="ctr"/>
            <a:r>
              <a:rPr lang="ru-RU" altLang="ko-KR" b="1" dirty="0">
                <a:latin typeface="Arial" charset="0"/>
                <a:ea typeface="굴림" charset="-127"/>
              </a:rPr>
              <a:t>по уходу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72843" y="5004550"/>
            <a:ext cx="399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latin typeface="Verdana" pitchFamily="34" charset="0"/>
                <a:ea typeface="굴림" charset="-127"/>
              </a:rPr>
              <a:t>Психологическая и психосоциальная поддержка пациентов и членов их семей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16933" y="5248561"/>
            <a:ext cx="3427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latin typeface="Verdana" pitchFamily="34" charset="0"/>
                <a:ea typeface="굴림" charset="-127"/>
              </a:rPr>
              <a:t>Образовательная работа с пациентами и членами их семьи.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23141" y="1438968"/>
            <a:ext cx="449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b="1" dirty="0">
                <a:latin typeface="Verdana" pitchFamily="34" charset="0"/>
                <a:ea typeface="굴림" charset="-127"/>
              </a:rPr>
              <a:t>Выполнение простейшей медицинской процедуры и обеспечение ухода за пациентом</a:t>
            </a:r>
            <a:endParaRPr lang="en-US" altLang="ko-KR" b="1" dirty="0">
              <a:latin typeface="Verdana" pitchFamily="34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161" y="460222"/>
            <a:ext cx="7704856" cy="1881469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6735F3"/>
                </a:solidFill>
              </a:rPr>
              <a:t>Спасибо за внимание</a:t>
            </a:r>
          </a:p>
        </p:txBody>
      </p:sp>
      <p:pic>
        <p:nvPicPr>
          <p:cNvPr id="3" name="Picture 2" descr="http://www.zwalls.ru/pic/201311/1920x1080/zwalls.ru-3605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" y="1824518"/>
            <a:ext cx="8948411" cy="50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allyslide.com/thumbs/026ca0e147dddb718da2996b8b3123d1/img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3" t="27852" r="5153" b="13481"/>
          <a:stretch/>
        </p:blipFill>
        <p:spPr bwMode="auto">
          <a:xfrm>
            <a:off x="5943600" y="680437"/>
            <a:ext cx="2997200" cy="31070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12.stc.all.kpcdn.net/share/i/4/897563/wx10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12" y="10908937"/>
            <a:ext cx="1356395" cy="90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esele.com.ua/uploads/posts/2013-12/1388431823_in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5" y="3074023"/>
            <a:ext cx="2402138" cy="25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bilkoy.ru/images/mobilkoy/2016/07/lohotron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t="-419" r="10200" b="24437"/>
          <a:stretch/>
        </p:blipFill>
        <p:spPr bwMode="auto">
          <a:xfrm>
            <a:off x="1928741" y="4875220"/>
            <a:ext cx="3386668" cy="20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6516" y="936926"/>
            <a:ext cx="4655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% хирургических пациентов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имеют различные 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психологические проблемы в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периоперативном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периоде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://www.rakneprigovor.ru/wp-content/uploads/2013/01/voprosy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t="13397" r="12726" b="10391"/>
          <a:stretch/>
        </p:blipFill>
        <p:spPr bwMode="auto">
          <a:xfrm>
            <a:off x="3869303" y="2700381"/>
            <a:ext cx="2302934" cy="26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eleprogramma.pro/wp-content/uploads/2016/03/f7d13a2967543b0b7363da905d61f89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47" y="4004247"/>
            <a:ext cx="2462742" cy="25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42164" y="823165"/>
            <a:ext cx="7230794" cy="4487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845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ПЕРИОПЕРАТИВНЫЙ ПЕРИОД </a:t>
            </a:r>
          </a:p>
          <a:p>
            <a:pPr indent="33845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— </a:t>
            </a:r>
          </a:p>
          <a:p>
            <a:pPr indent="338455"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 </a:t>
            </a: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время с момента при­нятия решения об операции до восстановления трудоспо­собности или ее стойкой утраты </a:t>
            </a:r>
            <a:endParaRPr lang="ru-RU" sz="28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338455"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sz="28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инвалидности).</a:t>
            </a:r>
            <a:endParaRPr lang="ru-RU" sz="28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4" descr="https://pp.vk.me/c623417/v623417275/16d5e/f4ID4xe2F3U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3" y="4184412"/>
            <a:ext cx="2675467" cy="2673589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SrAVMQ-hUk0c1JVqo5u3Gln9JkJJYXdcNZPyJb0YdOUvYd04uz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r="10898"/>
          <a:stretch/>
        </p:blipFill>
        <p:spPr bwMode="auto">
          <a:xfrm>
            <a:off x="2" y="3557344"/>
            <a:ext cx="1574798" cy="330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209172" y="1408011"/>
            <a:ext cx="2831656" cy="5147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6523" y="1355884"/>
            <a:ext cx="2840943" cy="5254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6323" y="1427403"/>
            <a:ext cx="2715410" cy="51477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6077" y="1567875"/>
            <a:ext cx="3047026" cy="359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750" b="1" dirty="0" smtClean="0">
                <a:latin typeface="Arial" pitchFamily="34" charset="0"/>
                <a:ea typeface="Times New Roman" panose="02020603050405020304" pitchFamily="18" charset="0"/>
                <a:cs typeface="Aharoni" pitchFamily="2" charset="-79"/>
              </a:rPr>
              <a:t>ПРЕДОПЕРАЦИОННЫЙ</a:t>
            </a:r>
            <a:r>
              <a:rPr lang="ru-RU" sz="1750" dirty="0" smtClean="0">
                <a:latin typeface="Arial" pitchFamily="34" charset="0"/>
                <a:ea typeface="Times New Roman" panose="02020603050405020304" pitchFamily="18" charset="0"/>
                <a:cs typeface="Aharoni" pitchFamily="2" charset="-79"/>
              </a:rPr>
              <a:t> </a:t>
            </a:r>
            <a:endParaRPr lang="ru-RU" sz="1750" dirty="0">
              <a:latin typeface="Arial" pitchFamily="34" charset="0"/>
              <a:ea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0949" y="1578006"/>
            <a:ext cx="310283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75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ИНТРАОПЕРАЦИОННЫЙ</a:t>
            </a:r>
            <a:endParaRPr lang="ru-RU" sz="17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1558" y="1581821"/>
            <a:ext cx="2966197" cy="360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5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ПОСЛЕОПЕРАЦИОННЫЙ</a:t>
            </a:r>
            <a:endParaRPr lang="ru-RU" sz="17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8483" y="2103519"/>
            <a:ext cx="2732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промежуток времени от окончания операции до выздоровления или полной стабилизации состояния больного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58964" y="2548423"/>
            <a:ext cx="212090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сама операция)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&amp;Kcy;&amp;acy;&amp;rcy;&amp;tcy;&amp;icy;&amp;ncy;&amp;kcy;&amp;icy; &amp;pcy;&amp;ocy; &amp;zcy;&amp;acy;&amp;pcy;&amp;rcy;&amp;ocy;&amp;scy;&amp;ucy; &amp;kcy;&amp;acy;&amp;rcy;&amp;tcy;&amp;icy;&amp;ncy;&amp;kcy;&amp;icy; &amp;pcy;&amp;iecy;&amp;rcy;&amp;icy;&amp;ocy;&amp;pcy;&amp;iecy;&amp;rcy;&amp;acy;&amp;tcy;&amp;icy;&amp;vcy;&amp;ncy;&amp;ycy;&amp;jcy; &amp;pcy;&amp;iecy;&amp;rcy;&amp;icy;&amp;ocy;&amp;d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12" y="4293054"/>
            <a:ext cx="2412485" cy="2140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/>
        </p:spPr>
      </p:pic>
      <p:sp>
        <p:nvSpPr>
          <p:cNvPr id="16" name="Прямоугольник 15"/>
          <p:cNvSpPr/>
          <p:nvPr/>
        </p:nvSpPr>
        <p:spPr>
          <a:xfrm>
            <a:off x="146323" y="2103519"/>
            <a:ext cx="256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это время с момента при­нятия решения об операции и до доставки больного в </a:t>
            </a:r>
            <a:r>
              <a:rPr lang="ru-RU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опе­рационную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http://bsmp.tatarstan.ru/file/%D1%82%D1%80%D0%B0%D0%BD%D1%81%D0%BF%D0%BE%D1%80%D1%82%D0%BD%D0%B0%D1%8F_nn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1" y="4298608"/>
            <a:ext cx="2369883" cy="21361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xtLst/>
        </p:spPr>
      </p:pic>
      <p:sp>
        <p:nvSpPr>
          <p:cNvPr id="18" name="Прямоугольник 17"/>
          <p:cNvSpPr/>
          <p:nvPr/>
        </p:nvSpPr>
        <p:spPr>
          <a:xfrm>
            <a:off x="1622317" y="733701"/>
            <a:ext cx="607474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3845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ПЕРИОПЕРАТИВНЫЙ ПЕРИОД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596" y="4364793"/>
            <a:ext cx="2521495" cy="19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www.gemchyjinka.ru/wp-content/uploads/2014/03/102772081_large_1111111111111_13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582" y="2834395"/>
            <a:ext cx="1553633" cy="241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Как пережить химиотерапию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651" y="4683468"/>
            <a:ext cx="3321882" cy="217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врач - кровь - пациент - человека - медицинской - здоровья -…"/>
          <p:cNvPicPr>
            <a:picLocks noChangeAspect="1" noChangeArrowheads="1"/>
          </p:cNvPicPr>
          <p:nvPr/>
        </p:nvPicPr>
        <p:blipFill>
          <a:blip r:embed="rId6" cstate="print"/>
          <a:srcRect r="17935" b="22301"/>
          <a:stretch>
            <a:fillRect/>
          </a:stretch>
        </p:blipFill>
        <p:spPr bwMode="auto">
          <a:xfrm>
            <a:off x="6550157" y="2062064"/>
            <a:ext cx="2376584" cy="251806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10" descr="K:\конференция\картинки для през\b6319_145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708" y="2062064"/>
            <a:ext cx="2859932" cy="251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Бесплатная школа для родственников тяжелобольных апрель 2011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5061" y="4704022"/>
            <a:ext cx="3182164" cy="215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5839" y="726199"/>
            <a:ext cx="8061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Задача медицинской сестры выявить психологические проблемы пациента, связанные с предстоящим хирургическим вмешательством и оказать необходимую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536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6323" y="1059864"/>
            <a:ext cx="8636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Эмоциональные реакции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страх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переживания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поводу влияния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наркоза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переживания по поводу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болевого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синдрома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переживания по поводу различных осложнений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переживания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связанные с возможной утратой какой-либо части тела и ее последствиями</a:t>
            </a:r>
          </a:p>
          <a:p>
            <a:endParaRPr lang="ru-RU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data2.lact.ru/f1/s/34/178/image/1417/941/medium_000.jpg?t=148309576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7" b="6546"/>
          <a:stretch/>
        </p:blipFill>
        <p:spPr bwMode="auto">
          <a:xfrm>
            <a:off x="2293797" y="4703366"/>
            <a:ext cx="4355826" cy="20269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6" y="595488"/>
            <a:ext cx="2734404" cy="182011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36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86709" y="1007455"/>
            <a:ext cx="7467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Адекватная психоэмоциональная поддержка уменьшает степень напряжения нервной системы и одновременно служит  профилактикой операционного шока.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narko-stop.com/images/stories/stati/are-you-depress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r="7261"/>
          <a:stretch/>
        </p:blipFill>
        <p:spPr bwMode="auto">
          <a:xfrm>
            <a:off x="5447489" y="3914648"/>
            <a:ext cx="3696511" cy="29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niasam.ru/63057_i_gallery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648"/>
            <a:ext cx="2980761" cy="29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azmedclinic.kz/cms/uploads/photos/file_1_560382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37" y="3333630"/>
            <a:ext cx="1578165" cy="266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650" y="155896"/>
            <a:ext cx="7929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ПСИХОЛОГИЧЕСКАЯ ПОДДЕРЖКА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ПАЦИЕНТОВ В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ПЕРИОПЕРАТИВНОМ ПЕРИОДЕ</a:t>
            </a:r>
          </a:p>
        </p:txBody>
      </p:sp>
      <p:pic>
        <p:nvPicPr>
          <p:cNvPr id="3" name="Рисунок 2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23" y="187663"/>
            <a:ext cx="740386" cy="740386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cxnSp>
        <p:nvCxnSpPr>
          <p:cNvPr id="5" name="Прямая соединительная линия 4"/>
          <p:cNvCxnSpPr/>
          <p:nvPr/>
        </p:nvCxnSpPr>
        <p:spPr>
          <a:xfrm>
            <a:off x="1336431" y="557856"/>
            <a:ext cx="72307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46323" y="1642239"/>
            <a:ext cx="50330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уважительное и гуманное отношение со стороны медицинского и обслуживающего персонала ЛПУ,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обследование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лечение и содержание в условиях, соответствующих санитарно-гигиеническим требованиям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в тайне информации о факте обращения за медицинской помощью, диагнозе и иных сведений, полученных при его обследовании и лечении</a:t>
            </a:r>
          </a:p>
        </p:txBody>
      </p:sp>
      <p:pic>
        <p:nvPicPr>
          <p:cNvPr id="6154" name="Picture 10" descr="https://novobzor.ru/1132527/1137924/1137956/1137969/1137989/141805094/1019875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102" y="1363462"/>
            <a:ext cx="2831123" cy="44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81880" y="5827632"/>
            <a:ext cx="2646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 №323, статья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35449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</TotalTime>
  <Words>1721</Words>
  <Application>Microsoft Office PowerPoint</Application>
  <PresentationFormat>Прозрачка</PresentationFormat>
  <Paragraphs>123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ПСИХОЛОГИЧЕСКАЯ ПОДДЕРЖКА ПАЦИЕНТОВ  В ПЕРИОПЕРАТИВНОМ ПЕРИОДЕ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 ПЕРВОЙ МЕДИЦИНСКОЙ ПОМОЩИ ПРИ ТРАВМАТИЧЕСКИХ ПОВРЕЖДЕНИЯХ</dc:title>
  <dc:creator>елена хасьянова</dc:creator>
  <cp:lastModifiedBy>Admin</cp:lastModifiedBy>
  <cp:revision>90</cp:revision>
  <cp:lastPrinted>2018-02-13T08:54:42Z</cp:lastPrinted>
  <dcterms:created xsi:type="dcterms:W3CDTF">2016-05-30T23:23:28Z</dcterms:created>
  <dcterms:modified xsi:type="dcterms:W3CDTF">2018-02-20T15:06:32Z</dcterms:modified>
</cp:coreProperties>
</file>