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97" r:id="rId2"/>
    <p:sldId id="796" r:id="rId3"/>
    <p:sldId id="729" r:id="rId4"/>
    <p:sldId id="795" r:id="rId5"/>
    <p:sldId id="798" r:id="rId6"/>
    <p:sldId id="731" r:id="rId7"/>
    <p:sldId id="741" r:id="rId8"/>
    <p:sldId id="727" r:id="rId9"/>
    <p:sldId id="72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F2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4" autoAdjust="0"/>
  </p:normalViewPr>
  <p:slideViewPr>
    <p:cSldViewPr>
      <p:cViewPr>
        <p:scale>
          <a:sx n="104" d="100"/>
          <a:sy n="104" d="100"/>
        </p:scale>
        <p:origin x="-1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Татарстан</c:v>
                </c:pt>
                <c:pt idx="1">
                  <c:v>Самарская</c:v>
                </c:pt>
                <c:pt idx="2">
                  <c:v>Ульяновская</c:v>
                </c:pt>
                <c:pt idx="3">
                  <c:v>Н.Новгор</c:v>
                </c:pt>
                <c:pt idx="4">
                  <c:v>Башкортостан</c:v>
                </c:pt>
                <c:pt idx="5">
                  <c:v>Мордовия</c:v>
                </c:pt>
                <c:pt idx="6">
                  <c:v>Оренбург</c:v>
                </c:pt>
                <c:pt idx="7">
                  <c:v>Кировская</c:v>
                </c:pt>
                <c:pt idx="8">
                  <c:v>Пензенская</c:v>
                </c:pt>
                <c:pt idx="9">
                  <c:v>Саратовская</c:v>
                </c:pt>
                <c:pt idx="10">
                  <c:v>Чувашия</c:v>
                </c:pt>
                <c:pt idx="11">
                  <c:v>Марий Элл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297</c:v>
                </c:pt>
                <c:pt idx="2">
                  <c:v>370</c:v>
                </c:pt>
                <c:pt idx="3">
                  <c:v>291</c:v>
                </c:pt>
                <c:pt idx="4">
                  <c:v>242</c:v>
                </c:pt>
                <c:pt idx="5">
                  <c:v>253</c:v>
                </c:pt>
                <c:pt idx="6">
                  <c:v>308</c:v>
                </c:pt>
                <c:pt idx="7">
                  <c:v>192</c:v>
                </c:pt>
                <c:pt idx="8">
                  <c:v>192</c:v>
                </c:pt>
                <c:pt idx="9">
                  <c:v>129</c:v>
                </c:pt>
                <c:pt idx="10">
                  <c:v>236</c:v>
                </c:pt>
                <c:pt idx="11">
                  <c:v>156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Татарстан</c:v>
                </c:pt>
                <c:pt idx="1">
                  <c:v>Самарская</c:v>
                </c:pt>
                <c:pt idx="2">
                  <c:v>Ульяновская</c:v>
                </c:pt>
                <c:pt idx="3">
                  <c:v>Н.Новгор</c:v>
                </c:pt>
                <c:pt idx="4">
                  <c:v>Башкортостан</c:v>
                </c:pt>
                <c:pt idx="5">
                  <c:v>Мордовия</c:v>
                </c:pt>
                <c:pt idx="6">
                  <c:v>Оренбург</c:v>
                </c:pt>
                <c:pt idx="7">
                  <c:v>Кировская</c:v>
                </c:pt>
                <c:pt idx="8">
                  <c:v>Пензенская</c:v>
                </c:pt>
                <c:pt idx="9">
                  <c:v>Саратовская</c:v>
                </c:pt>
                <c:pt idx="10">
                  <c:v>Чувашия</c:v>
                </c:pt>
                <c:pt idx="11">
                  <c:v>Марий Элл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457</c:v>
                </c:pt>
                <c:pt idx="2">
                  <c:v>416</c:v>
                </c:pt>
                <c:pt idx="3">
                  <c:v>414</c:v>
                </c:pt>
                <c:pt idx="4">
                  <c:v>314</c:v>
                </c:pt>
                <c:pt idx="5">
                  <c:v>318</c:v>
                </c:pt>
                <c:pt idx="6">
                  <c:v>315</c:v>
                </c:pt>
                <c:pt idx="7">
                  <c:v>280</c:v>
                </c:pt>
                <c:pt idx="8">
                  <c:v>252</c:v>
                </c:pt>
                <c:pt idx="9">
                  <c:v>235</c:v>
                </c:pt>
                <c:pt idx="10">
                  <c:v>216</c:v>
                </c:pt>
                <c:pt idx="11">
                  <c:v>218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Татарстан</c:v>
                </c:pt>
                <c:pt idx="1">
                  <c:v>Самарская</c:v>
                </c:pt>
                <c:pt idx="2">
                  <c:v>Ульяновская</c:v>
                </c:pt>
                <c:pt idx="3">
                  <c:v>Н.Новгор</c:v>
                </c:pt>
                <c:pt idx="4">
                  <c:v>Башкортостан</c:v>
                </c:pt>
                <c:pt idx="5">
                  <c:v>Мордовия</c:v>
                </c:pt>
                <c:pt idx="6">
                  <c:v>Оренбург</c:v>
                </c:pt>
                <c:pt idx="7">
                  <c:v>Кировская</c:v>
                </c:pt>
                <c:pt idx="8">
                  <c:v>Пензенская</c:v>
                </c:pt>
                <c:pt idx="9">
                  <c:v>Саратовская</c:v>
                </c:pt>
                <c:pt idx="10">
                  <c:v>Чувашия</c:v>
                </c:pt>
                <c:pt idx="11">
                  <c:v>Марий Элл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37568"/>
        <c:axId val="42655744"/>
      </c:barChart>
      <c:catAx>
        <c:axId val="426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42655744"/>
        <c:crosses val="autoZero"/>
        <c:auto val="1"/>
        <c:lblAlgn val="ctr"/>
        <c:lblOffset val="100"/>
        <c:noMultiLvlLbl val="0"/>
      </c:catAx>
      <c:valAx>
        <c:axId val="4265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3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0D95-4A13-43F2-A200-B859B9EF0F8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B3BCA-2396-4AF0-AAD6-C98263AB96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0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C6D4-7D33-4841-B45E-5E03E6F3E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735601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geo.ru/russia/okr_privolg.shtml" TargetMode="External"/><Relationship Id="rId2" Type="http://schemas.openxmlformats.org/officeDocument/2006/relationships/hyperlink" Target="http://wgeo.ru/russia/table.shtml?id=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geo.ru/russia/table.shtml?id=26" TargetMode="External"/><Relationship Id="rId5" Type="http://schemas.openxmlformats.org/officeDocument/2006/relationships/hyperlink" Target="http://wgeo.ru/russia/table.shtml?id=2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50008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193661" cy="334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36" y="620688"/>
            <a:ext cx="3590055" cy="31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379597" y="755521"/>
            <a:ext cx="4480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ГБОУ ВО «Самарский государственный медицинский университет» Минздрава России, </a:t>
            </a:r>
            <a:r>
              <a:rPr lang="ru-RU" sz="1800" b="1" dirty="0">
                <a:solidFill>
                  <a:srgbClr val="000099"/>
                </a:solidFill>
              </a:rPr>
              <a:t>руководитель  </a:t>
            </a:r>
            <a:r>
              <a:rPr lang="ru-RU" sz="1800" b="1" dirty="0" err="1">
                <a:solidFill>
                  <a:srgbClr val="000099"/>
                </a:solidFill>
              </a:rPr>
              <a:t>Нефрологического</a:t>
            </a:r>
            <a:r>
              <a:rPr lang="ru-RU" sz="1800" b="1" dirty="0">
                <a:solidFill>
                  <a:srgbClr val="000099"/>
                </a:solidFill>
              </a:rPr>
              <a:t> Центра </a:t>
            </a:r>
            <a:r>
              <a:rPr lang="ru-RU" sz="1800" b="1" dirty="0" smtClean="0">
                <a:solidFill>
                  <a:srgbClr val="000099"/>
                </a:solidFill>
              </a:rPr>
              <a:t>клиники госпитальной терапии с курсами поликлинической терапии и трансфузиологии,  к.м.н.  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Рогозина Л.А.</a:t>
            </a:r>
            <a:endParaRPr lang="ru-RU" sz="1300" b="1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11" y="4149080"/>
            <a:ext cx="3602181" cy="237626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04"/>
            <a:ext cx="793826" cy="9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2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424936" cy="5505475"/>
          </a:xfrm>
        </p:spPr>
        <p:txBody>
          <a:bodyPr/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Б.И. </a:t>
            </a:r>
            <a:r>
              <a:rPr lang="ru-RU" sz="3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Шулутко</a:t>
            </a:r>
            <a:endParaRPr lang="ru-RU" sz="30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«особенность заболеваний почек такова….что  пока есть заболевание – врач почти ничего не может…., при  терминальной стадии  ХПН врач практически всесилен» </a:t>
            </a:r>
            <a:endParaRPr lang="ru-RU" sz="30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30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0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«Медсестра – это сердце нашего бессердечного мира»</a:t>
            </a:r>
            <a:endParaRPr lang="ru-RU" sz="30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3000" dirty="0">
              <a:solidFill>
                <a:srgbClr val="000099"/>
              </a:solidFill>
              <a:latin typeface="Corbe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7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ChangeArrowheads="1"/>
          </p:cNvSpPr>
          <p:nvPr/>
        </p:nvSpPr>
        <p:spPr bwMode="auto">
          <a:xfrm>
            <a:off x="2051719" y="1124744"/>
            <a:ext cx="6785357" cy="949325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0099"/>
                </a:solidFill>
                <a:hlinkClick r:id="rId2"/>
              </a:rPr>
              <a:t>Площадь</a:t>
            </a:r>
            <a:r>
              <a:rPr lang="ru-RU" altLang="ru-RU" sz="1800" b="1" dirty="0">
                <a:solidFill>
                  <a:srgbClr val="000099"/>
                </a:solidFill>
              </a:rPr>
              <a:t>: </a:t>
            </a:r>
            <a:r>
              <a:rPr lang="ru-RU" altLang="ru-RU" sz="1800" b="1" dirty="0">
                <a:solidFill>
                  <a:srgbClr val="800000"/>
                </a:solidFill>
              </a:rPr>
              <a:t>53 600</a:t>
            </a:r>
            <a:r>
              <a:rPr lang="ru-RU" altLang="ru-RU" sz="1800" b="1" dirty="0"/>
              <a:t> км</a:t>
            </a:r>
            <a:r>
              <a:rPr lang="ru-RU" altLang="ru-RU" sz="1800" b="1" baseline="30000" dirty="0"/>
              <a:t>2</a:t>
            </a:r>
            <a:r>
              <a:rPr lang="ru-RU" altLang="ru-RU" sz="1800" b="1" dirty="0"/>
              <a:t>   (0,31% от РФ, 51 место в РФ)</a:t>
            </a:r>
          </a:p>
          <a:p>
            <a:pPr eaLnBrk="1" hangingPunct="1"/>
            <a:r>
              <a:rPr lang="ru-RU" altLang="ru-RU" sz="1800" b="1" u="sng" dirty="0">
                <a:solidFill>
                  <a:schemeClr val="hlink"/>
                </a:solidFill>
              </a:rPr>
              <a:t>Областной центр</a:t>
            </a:r>
            <a:r>
              <a:rPr lang="ru-RU" altLang="ru-RU" sz="1800" b="1" dirty="0"/>
              <a:t> – г. Самара</a:t>
            </a:r>
            <a:r>
              <a:rPr lang="ru-RU" altLang="ru-RU" sz="1800" dirty="0"/>
              <a:t> </a:t>
            </a:r>
            <a:endParaRPr lang="ru-RU" altLang="ru-RU" sz="1800" b="1" dirty="0"/>
          </a:p>
          <a:p>
            <a:pPr eaLnBrk="1" hangingPunct="1">
              <a:lnSpc>
                <a:spcPct val="105000"/>
              </a:lnSpc>
            </a:pPr>
            <a:r>
              <a:rPr lang="ru-RU" altLang="ru-RU" sz="1800" b="1" dirty="0"/>
              <a:t>Входит в состав: </a:t>
            </a:r>
            <a:r>
              <a:rPr lang="ru-RU" altLang="ru-RU" sz="1800" b="1" dirty="0">
                <a:hlinkClick r:id="rId3"/>
              </a:rPr>
              <a:t>Приволжского федерального округа</a:t>
            </a:r>
            <a:endParaRPr lang="ru-RU" altLang="ru-RU" sz="1800" b="1" dirty="0"/>
          </a:p>
        </p:txBody>
      </p:sp>
      <p:pic>
        <p:nvPicPr>
          <p:cNvPr id="12291" name="Picture 14" descr="ка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205038"/>
            <a:ext cx="4291012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07950" y="2316163"/>
            <a:ext cx="6883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0099"/>
                </a:solidFill>
                <a:hlinkClick r:id="rId5"/>
              </a:rPr>
              <a:t>Численность</a:t>
            </a:r>
            <a:r>
              <a:rPr lang="ru-RU" altLang="ru-RU" sz="1800" b="1" dirty="0">
                <a:solidFill>
                  <a:srgbClr val="000099"/>
                </a:solidFill>
              </a:rPr>
              <a:t> </a:t>
            </a:r>
            <a:r>
              <a:rPr lang="ru-RU" altLang="ru-RU" sz="1800" b="1" dirty="0"/>
              <a:t>населения: </a:t>
            </a:r>
            <a:r>
              <a:rPr lang="ru-RU" altLang="ru-RU" sz="1800" b="1" dirty="0" smtClean="0">
                <a:solidFill>
                  <a:srgbClr val="800000"/>
                </a:solidFill>
              </a:rPr>
              <a:t>3 205,6</a:t>
            </a:r>
            <a:r>
              <a:rPr lang="ru-RU" altLang="ru-RU" sz="1800" b="1" dirty="0" smtClean="0"/>
              <a:t> </a:t>
            </a:r>
            <a:r>
              <a:rPr lang="ru-RU" altLang="ru-RU" sz="1800" b="1" dirty="0"/>
              <a:t>тыс. человек</a:t>
            </a:r>
            <a:r>
              <a:rPr lang="ru-RU" altLang="ru-RU" sz="1800" dirty="0"/>
              <a:t> </a:t>
            </a:r>
            <a:br>
              <a:rPr lang="ru-RU" altLang="ru-RU" sz="1800" dirty="0"/>
            </a:br>
            <a:r>
              <a:rPr lang="ru-RU" altLang="ru-RU" sz="1800" b="1" dirty="0"/>
              <a:t> (2,23% от РФ, 11 место в РФ) </a:t>
            </a:r>
            <a:br>
              <a:rPr lang="ru-RU" altLang="ru-RU" sz="1800" b="1" dirty="0"/>
            </a:br>
            <a:endParaRPr lang="ru-RU" altLang="ru-RU" sz="1800" b="1" dirty="0">
              <a:solidFill>
                <a:srgbClr val="1F23C3"/>
              </a:solidFill>
            </a:endParaRPr>
          </a:p>
          <a:p>
            <a:pPr eaLnBrk="1" hangingPunct="1"/>
            <a:r>
              <a:rPr lang="ru-RU" altLang="ru-RU" sz="1800" b="1" dirty="0" smtClean="0">
                <a:solidFill>
                  <a:srgbClr val="1F23C3"/>
                </a:solidFill>
                <a:hlinkClick r:id="rId6"/>
              </a:rPr>
              <a:t>Плотнос</a:t>
            </a:r>
            <a:r>
              <a:rPr lang="ru-RU" altLang="ru-RU" sz="1800" b="1" u="sng" dirty="0" smtClean="0">
                <a:solidFill>
                  <a:srgbClr val="1F23C3"/>
                </a:solidFill>
                <a:hlinkClick r:id="rId6"/>
              </a:rPr>
              <a:t>ть</a:t>
            </a:r>
            <a:r>
              <a:rPr lang="ru-RU" altLang="ru-RU" sz="1800" b="1" u="sng" dirty="0" smtClean="0">
                <a:solidFill>
                  <a:srgbClr val="1F23C3"/>
                </a:solidFill>
              </a:rPr>
              <a:t> населения</a:t>
            </a:r>
            <a:r>
              <a:rPr lang="ru-RU" altLang="ru-RU" sz="1800" b="1" dirty="0" smtClean="0">
                <a:solidFill>
                  <a:srgbClr val="1F23C3"/>
                </a:solidFill>
              </a:rPr>
              <a:t>: </a:t>
            </a:r>
            <a:r>
              <a:rPr lang="ru-RU" altLang="ru-RU" sz="1800" b="1" dirty="0">
                <a:solidFill>
                  <a:srgbClr val="800000"/>
                </a:solidFill>
              </a:rPr>
              <a:t>59,3</a:t>
            </a:r>
            <a:r>
              <a:rPr lang="ru-RU" altLang="ru-RU" sz="1800" b="1" dirty="0"/>
              <a:t> чел./км</a:t>
            </a:r>
            <a:r>
              <a:rPr lang="ru-RU" altLang="ru-RU" sz="1800" b="1" baseline="30000" dirty="0"/>
              <a:t>2</a:t>
            </a:r>
            <a:endParaRPr lang="ru-RU" altLang="ru-RU" sz="1800" b="1" dirty="0"/>
          </a:p>
          <a:p>
            <a:pPr eaLnBrk="1" hangingPunct="1"/>
            <a:endParaRPr lang="ru-RU" altLang="ru-RU" sz="1800" b="1" dirty="0"/>
          </a:p>
          <a:p>
            <a:pPr eaLnBrk="1" hangingPunct="1"/>
            <a:r>
              <a:rPr lang="ru-RU" altLang="ru-RU" sz="1800" b="1" u="sng" dirty="0">
                <a:solidFill>
                  <a:schemeClr val="hlink"/>
                </a:solidFill>
              </a:rPr>
              <a:t>Географическое положение и состав:</a:t>
            </a:r>
            <a:r>
              <a:rPr lang="ru-RU" altLang="ru-RU" sz="1800" b="1" dirty="0"/>
              <a:t> </a:t>
            </a:r>
          </a:p>
          <a:p>
            <a:pPr eaLnBrk="1" hangingPunct="1"/>
            <a:r>
              <a:rPr lang="ru-RU" altLang="ru-RU" sz="1800" b="1" dirty="0">
                <a:solidFill>
                  <a:srgbClr val="800000"/>
                </a:solidFill>
              </a:rPr>
              <a:t>11</a:t>
            </a:r>
            <a:r>
              <a:rPr lang="ru-RU" altLang="ru-RU" sz="1800" b="1" dirty="0"/>
              <a:t> городских округов, </a:t>
            </a:r>
          </a:p>
          <a:p>
            <a:pPr eaLnBrk="1" hangingPunct="1"/>
            <a:r>
              <a:rPr lang="ru-RU" altLang="ru-RU" sz="1800" b="1" dirty="0">
                <a:solidFill>
                  <a:srgbClr val="800000"/>
                </a:solidFill>
              </a:rPr>
              <a:t>27</a:t>
            </a:r>
            <a:r>
              <a:rPr lang="ru-RU" altLang="ru-RU" sz="1800" b="1" dirty="0"/>
              <a:t> муниципальных районов </a:t>
            </a:r>
          </a:p>
          <a:p>
            <a:pPr eaLnBrk="1" hangingPunct="1"/>
            <a:endParaRPr lang="ru-RU" altLang="ru-RU" sz="1800" b="1" dirty="0"/>
          </a:p>
          <a:p>
            <a:pPr eaLnBrk="1" hangingPunct="1"/>
            <a:r>
              <a:rPr lang="ru-RU" altLang="ru-RU" sz="1800" b="1" dirty="0"/>
              <a:t>Расположена на юго-востоке </a:t>
            </a:r>
          </a:p>
          <a:p>
            <a:pPr eaLnBrk="1" hangingPunct="1"/>
            <a:r>
              <a:rPr lang="ru-RU" altLang="ru-RU" sz="1800" b="1" dirty="0" err="1"/>
              <a:t>Восточно</a:t>
            </a:r>
            <a:r>
              <a:rPr lang="ru-RU" altLang="ru-RU" sz="1800" b="1" dirty="0"/>
              <a:t> – Европейской равнины,</a:t>
            </a:r>
          </a:p>
          <a:p>
            <a:pPr eaLnBrk="1" hangingPunct="1"/>
            <a:r>
              <a:rPr lang="ru-RU" altLang="ru-RU" sz="1800" b="1" dirty="0"/>
              <a:t>по среднему  течению реки Волги </a:t>
            </a:r>
          </a:p>
          <a:p>
            <a:pPr eaLnBrk="1" hangingPunct="1"/>
            <a:endParaRPr lang="ru-RU" altLang="ru-RU" sz="1800" b="1" dirty="0"/>
          </a:p>
          <a:p>
            <a:pPr eaLnBrk="1" hangingPunct="1"/>
            <a:r>
              <a:rPr lang="ru-RU" altLang="ru-RU" sz="1800" b="1" dirty="0"/>
              <a:t>Расстояние от Самары до Москвы: </a:t>
            </a:r>
            <a:r>
              <a:rPr lang="ru-RU" altLang="ru-RU" sz="1800" b="1" dirty="0">
                <a:solidFill>
                  <a:srgbClr val="800000"/>
                </a:solidFill>
              </a:rPr>
              <a:t>1098</a:t>
            </a:r>
            <a:r>
              <a:rPr lang="ru-RU" altLang="ru-RU" sz="1800" b="1" dirty="0"/>
              <a:t> км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042988" y="195262"/>
            <a:ext cx="7380287" cy="5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Aft>
                <a:spcPts val="3400"/>
              </a:spcAft>
              <a:defRPr/>
            </a:pPr>
            <a:r>
              <a:rPr lang="ru-RU" sz="3200" b="1" dirty="0" smtClean="0">
                <a:solidFill>
                  <a:srgbClr val="000099"/>
                </a:solidFill>
              </a:rPr>
              <a:t>Самарская область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19165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8600"/>
            <a:ext cx="835292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7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6588" y="274638"/>
            <a:ext cx="8507412" cy="1143000"/>
          </a:xfrm>
        </p:spPr>
        <p:txBody>
          <a:bodyPr>
            <a:normAutofit fontScale="90000"/>
          </a:bodyPr>
          <a:lstStyle/>
          <a:p>
            <a:r>
              <a:rPr lang="ru-RU" sz="3900" dirty="0">
                <a:solidFill>
                  <a:srgbClr val="0000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ЗПТ </a:t>
            </a:r>
            <a:r>
              <a:rPr lang="ru-RU" sz="3900" dirty="0" smtClean="0">
                <a:solidFill>
                  <a:srgbClr val="0000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900" dirty="0">
                <a:solidFill>
                  <a:srgbClr val="0000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ПФО 2015-2018гг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924317"/>
              </p:ext>
            </p:extLst>
          </p:nvPr>
        </p:nvGraphicFramePr>
        <p:xfrm>
          <a:off x="251520" y="1412776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5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824" y="174967"/>
            <a:ext cx="7427168" cy="1484313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smtClean="0">
                <a:solidFill>
                  <a:srgbClr val="000099"/>
                </a:solidFill>
              </a:rPr>
              <a:t>ДИНАМИКА КОЛИЧЕСТВА ПАЦИЕНТОВ </a:t>
            </a:r>
            <a:br>
              <a:rPr lang="ru-RU" altLang="ru-RU" sz="2700" b="1" dirty="0" smtClean="0">
                <a:solidFill>
                  <a:srgbClr val="000099"/>
                </a:solidFill>
              </a:rPr>
            </a:br>
            <a:r>
              <a:rPr lang="ru-RU" altLang="ru-RU" sz="2700" b="1" dirty="0" smtClean="0">
                <a:solidFill>
                  <a:srgbClr val="000099"/>
                </a:solidFill>
              </a:rPr>
              <a:t>С </a:t>
            </a:r>
            <a:r>
              <a:rPr lang="en-US" altLang="ru-RU" sz="2700" b="1" dirty="0" smtClean="0">
                <a:solidFill>
                  <a:srgbClr val="000099"/>
                </a:solidFill>
              </a:rPr>
              <a:t>V </a:t>
            </a:r>
            <a:r>
              <a:rPr lang="ru-RU" altLang="ru-RU" sz="2700" b="1" dirty="0" smtClean="0">
                <a:solidFill>
                  <a:srgbClr val="000099"/>
                </a:solidFill>
              </a:rPr>
              <a:t>СТАДИЕЙ ХБП</a:t>
            </a:r>
            <a:br>
              <a:rPr lang="ru-RU" altLang="ru-RU" sz="2700" b="1" dirty="0" smtClean="0">
                <a:solidFill>
                  <a:srgbClr val="000099"/>
                </a:solidFill>
              </a:rPr>
            </a:br>
            <a:r>
              <a:rPr lang="ru-RU" altLang="ru-RU" sz="2700" b="1" dirty="0" smtClean="0">
                <a:solidFill>
                  <a:srgbClr val="000099"/>
                </a:solidFill>
              </a:rPr>
              <a:t>НАХОДЯЩИХСЯ НА  ЗПТ В САМАРСКОЙ ОБЛАСТИ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/>
            </a:r>
            <a:br>
              <a:rPr lang="ru-RU" altLang="ru-RU" sz="2400" b="1" dirty="0" smtClean="0">
                <a:solidFill>
                  <a:srgbClr val="000099"/>
                </a:solidFill>
              </a:rPr>
            </a:br>
            <a:r>
              <a:rPr lang="ru-RU" altLang="ru-RU" sz="2400" b="1" dirty="0" smtClean="0">
                <a:solidFill>
                  <a:srgbClr val="000099"/>
                </a:solidFill>
              </a:rPr>
              <a:t>по </a:t>
            </a:r>
            <a:r>
              <a:rPr lang="ru-RU" altLang="ru-RU" sz="2400" b="1" dirty="0">
                <a:solidFill>
                  <a:srgbClr val="000099"/>
                </a:solidFill>
              </a:rPr>
              <a:t>данным на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28.02.2018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0857" y="1628800"/>
            <a:ext cx="62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/>
              <a:t>чел.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466138" y="5942013"/>
            <a:ext cx="52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год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26135"/>
              </p:ext>
            </p:extLst>
          </p:nvPr>
        </p:nvGraphicFramePr>
        <p:xfrm>
          <a:off x="179388" y="1628800"/>
          <a:ext cx="8856662" cy="511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Диаграмма" r:id="rId3" imgW="5276777" imgH="2324160" progId="MSGraph.Chart.8">
                  <p:embed/>
                </p:oleObj>
              </mc:Choice>
              <mc:Fallback>
                <p:oleObj name="Диаграмма" r:id="rId3" imgW="5276777" imgH="232416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800"/>
                        <a:ext cx="8856662" cy="511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4029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3716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000099"/>
                </a:solidFill>
              </a:rPr>
              <a:t>Соотношение различных видов </a:t>
            </a:r>
            <a:br>
              <a:rPr lang="ru-RU" altLang="ru-RU" sz="2800" b="1" dirty="0" smtClean="0">
                <a:solidFill>
                  <a:srgbClr val="000099"/>
                </a:solidFill>
              </a:rPr>
            </a:br>
            <a:r>
              <a:rPr lang="ru-RU" altLang="ru-RU" sz="2800" b="1" dirty="0" smtClean="0">
                <a:solidFill>
                  <a:srgbClr val="000099"/>
                </a:solidFill>
              </a:rPr>
              <a:t>заместительной почечной терапии</a:t>
            </a:r>
            <a:br>
              <a:rPr lang="ru-RU" altLang="ru-RU" sz="2800" b="1" dirty="0" smtClean="0">
                <a:solidFill>
                  <a:srgbClr val="000099"/>
                </a:solidFill>
              </a:rPr>
            </a:br>
            <a:r>
              <a:rPr lang="ru-RU" altLang="ru-RU" sz="2000" b="1" dirty="0" smtClean="0">
                <a:solidFill>
                  <a:srgbClr val="000099"/>
                </a:solidFill>
              </a:rPr>
              <a:t>по данным на 28.02.2018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2420"/>
              </p:ext>
            </p:extLst>
          </p:nvPr>
        </p:nvGraphicFramePr>
        <p:xfrm>
          <a:off x="468313" y="1700213"/>
          <a:ext cx="7775575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Диаграмма" r:id="rId3" imgW="5391043" imgH="1400220" progId="MSGraph.Chart.8">
                  <p:embed/>
                </p:oleObj>
              </mc:Choice>
              <mc:Fallback>
                <p:oleObj name="Диаграмма" r:id="rId3" imgW="5391043" imgH="14002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7775575" cy="229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98436"/>
              </p:ext>
            </p:extLst>
          </p:nvPr>
        </p:nvGraphicFramePr>
        <p:xfrm>
          <a:off x="468312" y="4108450"/>
          <a:ext cx="7776095" cy="234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Диаграмма" r:id="rId5" imgW="5391043" imgH="1400220" progId="MSGraph.Chart.8">
                  <p:embed/>
                </p:oleObj>
              </mc:Choice>
              <mc:Fallback>
                <p:oleObj name="Диаграмма" r:id="rId5" imgW="5391043" imgH="14002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4108450"/>
                        <a:ext cx="7776095" cy="2344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319215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3375"/>
            <a:ext cx="7561089" cy="1223417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0099"/>
                </a:solidFill>
              </a:rPr>
              <a:t>ДИНАМИКА ОБЕСПЕЧЕННОСТИ ЗПТ </a:t>
            </a:r>
            <a:br>
              <a:rPr lang="ru-RU" altLang="ru-RU" sz="2400" b="1" dirty="0" smtClean="0">
                <a:solidFill>
                  <a:srgbClr val="000099"/>
                </a:solidFill>
              </a:rPr>
            </a:br>
            <a:r>
              <a:rPr lang="ru-RU" altLang="ru-RU" sz="2400" b="1" dirty="0" smtClean="0">
                <a:solidFill>
                  <a:srgbClr val="000099"/>
                </a:solidFill>
              </a:rPr>
              <a:t>БОЛЬНЫХ С </a:t>
            </a:r>
            <a:r>
              <a:rPr lang="en-US" altLang="ru-RU" sz="2400" b="1" dirty="0" smtClean="0">
                <a:solidFill>
                  <a:srgbClr val="000099"/>
                </a:solidFill>
              </a:rPr>
              <a:t>V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СТАДИЕЙ ХБП В САМАРСКОЙ </a:t>
            </a:r>
            <a:r>
              <a:rPr lang="ru-RU" altLang="ru-RU" sz="2400" b="1" dirty="0">
                <a:solidFill>
                  <a:srgbClr val="000099"/>
                </a:solidFill>
              </a:rPr>
              <a:t>ОБЛАСТИ</a:t>
            </a:r>
            <a:br>
              <a:rPr lang="ru-RU" altLang="ru-RU" sz="2400" b="1" dirty="0">
                <a:solidFill>
                  <a:srgbClr val="000099"/>
                </a:solidFill>
              </a:rPr>
            </a:br>
            <a:r>
              <a:rPr lang="ru-RU" altLang="ru-RU" sz="1800" b="1" dirty="0">
                <a:solidFill>
                  <a:srgbClr val="000099"/>
                </a:solidFill>
              </a:rPr>
              <a:t>по данным на 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28.02.2018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smtClean="0">
                <a:solidFill>
                  <a:srgbClr val="000099"/>
                </a:solidFill>
              </a:rPr>
              <a:t>(все виды ЗПТ - пациентов /1 миллион населения)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77402"/>
              </p:ext>
            </p:extLst>
          </p:nvPr>
        </p:nvGraphicFramePr>
        <p:xfrm>
          <a:off x="251520" y="1778636"/>
          <a:ext cx="8640960" cy="496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Диаграмма" r:id="rId3" imgW="7400832" imgH="4676670" progId="MSGraph.Chart.8">
                  <p:embed followColorScheme="full"/>
                </p:oleObj>
              </mc:Choice>
              <mc:Fallback>
                <p:oleObj name="Диаграмма" r:id="rId3" imgW="7400832" imgH="46766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78636"/>
                        <a:ext cx="8640960" cy="4963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599691" y="5877272"/>
            <a:ext cx="478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год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44136" y="1604766"/>
            <a:ext cx="1817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Пациентов /1 млн</a:t>
            </a:r>
            <a:r>
              <a:rPr lang="ru-RU" altLang="ru-RU" sz="1800" dirty="0"/>
              <a:t>.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1907704" y="3717032"/>
            <a:ext cx="2232248" cy="432048"/>
          </a:xfrm>
          <a:prstGeom prst="wedgeEllipseCallout">
            <a:avLst>
              <a:gd name="adj1" fmla="val 57923"/>
              <a:gd name="adj2" fmla="val 2176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</a:rPr>
              <a:t>Ликвидация очереди на ЗПТ</a:t>
            </a:r>
            <a:endParaRPr lang="ru-RU" sz="1200" b="1" dirty="0">
              <a:solidFill>
                <a:srgbClr val="000099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851920" y="2996952"/>
            <a:ext cx="2232248" cy="576064"/>
          </a:xfrm>
          <a:prstGeom prst="wedgeEllipseCallout">
            <a:avLst>
              <a:gd name="adj1" fmla="val 140255"/>
              <a:gd name="adj2" fmla="val -1516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</a:rPr>
              <a:t>Расширение инфраструктурных возможностей</a:t>
            </a:r>
            <a:endParaRPr lang="ru-RU" sz="1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5668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46463" y="930275"/>
            <a:ext cx="54673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E431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>
              <a:buFont typeface="Wingdings" panose="05000000000000000000" pitchFamily="2" charset="2"/>
              <a:buChar char="q"/>
              <a:defRPr/>
            </a:pPr>
            <a:r>
              <a:rPr lang="ru-RU" sz="2300" b="1" dirty="0" smtClean="0">
                <a:solidFill>
                  <a:srgbClr val="1E047E"/>
                </a:solidFill>
                <a:latin typeface="+mn-lt"/>
              </a:rPr>
              <a:t>Заместительная почечная терапия – социально – значимый вид специализированной медицинской помощи, отражающий видимую, самую дорогостоящую часть лечения пациентов с хронической болезнью почек.</a:t>
            </a:r>
            <a:r>
              <a:rPr lang="ru-RU" altLang="ru-RU" sz="2300" b="1" dirty="0" smtClean="0">
                <a:solidFill>
                  <a:srgbClr val="1E047E"/>
                </a:solidFill>
                <a:latin typeface="+mn-lt"/>
              </a:rPr>
              <a:t> </a:t>
            </a:r>
          </a:p>
          <a:p>
            <a:pPr marL="342900" indent="-342900" algn="just" defTabSz="914400">
              <a:buFont typeface="Wingdings" panose="05000000000000000000" pitchFamily="2" charset="2"/>
              <a:buChar char="q"/>
              <a:defRPr/>
            </a:pPr>
            <a:r>
              <a:rPr lang="ru-RU" altLang="ru-RU" sz="2300" b="1" dirty="0" smtClean="0">
                <a:solidFill>
                  <a:srgbClr val="1E047E"/>
                </a:solidFill>
                <a:latin typeface="+mn-lt"/>
              </a:rPr>
              <a:t>Количество пациентов на заместительной почечной терапии ежегодно увеличивается на 25 - 30 пациентов на 1 миллион населения.</a:t>
            </a:r>
          </a:p>
          <a:p>
            <a:pPr marL="342900" indent="-342900" algn="just" defTabSz="914400">
              <a:buFont typeface="Wingdings" panose="05000000000000000000" pitchFamily="2" charset="2"/>
              <a:buChar char="q"/>
              <a:defRPr/>
            </a:pPr>
            <a:endParaRPr lang="ru-RU" altLang="ru-RU" sz="2300" b="1" dirty="0">
              <a:solidFill>
                <a:srgbClr val="1E047E"/>
              </a:solidFill>
              <a:latin typeface="+mn-lt"/>
            </a:endParaRPr>
          </a:p>
          <a:p>
            <a:pPr marL="342900" indent="-342900" algn="just" defTabSz="914400">
              <a:buFont typeface="Wingdings" panose="05000000000000000000" pitchFamily="2" charset="2"/>
              <a:buChar char="q"/>
              <a:defRPr/>
            </a:pPr>
            <a:endParaRPr lang="ru-RU" altLang="ru-RU" sz="2300" b="1" dirty="0" smtClean="0">
              <a:solidFill>
                <a:srgbClr val="1E047E"/>
              </a:solidFill>
              <a:latin typeface="+mn-lt"/>
            </a:endParaRPr>
          </a:p>
          <a:p>
            <a:pPr algn="just" defTabSz="914400" eaLnBrk="1" hangingPunct="1">
              <a:buFontTx/>
              <a:buNone/>
              <a:defRPr/>
            </a:pP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539552" y="4737100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E047E"/>
                </a:solidFill>
                <a:latin typeface="Arial" pitchFamily="34" charset="0"/>
                <a:cs typeface="Arial" pitchFamily="34" charset="0"/>
              </a:rPr>
              <a:t>Для обеспечения пациентов ЗПТ необходимо вводить в эксплуатацию ежегодно до 5 – 6 диализных мест на 1 миллион населения, а это требует подготовки, </a:t>
            </a:r>
            <a:r>
              <a:rPr lang="ru-RU" altLang="ru-RU" b="1" dirty="0" smtClean="0">
                <a:solidFill>
                  <a:srgbClr val="1E047E"/>
                </a:solidFill>
                <a:latin typeface="Arial" pitchFamily="34" charset="0"/>
                <a:cs typeface="Arial" pitchFamily="34" charset="0"/>
              </a:rPr>
              <a:t>в том числе и кадров</a:t>
            </a:r>
            <a:endParaRPr lang="ru-RU" altLang="ru-RU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0275"/>
            <a:ext cx="31035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1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181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Диаграмма</vt:lpstr>
      <vt:lpstr>ГБОУ ВО «Самарский государственный медицинский университет» Минздрава России, руководитель  Нефрологического Центра клиники госпитальной терапии с курсами поликлинической терапии и трансфузиологии,  к.м.н.   Рогозина Л.А.</vt:lpstr>
      <vt:lpstr>Презентация PowerPoint</vt:lpstr>
      <vt:lpstr>Презентация PowerPoint</vt:lpstr>
      <vt:lpstr>Презентация PowerPoint</vt:lpstr>
      <vt:lpstr>Обеспеченность ЗПТ в ПФО 2015-2018гг</vt:lpstr>
      <vt:lpstr>ДИНАМИКА КОЛИЧЕСТВА ПАЦИЕНТОВ  С V СТАДИЕЙ ХБП НАХОДЯЩИХСЯ НА  ЗПТ В САМАРСКОЙ ОБЛАСТИ по данным на 28.02.2018</vt:lpstr>
      <vt:lpstr>Соотношение различных видов  заместительной почечной терапии по данным на 28.02.2018</vt:lpstr>
      <vt:lpstr>ДИНАМИКА ОБЕСПЕЧЕННОСТИ ЗПТ  БОЛЬНЫХ С V СТАДИЕЙ ХБП В САМАРСКОЙ ОБЛАСТИ по данным на 28.02.2018 (все виды ЗПТ - пациентов /1 миллион населения)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выступления</dc:title>
  <dc:creator>account</dc:creator>
  <cp:lastModifiedBy>СРООМС</cp:lastModifiedBy>
  <cp:revision>226</cp:revision>
  <dcterms:created xsi:type="dcterms:W3CDTF">2015-04-15T07:47:42Z</dcterms:created>
  <dcterms:modified xsi:type="dcterms:W3CDTF">2018-03-26T05:29:01Z</dcterms:modified>
</cp:coreProperties>
</file>