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87" r:id="rId3"/>
    <p:sldMasterId id="214748370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1" r:id="rId15"/>
    <p:sldId id="267" r:id="rId16"/>
    <p:sldId id="268" r:id="rId17"/>
    <p:sldId id="269" r:id="rId1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82288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6840" y="3731400"/>
            <a:ext cx="82288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3" name="Рисунок 72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160" y="373104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74" name="Рисунок 73"/>
          <p:cNvPicPr/>
          <p:nvPr/>
        </p:nvPicPr>
        <p:blipFill>
          <a:blip r:embed="rId2"/>
          <a:stretch>
            <a:fillRect/>
          </a:stretch>
        </p:blipFill>
        <p:spPr>
          <a:xfrm>
            <a:off x="1275840" y="373104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6840" y="1654200"/>
            <a:ext cx="8228880" cy="397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822888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6840" y="201960"/>
            <a:ext cx="8228880" cy="5429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6840" y="1654200"/>
            <a:ext cx="8228880" cy="397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6840" y="373140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82288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6840" y="3731400"/>
            <a:ext cx="82288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10" name="Рисунок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160" y="373104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111" name="Рисунок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1275840" y="373104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456840" y="1654200"/>
            <a:ext cx="8228880" cy="397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822888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822888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456840" y="201960"/>
            <a:ext cx="8228880" cy="5429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56840" y="373140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82288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56840" y="3731400"/>
            <a:ext cx="82288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47" name="Рисунок 146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160" y="373104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147"/>
          <p:cNvPicPr/>
          <p:nvPr/>
        </p:nvPicPr>
        <p:blipFill>
          <a:blip r:embed="rId2"/>
          <a:stretch>
            <a:fillRect/>
          </a:stretch>
        </p:blipFill>
        <p:spPr>
          <a:xfrm>
            <a:off x="1275840" y="373104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64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79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0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13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40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09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2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187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01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98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48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1199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48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9768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34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96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49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6840" y="1654200"/>
            <a:ext cx="8228880" cy="397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75365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906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6840" y="201960"/>
            <a:ext cx="8228880" cy="5429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66707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6840" y="201960"/>
            <a:ext cx="8228880" cy="5429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6840" y="373140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2920" cy="6857280"/>
          </a:xfrm>
          <a:prstGeom prst="rect">
            <a:avLst/>
          </a:prstGeom>
          <a:ln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6840" y="201960"/>
            <a:ext cx="8228880" cy="1249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6840" y="1654200"/>
            <a:ext cx="4015080" cy="4573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73160" y="1654200"/>
            <a:ext cx="4015080" cy="4573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2920" cy="6857280"/>
          </a:xfrm>
          <a:prstGeom prst="rect">
            <a:avLst/>
          </a:prstGeom>
          <a:ln>
            <a:noFill/>
          </a:ln>
        </p:spPr>
      </p:pic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Рисунок 111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2920" cy="6857280"/>
          </a:xfrm>
          <a:prstGeom prst="rect">
            <a:avLst/>
          </a:prstGeom>
          <a:ln>
            <a:noFill/>
          </a:ln>
        </p:spPr>
      </p:pic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54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11120" y="-514080"/>
            <a:ext cx="8228880" cy="411408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CustomShape 2"/>
          <p:cNvSpPr/>
          <p:nvPr/>
        </p:nvSpPr>
        <p:spPr>
          <a:xfrm>
            <a:off x="9339840" y="-5860800"/>
            <a:ext cx="456840" cy="1313244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TextShape 3"/>
          <p:cNvSpPr txBox="1"/>
          <p:nvPr/>
        </p:nvSpPr>
        <p:spPr>
          <a:xfrm>
            <a:off x="432000" y="608400"/>
            <a:ext cx="8398101" cy="1519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dirty="0"/>
              <a:t>
</a:t>
            </a:r>
            <a:r>
              <a:rPr lang="ru-RU" sz="3200" b="1" dirty="0" smtClean="0">
                <a:solidFill>
                  <a:schemeClr val="bg1"/>
                </a:solidFill>
              </a:rPr>
              <a:t>Инфекционные осложнения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при проведении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перитонеального</a:t>
            </a:r>
            <a:r>
              <a:rPr lang="ru-RU" sz="3200" b="1" dirty="0" smtClean="0">
                <a:solidFill>
                  <a:schemeClr val="bg1"/>
                </a:solidFill>
              </a:rPr>
              <a:t> диализа.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
</a:t>
            </a:r>
            <a:r>
              <a:rPr lang="ru-RU" sz="2800" b="1" dirty="0" smtClean="0">
                <a:solidFill>
                  <a:schemeClr val="bg1"/>
                </a:solidFill>
              </a:rPr>
              <a:t>Роль медицинской сестры.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
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2" name="TextShape 4"/>
          <p:cNvSpPr txBox="1"/>
          <p:nvPr/>
        </p:nvSpPr>
        <p:spPr>
          <a:xfrm>
            <a:off x="456840" y="2376000"/>
            <a:ext cx="8228880" cy="864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pic>
        <p:nvPicPr>
          <p:cNvPr id="153" name="Рисунок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1008010" y="2619338"/>
            <a:ext cx="2923200" cy="361728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3"/>
          <a:stretch>
            <a:fillRect/>
          </a:stretch>
        </p:blipFill>
        <p:spPr>
          <a:xfrm>
            <a:off x="4631050" y="2955578"/>
            <a:ext cx="3783600" cy="299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6840" y="201960"/>
            <a:ext cx="8228880" cy="5428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370800" y="450376"/>
            <a:ext cx="8314920" cy="6323744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Основные критерии оценки при ИМВ</a:t>
            </a:r>
            <a:r>
              <a:rPr lang="ru-RU" sz="3600" b="1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sz="16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800" dirty="0" smtClean="0">
                <a:solidFill>
                  <a:schemeClr val="bg1"/>
                </a:solidFill>
              </a:rPr>
              <a:t>- гнойное </a:t>
            </a:r>
            <a:r>
              <a:rPr lang="ru-RU" sz="2800" dirty="0">
                <a:solidFill>
                  <a:schemeClr val="bg1"/>
                </a:solidFill>
              </a:rPr>
              <a:t>отделяемое в месте выхода 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катетера</a:t>
            </a:r>
            <a:r>
              <a:rPr lang="ru-RU" sz="2800" dirty="0">
                <a:solidFill>
                  <a:schemeClr val="bg1"/>
                </a:solidFill>
              </a:rPr>
              <a:t>;</a:t>
            </a:r>
            <a:endParaRPr sz="28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800" dirty="0">
                <a:solidFill>
                  <a:schemeClr val="bg1"/>
                </a:solidFill>
              </a:rPr>
              <a:t>- стойкая гиперемия кожи;</a:t>
            </a:r>
            <a:endParaRPr sz="28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800" dirty="0" smtClean="0">
                <a:solidFill>
                  <a:schemeClr val="bg1"/>
                </a:solidFill>
              </a:rPr>
              <a:t>- боль </a:t>
            </a:r>
            <a:r>
              <a:rPr lang="ru-RU" sz="2800" dirty="0">
                <a:solidFill>
                  <a:schemeClr val="bg1"/>
                </a:solidFill>
              </a:rPr>
              <a:t>или болезненность при надавливании 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в </a:t>
            </a:r>
            <a:r>
              <a:rPr lang="ru-RU" sz="2800" dirty="0">
                <a:solidFill>
                  <a:schemeClr val="bg1"/>
                </a:solidFill>
              </a:rPr>
              <a:t>месте выхода катетера </a:t>
            </a:r>
            <a:r>
              <a:rPr lang="ru-RU" sz="2800" dirty="0" smtClean="0">
                <a:solidFill>
                  <a:schemeClr val="bg1"/>
                </a:solidFill>
              </a:rPr>
              <a:t> или </a:t>
            </a:r>
          </a:p>
          <a:p>
            <a:pPr>
              <a:lnSpc>
                <a:spcPct val="200000"/>
              </a:lnSpc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в </a:t>
            </a:r>
            <a:r>
              <a:rPr lang="ru-RU" sz="2800" dirty="0">
                <a:solidFill>
                  <a:schemeClr val="bg1"/>
                </a:solidFill>
              </a:rPr>
              <a:t>проекции туннеля.</a:t>
            </a:r>
            <a:endParaRPr sz="28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>
          <a:xfrm>
            <a:off x="374953" y="-218365"/>
            <a:ext cx="8400557" cy="670105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О</a:t>
            </a:r>
            <a:r>
              <a:rPr lang="ru-RU" sz="3200" b="1" dirty="0" smtClean="0">
                <a:solidFill>
                  <a:schemeClr val="bg1"/>
                </a:solidFill>
              </a:rPr>
              <a:t>сновные мероприятия </a:t>
            </a:r>
            <a:r>
              <a:rPr lang="ru-RU" sz="3200" b="1" dirty="0">
                <a:solidFill>
                  <a:schemeClr val="bg1"/>
                </a:solidFill>
              </a:rPr>
              <a:t>при инфекции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места </a:t>
            </a:r>
            <a:r>
              <a:rPr lang="ru-RU" sz="3200" b="1" dirty="0">
                <a:solidFill>
                  <a:schemeClr val="bg1"/>
                </a:solidFill>
              </a:rPr>
              <a:t>выхода катетера: 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dirty="0">
                <a:solidFill>
                  <a:schemeClr val="bg1"/>
                </a:solidFill>
              </a:rPr>
              <a:t>провести посев и </a:t>
            </a:r>
            <a:r>
              <a:rPr lang="ru-RU" sz="2400" dirty="0" smtClean="0">
                <a:solidFill>
                  <a:schemeClr val="bg1"/>
                </a:solidFill>
              </a:rPr>
              <a:t>микроскопию;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>
                <a:solidFill>
                  <a:schemeClr val="bg1"/>
                </a:solidFill>
              </a:rPr>
              <a:t>начать антимикробную </a:t>
            </a:r>
            <a:r>
              <a:rPr lang="ru-RU" sz="2400" dirty="0" smtClean="0">
                <a:solidFill>
                  <a:schemeClr val="bg1"/>
                </a:solidFill>
              </a:rPr>
              <a:t>терапию;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-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провести интенсивную местную </a:t>
            </a:r>
            <a:r>
              <a:rPr lang="ru-RU" sz="2400" dirty="0" smtClean="0">
                <a:solidFill>
                  <a:schemeClr val="bg1"/>
                </a:solidFill>
              </a:rPr>
              <a:t>терапию;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оценивать состояние </a:t>
            </a:r>
            <a:r>
              <a:rPr lang="ru-RU" sz="2400" dirty="0">
                <a:solidFill>
                  <a:schemeClr val="bg1"/>
                </a:solidFill>
              </a:rPr>
              <a:t>места </a:t>
            </a:r>
            <a:r>
              <a:rPr lang="ru-RU" sz="2400" dirty="0" smtClean="0">
                <a:solidFill>
                  <a:schemeClr val="bg1"/>
                </a:solidFill>
              </a:rPr>
              <a:t>выхода </a:t>
            </a:r>
            <a:r>
              <a:rPr lang="ru-RU" sz="2400" dirty="0">
                <a:solidFill>
                  <a:schemeClr val="bg1"/>
                </a:solidFill>
              </a:rPr>
              <a:t>в </a:t>
            </a:r>
            <a:r>
              <a:rPr lang="ru-RU" sz="2400" dirty="0" smtClean="0">
                <a:solidFill>
                  <a:schemeClr val="bg1"/>
                </a:solidFill>
              </a:rPr>
              <a:t>динамике,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- увеличить частоту обработки места </a:t>
            </a:r>
            <a:r>
              <a:rPr lang="ru-RU" sz="2400" dirty="0" smtClean="0">
                <a:solidFill>
                  <a:schemeClr val="bg1"/>
                </a:solidFill>
              </a:rPr>
              <a:t>выхода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</a:t>
            </a:r>
            <a:r>
              <a:rPr lang="ru-RU" sz="2400" dirty="0">
                <a:solidFill>
                  <a:schemeClr val="bg1"/>
                </a:solidFill>
              </a:rPr>
              <a:t>катетера и смены повязок;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- запланировать контрольные визиты пациента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в </a:t>
            </a:r>
            <a:r>
              <a:rPr lang="ru-RU" sz="2400" dirty="0">
                <a:solidFill>
                  <a:schemeClr val="bg1"/>
                </a:solidFill>
              </a:rPr>
              <a:t>диализный </a:t>
            </a:r>
            <a:r>
              <a:rPr lang="ru-RU" sz="2400" dirty="0" smtClean="0">
                <a:solidFill>
                  <a:schemeClr val="bg1"/>
                </a:solidFill>
              </a:rPr>
              <a:t>центр.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456840" y="201960"/>
            <a:ext cx="8228880" cy="5428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5" name="TextShape 2"/>
          <p:cNvSpPr txBox="1"/>
          <p:nvPr/>
        </p:nvSpPr>
        <p:spPr>
          <a:xfrm>
            <a:off x="456840" y="0"/>
            <a:ext cx="8228880" cy="30484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endParaRPr dirty="0"/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Общие рекомендации по уходу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за </a:t>
            </a:r>
            <a:r>
              <a:rPr lang="ru-RU" sz="3600" b="1" dirty="0">
                <a:solidFill>
                  <a:schemeClr val="bg1"/>
                </a:solidFill>
              </a:rPr>
              <a:t>местом выхода катетера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  <a:endParaRPr dirty="0">
              <a:solidFill>
                <a:schemeClr val="bg1"/>
              </a:solidFill>
            </a:endParaRPr>
          </a:p>
          <a:p>
            <a:endParaRPr dirty="0">
              <a:solidFill>
                <a:schemeClr val="bg1"/>
              </a:solidFill>
            </a:endParaRPr>
          </a:p>
          <a:p>
            <a:endParaRPr dirty="0">
              <a:solidFill>
                <a:schemeClr val="bg1"/>
              </a:solidFill>
            </a:endParaRPr>
          </a:p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186" name="TextShape 3"/>
          <p:cNvSpPr txBox="1"/>
          <p:nvPr/>
        </p:nvSpPr>
        <p:spPr>
          <a:xfrm>
            <a:off x="504000" y="1080000"/>
            <a:ext cx="8181720" cy="5696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endParaRPr dirty="0"/>
          </a:p>
          <a:p>
            <a:endParaRPr dirty="0"/>
          </a:p>
          <a:p>
            <a:r>
              <a:rPr lang="ru-RU" sz="2400" dirty="0">
                <a:solidFill>
                  <a:schemeClr val="bg1"/>
                </a:solidFill>
              </a:rPr>
              <a:t>Ежедневная обработка места выхода катетера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с </a:t>
            </a:r>
            <a:r>
              <a:rPr lang="ru-RU" sz="2400" dirty="0">
                <a:solidFill>
                  <a:schemeClr val="bg1"/>
                </a:solidFill>
              </a:rPr>
              <a:t>антибактериальным мылом.</a:t>
            </a:r>
            <a:endParaRPr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После </a:t>
            </a:r>
            <a:r>
              <a:rPr lang="ru-RU" sz="2400" dirty="0">
                <a:solidFill>
                  <a:schemeClr val="bg1"/>
                </a:solidFill>
              </a:rPr>
              <a:t>принятия душа </a:t>
            </a:r>
            <a:r>
              <a:rPr lang="ru-RU" sz="2400" dirty="0" err="1">
                <a:solidFill>
                  <a:schemeClr val="bg1"/>
                </a:solidFill>
              </a:rPr>
              <a:t>промакивать</a:t>
            </a:r>
            <a:r>
              <a:rPr lang="ru-RU" sz="2400" dirty="0">
                <a:solidFill>
                  <a:schemeClr val="bg1"/>
                </a:solidFill>
              </a:rPr>
              <a:t> место </a:t>
            </a:r>
            <a:r>
              <a:rPr lang="ru-RU" sz="2400" dirty="0" smtClean="0">
                <a:solidFill>
                  <a:schemeClr val="bg1"/>
                </a:solidFill>
              </a:rPr>
              <a:t>выхода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катетера </a:t>
            </a:r>
            <a:r>
              <a:rPr lang="ru-RU" sz="2400" dirty="0">
                <a:solidFill>
                  <a:schemeClr val="bg1"/>
                </a:solidFill>
              </a:rPr>
              <a:t>индивидуальным чистым полотенцем.</a:t>
            </a:r>
            <a:endParaRPr dirty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При </a:t>
            </a:r>
            <a:r>
              <a:rPr lang="ru-RU" sz="2400" dirty="0">
                <a:solidFill>
                  <a:schemeClr val="bg1"/>
                </a:solidFill>
              </a:rPr>
              <a:t>возникновении минимальных </a:t>
            </a:r>
            <a:r>
              <a:rPr lang="ru-RU" sz="2400" dirty="0" smtClean="0">
                <a:solidFill>
                  <a:schemeClr val="bg1"/>
                </a:solidFill>
              </a:rPr>
              <a:t>раздражений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или </a:t>
            </a:r>
            <a:r>
              <a:rPr lang="ru-RU" sz="2400" dirty="0">
                <a:solidFill>
                  <a:schemeClr val="bg1"/>
                </a:solidFill>
              </a:rPr>
              <a:t>покраснений – обработка </a:t>
            </a:r>
            <a:r>
              <a:rPr lang="ru-RU" sz="2400" dirty="0" smtClean="0">
                <a:solidFill>
                  <a:schemeClr val="bg1"/>
                </a:solidFill>
              </a:rPr>
              <a:t>антисептиком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 </a:t>
            </a:r>
            <a:r>
              <a:rPr lang="ru-RU" sz="2400" dirty="0">
                <a:solidFill>
                  <a:schemeClr val="bg1"/>
                </a:solidFill>
              </a:rPr>
              <a:t>применение фиксирующих марлевых повязок.</a:t>
            </a:r>
            <a:endParaRPr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Смена </a:t>
            </a:r>
            <a:r>
              <a:rPr lang="ru-RU" sz="2400" dirty="0">
                <a:solidFill>
                  <a:schemeClr val="bg1"/>
                </a:solidFill>
              </a:rPr>
              <a:t>повязки должна проводиться ежедневно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после </a:t>
            </a:r>
            <a:r>
              <a:rPr lang="ru-RU" sz="2400" dirty="0">
                <a:solidFill>
                  <a:schemeClr val="bg1"/>
                </a:solidFill>
              </a:rPr>
              <a:t>гигиенической обработки.</a:t>
            </a:r>
            <a:endParaRPr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Необходима </a:t>
            </a:r>
            <a:r>
              <a:rPr lang="ru-RU" sz="2400" dirty="0">
                <a:solidFill>
                  <a:schemeClr val="bg1"/>
                </a:solidFill>
              </a:rPr>
              <a:t>постоянная фиксация катетера. </a:t>
            </a:r>
            <a:endParaRPr dirty="0">
              <a:solidFill>
                <a:schemeClr val="bg1"/>
              </a:solidFill>
            </a:endParaRPr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456840" y="201960"/>
            <a:ext cx="8228880" cy="5429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8" name="TextShape 2"/>
          <p:cNvSpPr txBox="1"/>
          <p:nvPr/>
        </p:nvSpPr>
        <p:spPr>
          <a:xfrm>
            <a:off x="593317" y="201960"/>
            <a:ext cx="8228880" cy="2442766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Следуя алгоритмам ,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можно избежать инфекционных осложнений,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у</a:t>
            </a:r>
            <a:r>
              <a:rPr lang="ru-RU" sz="2800" b="1" dirty="0" smtClean="0">
                <a:solidFill>
                  <a:schemeClr val="bg1"/>
                </a:solidFill>
              </a:rPr>
              <a:t>лучшить качество жизни пациента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 продлить её 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endParaRPr lang="ru-RU" sz="2800" b="1" dirty="0" smtClean="0">
              <a:solidFill>
                <a:srgbClr val="000099"/>
              </a:solidFill>
            </a:endParaRPr>
          </a:p>
          <a:p>
            <a:pPr algn="ctr"/>
            <a:endParaRPr sz="3600" b="1" dirty="0"/>
          </a:p>
          <a:p>
            <a:pPr algn="ctr"/>
            <a:endParaRPr dirty="0"/>
          </a:p>
        </p:txBody>
      </p:sp>
      <p:pic>
        <p:nvPicPr>
          <p:cNvPr id="189" name="Рисунок 188"/>
          <p:cNvPicPr/>
          <p:nvPr/>
        </p:nvPicPr>
        <p:blipFill>
          <a:blip r:embed="rId2"/>
          <a:stretch>
            <a:fillRect/>
          </a:stretch>
        </p:blipFill>
        <p:spPr>
          <a:xfrm>
            <a:off x="871020" y="2307102"/>
            <a:ext cx="7400520" cy="427111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76000" y="216000"/>
            <a:ext cx="8228880" cy="172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Спасибо за внимание!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91" name="Рисунок 190"/>
          <p:cNvPicPr/>
          <p:nvPr/>
        </p:nvPicPr>
        <p:blipFill>
          <a:blip r:embed="rId2"/>
          <a:stretch>
            <a:fillRect/>
          </a:stretch>
        </p:blipFill>
        <p:spPr>
          <a:xfrm rot="5404200">
            <a:off x="2485800" y="2467440"/>
            <a:ext cx="4172040" cy="312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56840" y="201960"/>
            <a:ext cx="8228880" cy="1249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</a:rPr>
              <a:t>Перитонеальный</a:t>
            </a:r>
            <a:r>
              <a:rPr lang="ru-RU" sz="4400" b="1" dirty="0">
                <a:solidFill>
                  <a:schemeClr val="bg1"/>
                </a:solidFill>
              </a:rPr>
              <a:t> катетер.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456840" y="1654200"/>
            <a:ext cx="82288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57" name="IMG_6471"/>
          <p:cNvPicPr/>
          <p:nvPr/>
        </p:nvPicPr>
        <p:blipFill>
          <a:blip r:embed="rId2"/>
          <a:srcRect l="381250" t="663368" b="122005"/>
          <a:stretch>
            <a:fillRect/>
          </a:stretch>
        </p:blipFill>
        <p:spPr>
          <a:xfrm>
            <a:off x="991080" y="1219680"/>
            <a:ext cx="7543800" cy="4647960"/>
          </a:xfrm>
          <a:prstGeom prst="rect">
            <a:avLst/>
          </a:prstGeom>
          <a:ln w="9360">
            <a:solidFill>
              <a:srgbClr val="D60093"/>
            </a:solidFill>
            <a:miter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0" y="1563883"/>
            <a:ext cx="7565136" cy="4675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45684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456840" y="201960"/>
            <a:ext cx="7580520" cy="62463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000" dirty="0">
                <a:solidFill>
                  <a:srgbClr val="000099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Преимущества </a:t>
            </a:r>
            <a:r>
              <a:rPr lang="ru-RU" sz="3200" b="1" dirty="0" err="1" smtClean="0">
                <a:solidFill>
                  <a:schemeClr val="bg1"/>
                </a:solidFill>
              </a:rPr>
              <a:t>перитонеального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диализа</a:t>
            </a:r>
            <a:r>
              <a:rPr lang="ru-RU" sz="3200" b="1" dirty="0" smtClean="0">
                <a:solidFill>
                  <a:schemeClr val="bg1"/>
                </a:solidFill>
              </a:rPr>
              <a:t>:</a:t>
            </a:r>
            <a:endParaRPr lang="ru-RU" sz="2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bg1"/>
                </a:solidFill>
              </a:rPr>
              <a:t>- </a:t>
            </a:r>
            <a:r>
              <a:rPr lang="ru-RU" sz="2200" b="1" dirty="0">
                <a:solidFill>
                  <a:schemeClr val="bg1"/>
                </a:solidFill>
              </a:rPr>
              <a:t>остаточная функция почек сохраняется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- визиты в диализный центр 1 раз в месяц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- обмены растворов 4 раза в день по гибкому графику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- диализ проводится самим пациентом 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bg1"/>
                </a:solidFill>
              </a:rPr>
              <a:t>- диализ </a:t>
            </a:r>
            <a:r>
              <a:rPr lang="ru-RU" sz="2200" b="1" dirty="0">
                <a:solidFill>
                  <a:schemeClr val="bg1"/>
                </a:solidFill>
              </a:rPr>
              <a:t>более благоприятен для пациентов </a:t>
            </a:r>
            <a:endParaRPr lang="ru-RU" sz="22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</a:rPr>
              <a:t>  с </a:t>
            </a:r>
            <a:r>
              <a:rPr lang="ru-RU" sz="2200" b="1" dirty="0">
                <a:solidFill>
                  <a:schemeClr val="bg1"/>
                </a:solidFill>
              </a:rPr>
              <a:t>болезнями сердца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- результаты трансплантации несколько лучше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- контакт с вирусными инфекциями  отсутствует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- нет необходимости в антикоагулянтах</a:t>
            </a:r>
            <a:endParaRPr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</a:rPr>
              <a:t>- есть возможность путешествовать. </a:t>
            </a:r>
            <a:endParaRPr b="1" dirty="0">
              <a:solidFill>
                <a:schemeClr val="bg1"/>
              </a:solidFill>
            </a:endParaRPr>
          </a:p>
          <a:p>
            <a:endParaRPr dirty="0"/>
          </a:p>
        </p:txBody>
      </p:sp>
      <p:sp>
        <p:nvSpPr>
          <p:cNvPr id="160" name="TextShape 3"/>
          <p:cNvSpPr txBox="1"/>
          <p:nvPr/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1" name="TextShape 4"/>
          <p:cNvSpPr txBox="1"/>
          <p:nvPr/>
        </p:nvSpPr>
        <p:spPr>
          <a:xfrm>
            <a:off x="4673160" y="16542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2" name="TextShape 5"/>
          <p:cNvSpPr txBox="1"/>
          <p:nvPr/>
        </p:nvSpPr>
        <p:spPr>
          <a:xfrm>
            <a:off x="467316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3" name="TextShape 6"/>
          <p:cNvSpPr txBox="1"/>
          <p:nvPr/>
        </p:nvSpPr>
        <p:spPr>
          <a:xfrm>
            <a:off x="456840" y="373140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-216000" y="93600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5" name="TextShape 2"/>
          <p:cNvSpPr txBox="1"/>
          <p:nvPr/>
        </p:nvSpPr>
        <p:spPr>
          <a:xfrm>
            <a:off x="456840" y="1657080"/>
            <a:ext cx="82288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6" name="TextShape 3"/>
          <p:cNvSpPr txBox="1"/>
          <p:nvPr/>
        </p:nvSpPr>
        <p:spPr>
          <a:xfrm>
            <a:off x="456840" y="432000"/>
            <a:ext cx="8228880" cy="5202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Недостатки диализа</a:t>
            </a:r>
            <a:r>
              <a:rPr lang="ru-RU" sz="5400" b="1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solidFill>
                  <a:schemeClr val="bg1"/>
                </a:solidFill>
              </a:rPr>
              <a:t>сложность </a:t>
            </a:r>
            <a:r>
              <a:rPr lang="ru-RU" sz="4000" dirty="0">
                <a:solidFill>
                  <a:schemeClr val="bg1"/>
                </a:solidFill>
              </a:rPr>
              <a:t>регуляции </a:t>
            </a:r>
            <a:r>
              <a:rPr lang="ru-RU" sz="4000" dirty="0" smtClean="0">
                <a:solidFill>
                  <a:schemeClr val="bg1"/>
                </a:solidFill>
              </a:rPr>
              <a:t>водного</a:t>
            </a:r>
          </a:p>
          <a:p>
            <a:r>
              <a:rPr lang="ru-RU" sz="4000" dirty="0">
                <a:solidFill>
                  <a:schemeClr val="bg1"/>
                </a:solidFill>
              </a:rPr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   </a:t>
            </a:r>
            <a:r>
              <a:rPr lang="ru-RU" sz="4000" dirty="0">
                <a:solidFill>
                  <a:schemeClr val="bg1"/>
                </a:solidFill>
              </a:rPr>
              <a:t>баланса;</a:t>
            </a:r>
            <a:endParaRPr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solidFill>
                  <a:schemeClr val="bg1"/>
                </a:solidFill>
              </a:rPr>
              <a:t>нагрузка </a:t>
            </a:r>
            <a:r>
              <a:rPr lang="ru-RU" sz="4000" dirty="0">
                <a:solidFill>
                  <a:schemeClr val="bg1"/>
                </a:solidFill>
              </a:rPr>
              <a:t>глюкозой 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ru-RU" sz="4000" dirty="0">
                <a:solidFill>
                  <a:schemeClr val="bg1"/>
                </a:solidFill>
              </a:rPr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   (</a:t>
            </a:r>
            <a:r>
              <a:rPr lang="ru-RU" sz="4000" dirty="0">
                <a:solidFill>
                  <a:schemeClr val="bg1"/>
                </a:solidFill>
              </a:rPr>
              <a:t>особенно у диабетиков);</a:t>
            </a:r>
            <a:endParaRPr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solidFill>
                  <a:schemeClr val="bg1"/>
                </a:solidFill>
              </a:rPr>
              <a:t>высокая ответственность</a:t>
            </a:r>
          </a:p>
          <a:p>
            <a:r>
              <a:rPr lang="ru-RU" sz="4000" dirty="0">
                <a:solidFill>
                  <a:schemeClr val="bg1"/>
                </a:solidFill>
              </a:rPr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   </a:t>
            </a:r>
            <a:r>
              <a:rPr lang="ru-RU" sz="4000" dirty="0">
                <a:solidFill>
                  <a:schemeClr val="bg1"/>
                </a:solidFill>
              </a:rPr>
              <a:t>пациента.</a:t>
            </a:r>
            <a:endParaRPr dirty="0">
              <a:solidFill>
                <a:schemeClr val="bg1"/>
              </a:solidFill>
            </a:endParaRPr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354841" y="300251"/>
            <a:ext cx="8228880" cy="5428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graphicFrame>
        <p:nvGraphicFramePr>
          <p:cNvPr id="168" name="Table 2"/>
          <p:cNvGraphicFramePr/>
          <p:nvPr>
            <p:extLst>
              <p:ext uri="{D42A27DB-BD31-4B8C-83A1-F6EECF244321}">
                <p14:modId xmlns:p14="http://schemas.microsoft.com/office/powerpoint/2010/main" val="3915767464"/>
              </p:ext>
            </p:extLst>
          </p:nvPr>
        </p:nvGraphicFramePr>
        <p:xfrm>
          <a:off x="354842" y="1473957"/>
          <a:ext cx="8330879" cy="4938793"/>
        </p:xfrm>
        <a:graphic>
          <a:graphicData uri="http://schemas.openxmlformats.org/drawingml/2006/table">
            <a:tbl>
              <a:tblPr/>
              <a:tblGrid>
                <a:gridCol w="7190940"/>
                <a:gridCol w="1139939"/>
              </a:tblGrid>
              <a:tr h="845479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400" b="1" u="sng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Симптомы</a:t>
                      </a:r>
                      <a:endParaRPr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Боли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животе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95 %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5780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Лихорадочные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ощущения</a:t>
                      </a: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30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67611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Тошнота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и рвота</a:t>
                      </a: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30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55016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Озноб</a:t>
                      </a: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0589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Запор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или диарея</a:t>
                      </a: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15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87530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400" b="1" u="sng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Признаки</a:t>
                      </a: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b="1" u="sng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Мутная </a:t>
                      </a:r>
                      <a:r>
                        <a:rPr lang="ru-RU" sz="2000" dirty="0" err="1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перитонеальная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жидкость с увеличенным </a:t>
                      </a:r>
                      <a:r>
                        <a:rPr lang="ru-RU" sz="2000" dirty="0" err="1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цитозом</a:t>
                      </a: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99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33099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Напряжение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мышц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живота</a:t>
                      </a:r>
                    </a:p>
                    <a:p>
                      <a:pPr>
                        <a:lnSpc>
                          <a:spcPts val="100"/>
                        </a:lnSpc>
                      </a:pP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80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05398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Симптомы раздражения брюшины</a:t>
                      </a: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10-50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58291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Повышение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температуры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тела</a:t>
                      </a: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0"/>
                        </a:lnSpc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33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3" y="300251"/>
            <a:ext cx="8330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</a:t>
            </a:r>
            <a:r>
              <a:rPr lang="ru-RU" sz="3600" b="1" dirty="0" smtClean="0">
                <a:solidFill>
                  <a:schemeClr val="bg1"/>
                </a:solidFill>
              </a:rPr>
              <a:t>имптомы и признаки перитонита</a:t>
            </a:r>
            <a:r>
              <a:rPr lang="ru-RU" sz="3600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70" name="TextShape 2"/>
          <p:cNvSpPr txBox="1"/>
          <p:nvPr/>
        </p:nvSpPr>
        <p:spPr>
          <a:xfrm>
            <a:off x="456840" y="1654200"/>
            <a:ext cx="82288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1" name="TextShape 3"/>
          <p:cNvSpPr txBox="1"/>
          <p:nvPr/>
        </p:nvSpPr>
        <p:spPr>
          <a:xfrm>
            <a:off x="456840" y="360000"/>
            <a:ext cx="8183160" cy="864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Диализный перитонит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TextShape 4"/>
          <p:cNvSpPr txBox="1"/>
          <p:nvPr/>
        </p:nvSpPr>
        <p:spPr>
          <a:xfrm>
            <a:off x="411120" y="1610280"/>
            <a:ext cx="8228880" cy="39625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800" dirty="0">
                <a:solidFill>
                  <a:schemeClr val="bg1"/>
                </a:solidFill>
              </a:rPr>
              <a:t>-Чаще всего обусловлен грамположительной </a:t>
            </a:r>
            <a:endParaRPr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флорой (Золотистый стафилококк и др.)</a:t>
            </a:r>
            <a:endParaRPr sz="2800" dirty="0">
              <a:solidFill>
                <a:schemeClr val="bg1"/>
              </a:solidFill>
            </a:endParaRPr>
          </a:p>
          <a:p>
            <a:endParaRPr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-Грамотрицательная флора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(</a:t>
            </a:r>
            <a:r>
              <a:rPr lang="ru-RU" sz="2800" dirty="0">
                <a:solidFill>
                  <a:schemeClr val="bg1"/>
                </a:solidFill>
              </a:rPr>
              <a:t>кишечная палочка и др.)</a:t>
            </a:r>
            <a:endParaRPr sz="2800" dirty="0">
              <a:solidFill>
                <a:schemeClr val="bg1"/>
              </a:solidFill>
            </a:endParaRPr>
          </a:p>
          <a:p>
            <a:endParaRPr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-</a:t>
            </a:r>
            <a:r>
              <a:rPr lang="ru-RU" sz="2800" dirty="0" err="1">
                <a:solidFill>
                  <a:schemeClr val="bg1"/>
                </a:solidFill>
              </a:rPr>
              <a:t>Кандидозный</a:t>
            </a:r>
            <a:r>
              <a:rPr lang="ru-RU" sz="2800" dirty="0">
                <a:solidFill>
                  <a:schemeClr val="bg1"/>
                </a:solidFill>
              </a:rPr>
              <a:t> перитонит- наиболее тяжелое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течение </a:t>
            </a:r>
            <a:r>
              <a:rPr lang="ru-RU" sz="2800" dirty="0">
                <a:solidFill>
                  <a:schemeClr val="bg1"/>
                </a:solidFill>
              </a:rPr>
              <a:t>и прогноз</a:t>
            </a:r>
            <a:endParaRPr sz="2800" dirty="0">
              <a:solidFill>
                <a:schemeClr val="bg1"/>
              </a:solidFill>
            </a:endParaRPr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6840" y="149040"/>
            <a:ext cx="8228880" cy="175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>
              <a:lnSpc>
                <a:spcPct val="70000"/>
              </a:lnSpc>
            </a:pPr>
            <a:r>
              <a:rPr lang="ru-RU" sz="3200" b="1" dirty="0">
                <a:solidFill>
                  <a:schemeClr val="bg1"/>
                </a:solidFill>
              </a:rPr>
              <a:t>Ориентировочная оценка флоры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по </a:t>
            </a:r>
            <a:r>
              <a:rPr lang="ru-RU" sz="3200" b="1" dirty="0">
                <a:solidFill>
                  <a:schemeClr val="bg1"/>
                </a:solidFill>
              </a:rPr>
              <a:t>началу </a:t>
            </a:r>
            <a:r>
              <a:rPr lang="ru-RU" sz="3200" b="1" dirty="0" smtClean="0">
                <a:solidFill>
                  <a:schemeClr val="bg1"/>
                </a:solidFill>
              </a:rPr>
              <a:t>перитонита</a:t>
            </a:r>
          </a:p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и внешнему виду слитого диализата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456840" y="1654200"/>
            <a:ext cx="82288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7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968120" y="2232000"/>
            <a:ext cx="6095880" cy="421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6840" y="201960"/>
            <a:ext cx="8228880" cy="5428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288000" y="201960"/>
            <a:ext cx="8397720" cy="6294374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Основные мероприятия:</a:t>
            </a:r>
            <a:endParaRPr dirty="0">
              <a:solidFill>
                <a:schemeClr val="bg1"/>
              </a:solidFill>
            </a:endParaRPr>
          </a:p>
          <a:p>
            <a:pPr algn="ctr"/>
            <a:endParaRPr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- провести </a:t>
            </a:r>
            <a:r>
              <a:rPr lang="ru-RU" sz="2400" dirty="0" err="1">
                <a:solidFill>
                  <a:schemeClr val="bg1"/>
                </a:solidFill>
              </a:rPr>
              <a:t>физикальное</a:t>
            </a:r>
            <a:r>
              <a:rPr lang="ru-RU" sz="2400" dirty="0">
                <a:solidFill>
                  <a:schemeClr val="bg1"/>
                </a:solidFill>
              </a:rPr>
              <a:t> исследование;</a:t>
            </a:r>
            <a:endParaRPr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- отправить </a:t>
            </a:r>
            <a:r>
              <a:rPr lang="ru-RU" sz="2400" dirty="0">
                <a:solidFill>
                  <a:schemeClr val="bg1"/>
                </a:solidFill>
              </a:rPr>
              <a:t>пробу в лабораторию для определения 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цитоза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с лейкоцитарной формулой, 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микроскопии </a:t>
            </a:r>
            <a:r>
              <a:rPr lang="ru-RU" sz="2400" dirty="0">
                <a:solidFill>
                  <a:schemeClr val="bg1"/>
                </a:solidFill>
              </a:rPr>
              <a:t>по </a:t>
            </a:r>
            <a:r>
              <a:rPr lang="ru-RU" sz="2400" dirty="0" smtClean="0">
                <a:solidFill>
                  <a:schemeClr val="bg1"/>
                </a:solidFill>
              </a:rPr>
              <a:t>Грамму </a:t>
            </a:r>
            <a:r>
              <a:rPr lang="ru-RU" sz="2400" dirty="0">
                <a:solidFill>
                  <a:schemeClr val="bg1"/>
                </a:solidFill>
              </a:rPr>
              <a:t>и посева;</a:t>
            </a:r>
            <a:endParaRPr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- начать антимикробную и обезболивающую терапии;</a:t>
            </a:r>
            <a:endParaRPr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- добавить </a:t>
            </a:r>
            <a:r>
              <a:rPr lang="ru-RU" sz="2400" dirty="0">
                <a:solidFill>
                  <a:schemeClr val="bg1"/>
                </a:solidFill>
              </a:rPr>
              <a:t>в новый пакет с 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диализным </a:t>
            </a:r>
            <a:r>
              <a:rPr lang="ru-RU" sz="2400" dirty="0">
                <a:solidFill>
                  <a:schemeClr val="bg1"/>
                </a:solidFill>
              </a:rPr>
              <a:t>раствором гепарин;</a:t>
            </a:r>
            <a:endParaRPr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- выяснить</a:t>
            </a:r>
            <a:r>
              <a:rPr lang="ru-RU" sz="2400" dirty="0">
                <a:solidFill>
                  <a:schemeClr val="bg1"/>
                </a:solidFill>
              </a:rPr>
              <a:t>, не мог ли пациент </a:t>
            </a:r>
            <a:r>
              <a:rPr lang="ru-RU" sz="2400" dirty="0" smtClean="0">
                <a:solidFill>
                  <a:schemeClr val="bg1"/>
                </a:solidFill>
              </a:rPr>
              <a:t>нарушить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правила </a:t>
            </a:r>
            <a:r>
              <a:rPr lang="ru-RU" sz="2400" dirty="0">
                <a:solidFill>
                  <a:schemeClr val="bg1"/>
                </a:solidFill>
              </a:rPr>
              <a:t>асептики.</a:t>
            </a:r>
            <a:endParaRPr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56840" y="201960"/>
            <a:ext cx="822888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Инфекция места выхода катетера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456840" y="1654200"/>
            <a:ext cx="82288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80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438200" y="1654200"/>
            <a:ext cx="6267600" cy="489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422</Words>
  <Application>Microsoft Office PowerPoint</Application>
  <PresentationFormat>Экран (4:3)</PresentationFormat>
  <Paragraphs>574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Office Theme</vt:lpstr>
      <vt:lpstr>Office Theme</vt:lpstr>
      <vt:lpstr>Office Theme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СРООМС</dc:creator>
  <cp:lastModifiedBy>СРООМС</cp:lastModifiedBy>
  <cp:revision>19</cp:revision>
  <dcterms:modified xsi:type="dcterms:W3CDTF">2018-03-26T05:30:25Z</dcterms:modified>
</cp:coreProperties>
</file>