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20" r:id="rId1"/>
    <p:sldMasterId id="2147483734" r:id="rId2"/>
  </p:sldMasterIdLst>
  <p:notesMasterIdLst>
    <p:notesMasterId r:id="rId17"/>
  </p:notesMasterIdLst>
  <p:handoutMasterIdLst>
    <p:handoutMasterId r:id="rId18"/>
  </p:handoutMasterIdLst>
  <p:sldIdLst>
    <p:sldId id="525" r:id="rId3"/>
    <p:sldId id="520" r:id="rId4"/>
    <p:sldId id="524" r:id="rId5"/>
    <p:sldId id="501" r:id="rId6"/>
    <p:sldId id="504" r:id="rId7"/>
    <p:sldId id="523" r:id="rId8"/>
    <p:sldId id="505" r:id="rId9"/>
    <p:sldId id="509" r:id="rId10"/>
    <p:sldId id="512" r:id="rId11"/>
    <p:sldId id="517" r:id="rId12"/>
    <p:sldId id="526" r:id="rId13"/>
    <p:sldId id="527" r:id="rId14"/>
    <p:sldId id="518" r:id="rId15"/>
    <p:sldId id="366" r:id="rId16"/>
  </p:sldIdLst>
  <p:sldSz cx="10693400" cy="7561263"/>
  <p:notesSz cx="6797675" cy="9874250"/>
  <p:defaultTextStyle>
    <a:defPPr>
      <a:defRPr lang="en-US"/>
    </a:defPPr>
    <a:lvl1pPr marL="0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068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136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204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273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339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6408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7477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8543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97FA3"/>
    <a:srgbClr val="4989A3"/>
    <a:srgbClr val="B9244E"/>
    <a:srgbClr val="2D5B83"/>
    <a:srgbClr val="A21A27"/>
    <a:srgbClr val="E9F0F7"/>
    <a:srgbClr val="E0EAF4"/>
    <a:srgbClr val="D4E3F0"/>
    <a:srgbClr val="EAF1F6"/>
    <a:srgbClr val="DAE6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029" autoAdjust="0"/>
    <p:restoredTop sz="97491" autoAdjust="0"/>
  </p:normalViewPr>
  <p:slideViewPr>
    <p:cSldViewPr snapToGrid="0" showGuides="1">
      <p:cViewPr>
        <p:scale>
          <a:sx n="60" d="100"/>
          <a:sy n="60" d="100"/>
        </p:scale>
        <p:origin x="-1530" y="-216"/>
      </p:cViewPr>
      <p:guideLst>
        <p:guide orient="horz"/>
        <p:guide orient="horz" pos="832"/>
        <p:guide orient="horz" pos="4651"/>
        <p:guide orient="horz" pos="2566"/>
        <p:guide orient="horz" pos="2780"/>
        <p:guide orient="horz" pos="4617"/>
        <p:guide pos="193"/>
        <p:guide pos="6544"/>
        <p:guide pos="3248"/>
        <p:guide pos="3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-3444" y="-114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418B1-A344-44E5-A156-0009824BE76E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28664-21DB-4AAB-9820-C18CB8D35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74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0BA5BBE4-AEA3-489A-A28E-0C2FAF2506E3}" type="datetimeFigureOut">
              <a:rPr lang="en-US" smtClean="0"/>
              <a:pPr/>
              <a:t>2/19/2018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741363"/>
            <a:ext cx="52324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4" tIns="47632" rIns="95264" bIns="476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C0F4A2C8-6C88-4E71-83EE-698B9D4FE22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562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068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136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204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273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339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408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7477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8543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2638" y="741363"/>
            <a:ext cx="52324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>
                <a:solidFill>
                  <a:prstClr val="black"/>
                </a:solidFill>
              </a:rPr>
              <a:pPr/>
              <a:t>0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9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9524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6915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9004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2818" t="10809" r="4205" b="50000"/>
          <a:stretch>
            <a:fillRect/>
          </a:stretch>
        </p:blipFill>
        <p:spPr bwMode="auto">
          <a:xfrm>
            <a:off x="0" y="-29755"/>
            <a:ext cx="10693400" cy="87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\\srvfile\vega_marketing\ЛЕВ\Проекты\Конференции\ЦАГиП 14\Листовка1С-01.jpg"/>
          <p:cNvPicPr>
            <a:picLocks noChangeAspect="1" noChangeArrowheads="1"/>
          </p:cNvPicPr>
          <p:nvPr userDrawn="1"/>
        </p:nvPicPr>
        <p:blipFill>
          <a:blip r:embed="rId3" cstate="print"/>
          <a:srcRect l="70592" t="11668" r="17705" b="82098"/>
          <a:stretch>
            <a:fillRect/>
          </a:stretch>
        </p:blipFill>
        <p:spPr bwMode="auto">
          <a:xfrm>
            <a:off x="9893252" y="7004670"/>
            <a:ext cx="785296" cy="50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\\srvfile\vega_marketing\ЛЕВ\Проекты\Конференции\ЦАГиП 14\Листовка1С-01.jpg"/>
          <p:cNvPicPr>
            <a:picLocks noChangeAspect="1" noChangeArrowheads="1"/>
          </p:cNvPicPr>
          <p:nvPr userDrawn="1"/>
        </p:nvPicPr>
        <p:blipFill>
          <a:blip r:embed="rId3" cstate="print"/>
          <a:srcRect l="20450" t="11668" r="39973" b="81198"/>
          <a:stretch>
            <a:fillRect/>
          </a:stretch>
        </p:blipFill>
        <p:spPr bwMode="auto">
          <a:xfrm>
            <a:off x="0" y="6974916"/>
            <a:ext cx="2652929" cy="57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0" y="76100"/>
            <a:ext cx="9624060" cy="671375"/>
          </a:xfrm>
          <a:prstGeom prst="rect">
            <a:avLst/>
          </a:prstGeom>
        </p:spPr>
        <p:txBody>
          <a:bodyPr lIns="104214" tIns="52107" rIns="104214" bIns="52107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след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77205" y="621697"/>
            <a:ext cx="622801" cy="622800"/>
          </a:xfrm>
          <a:prstGeom prst="rect">
            <a:avLst/>
          </a:prstGeom>
          <a:solidFill>
            <a:srgbClr val="4AA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447805" y="6314835"/>
            <a:ext cx="622801" cy="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3207" y="-1233"/>
            <a:ext cx="622801" cy="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447805" y="6936996"/>
            <a:ext cx="622801" cy="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07" y="621567"/>
            <a:ext cx="622801" cy="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70605" y="6936996"/>
            <a:ext cx="622801" cy="622800"/>
          </a:xfrm>
          <a:prstGeom prst="rect">
            <a:avLst/>
          </a:prstGeom>
          <a:solidFill>
            <a:srgbClr val="B92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077205" y="500"/>
            <a:ext cx="622801" cy="622800"/>
          </a:xfrm>
          <a:prstGeom prst="rect">
            <a:avLst/>
          </a:prstGeom>
          <a:solidFill>
            <a:srgbClr val="B92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202205" y="6936996"/>
            <a:ext cx="622801" cy="62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070605" y="6314835"/>
            <a:ext cx="622801" cy="62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579405" y="6937635"/>
            <a:ext cx="622801" cy="622800"/>
          </a:xfrm>
          <a:prstGeom prst="rect">
            <a:avLst/>
          </a:prstGeom>
          <a:solidFill>
            <a:srgbClr val="2D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06" y="-1233"/>
            <a:ext cx="622801" cy="62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073035" y="5692036"/>
            <a:ext cx="622801" cy="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825005" y="6936996"/>
            <a:ext cx="622801" cy="62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" y="-2604"/>
            <a:ext cx="309600" cy="309601"/>
          </a:xfrm>
          <a:prstGeom prst="rect">
            <a:avLst/>
          </a:prstGeom>
          <a:solidFill>
            <a:srgbClr val="B92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069855" y="6937640"/>
            <a:ext cx="309600" cy="309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515400" y="6936419"/>
            <a:ext cx="309600" cy="3096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0076619" y="311971"/>
            <a:ext cx="309600" cy="3096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pic>
        <p:nvPicPr>
          <p:cNvPr id="19" name="Picture 3" descr="C:\Users\dakulichev\Desktop\Personal Folders\Deliverables\MD Clinics\Template\Logo_Vector Horizont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90" y="3334707"/>
            <a:ext cx="5764212" cy="10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210807" y="7214344"/>
            <a:ext cx="4913459" cy="230832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r>
              <a:rPr lang="ru-RU" sz="900" b="0" i="0" dirty="0" smtClean="0">
                <a:latin typeface="HelveticaNeueCyr-Thin"/>
                <a:cs typeface="HelveticaNeueCyr-Thin"/>
              </a:rPr>
              <a:t>Группа «Мать и Дитя». Все права защищены. 2014</a:t>
            </a:r>
            <a:r>
              <a:rPr lang="en-US" sz="900" b="0" i="0" dirty="0" smtClean="0">
                <a:latin typeface="HelveticaNeueCyr-Thin"/>
                <a:cs typeface="HelveticaNeueCyr-Thin"/>
              </a:rPr>
              <a:t> </a:t>
            </a:r>
            <a:r>
              <a:rPr lang="ru-RU" sz="900" b="0" i="0" dirty="0" smtClean="0">
                <a:latin typeface="HelveticaNeueCyr-Thin"/>
                <a:cs typeface="HelveticaNeueCyr-Thin"/>
              </a:rPr>
              <a:t>г. </a:t>
            </a:r>
            <a:r>
              <a:rPr lang="en-US" sz="900" b="0" i="0" dirty="0" smtClean="0">
                <a:latin typeface="HelveticaNeueCyr-Thin"/>
                <a:cs typeface="HelveticaNeueCyr-Thin"/>
              </a:rPr>
              <a:t>© </a:t>
            </a:r>
            <a:endParaRPr lang="en-US" sz="900" b="0" i="0" dirty="0">
              <a:latin typeface="HelveticaNeueCyr-Thin"/>
              <a:cs typeface="HelveticaNeueCyr-Thi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050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склей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383707" y="6942068"/>
            <a:ext cx="309600" cy="309601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b="0" i="0" smtClean="0">
                <a:solidFill>
                  <a:schemeClr val="tx1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600" b="0" i="0" dirty="0">
              <a:solidFill>
                <a:schemeClr val="tx1"/>
              </a:solidFill>
              <a:latin typeface="HelveticaNeueCyr-Thin"/>
              <a:cs typeface="HelveticaNeueCyr-Thin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809672" y="-10215"/>
            <a:ext cx="1248228" cy="12482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314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и дивайд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0605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600" b="0" i="0" dirty="0">
              <a:latin typeface="HelveticaNeueCyr-Thin"/>
              <a:cs typeface="HelveticaNeueCyr-Thin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657687953"/>
              </p:ext>
            </p:extLst>
          </p:nvPr>
        </p:nvGraphicFramePr>
        <p:xfrm>
          <a:off x="3" y="934077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9764182" y="1899"/>
            <a:ext cx="309600" cy="309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0383383" y="3848"/>
            <a:ext cx="309600" cy="309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0383383" y="313449"/>
            <a:ext cx="309600" cy="309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0073782" y="3848"/>
            <a:ext cx="309600" cy="3096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0073782" y="311498"/>
            <a:ext cx="309600" cy="3096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10381423" y="624483"/>
            <a:ext cx="309600" cy="309601"/>
            <a:chOff x="9764182" y="606182"/>
            <a:chExt cx="309600" cy="309600"/>
          </a:xfrm>
        </p:grpSpPr>
        <p:sp>
          <p:nvSpPr>
            <p:cNvPr id="48" name="Rectangle 47"/>
            <p:cNvSpPr/>
            <p:nvPr/>
          </p:nvSpPr>
          <p:spPr>
            <a:xfrm>
              <a:off x="9764182" y="606182"/>
              <a:ext cx="309600" cy="309600"/>
            </a:xfrm>
            <a:prstGeom prst="rect">
              <a:avLst/>
            </a:prstGeom>
            <a:solidFill>
              <a:srgbClr val="544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Picture 2" descr="C:\Users\dakulichev\Desktop\Personal Folders\Deliverables\MD Clinics\Template\Logo_Whit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76" y="648941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658863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600" b="0" i="0" dirty="0">
              <a:latin typeface="HelveticaNeueCyr-Thin"/>
              <a:cs typeface="HelveticaNeueCyr-Thin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348611829"/>
              </p:ext>
            </p:extLst>
          </p:nvPr>
        </p:nvGraphicFramePr>
        <p:xfrm>
          <a:off x="3" y="930694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9764182" y="1899"/>
            <a:ext cx="309600" cy="309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0383383" y="621099"/>
            <a:ext cx="309600" cy="309601"/>
          </a:xfrm>
          <a:prstGeom prst="rect">
            <a:avLst/>
          </a:prstGeom>
          <a:solidFill>
            <a:srgbClr val="36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0383383" y="3262"/>
            <a:ext cx="309600" cy="309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0073782" y="1899"/>
            <a:ext cx="309600" cy="30960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0073782" y="311498"/>
            <a:ext cx="309600" cy="3096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0383383" y="311498"/>
            <a:ext cx="309600" cy="309601"/>
            <a:chOff x="10383382" y="296582"/>
            <a:chExt cx="309600" cy="309600"/>
          </a:xfrm>
        </p:grpSpPr>
        <p:sp>
          <p:nvSpPr>
            <p:cNvPr id="52" name="Rectangle 51"/>
            <p:cNvSpPr/>
            <p:nvPr/>
          </p:nvSpPr>
          <p:spPr>
            <a:xfrm>
              <a:off x="10383382" y="296582"/>
              <a:ext cx="309600" cy="309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2" descr="C:\Users\dakulichev\Desktop\Personal Folders\Deliverables\MD Clinics\Template\Logo_Whit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0043" y="339341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61744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600" b="0" i="0" dirty="0">
              <a:latin typeface="HelveticaNeueCyr-Thin"/>
              <a:cs typeface="HelveticaNeueCyr-Thin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3666252186"/>
              </p:ext>
            </p:extLst>
          </p:nvPr>
        </p:nvGraphicFramePr>
        <p:xfrm>
          <a:off x="3" y="930694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9764182" y="1899"/>
            <a:ext cx="309600" cy="30960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10073782" y="1899"/>
            <a:ext cx="309600" cy="3096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0074203" y="311498"/>
            <a:ext cx="309600" cy="3096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0383383" y="1899"/>
            <a:ext cx="309600" cy="3096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0383383" y="311498"/>
            <a:ext cx="309600" cy="3096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9800460" y="43421"/>
            <a:ext cx="892522" cy="887277"/>
            <a:chOff x="9490860" y="-281096"/>
            <a:chExt cx="892522" cy="887278"/>
          </a:xfrm>
        </p:grpSpPr>
        <p:sp>
          <p:nvSpPr>
            <p:cNvPr id="56" name="Rectangle 55"/>
            <p:cNvSpPr/>
            <p:nvPr/>
          </p:nvSpPr>
          <p:spPr>
            <a:xfrm>
              <a:off x="10073782" y="296582"/>
              <a:ext cx="309600" cy="309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7" name="Picture 2" descr="C:\Users\dakulichev\Desktop\Personal Folders\Deliverables\MD Clinics\Template\Logo_Whit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0860" y="-281096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386178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600" b="0" i="0" dirty="0">
              <a:latin typeface="HelveticaNeueCyr-Thin"/>
              <a:cs typeface="HelveticaNeueCyr-Thin"/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377610196"/>
              </p:ext>
            </p:extLst>
          </p:nvPr>
        </p:nvGraphicFramePr>
        <p:xfrm>
          <a:off x="3" y="932056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10074203" y="311498"/>
            <a:ext cx="309600" cy="309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0383086" y="622462"/>
            <a:ext cx="309600" cy="3096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9762318" y="5642"/>
            <a:ext cx="309600" cy="309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0071919" y="1899"/>
            <a:ext cx="309600" cy="3096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0381519" y="311498"/>
            <a:ext cx="309600" cy="30960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10383383" y="1899"/>
            <a:ext cx="309600" cy="309601"/>
            <a:chOff x="10383382" y="1894"/>
            <a:chExt cx="309600" cy="309600"/>
          </a:xfrm>
        </p:grpSpPr>
        <p:sp>
          <p:nvSpPr>
            <p:cNvPr id="56" name="Rectangle 55"/>
            <p:cNvSpPr/>
            <p:nvPr/>
          </p:nvSpPr>
          <p:spPr>
            <a:xfrm>
              <a:off x="10383382" y="1894"/>
              <a:ext cx="309600" cy="309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0" name="Picture 2" descr="C:\Users\dakulichev\Desktop\Personal Folders\Deliverables\MD Clinics\Template\Logo_White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712" y="44653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900548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4815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rgbClr val="E0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rgbClr val="6C1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rgbClr val="A21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600" b="0" i="0" dirty="0">
              <a:latin typeface="HelveticaNeueCyr-Thin"/>
              <a:cs typeface="HelveticaNeueCyr-Thin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478800047"/>
              </p:ext>
            </p:extLst>
          </p:nvPr>
        </p:nvGraphicFramePr>
        <p:xfrm>
          <a:off x="3" y="929676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0C1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10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1A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3C4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7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3C4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1A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10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0C12"/>
                    </a:solidFill>
                  </a:tcPr>
                </a:tc>
              </a:tr>
            </a:tbl>
          </a:graphicData>
        </a:graphic>
      </p:graphicFrame>
      <p:sp>
        <p:nvSpPr>
          <p:cNvPr id="54" name="Rectangle 53"/>
          <p:cNvSpPr/>
          <p:nvPr/>
        </p:nvSpPr>
        <p:spPr>
          <a:xfrm>
            <a:off x="9764182" y="1899"/>
            <a:ext cx="309600" cy="309601"/>
          </a:xfrm>
          <a:prstGeom prst="rect">
            <a:avLst/>
          </a:prstGeom>
          <a:solidFill>
            <a:srgbClr val="4C0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0383383" y="310481"/>
            <a:ext cx="309600" cy="309601"/>
          </a:xfrm>
          <a:prstGeom prst="rect">
            <a:avLst/>
          </a:prstGeom>
          <a:solidFill>
            <a:srgbClr val="F9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0381423" y="620080"/>
            <a:ext cx="309600" cy="309601"/>
          </a:xfrm>
          <a:prstGeom prst="rect">
            <a:avLst/>
          </a:prstGeom>
          <a:solidFill>
            <a:srgbClr val="F1A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0383383" y="1899"/>
            <a:ext cx="309600" cy="309601"/>
          </a:xfrm>
          <a:prstGeom prst="rect">
            <a:avLst/>
          </a:prstGeom>
          <a:solidFill>
            <a:srgbClr val="E0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0073782" y="311498"/>
            <a:ext cx="309600" cy="309601"/>
          </a:xfrm>
          <a:prstGeom prst="rect">
            <a:avLst/>
          </a:prstGeom>
          <a:solidFill>
            <a:srgbClr val="A21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73782" y="1899"/>
            <a:ext cx="309600" cy="576441"/>
            <a:chOff x="10383382" y="296582"/>
            <a:chExt cx="309600" cy="576441"/>
          </a:xfrm>
        </p:grpSpPr>
        <p:sp>
          <p:nvSpPr>
            <p:cNvPr id="58" name="Rectangle 57"/>
            <p:cNvSpPr/>
            <p:nvPr/>
          </p:nvSpPr>
          <p:spPr>
            <a:xfrm>
              <a:off x="10383382" y="296582"/>
              <a:ext cx="309600" cy="309600"/>
            </a:xfrm>
            <a:prstGeom prst="rect">
              <a:avLst/>
            </a:prstGeom>
            <a:solidFill>
              <a:srgbClr val="F1A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0" name="Picture 2" descr="C:\Users\dakulichev\Desktop\Personal Folders\Deliverables\MD Clinics\Template\Logo_White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2576" y="648941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373748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rgbClr val="E57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rgbClr val="6D1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rgbClr val="B92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600" b="0" i="0" dirty="0">
              <a:latin typeface="HelveticaNeueCyr-Thin"/>
              <a:cs typeface="HelveticaNeueCyr-Thin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3271039237"/>
              </p:ext>
            </p:extLst>
          </p:nvPr>
        </p:nvGraphicFramePr>
        <p:xfrm>
          <a:off x="3" y="930694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091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10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244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3E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C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C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3E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244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10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0914"/>
                    </a:solidFill>
                  </a:tcPr>
                </a:tc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0073782" y="1899"/>
            <a:ext cx="309600" cy="309601"/>
          </a:xfrm>
          <a:prstGeom prst="rect">
            <a:avLst/>
          </a:prstGeom>
          <a:solidFill>
            <a:srgbClr val="DA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0383383" y="621099"/>
            <a:ext cx="309600" cy="309601"/>
          </a:xfrm>
          <a:prstGeom prst="rect">
            <a:avLst/>
          </a:prstGeom>
          <a:solidFill>
            <a:srgbClr val="E4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0383383" y="311498"/>
            <a:ext cx="309600" cy="309601"/>
          </a:xfrm>
          <a:prstGeom prst="rect">
            <a:avLst/>
          </a:prstGeom>
          <a:solidFill>
            <a:srgbClr val="881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0073782" y="311498"/>
            <a:ext cx="309600" cy="309601"/>
          </a:xfrm>
          <a:prstGeom prst="rect">
            <a:avLst/>
          </a:prstGeom>
          <a:solidFill>
            <a:srgbClr val="E4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0383383" y="1899"/>
            <a:ext cx="309600" cy="309601"/>
          </a:xfrm>
          <a:prstGeom prst="rect">
            <a:avLst/>
          </a:prstGeom>
          <a:solidFill>
            <a:srgbClr val="B92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9764182" y="1899"/>
            <a:ext cx="309600" cy="309601"/>
            <a:chOff x="10381518" y="606182"/>
            <a:chExt cx="309600" cy="309600"/>
          </a:xfrm>
        </p:grpSpPr>
        <p:sp>
          <p:nvSpPr>
            <p:cNvPr id="58" name="Rectangle 57"/>
            <p:cNvSpPr/>
            <p:nvPr/>
          </p:nvSpPr>
          <p:spPr>
            <a:xfrm>
              <a:off x="10381518" y="606182"/>
              <a:ext cx="309600" cy="309600"/>
            </a:xfrm>
            <a:prstGeom prst="rect">
              <a:avLst/>
            </a:prstGeom>
            <a:solidFill>
              <a:srgbClr val="310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2" descr="C:\Users\dakulichev\Desktop\Personal Folders\Deliverables\MD Clinics\Template\Logo_White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712" y="648941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20623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600" b="0" i="0" dirty="0">
              <a:latin typeface="HelveticaNeueCyr-Thin"/>
              <a:cs typeface="HelveticaNeueCyr-Thin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565547119"/>
              </p:ext>
            </p:extLst>
          </p:nvPr>
        </p:nvGraphicFramePr>
        <p:xfrm>
          <a:off x="3" y="931005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0381519" y="621410"/>
            <a:ext cx="309600" cy="3096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0071919" y="1899"/>
            <a:ext cx="309600" cy="3096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0074300" y="311809"/>
            <a:ext cx="309600" cy="3096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9763719" y="1899"/>
            <a:ext cx="309600" cy="3096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0381519" y="1899"/>
            <a:ext cx="309600" cy="3096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383804" y="311809"/>
            <a:ext cx="309600" cy="309601"/>
            <a:chOff x="9764182" y="606182"/>
            <a:chExt cx="309600" cy="309600"/>
          </a:xfrm>
        </p:grpSpPr>
        <p:sp>
          <p:nvSpPr>
            <p:cNvPr id="61" name="Rectangle 60"/>
            <p:cNvSpPr/>
            <p:nvPr/>
          </p:nvSpPr>
          <p:spPr>
            <a:xfrm>
              <a:off x="9764182" y="606182"/>
              <a:ext cx="309600" cy="309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5" name="Picture 2" descr="C:\Users\dakulichev\Desktop\Personal Folders\Deliverables\MD Clinics\Template\Logo_White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4130" y="656212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628692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rgbClr val="4AA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600" b="0" i="0" dirty="0">
              <a:latin typeface="HelveticaNeueCyr-Thin"/>
              <a:cs typeface="HelveticaNeueCyr-Thin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305917386"/>
              </p:ext>
            </p:extLst>
          </p:nvPr>
        </p:nvGraphicFramePr>
        <p:xfrm>
          <a:off x="3" y="930694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0381519" y="621099"/>
            <a:ext cx="309600" cy="3096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0381519" y="311498"/>
            <a:ext cx="309600" cy="309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0071919" y="311498"/>
            <a:ext cx="309600" cy="3096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0383383" y="1899"/>
            <a:ext cx="309600" cy="309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0071919" y="1899"/>
            <a:ext cx="309600" cy="309601"/>
          </a:xfrm>
          <a:prstGeom prst="rect">
            <a:avLst/>
          </a:prstGeom>
          <a:solidFill>
            <a:srgbClr val="173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9762322" y="1899"/>
            <a:ext cx="581813" cy="309601"/>
            <a:chOff x="10073782" y="296582"/>
            <a:chExt cx="581813" cy="309600"/>
          </a:xfrm>
        </p:grpSpPr>
        <p:sp>
          <p:nvSpPr>
            <p:cNvPr id="64" name="Rectangle 63"/>
            <p:cNvSpPr/>
            <p:nvPr/>
          </p:nvSpPr>
          <p:spPr>
            <a:xfrm>
              <a:off x="10073782" y="296582"/>
              <a:ext cx="309600" cy="309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5" name="Picture 2" descr="C:\Users\dakulichev\Desktop\Personal Folders\Deliverables\MD Clinics\Template\Logo_White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4383" y="339341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55561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rgbClr val="83B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rgbClr val="25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rgbClr val="498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600" b="0" i="0" dirty="0">
              <a:latin typeface="HelveticaNeueCyr-Thin"/>
              <a:cs typeface="HelveticaNeueCyr-Thin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3003324825"/>
              </p:ext>
            </p:extLst>
          </p:nvPr>
        </p:nvGraphicFramePr>
        <p:xfrm>
          <a:off x="3" y="930694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D2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45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89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4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8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8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4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89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45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D22"/>
                    </a:solidFill>
                  </a:tcPr>
                </a:tc>
              </a:tr>
            </a:tbl>
          </a:graphicData>
        </a:graphic>
      </p:graphicFrame>
      <p:sp>
        <p:nvSpPr>
          <p:cNvPr id="56" name="Rectangle 55"/>
          <p:cNvSpPr/>
          <p:nvPr/>
        </p:nvSpPr>
        <p:spPr>
          <a:xfrm>
            <a:off x="10381519" y="621099"/>
            <a:ext cx="309600" cy="309601"/>
          </a:xfrm>
          <a:prstGeom prst="rect">
            <a:avLst/>
          </a:prstGeom>
          <a:solidFill>
            <a:srgbClr val="25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0071919" y="311498"/>
            <a:ext cx="309600" cy="309601"/>
          </a:xfrm>
          <a:prstGeom prst="rect">
            <a:avLst/>
          </a:prstGeom>
          <a:solidFill>
            <a:srgbClr val="C0D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0383383" y="1899"/>
            <a:ext cx="309600" cy="309601"/>
          </a:xfrm>
          <a:prstGeom prst="rect">
            <a:avLst/>
          </a:prstGeom>
          <a:solidFill>
            <a:srgbClr val="25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0071919" y="2385"/>
            <a:ext cx="309600" cy="309601"/>
          </a:xfrm>
          <a:prstGeom prst="rect">
            <a:avLst/>
          </a:prstGeom>
          <a:solidFill>
            <a:srgbClr val="83B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0381423" y="311498"/>
            <a:ext cx="309600" cy="309601"/>
          </a:xfrm>
          <a:prstGeom prst="rect">
            <a:avLst/>
          </a:prstGeom>
          <a:solidFill>
            <a:srgbClr val="498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9762318" y="1899"/>
            <a:ext cx="309600" cy="309601"/>
            <a:chOff x="10073782" y="606182"/>
            <a:chExt cx="309600" cy="309600"/>
          </a:xfrm>
        </p:grpSpPr>
        <p:sp>
          <p:nvSpPr>
            <p:cNvPr id="57" name="Rectangle 56"/>
            <p:cNvSpPr/>
            <p:nvPr/>
          </p:nvSpPr>
          <p:spPr>
            <a:xfrm>
              <a:off x="10073782" y="606182"/>
              <a:ext cx="309600" cy="309600"/>
            </a:xfrm>
            <a:prstGeom prst="rect">
              <a:avLst/>
            </a:prstGeom>
            <a:solidFill>
              <a:srgbClr val="101D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2" name="Picture 2" descr="C:\Users\dakulichev\Desktop\Personal Folders\Deliverables\MD Clinics\Template\Logo_White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0443" y="648941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56859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rgbClr val="6D9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rgbClr val="14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rgbClr val="2D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600" b="0" i="0" dirty="0">
              <a:latin typeface="HelveticaNeueCyr-Thin"/>
              <a:cs typeface="HelveticaNeueCyr-Thin"/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604598407"/>
              </p:ext>
            </p:extLst>
          </p:nvPr>
        </p:nvGraphicFramePr>
        <p:xfrm>
          <a:off x="3" y="930067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A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2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B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F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C3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C3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F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B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2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A26"/>
                    </a:solidFill>
                  </a:tcPr>
                </a:tc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10381519" y="620473"/>
            <a:ext cx="309600" cy="309601"/>
          </a:xfrm>
          <a:prstGeom prst="rect">
            <a:avLst/>
          </a:prstGeom>
          <a:solidFill>
            <a:srgbClr val="A4C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0072789" y="3182"/>
            <a:ext cx="309600" cy="309601"/>
          </a:xfrm>
          <a:prstGeom prst="rect">
            <a:avLst/>
          </a:prstGeom>
          <a:solidFill>
            <a:srgbClr val="14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0383383" y="1899"/>
            <a:ext cx="309600" cy="309601"/>
          </a:xfrm>
          <a:prstGeom prst="rect">
            <a:avLst/>
          </a:prstGeom>
          <a:solidFill>
            <a:srgbClr val="2D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0073782" y="310872"/>
            <a:ext cx="309600" cy="309601"/>
          </a:xfrm>
          <a:prstGeom prst="rect">
            <a:avLst/>
          </a:prstGeom>
          <a:solidFill>
            <a:srgbClr val="6D9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383383" y="310872"/>
            <a:ext cx="309600" cy="309601"/>
            <a:chOff x="10383382" y="296582"/>
            <a:chExt cx="309600" cy="309600"/>
          </a:xfrm>
        </p:grpSpPr>
        <p:sp>
          <p:nvSpPr>
            <p:cNvPr id="62" name="Rectangle 61"/>
            <p:cNvSpPr/>
            <p:nvPr/>
          </p:nvSpPr>
          <p:spPr>
            <a:xfrm>
              <a:off x="10383382" y="296582"/>
              <a:ext cx="309600" cy="309600"/>
            </a:xfrm>
            <a:prstGeom prst="rect">
              <a:avLst/>
            </a:prstGeom>
            <a:solidFill>
              <a:srgbClr val="0C1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2" descr="C:\Users\dakulichev\Desktop\Personal Folders\Deliverables\MD Clinics\Template\Logo_White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712" y="339341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Rectangle 64"/>
          <p:cNvSpPr/>
          <p:nvPr userDrawn="1"/>
        </p:nvSpPr>
        <p:spPr>
          <a:xfrm>
            <a:off x="9764182" y="2370"/>
            <a:ext cx="309600" cy="309601"/>
          </a:xfrm>
          <a:prstGeom prst="rect">
            <a:avLst/>
          </a:prstGeom>
          <a:solidFill>
            <a:srgbClr val="2D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6880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Прило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0383707" y="6942068"/>
            <a:ext cx="309600" cy="3096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600" b="0" i="0" dirty="0">
              <a:latin typeface="HelveticaNeueCyr-Thin"/>
              <a:cs typeface="HelveticaNeueCyr-Thi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768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0383707" y="6942068"/>
            <a:ext cx="309600" cy="309601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b="0" i="0" smtClean="0">
                <a:solidFill>
                  <a:schemeClr val="tx1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600" b="0" i="0" dirty="0">
              <a:solidFill>
                <a:schemeClr val="tx1"/>
              </a:solidFill>
              <a:latin typeface="HelveticaNeueCyr-Thin"/>
              <a:cs typeface="HelveticaNeueCyr-Thin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902293" y="252241"/>
            <a:ext cx="1636436" cy="415418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r>
              <a:rPr lang="ru-RU" sz="2100" b="0" i="0" dirty="0" smtClean="0">
                <a:latin typeface="HelveticaNeueCyr-Thin"/>
                <a:cs typeface="HelveticaNeueCyr-Thin"/>
              </a:rPr>
              <a:t>КОНТАКТЫ</a:t>
            </a:r>
            <a:endParaRPr lang="en-US" sz="2100" b="0" i="0" dirty="0">
              <a:latin typeface="HelveticaNeueCyr-Thin"/>
              <a:cs typeface="HelveticaNeueCyr-Thin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564331" y="-691"/>
            <a:ext cx="1238400" cy="12384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4822449" y="240278"/>
            <a:ext cx="2340357" cy="88734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ru-RU" sz="1300" b="0" i="0" dirty="0" smtClean="0">
                <a:latin typeface="HelveticaNeueCyr-Light"/>
                <a:cs typeface="HelveticaNeueCyr-Light"/>
              </a:rPr>
              <a:t>117209, Москва, </a:t>
            </a:r>
            <a:r>
              <a:rPr lang="en-US" sz="1300" b="0" i="0" dirty="0" smtClean="0">
                <a:latin typeface="HelveticaNeueCyr-Light"/>
                <a:cs typeface="HelveticaNeueCyr-Light"/>
              </a:rPr>
              <a:t/>
            </a:r>
            <a:br>
              <a:rPr lang="en-US" sz="1300" b="0" i="0" dirty="0" smtClean="0">
                <a:latin typeface="HelveticaNeueCyr-Light"/>
                <a:cs typeface="HelveticaNeueCyr-Light"/>
              </a:rPr>
            </a:br>
            <a:r>
              <a:rPr lang="ru-RU" sz="1300" b="0" i="0" dirty="0" smtClean="0">
                <a:latin typeface="HelveticaNeueCyr-Light"/>
                <a:cs typeface="HelveticaNeueCyr-Light"/>
              </a:rPr>
              <a:t>Севастопольский пр</a:t>
            </a:r>
            <a:r>
              <a:rPr lang="en-US" sz="1300" b="0" i="0" dirty="0" smtClean="0">
                <a:latin typeface="HelveticaNeueCyr-Light"/>
                <a:cs typeface="HelveticaNeueCyr-Light"/>
              </a:rPr>
              <a:t>-</a:t>
            </a:r>
            <a:r>
              <a:rPr lang="ru-RU" sz="1300" b="0" i="0" dirty="0" smtClean="0">
                <a:latin typeface="HelveticaNeueCyr-Light"/>
                <a:cs typeface="HelveticaNeueCyr-Light"/>
              </a:rPr>
              <a:t>т, 24</a:t>
            </a:r>
            <a:r>
              <a:rPr lang="en-US" sz="1300" b="0" i="0" dirty="0" smtClean="0">
                <a:latin typeface="HelveticaNeueCyr-Light"/>
                <a:cs typeface="HelveticaNeueCyr-Light"/>
              </a:rPr>
              <a:t>/</a:t>
            </a:r>
            <a:r>
              <a:rPr lang="ru-RU" sz="1300" b="0" i="0" dirty="0" smtClean="0">
                <a:latin typeface="HelveticaNeueCyr-Light"/>
                <a:cs typeface="HelveticaNeueCyr-Light"/>
              </a:rPr>
              <a:t>1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300" b="0" i="0" dirty="0" smtClean="0">
                <a:latin typeface="HelveticaNeueCyr-Light"/>
                <a:cs typeface="HelveticaNeueCyr-Light"/>
              </a:rPr>
              <a:t>www.mcclinics.ru</a:t>
            </a:r>
            <a:br>
              <a:rPr lang="en-US" sz="1300" b="0" i="0" dirty="0" smtClean="0">
                <a:latin typeface="HelveticaNeueCyr-Light"/>
                <a:cs typeface="HelveticaNeueCyr-Light"/>
              </a:rPr>
            </a:br>
            <a:r>
              <a:rPr lang="en-US" sz="1300" b="0" i="0" dirty="0" smtClean="0">
                <a:latin typeface="HelveticaNeueCyr-Light"/>
                <a:cs typeface="HelveticaNeueCyr-Light"/>
              </a:rPr>
              <a:t>ir@mospmc.ru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5155157" y="1979042"/>
            <a:ext cx="3228148" cy="1809716"/>
            <a:chOff x="5155156" y="1979041"/>
            <a:chExt cx="3228150" cy="1809713"/>
          </a:xfrm>
        </p:grpSpPr>
        <p:sp>
          <p:nvSpPr>
            <p:cNvPr id="35" name="Прямоугольник 4"/>
            <p:cNvSpPr/>
            <p:nvPr/>
          </p:nvSpPr>
          <p:spPr>
            <a:xfrm>
              <a:off x="6412213" y="1979041"/>
              <a:ext cx="1971093" cy="1809713"/>
            </a:xfrm>
            <a:prstGeom prst="rect">
              <a:avLst/>
            </a:prstGeom>
          </p:spPr>
          <p:txBody>
            <a:bodyPr wrap="square" lIns="91431" tIns="45715" rIns="91431" bIns="45715">
              <a:spAutoFit/>
            </a:bodyPr>
            <a:lstStyle/>
            <a:p>
              <a:pPr>
                <a:lnSpc>
                  <a:spcPct val="110000"/>
                </a:lnSpc>
                <a:buClr>
                  <a:srgbClr val="EDCC61"/>
                </a:buClr>
              </a:pPr>
              <a:r>
                <a:rPr lang="ru-RU" sz="1400" b="0" i="0" dirty="0" smtClean="0">
                  <a:latin typeface="HelveticaNeueCyr-Black"/>
                  <a:cs typeface="HelveticaNeueCyr-Black"/>
                </a:rPr>
                <a:t>Елена Романова</a:t>
              </a:r>
              <a:endParaRPr lang="en-US" sz="1400" b="0" i="0" dirty="0" smtClean="0">
                <a:latin typeface="HelveticaNeueCyr-Black"/>
                <a:cs typeface="HelveticaNeueCyr-Black"/>
              </a:endParaRPr>
            </a:p>
            <a:p>
              <a:pPr>
                <a:lnSpc>
                  <a:spcPct val="110000"/>
                </a:lnSpc>
                <a:buClr>
                  <a:srgbClr val="EDCC61"/>
                </a:buClr>
              </a:pPr>
              <a:r>
                <a:rPr lang="ru-RU" sz="1300" b="0" i="0" dirty="0" smtClean="0">
                  <a:latin typeface="HelveticaNeueCyr-Light"/>
                  <a:cs typeface="HelveticaNeueCyr-Light"/>
                </a:rPr>
                <a:t>Глава Департамента</a:t>
              </a:r>
              <a:br>
                <a:rPr lang="ru-RU" sz="1300" b="0" i="0" dirty="0" smtClean="0">
                  <a:latin typeface="HelveticaNeueCyr-Light"/>
                  <a:cs typeface="HelveticaNeueCyr-Light"/>
                </a:rPr>
              </a:br>
              <a:r>
                <a:rPr lang="ru-RU" sz="1300" b="0" i="0" dirty="0" smtClean="0">
                  <a:latin typeface="HelveticaNeueCyr-Light"/>
                  <a:cs typeface="HelveticaNeueCyr-Light"/>
                </a:rPr>
                <a:t>по работе с инвесторами</a:t>
              </a:r>
            </a:p>
            <a:p>
              <a:pPr>
                <a:lnSpc>
                  <a:spcPct val="110000"/>
                </a:lnSpc>
                <a:buClr>
                  <a:srgbClr val="EDCC61"/>
                </a:buClr>
              </a:pPr>
              <a:endParaRPr lang="ru-RU" sz="1300" b="0" i="0" dirty="0">
                <a:latin typeface="HelveticaNeueCyr-Light"/>
                <a:cs typeface="HelveticaNeueCyr-Light"/>
              </a:endParaRPr>
            </a:p>
            <a:p>
              <a:r>
                <a:rPr lang="ru-RU" sz="1300" b="0" i="0" dirty="0" smtClean="0">
                  <a:latin typeface="HelveticaNeueCyr-Light"/>
                  <a:cs typeface="HelveticaNeueCyr-Light"/>
                </a:rPr>
                <a:t>+</a:t>
              </a:r>
              <a:r>
                <a:rPr lang="ru-RU" sz="1300" b="0" i="0" dirty="0">
                  <a:latin typeface="HelveticaNeueCyr-Light"/>
                  <a:cs typeface="HelveticaNeueCyr-Light"/>
                </a:rPr>
                <a:t>7 495 331 41 20</a:t>
              </a:r>
              <a:br>
                <a:rPr lang="ru-RU" sz="1300" b="0" i="0" dirty="0">
                  <a:latin typeface="HelveticaNeueCyr-Light"/>
                  <a:cs typeface="HelveticaNeueCyr-Light"/>
                </a:rPr>
              </a:br>
              <a:r>
                <a:rPr lang="en-US" sz="1300" b="0" i="0" dirty="0" smtClean="0">
                  <a:latin typeface="HelveticaNeueCyr-Light"/>
                  <a:cs typeface="HelveticaNeueCyr-Light"/>
                </a:rPr>
                <a:t>e.romanova@mcclinics.ru</a:t>
              </a:r>
              <a:endParaRPr lang="ru-RU" sz="1300" b="0" i="0" dirty="0">
                <a:latin typeface="HelveticaNeueCyr-Light"/>
                <a:cs typeface="HelveticaNeueCyr-Ligh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55156" y="2070100"/>
              <a:ext cx="1224000" cy="1332000"/>
            </a:xfrm>
            <a:prstGeom prst="rect">
              <a:avLst/>
            </a:prstGeom>
            <a:noFill/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-4-Light" pitchFamily="82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405086" y="2247353"/>
              <a:ext cx="738540" cy="846394"/>
              <a:chOff x="6646863" y="3451225"/>
              <a:chExt cx="1282700" cy="1470025"/>
            </a:xfrm>
          </p:grpSpPr>
          <p:sp>
            <p:nvSpPr>
              <p:cNvPr id="39" name="Freeform 38"/>
              <p:cNvSpPr>
                <a:spLocks noEditPoints="1"/>
              </p:cNvSpPr>
              <p:nvPr/>
            </p:nvSpPr>
            <p:spPr bwMode="auto">
              <a:xfrm>
                <a:off x="6865938" y="3451225"/>
                <a:ext cx="827088" cy="763588"/>
              </a:xfrm>
              <a:custGeom>
                <a:avLst/>
                <a:gdLst>
                  <a:gd name="T0" fmla="*/ 51 w 220"/>
                  <a:gd name="T1" fmla="*/ 201 h 202"/>
                  <a:gd name="T2" fmla="*/ 69 w 220"/>
                  <a:gd name="T3" fmla="*/ 192 h 202"/>
                  <a:gd name="T4" fmla="*/ 22 w 220"/>
                  <a:gd name="T5" fmla="*/ 185 h 202"/>
                  <a:gd name="T6" fmla="*/ 21 w 220"/>
                  <a:gd name="T7" fmla="*/ 182 h 202"/>
                  <a:gd name="T8" fmla="*/ 10 w 220"/>
                  <a:gd name="T9" fmla="*/ 164 h 202"/>
                  <a:gd name="T10" fmla="*/ 30 w 220"/>
                  <a:gd name="T11" fmla="*/ 136 h 202"/>
                  <a:gd name="T12" fmla="*/ 24 w 220"/>
                  <a:gd name="T13" fmla="*/ 112 h 202"/>
                  <a:gd name="T14" fmla="*/ 29 w 220"/>
                  <a:gd name="T15" fmla="*/ 111 h 202"/>
                  <a:gd name="T16" fmla="*/ 30 w 220"/>
                  <a:gd name="T17" fmla="*/ 125 h 202"/>
                  <a:gd name="T18" fmla="*/ 41 w 220"/>
                  <a:gd name="T19" fmla="*/ 139 h 202"/>
                  <a:gd name="T20" fmla="*/ 43 w 220"/>
                  <a:gd name="T21" fmla="*/ 141 h 202"/>
                  <a:gd name="T22" fmla="*/ 109 w 220"/>
                  <a:gd name="T23" fmla="*/ 202 h 202"/>
                  <a:gd name="T24" fmla="*/ 175 w 220"/>
                  <a:gd name="T25" fmla="*/ 140 h 202"/>
                  <a:gd name="T26" fmla="*/ 177 w 220"/>
                  <a:gd name="T27" fmla="*/ 139 h 202"/>
                  <a:gd name="T28" fmla="*/ 188 w 220"/>
                  <a:gd name="T29" fmla="*/ 125 h 202"/>
                  <a:gd name="T30" fmla="*/ 186 w 220"/>
                  <a:gd name="T31" fmla="*/ 108 h 202"/>
                  <a:gd name="T32" fmla="*/ 184 w 220"/>
                  <a:gd name="T33" fmla="*/ 108 h 202"/>
                  <a:gd name="T34" fmla="*/ 181 w 220"/>
                  <a:gd name="T35" fmla="*/ 106 h 202"/>
                  <a:gd name="T36" fmla="*/ 181 w 220"/>
                  <a:gd name="T37" fmla="*/ 104 h 202"/>
                  <a:gd name="T38" fmla="*/ 190 w 220"/>
                  <a:gd name="T39" fmla="*/ 100 h 202"/>
                  <a:gd name="T40" fmla="*/ 193 w 220"/>
                  <a:gd name="T41" fmla="*/ 112 h 202"/>
                  <a:gd name="T42" fmla="*/ 191 w 220"/>
                  <a:gd name="T43" fmla="*/ 129 h 202"/>
                  <a:gd name="T44" fmla="*/ 211 w 220"/>
                  <a:gd name="T45" fmla="*/ 164 h 202"/>
                  <a:gd name="T46" fmla="*/ 200 w 220"/>
                  <a:gd name="T47" fmla="*/ 182 h 202"/>
                  <a:gd name="T48" fmla="*/ 198 w 220"/>
                  <a:gd name="T49" fmla="*/ 185 h 202"/>
                  <a:gd name="T50" fmla="*/ 149 w 220"/>
                  <a:gd name="T51" fmla="*/ 191 h 202"/>
                  <a:gd name="T52" fmla="*/ 169 w 220"/>
                  <a:gd name="T53" fmla="*/ 201 h 202"/>
                  <a:gd name="T54" fmla="*/ 206 w 220"/>
                  <a:gd name="T55" fmla="*/ 186 h 202"/>
                  <a:gd name="T56" fmla="*/ 211 w 220"/>
                  <a:gd name="T57" fmla="*/ 158 h 202"/>
                  <a:gd name="T58" fmla="*/ 198 w 220"/>
                  <a:gd name="T59" fmla="*/ 126 h 202"/>
                  <a:gd name="T60" fmla="*/ 210 w 220"/>
                  <a:gd name="T61" fmla="*/ 73 h 202"/>
                  <a:gd name="T62" fmla="*/ 193 w 220"/>
                  <a:gd name="T63" fmla="*/ 54 h 202"/>
                  <a:gd name="T64" fmla="*/ 193 w 220"/>
                  <a:gd name="T65" fmla="*/ 54 h 202"/>
                  <a:gd name="T66" fmla="*/ 111 w 220"/>
                  <a:gd name="T67" fmla="*/ 0 h 202"/>
                  <a:gd name="T68" fmla="*/ 49 w 220"/>
                  <a:gd name="T69" fmla="*/ 24 h 202"/>
                  <a:gd name="T70" fmla="*/ 25 w 220"/>
                  <a:gd name="T71" fmla="*/ 92 h 202"/>
                  <a:gd name="T72" fmla="*/ 23 w 220"/>
                  <a:gd name="T73" fmla="*/ 145 h 202"/>
                  <a:gd name="T74" fmla="*/ 5 w 220"/>
                  <a:gd name="T75" fmla="*/ 158 h 202"/>
                  <a:gd name="T76" fmla="*/ 17 w 220"/>
                  <a:gd name="T77" fmla="*/ 189 h 202"/>
                  <a:gd name="T78" fmla="*/ 109 w 220"/>
                  <a:gd name="T79" fmla="*/ 7 h 202"/>
                  <a:gd name="T80" fmla="*/ 165 w 220"/>
                  <a:gd name="T81" fmla="*/ 20 h 202"/>
                  <a:gd name="T82" fmla="*/ 186 w 220"/>
                  <a:gd name="T83" fmla="*/ 54 h 202"/>
                  <a:gd name="T84" fmla="*/ 203 w 220"/>
                  <a:gd name="T85" fmla="*/ 77 h 202"/>
                  <a:gd name="T86" fmla="*/ 190 w 220"/>
                  <a:gd name="T87" fmla="*/ 91 h 202"/>
                  <a:gd name="T88" fmla="*/ 130 w 220"/>
                  <a:gd name="T89" fmla="*/ 91 h 202"/>
                  <a:gd name="T90" fmla="*/ 81 w 220"/>
                  <a:gd name="T91" fmla="*/ 54 h 202"/>
                  <a:gd name="T92" fmla="*/ 75 w 220"/>
                  <a:gd name="T93" fmla="*/ 55 h 202"/>
                  <a:gd name="T94" fmla="*/ 39 w 220"/>
                  <a:gd name="T95" fmla="*/ 114 h 202"/>
                  <a:gd name="T96" fmla="*/ 33 w 220"/>
                  <a:gd name="T97" fmla="*/ 100 h 202"/>
                  <a:gd name="T98" fmla="*/ 54 w 220"/>
                  <a:gd name="T99" fmla="*/ 2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0" h="202">
                    <a:moveTo>
                      <a:pt x="17" y="189"/>
                    </a:moveTo>
                    <a:cubicBezTo>
                      <a:pt x="24" y="197"/>
                      <a:pt x="37" y="201"/>
                      <a:pt x="51" y="201"/>
                    </a:cubicBezTo>
                    <a:cubicBezTo>
                      <a:pt x="59" y="201"/>
                      <a:pt x="68" y="199"/>
                      <a:pt x="76" y="197"/>
                    </a:cubicBezTo>
                    <a:cubicBezTo>
                      <a:pt x="74" y="195"/>
                      <a:pt x="72" y="194"/>
                      <a:pt x="69" y="192"/>
                    </a:cubicBezTo>
                    <a:cubicBezTo>
                      <a:pt x="63" y="193"/>
                      <a:pt x="57" y="194"/>
                      <a:pt x="51" y="194"/>
                    </a:cubicBezTo>
                    <a:cubicBezTo>
                      <a:pt x="39" y="194"/>
                      <a:pt x="28" y="191"/>
                      <a:pt x="22" y="185"/>
                    </a:cubicBezTo>
                    <a:cubicBezTo>
                      <a:pt x="22" y="184"/>
                      <a:pt x="21" y="183"/>
                      <a:pt x="21" y="182"/>
                    </a:cubicBezTo>
                    <a:cubicBezTo>
                      <a:pt x="21" y="182"/>
                      <a:pt x="21" y="182"/>
                      <a:pt x="21" y="182"/>
                    </a:cubicBezTo>
                    <a:cubicBezTo>
                      <a:pt x="11" y="167"/>
                      <a:pt x="8" y="164"/>
                      <a:pt x="8" y="164"/>
                    </a:cubicBezTo>
                    <a:cubicBezTo>
                      <a:pt x="9" y="164"/>
                      <a:pt x="9" y="164"/>
                      <a:pt x="10" y="164"/>
                    </a:cubicBezTo>
                    <a:cubicBezTo>
                      <a:pt x="15" y="164"/>
                      <a:pt x="25" y="164"/>
                      <a:pt x="29" y="147"/>
                    </a:cubicBezTo>
                    <a:cubicBezTo>
                      <a:pt x="30" y="144"/>
                      <a:pt x="30" y="141"/>
                      <a:pt x="30" y="136"/>
                    </a:cubicBezTo>
                    <a:cubicBezTo>
                      <a:pt x="28" y="134"/>
                      <a:pt x="26" y="130"/>
                      <a:pt x="25" y="126"/>
                    </a:cubicBezTo>
                    <a:cubicBezTo>
                      <a:pt x="24" y="121"/>
                      <a:pt x="23" y="116"/>
                      <a:pt x="24" y="112"/>
                    </a:cubicBezTo>
                    <a:cubicBezTo>
                      <a:pt x="24" y="109"/>
                      <a:pt x="26" y="106"/>
                      <a:pt x="27" y="105"/>
                    </a:cubicBezTo>
                    <a:cubicBezTo>
                      <a:pt x="28" y="107"/>
                      <a:pt x="29" y="109"/>
                      <a:pt x="29" y="111"/>
                    </a:cubicBezTo>
                    <a:cubicBezTo>
                      <a:pt x="29" y="111"/>
                      <a:pt x="29" y="112"/>
                      <a:pt x="29" y="113"/>
                    </a:cubicBezTo>
                    <a:cubicBezTo>
                      <a:pt x="28" y="116"/>
                      <a:pt x="29" y="121"/>
                      <a:pt x="30" y="125"/>
                    </a:cubicBezTo>
                    <a:cubicBezTo>
                      <a:pt x="31" y="129"/>
                      <a:pt x="33" y="133"/>
                      <a:pt x="35" y="136"/>
                    </a:cubicBezTo>
                    <a:cubicBezTo>
                      <a:pt x="37" y="138"/>
                      <a:pt x="39" y="139"/>
                      <a:pt x="41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9" y="159"/>
                      <a:pt x="58" y="175"/>
                      <a:pt x="70" y="186"/>
                    </a:cubicBezTo>
                    <a:cubicBezTo>
                      <a:pt x="81" y="196"/>
                      <a:pt x="95" y="202"/>
                      <a:pt x="109" y="202"/>
                    </a:cubicBezTo>
                    <a:cubicBezTo>
                      <a:pt x="124" y="202"/>
                      <a:pt x="138" y="196"/>
                      <a:pt x="149" y="186"/>
                    </a:cubicBezTo>
                    <a:cubicBezTo>
                      <a:pt x="161" y="175"/>
                      <a:pt x="170" y="159"/>
                      <a:pt x="175" y="140"/>
                    </a:cubicBezTo>
                    <a:cubicBezTo>
                      <a:pt x="176" y="139"/>
                      <a:pt x="176" y="139"/>
                      <a:pt x="176" y="139"/>
                    </a:cubicBezTo>
                    <a:cubicBezTo>
                      <a:pt x="177" y="139"/>
                      <a:pt x="177" y="139"/>
                      <a:pt x="177" y="139"/>
                    </a:cubicBezTo>
                    <a:cubicBezTo>
                      <a:pt x="179" y="139"/>
                      <a:pt x="181" y="137"/>
                      <a:pt x="183" y="135"/>
                    </a:cubicBezTo>
                    <a:cubicBezTo>
                      <a:pt x="185" y="133"/>
                      <a:pt x="187" y="129"/>
                      <a:pt x="188" y="125"/>
                    </a:cubicBezTo>
                    <a:cubicBezTo>
                      <a:pt x="189" y="121"/>
                      <a:pt x="189" y="116"/>
                      <a:pt x="189" y="113"/>
                    </a:cubicBezTo>
                    <a:cubicBezTo>
                      <a:pt x="188" y="110"/>
                      <a:pt x="187" y="108"/>
                      <a:pt x="186" y="108"/>
                    </a:cubicBezTo>
                    <a:cubicBezTo>
                      <a:pt x="185" y="108"/>
                      <a:pt x="185" y="108"/>
                      <a:pt x="185" y="108"/>
                    </a:cubicBezTo>
                    <a:cubicBezTo>
                      <a:pt x="184" y="108"/>
                      <a:pt x="184" y="108"/>
                      <a:pt x="184" y="108"/>
                    </a:cubicBezTo>
                    <a:cubicBezTo>
                      <a:pt x="181" y="109"/>
                      <a:pt x="181" y="109"/>
                      <a:pt x="181" y="109"/>
                    </a:cubicBezTo>
                    <a:cubicBezTo>
                      <a:pt x="181" y="106"/>
                      <a:pt x="181" y="106"/>
                      <a:pt x="181" y="106"/>
                    </a:cubicBezTo>
                    <a:cubicBezTo>
                      <a:pt x="181" y="105"/>
                      <a:pt x="181" y="105"/>
                      <a:pt x="181" y="105"/>
                    </a:cubicBezTo>
                    <a:cubicBezTo>
                      <a:pt x="181" y="104"/>
                      <a:pt x="181" y="104"/>
                      <a:pt x="181" y="104"/>
                    </a:cubicBezTo>
                    <a:cubicBezTo>
                      <a:pt x="183" y="104"/>
                      <a:pt x="185" y="103"/>
                      <a:pt x="188" y="101"/>
                    </a:cubicBezTo>
                    <a:cubicBezTo>
                      <a:pt x="189" y="101"/>
                      <a:pt x="189" y="100"/>
                      <a:pt x="190" y="100"/>
                    </a:cubicBezTo>
                    <a:cubicBezTo>
                      <a:pt x="190" y="101"/>
                      <a:pt x="190" y="103"/>
                      <a:pt x="190" y="106"/>
                    </a:cubicBezTo>
                    <a:cubicBezTo>
                      <a:pt x="192" y="107"/>
                      <a:pt x="193" y="109"/>
                      <a:pt x="193" y="112"/>
                    </a:cubicBezTo>
                    <a:cubicBezTo>
                      <a:pt x="194" y="116"/>
                      <a:pt x="193" y="121"/>
                      <a:pt x="192" y="126"/>
                    </a:cubicBezTo>
                    <a:cubicBezTo>
                      <a:pt x="191" y="127"/>
                      <a:pt x="191" y="128"/>
                      <a:pt x="191" y="129"/>
                    </a:cubicBezTo>
                    <a:cubicBezTo>
                      <a:pt x="191" y="138"/>
                      <a:pt x="191" y="145"/>
                      <a:pt x="192" y="147"/>
                    </a:cubicBezTo>
                    <a:cubicBezTo>
                      <a:pt x="196" y="165"/>
                      <a:pt x="206" y="165"/>
                      <a:pt x="211" y="164"/>
                    </a:cubicBezTo>
                    <a:cubicBezTo>
                      <a:pt x="212" y="164"/>
                      <a:pt x="212" y="164"/>
                      <a:pt x="212" y="164"/>
                    </a:cubicBezTo>
                    <a:cubicBezTo>
                      <a:pt x="213" y="165"/>
                      <a:pt x="209" y="167"/>
                      <a:pt x="200" y="182"/>
                    </a:cubicBezTo>
                    <a:cubicBezTo>
                      <a:pt x="200" y="182"/>
                      <a:pt x="200" y="182"/>
                      <a:pt x="200" y="182"/>
                    </a:cubicBezTo>
                    <a:cubicBezTo>
                      <a:pt x="199" y="183"/>
                      <a:pt x="199" y="184"/>
                      <a:pt x="198" y="185"/>
                    </a:cubicBezTo>
                    <a:cubicBezTo>
                      <a:pt x="192" y="191"/>
                      <a:pt x="181" y="194"/>
                      <a:pt x="169" y="194"/>
                    </a:cubicBezTo>
                    <a:cubicBezTo>
                      <a:pt x="163" y="194"/>
                      <a:pt x="156" y="193"/>
                      <a:pt x="149" y="191"/>
                    </a:cubicBezTo>
                    <a:cubicBezTo>
                      <a:pt x="147" y="193"/>
                      <a:pt x="145" y="195"/>
                      <a:pt x="142" y="196"/>
                    </a:cubicBezTo>
                    <a:cubicBezTo>
                      <a:pt x="151" y="199"/>
                      <a:pt x="160" y="201"/>
                      <a:pt x="169" y="201"/>
                    </a:cubicBezTo>
                    <a:cubicBezTo>
                      <a:pt x="183" y="201"/>
                      <a:pt x="196" y="197"/>
                      <a:pt x="203" y="189"/>
                    </a:cubicBezTo>
                    <a:cubicBezTo>
                      <a:pt x="204" y="188"/>
                      <a:pt x="205" y="187"/>
                      <a:pt x="206" y="186"/>
                    </a:cubicBezTo>
                    <a:cubicBezTo>
                      <a:pt x="218" y="166"/>
                      <a:pt x="220" y="161"/>
                      <a:pt x="216" y="158"/>
                    </a:cubicBezTo>
                    <a:cubicBezTo>
                      <a:pt x="214" y="158"/>
                      <a:pt x="213" y="158"/>
                      <a:pt x="211" y="158"/>
                    </a:cubicBezTo>
                    <a:cubicBezTo>
                      <a:pt x="208" y="158"/>
                      <a:pt x="202" y="158"/>
                      <a:pt x="198" y="145"/>
                    </a:cubicBezTo>
                    <a:cubicBezTo>
                      <a:pt x="198" y="144"/>
                      <a:pt x="198" y="136"/>
                      <a:pt x="198" y="126"/>
                    </a:cubicBezTo>
                    <a:cubicBezTo>
                      <a:pt x="198" y="115"/>
                      <a:pt x="197" y="102"/>
                      <a:pt x="196" y="95"/>
                    </a:cubicBezTo>
                    <a:cubicBezTo>
                      <a:pt x="211" y="82"/>
                      <a:pt x="213" y="76"/>
                      <a:pt x="210" y="73"/>
                    </a:cubicBezTo>
                    <a:cubicBezTo>
                      <a:pt x="209" y="71"/>
                      <a:pt x="207" y="71"/>
                      <a:pt x="204" y="70"/>
                    </a:cubicBezTo>
                    <a:cubicBezTo>
                      <a:pt x="200" y="69"/>
                      <a:pt x="192" y="67"/>
                      <a:pt x="193" y="54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93" y="36"/>
                      <a:pt x="183" y="23"/>
                      <a:pt x="168" y="14"/>
                    </a:cubicBezTo>
                    <a:cubicBezTo>
                      <a:pt x="154" y="5"/>
                      <a:pt x="134" y="0"/>
                      <a:pt x="11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6" y="0"/>
                      <a:pt x="65" y="9"/>
                      <a:pt x="49" y="24"/>
                    </a:cubicBezTo>
                    <a:cubicBezTo>
                      <a:pt x="34" y="39"/>
                      <a:pt x="24" y="60"/>
                      <a:pt x="24" y="83"/>
                    </a:cubicBezTo>
                    <a:cubicBezTo>
                      <a:pt x="24" y="86"/>
                      <a:pt x="25" y="89"/>
                      <a:pt x="25" y="92"/>
                    </a:cubicBezTo>
                    <a:cubicBezTo>
                      <a:pt x="21" y="98"/>
                      <a:pt x="22" y="113"/>
                      <a:pt x="23" y="126"/>
                    </a:cubicBezTo>
                    <a:cubicBezTo>
                      <a:pt x="23" y="134"/>
                      <a:pt x="23" y="142"/>
                      <a:pt x="23" y="145"/>
                    </a:cubicBezTo>
                    <a:cubicBezTo>
                      <a:pt x="19" y="157"/>
                      <a:pt x="13" y="157"/>
                      <a:pt x="10" y="157"/>
                    </a:cubicBezTo>
                    <a:cubicBezTo>
                      <a:pt x="8" y="157"/>
                      <a:pt x="6" y="157"/>
                      <a:pt x="5" y="158"/>
                    </a:cubicBezTo>
                    <a:cubicBezTo>
                      <a:pt x="0" y="161"/>
                      <a:pt x="2" y="166"/>
                      <a:pt x="15" y="186"/>
                    </a:cubicBezTo>
                    <a:cubicBezTo>
                      <a:pt x="15" y="187"/>
                      <a:pt x="16" y="188"/>
                      <a:pt x="17" y="189"/>
                    </a:cubicBezTo>
                    <a:close/>
                    <a:moveTo>
                      <a:pt x="54" y="29"/>
                    </a:moveTo>
                    <a:cubicBezTo>
                      <a:pt x="68" y="16"/>
                      <a:pt x="88" y="7"/>
                      <a:pt x="109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32" y="7"/>
                      <a:pt x="151" y="12"/>
                      <a:pt x="165" y="20"/>
                    </a:cubicBezTo>
                    <a:cubicBezTo>
                      <a:pt x="178" y="28"/>
                      <a:pt x="186" y="39"/>
                      <a:pt x="186" y="54"/>
                    </a:cubicBezTo>
                    <a:cubicBezTo>
                      <a:pt x="186" y="54"/>
                      <a:pt x="186" y="54"/>
                      <a:pt x="186" y="54"/>
                    </a:cubicBezTo>
                    <a:cubicBezTo>
                      <a:pt x="186" y="54"/>
                      <a:pt x="186" y="54"/>
                      <a:pt x="186" y="54"/>
                    </a:cubicBezTo>
                    <a:cubicBezTo>
                      <a:pt x="185" y="72"/>
                      <a:pt x="196" y="75"/>
                      <a:pt x="203" y="77"/>
                    </a:cubicBezTo>
                    <a:cubicBezTo>
                      <a:pt x="204" y="77"/>
                      <a:pt x="205" y="77"/>
                      <a:pt x="205" y="78"/>
                    </a:cubicBezTo>
                    <a:cubicBezTo>
                      <a:pt x="205" y="78"/>
                      <a:pt x="202" y="80"/>
                      <a:pt x="190" y="91"/>
                    </a:cubicBezTo>
                    <a:cubicBezTo>
                      <a:pt x="188" y="93"/>
                      <a:pt x="186" y="94"/>
                      <a:pt x="184" y="95"/>
                    </a:cubicBezTo>
                    <a:cubicBezTo>
                      <a:pt x="170" y="103"/>
                      <a:pt x="149" y="99"/>
                      <a:pt x="130" y="91"/>
                    </a:cubicBezTo>
                    <a:cubicBezTo>
                      <a:pt x="111" y="82"/>
                      <a:pt x="94" y="69"/>
                      <a:pt x="85" y="59"/>
                    </a:cubicBezTo>
                    <a:cubicBezTo>
                      <a:pt x="83" y="58"/>
                      <a:pt x="82" y="56"/>
                      <a:pt x="81" y="54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2" y="66"/>
                      <a:pt x="66" y="69"/>
                      <a:pt x="59" y="73"/>
                    </a:cubicBezTo>
                    <a:cubicBezTo>
                      <a:pt x="49" y="79"/>
                      <a:pt x="38" y="84"/>
                      <a:pt x="39" y="114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36" y="110"/>
                      <a:pt x="35" y="105"/>
                      <a:pt x="33" y="100"/>
                    </a:cubicBezTo>
                    <a:cubicBezTo>
                      <a:pt x="32" y="94"/>
                      <a:pt x="31" y="89"/>
                      <a:pt x="31" y="83"/>
                    </a:cubicBezTo>
                    <a:cubicBezTo>
                      <a:pt x="31" y="62"/>
                      <a:pt x="40" y="43"/>
                      <a:pt x="54" y="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6646863" y="4248150"/>
                <a:ext cx="1282700" cy="673100"/>
              </a:xfrm>
              <a:custGeom>
                <a:avLst/>
                <a:gdLst>
                  <a:gd name="T0" fmla="*/ 341 w 341"/>
                  <a:gd name="T1" fmla="*/ 157 h 178"/>
                  <a:gd name="T2" fmla="*/ 335 w 341"/>
                  <a:gd name="T3" fmla="*/ 79 h 178"/>
                  <a:gd name="T4" fmla="*/ 300 w 341"/>
                  <a:gd name="T5" fmla="*/ 31 h 178"/>
                  <a:gd name="T6" fmla="*/ 253 w 341"/>
                  <a:gd name="T7" fmla="*/ 10 h 178"/>
                  <a:gd name="T8" fmla="*/ 253 w 341"/>
                  <a:gd name="T9" fmla="*/ 10 h 178"/>
                  <a:gd name="T10" fmla="*/ 225 w 341"/>
                  <a:gd name="T11" fmla="*/ 4 h 178"/>
                  <a:gd name="T12" fmla="*/ 226 w 341"/>
                  <a:gd name="T13" fmla="*/ 34 h 178"/>
                  <a:gd name="T14" fmla="*/ 226 w 341"/>
                  <a:gd name="T15" fmla="*/ 35 h 178"/>
                  <a:gd name="T16" fmla="*/ 225 w 341"/>
                  <a:gd name="T17" fmla="*/ 36 h 178"/>
                  <a:gd name="T18" fmla="*/ 200 w 341"/>
                  <a:gd name="T19" fmla="*/ 51 h 178"/>
                  <a:gd name="T20" fmla="*/ 210 w 341"/>
                  <a:gd name="T21" fmla="*/ 65 h 178"/>
                  <a:gd name="T22" fmla="*/ 170 w 341"/>
                  <a:gd name="T23" fmla="*/ 116 h 178"/>
                  <a:gd name="T24" fmla="*/ 195 w 341"/>
                  <a:gd name="T25" fmla="*/ 53 h 178"/>
                  <a:gd name="T26" fmla="*/ 196 w 341"/>
                  <a:gd name="T27" fmla="*/ 49 h 178"/>
                  <a:gd name="T28" fmla="*/ 211 w 341"/>
                  <a:gd name="T29" fmla="*/ 2 h 178"/>
                  <a:gd name="T30" fmla="*/ 171 w 341"/>
                  <a:gd name="T31" fmla="*/ 0 h 178"/>
                  <a:gd name="T32" fmla="*/ 168 w 341"/>
                  <a:gd name="T33" fmla="*/ 0 h 178"/>
                  <a:gd name="T34" fmla="*/ 124 w 341"/>
                  <a:gd name="T35" fmla="*/ 3 h 178"/>
                  <a:gd name="T36" fmla="*/ 138 w 341"/>
                  <a:gd name="T37" fmla="*/ 48 h 178"/>
                  <a:gd name="T38" fmla="*/ 165 w 341"/>
                  <a:gd name="T39" fmla="*/ 117 h 178"/>
                  <a:gd name="T40" fmla="*/ 125 w 341"/>
                  <a:gd name="T41" fmla="*/ 66 h 178"/>
                  <a:gd name="T42" fmla="*/ 135 w 341"/>
                  <a:gd name="T43" fmla="*/ 51 h 178"/>
                  <a:gd name="T44" fmla="*/ 110 w 341"/>
                  <a:gd name="T45" fmla="*/ 36 h 178"/>
                  <a:gd name="T46" fmla="*/ 109 w 341"/>
                  <a:gd name="T47" fmla="*/ 35 h 178"/>
                  <a:gd name="T48" fmla="*/ 109 w 341"/>
                  <a:gd name="T49" fmla="*/ 34 h 178"/>
                  <a:gd name="T50" fmla="*/ 110 w 341"/>
                  <a:gd name="T51" fmla="*/ 5 h 178"/>
                  <a:gd name="T52" fmla="*/ 87 w 341"/>
                  <a:gd name="T53" fmla="*/ 10 h 178"/>
                  <a:gd name="T54" fmla="*/ 87 w 341"/>
                  <a:gd name="T55" fmla="*/ 10 h 178"/>
                  <a:gd name="T56" fmla="*/ 40 w 341"/>
                  <a:gd name="T57" fmla="*/ 31 h 178"/>
                  <a:gd name="T58" fmla="*/ 4 w 341"/>
                  <a:gd name="T59" fmla="*/ 79 h 178"/>
                  <a:gd name="T60" fmla="*/ 0 w 341"/>
                  <a:gd name="T61" fmla="*/ 158 h 178"/>
                  <a:gd name="T62" fmla="*/ 170 w 341"/>
                  <a:gd name="T63" fmla="*/ 175 h 178"/>
                  <a:gd name="T64" fmla="*/ 341 w 341"/>
                  <a:gd name="T65" fmla="*/ 15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1" h="178">
                    <a:moveTo>
                      <a:pt x="341" y="157"/>
                    </a:moveTo>
                    <a:cubicBezTo>
                      <a:pt x="335" y="79"/>
                      <a:pt x="335" y="79"/>
                      <a:pt x="335" y="79"/>
                    </a:cubicBezTo>
                    <a:cubicBezTo>
                      <a:pt x="333" y="52"/>
                      <a:pt x="300" y="31"/>
                      <a:pt x="300" y="31"/>
                    </a:cubicBezTo>
                    <a:cubicBezTo>
                      <a:pt x="300" y="31"/>
                      <a:pt x="277" y="18"/>
                      <a:pt x="253" y="10"/>
                    </a:cubicBezTo>
                    <a:cubicBezTo>
                      <a:pt x="253" y="10"/>
                      <a:pt x="253" y="10"/>
                      <a:pt x="253" y="10"/>
                    </a:cubicBezTo>
                    <a:cubicBezTo>
                      <a:pt x="244" y="8"/>
                      <a:pt x="234" y="5"/>
                      <a:pt x="225" y="4"/>
                    </a:cubicBezTo>
                    <a:cubicBezTo>
                      <a:pt x="226" y="34"/>
                      <a:pt x="226" y="34"/>
                      <a:pt x="226" y="34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6"/>
                      <a:pt x="225" y="36"/>
                      <a:pt x="225" y="36"/>
                    </a:cubicBezTo>
                    <a:cubicBezTo>
                      <a:pt x="200" y="51"/>
                      <a:pt x="200" y="51"/>
                      <a:pt x="200" y="51"/>
                    </a:cubicBezTo>
                    <a:cubicBezTo>
                      <a:pt x="210" y="65"/>
                      <a:pt x="210" y="65"/>
                      <a:pt x="210" y="65"/>
                    </a:cubicBezTo>
                    <a:cubicBezTo>
                      <a:pt x="170" y="116"/>
                      <a:pt x="170" y="116"/>
                      <a:pt x="170" y="116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6" y="49"/>
                      <a:pt x="196" y="49"/>
                      <a:pt x="196" y="49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198" y="1"/>
                      <a:pt x="185" y="1"/>
                      <a:pt x="171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53" y="1"/>
                      <a:pt x="138" y="1"/>
                      <a:pt x="124" y="3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35" y="51"/>
                      <a:pt x="135" y="51"/>
                      <a:pt x="135" y="51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02" y="6"/>
                      <a:pt x="94" y="8"/>
                      <a:pt x="87" y="10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63" y="18"/>
                      <a:pt x="40" y="31"/>
                      <a:pt x="40" y="31"/>
                    </a:cubicBezTo>
                    <a:cubicBezTo>
                      <a:pt x="40" y="31"/>
                      <a:pt x="6" y="52"/>
                      <a:pt x="4" y="79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94" y="178"/>
                      <a:pt x="170" y="175"/>
                    </a:cubicBezTo>
                    <a:cubicBezTo>
                      <a:pt x="247" y="178"/>
                      <a:pt x="341" y="157"/>
                      <a:pt x="341" y="157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5185058" y="3150598"/>
              <a:ext cx="118494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b="0" i="0" dirty="0">
                  <a:solidFill>
                    <a:srgbClr val="000000"/>
                  </a:solidFill>
                  <a:latin typeface="HelveticaNeueCyr-Light"/>
                  <a:cs typeface="HelveticaNeueCyr-Light"/>
                </a:rPr>
                <a:t>hi-res </a:t>
              </a:r>
              <a:r>
                <a:rPr lang="en-US" sz="1000" b="0" i="0" dirty="0" smtClean="0">
                  <a:solidFill>
                    <a:srgbClr val="000000"/>
                  </a:solidFill>
                  <a:latin typeface="HelveticaNeueCyr-Light"/>
                  <a:cs typeface="HelveticaNeueCyr-Light"/>
                </a:rPr>
                <a:t>B&amp;W photo</a:t>
              </a:r>
              <a:endParaRPr lang="en-US" sz="1000" b="0" i="0" dirty="0">
                <a:solidFill>
                  <a:srgbClr val="000000"/>
                </a:solidFill>
                <a:latin typeface="HelveticaNeueCyr-Light"/>
                <a:cs typeface="HelveticaNeueCyr-Light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5155157" y="4056641"/>
            <a:ext cx="3228148" cy="2029776"/>
            <a:chOff x="5155156" y="4085209"/>
            <a:chExt cx="3228150" cy="2029777"/>
          </a:xfrm>
        </p:grpSpPr>
        <p:sp>
          <p:nvSpPr>
            <p:cNvPr id="42" name="Rectangle 41"/>
            <p:cNvSpPr/>
            <p:nvPr/>
          </p:nvSpPr>
          <p:spPr>
            <a:xfrm>
              <a:off x="5185058" y="5252054"/>
              <a:ext cx="118494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b="0" i="0" dirty="0">
                  <a:solidFill>
                    <a:srgbClr val="000000"/>
                  </a:solidFill>
                  <a:latin typeface="HelveticaNeueCyr-Light"/>
                  <a:cs typeface="HelveticaNeueCyr-Light"/>
                </a:rPr>
                <a:t>hi-res </a:t>
              </a:r>
              <a:r>
                <a:rPr lang="en-US" sz="1000" b="0" i="0" dirty="0" smtClean="0">
                  <a:solidFill>
                    <a:srgbClr val="000000"/>
                  </a:solidFill>
                  <a:latin typeface="HelveticaNeueCyr-Light"/>
                  <a:cs typeface="HelveticaNeueCyr-Light"/>
                </a:rPr>
                <a:t>B&amp;W photo</a:t>
              </a:r>
              <a:endParaRPr lang="en-US" sz="1000" b="0" i="0" dirty="0">
                <a:solidFill>
                  <a:srgbClr val="000000"/>
                </a:solidFill>
                <a:latin typeface="HelveticaNeueCyr-Light"/>
                <a:cs typeface="HelveticaNeueCyr-Light"/>
              </a:endParaRPr>
            </a:p>
          </p:txBody>
        </p:sp>
        <p:sp>
          <p:nvSpPr>
            <p:cNvPr id="43" name="Прямоугольник 4"/>
            <p:cNvSpPr/>
            <p:nvPr/>
          </p:nvSpPr>
          <p:spPr>
            <a:xfrm>
              <a:off x="6412214" y="4085209"/>
              <a:ext cx="1971092" cy="2029777"/>
            </a:xfrm>
            <a:prstGeom prst="rect">
              <a:avLst/>
            </a:prstGeom>
          </p:spPr>
          <p:txBody>
            <a:bodyPr wrap="square" lIns="91431" tIns="45715" rIns="91431" bIns="45715">
              <a:spAutoFit/>
            </a:bodyPr>
            <a:lstStyle/>
            <a:p>
              <a:pPr>
                <a:lnSpc>
                  <a:spcPct val="110000"/>
                </a:lnSpc>
                <a:buClr>
                  <a:srgbClr val="EDCC61"/>
                </a:buClr>
              </a:pPr>
              <a:r>
                <a:rPr lang="ru-RU" sz="1400" b="0" i="0" dirty="0" smtClean="0">
                  <a:latin typeface="HelveticaNeueCyr-Black"/>
                  <a:cs typeface="HelveticaNeueCyr-Black"/>
                </a:rPr>
                <a:t>Софья Денисова</a:t>
              </a:r>
              <a:endParaRPr lang="en-US" sz="1400" b="0" i="0" dirty="0" smtClean="0">
                <a:latin typeface="HelveticaNeueCyr-Black"/>
                <a:cs typeface="HelveticaNeueCyr-Black"/>
              </a:endParaRPr>
            </a:p>
            <a:p>
              <a:pPr>
                <a:lnSpc>
                  <a:spcPct val="110000"/>
                </a:lnSpc>
                <a:buClr>
                  <a:srgbClr val="EDCC61"/>
                </a:buClr>
              </a:pPr>
              <a:r>
                <a:rPr lang="ru-RU" sz="1300" b="0" i="0" dirty="0" smtClean="0">
                  <a:latin typeface="HelveticaNeueCyr-Light"/>
                  <a:cs typeface="HelveticaNeueCyr-Light"/>
                </a:rPr>
                <a:t>Менеджер Департамента</a:t>
              </a:r>
              <a:br>
                <a:rPr lang="ru-RU" sz="1300" b="0" i="0" dirty="0" smtClean="0">
                  <a:latin typeface="HelveticaNeueCyr-Light"/>
                  <a:cs typeface="HelveticaNeueCyr-Light"/>
                </a:rPr>
              </a:br>
              <a:r>
                <a:rPr lang="ru-RU" sz="1300" b="0" i="0" dirty="0" smtClean="0">
                  <a:latin typeface="HelveticaNeueCyr-Light"/>
                  <a:cs typeface="HelveticaNeueCyr-Light"/>
                </a:rPr>
                <a:t>по работе с инвесторами</a:t>
              </a:r>
            </a:p>
            <a:p>
              <a:pPr>
                <a:lnSpc>
                  <a:spcPct val="110000"/>
                </a:lnSpc>
                <a:buClr>
                  <a:srgbClr val="EDCC61"/>
                </a:buClr>
              </a:pPr>
              <a:endParaRPr lang="ru-RU" sz="1300" b="0" i="0" dirty="0">
                <a:latin typeface="HelveticaNeueCyr-Light"/>
                <a:cs typeface="HelveticaNeueCyr-Light"/>
              </a:endParaRPr>
            </a:p>
            <a:p>
              <a:r>
                <a:rPr lang="ru-RU" sz="1300" b="0" i="0" dirty="0" smtClean="0">
                  <a:latin typeface="HelveticaNeueCyr-Light"/>
                  <a:cs typeface="HelveticaNeueCyr-Light"/>
                </a:rPr>
                <a:t>+</a:t>
              </a:r>
              <a:r>
                <a:rPr lang="ru-RU" sz="1300" b="0" i="0" dirty="0">
                  <a:latin typeface="HelveticaNeueCyr-Light"/>
                  <a:cs typeface="HelveticaNeueCyr-Light"/>
                </a:rPr>
                <a:t>7 495 331 </a:t>
              </a:r>
              <a:r>
                <a:rPr lang="ru-RU" sz="1300" b="0" i="0" dirty="0" smtClean="0">
                  <a:latin typeface="HelveticaNeueCyr-Light"/>
                  <a:cs typeface="HelveticaNeueCyr-Light"/>
                </a:rPr>
                <a:t>43 57</a:t>
              </a:r>
              <a:r>
                <a:rPr lang="ru-RU" sz="1300" b="0" i="0" dirty="0">
                  <a:latin typeface="HelveticaNeueCyr-Light"/>
                  <a:cs typeface="HelveticaNeueCyr-Light"/>
                </a:rPr>
                <a:t/>
              </a:r>
              <a:br>
                <a:rPr lang="ru-RU" sz="1300" b="0" i="0" dirty="0">
                  <a:latin typeface="HelveticaNeueCyr-Light"/>
                  <a:cs typeface="HelveticaNeueCyr-Light"/>
                </a:rPr>
              </a:br>
              <a:r>
                <a:rPr lang="en-US" sz="1300" b="0" i="0" dirty="0" smtClean="0">
                  <a:latin typeface="HelveticaNeueCyr-Light"/>
                  <a:cs typeface="HelveticaNeueCyr-Light"/>
                </a:rPr>
                <a:t>s.denisova@mcclinics.ru</a:t>
              </a:r>
              <a:endParaRPr lang="ru-RU" sz="1300" b="0" i="0" dirty="0">
                <a:latin typeface="HelveticaNeueCyr-Light"/>
                <a:cs typeface="HelveticaNeueCyr-Ligh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55156" y="4176268"/>
              <a:ext cx="1224000" cy="1332000"/>
            </a:xfrm>
            <a:prstGeom prst="rect">
              <a:avLst/>
            </a:prstGeom>
            <a:noFill/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-4-Light" pitchFamily="82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405086" y="4353521"/>
              <a:ext cx="738540" cy="846394"/>
              <a:chOff x="6646863" y="3451225"/>
              <a:chExt cx="1282700" cy="1470025"/>
            </a:xfrm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6865938" y="3451225"/>
                <a:ext cx="827088" cy="763588"/>
              </a:xfrm>
              <a:custGeom>
                <a:avLst/>
                <a:gdLst>
                  <a:gd name="T0" fmla="*/ 51 w 220"/>
                  <a:gd name="T1" fmla="*/ 201 h 202"/>
                  <a:gd name="T2" fmla="*/ 69 w 220"/>
                  <a:gd name="T3" fmla="*/ 192 h 202"/>
                  <a:gd name="T4" fmla="*/ 22 w 220"/>
                  <a:gd name="T5" fmla="*/ 185 h 202"/>
                  <a:gd name="T6" fmla="*/ 21 w 220"/>
                  <a:gd name="T7" fmla="*/ 182 h 202"/>
                  <a:gd name="T8" fmla="*/ 10 w 220"/>
                  <a:gd name="T9" fmla="*/ 164 h 202"/>
                  <a:gd name="T10" fmla="*/ 30 w 220"/>
                  <a:gd name="T11" fmla="*/ 136 h 202"/>
                  <a:gd name="T12" fmla="*/ 24 w 220"/>
                  <a:gd name="T13" fmla="*/ 112 h 202"/>
                  <a:gd name="T14" fmla="*/ 29 w 220"/>
                  <a:gd name="T15" fmla="*/ 111 h 202"/>
                  <a:gd name="T16" fmla="*/ 30 w 220"/>
                  <a:gd name="T17" fmla="*/ 125 h 202"/>
                  <a:gd name="T18" fmla="*/ 41 w 220"/>
                  <a:gd name="T19" fmla="*/ 139 h 202"/>
                  <a:gd name="T20" fmla="*/ 43 w 220"/>
                  <a:gd name="T21" fmla="*/ 141 h 202"/>
                  <a:gd name="T22" fmla="*/ 109 w 220"/>
                  <a:gd name="T23" fmla="*/ 202 h 202"/>
                  <a:gd name="T24" fmla="*/ 175 w 220"/>
                  <a:gd name="T25" fmla="*/ 140 h 202"/>
                  <a:gd name="T26" fmla="*/ 177 w 220"/>
                  <a:gd name="T27" fmla="*/ 139 h 202"/>
                  <a:gd name="T28" fmla="*/ 188 w 220"/>
                  <a:gd name="T29" fmla="*/ 125 h 202"/>
                  <a:gd name="T30" fmla="*/ 186 w 220"/>
                  <a:gd name="T31" fmla="*/ 108 h 202"/>
                  <a:gd name="T32" fmla="*/ 184 w 220"/>
                  <a:gd name="T33" fmla="*/ 108 h 202"/>
                  <a:gd name="T34" fmla="*/ 181 w 220"/>
                  <a:gd name="T35" fmla="*/ 106 h 202"/>
                  <a:gd name="T36" fmla="*/ 181 w 220"/>
                  <a:gd name="T37" fmla="*/ 104 h 202"/>
                  <a:gd name="T38" fmla="*/ 190 w 220"/>
                  <a:gd name="T39" fmla="*/ 100 h 202"/>
                  <a:gd name="T40" fmla="*/ 193 w 220"/>
                  <a:gd name="T41" fmla="*/ 112 h 202"/>
                  <a:gd name="T42" fmla="*/ 191 w 220"/>
                  <a:gd name="T43" fmla="*/ 129 h 202"/>
                  <a:gd name="T44" fmla="*/ 211 w 220"/>
                  <a:gd name="T45" fmla="*/ 164 h 202"/>
                  <a:gd name="T46" fmla="*/ 200 w 220"/>
                  <a:gd name="T47" fmla="*/ 182 h 202"/>
                  <a:gd name="T48" fmla="*/ 198 w 220"/>
                  <a:gd name="T49" fmla="*/ 185 h 202"/>
                  <a:gd name="T50" fmla="*/ 149 w 220"/>
                  <a:gd name="T51" fmla="*/ 191 h 202"/>
                  <a:gd name="T52" fmla="*/ 169 w 220"/>
                  <a:gd name="T53" fmla="*/ 201 h 202"/>
                  <a:gd name="T54" fmla="*/ 206 w 220"/>
                  <a:gd name="T55" fmla="*/ 186 h 202"/>
                  <a:gd name="T56" fmla="*/ 211 w 220"/>
                  <a:gd name="T57" fmla="*/ 158 h 202"/>
                  <a:gd name="T58" fmla="*/ 198 w 220"/>
                  <a:gd name="T59" fmla="*/ 126 h 202"/>
                  <a:gd name="T60" fmla="*/ 210 w 220"/>
                  <a:gd name="T61" fmla="*/ 73 h 202"/>
                  <a:gd name="T62" fmla="*/ 193 w 220"/>
                  <a:gd name="T63" fmla="*/ 54 h 202"/>
                  <a:gd name="T64" fmla="*/ 193 w 220"/>
                  <a:gd name="T65" fmla="*/ 54 h 202"/>
                  <a:gd name="T66" fmla="*/ 111 w 220"/>
                  <a:gd name="T67" fmla="*/ 0 h 202"/>
                  <a:gd name="T68" fmla="*/ 49 w 220"/>
                  <a:gd name="T69" fmla="*/ 24 h 202"/>
                  <a:gd name="T70" fmla="*/ 25 w 220"/>
                  <a:gd name="T71" fmla="*/ 92 h 202"/>
                  <a:gd name="T72" fmla="*/ 23 w 220"/>
                  <a:gd name="T73" fmla="*/ 145 h 202"/>
                  <a:gd name="T74" fmla="*/ 5 w 220"/>
                  <a:gd name="T75" fmla="*/ 158 h 202"/>
                  <a:gd name="T76" fmla="*/ 17 w 220"/>
                  <a:gd name="T77" fmla="*/ 189 h 202"/>
                  <a:gd name="T78" fmla="*/ 109 w 220"/>
                  <a:gd name="T79" fmla="*/ 7 h 202"/>
                  <a:gd name="T80" fmla="*/ 165 w 220"/>
                  <a:gd name="T81" fmla="*/ 20 h 202"/>
                  <a:gd name="T82" fmla="*/ 186 w 220"/>
                  <a:gd name="T83" fmla="*/ 54 h 202"/>
                  <a:gd name="T84" fmla="*/ 203 w 220"/>
                  <a:gd name="T85" fmla="*/ 77 h 202"/>
                  <a:gd name="T86" fmla="*/ 190 w 220"/>
                  <a:gd name="T87" fmla="*/ 91 h 202"/>
                  <a:gd name="T88" fmla="*/ 130 w 220"/>
                  <a:gd name="T89" fmla="*/ 91 h 202"/>
                  <a:gd name="T90" fmla="*/ 81 w 220"/>
                  <a:gd name="T91" fmla="*/ 54 h 202"/>
                  <a:gd name="T92" fmla="*/ 75 w 220"/>
                  <a:gd name="T93" fmla="*/ 55 h 202"/>
                  <a:gd name="T94" fmla="*/ 39 w 220"/>
                  <a:gd name="T95" fmla="*/ 114 h 202"/>
                  <a:gd name="T96" fmla="*/ 33 w 220"/>
                  <a:gd name="T97" fmla="*/ 100 h 202"/>
                  <a:gd name="T98" fmla="*/ 54 w 220"/>
                  <a:gd name="T99" fmla="*/ 2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0" h="202">
                    <a:moveTo>
                      <a:pt x="17" y="189"/>
                    </a:moveTo>
                    <a:cubicBezTo>
                      <a:pt x="24" y="197"/>
                      <a:pt x="37" y="201"/>
                      <a:pt x="51" y="201"/>
                    </a:cubicBezTo>
                    <a:cubicBezTo>
                      <a:pt x="59" y="201"/>
                      <a:pt x="68" y="199"/>
                      <a:pt x="76" y="197"/>
                    </a:cubicBezTo>
                    <a:cubicBezTo>
                      <a:pt x="74" y="195"/>
                      <a:pt x="72" y="194"/>
                      <a:pt x="69" y="192"/>
                    </a:cubicBezTo>
                    <a:cubicBezTo>
                      <a:pt x="63" y="193"/>
                      <a:pt x="57" y="194"/>
                      <a:pt x="51" y="194"/>
                    </a:cubicBezTo>
                    <a:cubicBezTo>
                      <a:pt x="39" y="194"/>
                      <a:pt x="28" y="191"/>
                      <a:pt x="22" y="185"/>
                    </a:cubicBezTo>
                    <a:cubicBezTo>
                      <a:pt x="22" y="184"/>
                      <a:pt x="21" y="183"/>
                      <a:pt x="21" y="182"/>
                    </a:cubicBezTo>
                    <a:cubicBezTo>
                      <a:pt x="21" y="182"/>
                      <a:pt x="21" y="182"/>
                      <a:pt x="21" y="182"/>
                    </a:cubicBezTo>
                    <a:cubicBezTo>
                      <a:pt x="11" y="167"/>
                      <a:pt x="8" y="164"/>
                      <a:pt x="8" y="164"/>
                    </a:cubicBezTo>
                    <a:cubicBezTo>
                      <a:pt x="9" y="164"/>
                      <a:pt x="9" y="164"/>
                      <a:pt x="10" y="164"/>
                    </a:cubicBezTo>
                    <a:cubicBezTo>
                      <a:pt x="15" y="164"/>
                      <a:pt x="25" y="164"/>
                      <a:pt x="29" y="147"/>
                    </a:cubicBezTo>
                    <a:cubicBezTo>
                      <a:pt x="30" y="144"/>
                      <a:pt x="30" y="141"/>
                      <a:pt x="30" y="136"/>
                    </a:cubicBezTo>
                    <a:cubicBezTo>
                      <a:pt x="28" y="134"/>
                      <a:pt x="26" y="130"/>
                      <a:pt x="25" y="126"/>
                    </a:cubicBezTo>
                    <a:cubicBezTo>
                      <a:pt x="24" y="121"/>
                      <a:pt x="23" y="116"/>
                      <a:pt x="24" y="112"/>
                    </a:cubicBezTo>
                    <a:cubicBezTo>
                      <a:pt x="24" y="109"/>
                      <a:pt x="26" y="106"/>
                      <a:pt x="27" y="105"/>
                    </a:cubicBezTo>
                    <a:cubicBezTo>
                      <a:pt x="28" y="107"/>
                      <a:pt x="29" y="109"/>
                      <a:pt x="29" y="111"/>
                    </a:cubicBezTo>
                    <a:cubicBezTo>
                      <a:pt x="29" y="111"/>
                      <a:pt x="29" y="112"/>
                      <a:pt x="29" y="113"/>
                    </a:cubicBezTo>
                    <a:cubicBezTo>
                      <a:pt x="28" y="116"/>
                      <a:pt x="29" y="121"/>
                      <a:pt x="30" y="125"/>
                    </a:cubicBezTo>
                    <a:cubicBezTo>
                      <a:pt x="31" y="129"/>
                      <a:pt x="33" y="133"/>
                      <a:pt x="35" y="136"/>
                    </a:cubicBezTo>
                    <a:cubicBezTo>
                      <a:pt x="37" y="138"/>
                      <a:pt x="39" y="139"/>
                      <a:pt x="41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9" y="159"/>
                      <a:pt x="58" y="175"/>
                      <a:pt x="70" y="186"/>
                    </a:cubicBezTo>
                    <a:cubicBezTo>
                      <a:pt x="81" y="196"/>
                      <a:pt x="95" y="202"/>
                      <a:pt x="109" y="202"/>
                    </a:cubicBezTo>
                    <a:cubicBezTo>
                      <a:pt x="124" y="202"/>
                      <a:pt x="138" y="196"/>
                      <a:pt x="149" y="186"/>
                    </a:cubicBezTo>
                    <a:cubicBezTo>
                      <a:pt x="161" y="175"/>
                      <a:pt x="170" y="159"/>
                      <a:pt x="175" y="140"/>
                    </a:cubicBezTo>
                    <a:cubicBezTo>
                      <a:pt x="176" y="139"/>
                      <a:pt x="176" y="139"/>
                      <a:pt x="176" y="139"/>
                    </a:cubicBezTo>
                    <a:cubicBezTo>
                      <a:pt x="177" y="139"/>
                      <a:pt x="177" y="139"/>
                      <a:pt x="177" y="139"/>
                    </a:cubicBezTo>
                    <a:cubicBezTo>
                      <a:pt x="179" y="139"/>
                      <a:pt x="181" y="137"/>
                      <a:pt x="183" y="135"/>
                    </a:cubicBezTo>
                    <a:cubicBezTo>
                      <a:pt x="185" y="133"/>
                      <a:pt x="187" y="129"/>
                      <a:pt x="188" y="125"/>
                    </a:cubicBezTo>
                    <a:cubicBezTo>
                      <a:pt x="189" y="121"/>
                      <a:pt x="189" y="116"/>
                      <a:pt x="189" y="113"/>
                    </a:cubicBezTo>
                    <a:cubicBezTo>
                      <a:pt x="188" y="110"/>
                      <a:pt x="187" y="108"/>
                      <a:pt x="186" y="108"/>
                    </a:cubicBezTo>
                    <a:cubicBezTo>
                      <a:pt x="185" y="108"/>
                      <a:pt x="185" y="108"/>
                      <a:pt x="185" y="108"/>
                    </a:cubicBezTo>
                    <a:cubicBezTo>
                      <a:pt x="184" y="108"/>
                      <a:pt x="184" y="108"/>
                      <a:pt x="184" y="108"/>
                    </a:cubicBezTo>
                    <a:cubicBezTo>
                      <a:pt x="181" y="109"/>
                      <a:pt x="181" y="109"/>
                      <a:pt x="181" y="109"/>
                    </a:cubicBezTo>
                    <a:cubicBezTo>
                      <a:pt x="181" y="106"/>
                      <a:pt x="181" y="106"/>
                      <a:pt x="181" y="106"/>
                    </a:cubicBezTo>
                    <a:cubicBezTo>
                      <a:pt x="181" y="105"/>
                      <a:pt x="181" y="105"/>
                      <a:pt x="181" y="105"/>
                    </a:cubicBezTo>
                    <a:cubicBezTo>
                      <a:pt x="181" y="104"/>
                      <a:pt x="181" y="104"/>
                      <a:pt x="181" y="104"/>
                    </a:cubicBezTo>
                    <a:cubicBezTo>
                      <a:pt x="183" y="104"/>
                      <a:pt x="185" y="103"/>
                      <a:pt x="188" y="101"/>
                    </a:cubicBezTo>
                    <a:cubicBezTo>
                      <a:pt x="189" y="101"/>
                      <a:pt x="189" y="100"/>
                      <a:pt x="190" y="100"/>
                    </a:cubicBezTo>
                    <a:cubicBezTo>
                      <a:pt x="190" y="101"/>
                      <a:pt x="190" y="103"/>
                      <a:pt x="190" y="106"/>
                    </a:cubicBezTo>
                    <a:cubicBezTo>
                      <a:pt x="192" y="107"/>
                      <a:pt x="193" y="109"/>
                      <a:pt x="193" y="112"/>
                    </a:cubicBezTo>
                    <a:cubicBezTo>
                      <a:pt x="194" y="116"/>
                      <a:pt x="193" y="121"/>
                      <a:pt x="192" y="126"/>
                    </a:cubicBezTo>
                    <a:cubicBezTo>
                      <a:pt x="191" y="127"/>
                      <a:pt x="191" y="128"/>
                      <a:pt x="191" y="129"/>
                    </a:cubicBezTo>
                    <a:cubicBezTo>
                      <a:pt x="191" y="138"/>
                      <a:pt x="191" y="145"/>
                      <a:pt x="192" y="147"/>
                    </a:cubicBezTo>
                    <a:cubicBezTo>
                      <a:pt x="196" y="165"/>
                      <a:pt x="206" y="165"/>
                      <a:pt x="211" y="164"/>
                    </a:cubicBezTo>
                    <a:cubicBezTo>
                      <a:pt x="212" y="164"/>
                      <a:pt x="212" y="164"/>
                      <a:pt x="212" y="164"/>
                    </a:cubicBezTo>
                    <a:cubicBezTo>
                      <a:pt x="213" y="165"/>
                      <a:pt x="209" y="167"/>
                      <a:pt x="200" y="182"/>
                    </a:cubicBezTo>
                    <a:cubicBezTo>
                      <a:pt x="200" y="182"/>
                      <a:pt x="200" y="182"/>
                      <a:pt x="200" y="182"/>
                    </a:cubicBezTo>
                    <a:cubicBezTo>
                      <a:pt x="199" y="183"/>
                      <a:pt x="199" y="184"/>
                      <a:pt x="198" y="185"/>
                    </a:cubicBezTo>
                    <a:cubicBezTo>
                      <a:pt x="192" y="191"/>
                      <a:pt x="181" y="194"/>
                      <a:pt x="169" y="194"/>
                    </a:cubicBezTo>
                    <a:cubicBezTo>
                      <a:pt x="163" y="194"/>
                      <a:pt x="156" y="193"/>
                      <a:pt x="149" y="191"/>
                    </a:cubicBezTo>
                    <a:cubicBezTo>
                      <a:pt x="147" y="193"/>
                      <a:pt x="145" y="195"/>
                      <a:pt x="142" y="196"/>
                    </a:cubicBezTo>
                    <a:cubicBezTo>
                      <a:pt x="151" y="199"/>
                      <a:pt x="160" y="201"/>
                      <a:pt x="169" y="201"/>
                    </a:cubicBezTo>
                    <a:cubicBezTo>
                      <a:pt x="183" y="201"/>
                      <a:pt x="196" y="197"/>
                      <a:pt x="203" y="189"/>
                    </a:cubicBezTo>
                    <a:cubicBezTo>
                      <a:pt x="204" y="188"/>
                      <a:pt x="205" y="187"/>
                      <a:pt x="206" y="186"/>
                    </a:cubicBezTo>
                    <a:cubicBezTo>
                      <a:pt x="218" y="166"/>
                      <a:pt x="220" y="161"/>
                      <a:pt x="216" y="158"/>
                    </a:cubicBezTo>
                    <a:cubicBezTo>
                      <a:pt x="214" y="158"/>
                      <a:pt x="213" y="158"/>
                      <a:pt x="211" y="158"/>
                    </a:cubicBezTo>
                    <a:cubicBezTo>
                      <a:pt x="208" y="158"/>
                      <a:pt x="202" y="158"/>
                      <a:pt x="198" y="145"/>
                    </a:cubicBezTo>
                    <a:cubicBezTo>
                      <a:pt x="198" y="144"/>
                      <a:pt x="198" y="136"/>
                      <a:pt x="198" y="126"/>
                    </a:cubicBezTo>
                    <a:cubicBezTo>
                      <a:pt x="198" y="115"/>
                      <a:pt x="197" y="102"/>
                      <a:pt x="196" y="95"/>
                    </a:cubicBezTo>
                    <a:cubicBezTo>
                      <a:pt x="211" y="82"/>
                      <a:pt x="213" y="76"/>
                      <a:pt x="210" y="73"/>
                    </a:cubicBezTo>
                    <a:cubicBezTo>
                      <a:pt x="209" y="71"/>
                      <a:pt x="207" y="71"/>
                      <a:pt x="204" y="70"/>
                    </a:cubicBezTo>
                    <a:cubicBezTo>
                      <a:pt x="200" y="69"/>
                      <a:pt x="192" y="67"/>
                      <a:pt x="193" y="54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93" y="36"/>
                      <a:pt x="183" y="23"/>
                      <a:pt x="168" y="14"/>
                    </a:cubicBezTo>
                    <a:cubicBezTo>
                      <a:pt x="154" y="5"/>
                      <a:pt x="134" y="0"/>
                      <a:pt x="11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6" y="0"/>
                      <a:pt x="65" y="9"/>
                      <a:pt x="49" y="24"/>
                    </a:cubicBezTo>
                    <a:cubicBezTo>
                      <a:pt x="34" y="39"/>
                      <a:pt x="24" y="60"/>
                      <a:pt x="24" y="83"/>
                    </a:cubicBezTo>
                    <a:cubicBezTo>
                      <a:pt x="24" y="86"/>
                      <a:pt x="25" y="89"/>
                      <a:pt x="25" y="92"/>
                    </a:cubicBezTo>
                    <a:cubicBezTo>
                      <a:pt x="21" y="98"/>
                      <a:pt x="22" y="113"/>
                      <a:pt x="23" y="126"/>
                    </a:cubicBezTo>
                    <a:cubicBezTo>
                      <a:pt x="23" y="134"/>
                      <a:pt x="23" y="142"/>
                      <a:pt x="23" y="145"/>
                    </a:cubicBezTo>
                    <a:cubicBezTo>
                      <a:pt x="19" y="157"/>
                      <a:pt x="13" y="157"/>
                      <a:pt x="10" y="157"/>
                    </a:cubicBezTo>
                    <a:cubicBezTo>
                      <a:pt x="8" y="157"/>
                      <a:pt x="6" y="157"/>
                      <a:pt x="5" y="158"/>
                    </a:cubicBezTo>
                    <a:cubicBezTo>
                      <a:pt x="0" y="161"/>
                      <a:pt x="2" y="166"/>
                      <a:pt x="15" y="186"/>
                    </a:cubicBezTo>
                    <a:cubicBezTo>
                      <a:pt x="15" y="187"/>
                      <a:pt x="16" y="188"/>
                      <a:pt x="17" y="189"/>
                    </a:cubicBezTo>
                    <a:close/>
                    <a:moveTo>
                      <a:pt x="54" y="29"/>
                    </a:moveTo>
                    <a:cubicBezTo>
                      <a:pt x="68" y="16"/>
                      <a:pt x="88" y="7"/>
                      <a:pt x="109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32" y="7"/>
                      <a:pt x="151" y="12"/>
                      <a:pt x="165" y="20"/>
                    </a:cubicBezTo>
                    <a:cubicBezTo>
                      <a:pt x="178" y="28"/>
                      <a:pt x="186" y="39"/>
                      <a:pt x="186" y="54"/>
                    </a:cubicBezTo>
                    <a:cubicBezTo>
                      <a:pt x="186" y="54"/>
                      <a:pt x="186" y="54"/>
                      <a:pt x="186" y="54"/>
                    </a:cubicBezTo>
                    <a:cubicBezTo>
                      <a:pt x="186" y="54"/>
                      <a:pt x="186" y="54"/>
                      <a:pt x="186" y="54"/>
                    </a:cubicBezTo>
                    <a:cubicBezTo>
                      <a:pt x="185" y="72"/>
                      <a:pt x="196" y="75"/>
                      <a:pt x="203" y="77"/>
                    </a:cubicBezTo>
                    <a:cubicBezTo>
                      <a:pt x="204" y="77"/>
                      <a:pt x="205" y="77"/>
                      <a:pt x="205" y="78"/>
                    </a:cubicBezTo>
                    <a:cubicBezTo>
                      <a:pt x="205" y="78"/>
                      <a:pt x="202" y="80"/>
                      <a:pt x="190" y="91"/>
                    </a:cubicBezTo>
                    <a:cubicBezTo>
                      <a:pt x="188" y="93"/>
                      <a:pt x="186" y="94"/>
                      <a:pt x="184" y="95"/>
                    </a:cubicBezTo>
                    <a:cubicBezTo>
                      <a:pt x="170" y="103"/>
                      <a:pt x="149" y="99"/>
                      <a:pt x="130" y="91"/>
                    </a:cubicBezTo>
                    <a:cubicBezTo>
                      <a:pt x="111" y="82"/>
                      <a:pt x="94" y="69"/>
                      <a:pt x="85" y="59"/>
                    </a:cubicBezTo>
                    <a:cubicBezTo>
                      <a:pt x="83" y="58"/>
                      <a:pt x="82" y="56"/>
                      <a:pt x="81" y="54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2" y="66"/>
                      <a:pt x="66" y="69"/>
                      <a:pt x="59" y="73"/>
                    </a:cubicBezTo>
                    <a:cubicBezTo>
                      <a:pt x="49" y="79"/>
                      <a:pt x="38" y="84"/>
                      <a:pt x="39" y="114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36" y="110"/>
                      <a:pt x="35" y="105"/>
                      <a:pt x="33" y="100"/>
                    </a:cubicBezTo>
                    <a:cubicBezTo>
                      <a:pt x="32" y="94"/>
                      <a:pt x="31" y="89"/>
                      <a:pt x="31" y="83"/>
                    </a:cubicBezTo>
                    <a:cubicBezTo>
                      <a:pt x="31" y="62"/>
                      <a:pt x="40" y="43"/>
                      <a:pt x="54" y="29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6646863" y="4248150"/>
                <a:ext cx="1282700" cy="673100"/>
              </a:xfrm>
              <a:custGeom>
                <a:avLst/>
                <a:gdLst>
                  <a:gd name="T0" fmla="*/ 341 w 341"/>
                  <a:gd name="T1" fmla="*/ 157 h 178"/>
                  <a:gd name="T2" fmla="*/ 335 w 341"/>
                  <a:gd name="T3" fmla="*/ 79 h 178"/>
                  <a:gd name="T4" fmla="*/ 300 w 341"/>
                  <a:gd name="T5" fmla="*/ 31 h 178"/>
                  <a:gd name="T6" fmla="*/ 253 w 341"/>
                  <a:gd name="T7" fmla="*/ 10 h 178"/>
                  <a:gd name="T8" fmla="*/ 253 w 341"/>
                  <a:gd name="T9" fmla="*/ 10 h 178"/>
                  <a:gd name="T10" fmla="*/ 225 w 341"/>
                  <a:gd name="T11" fmla="*/ 4 h 178"/>
                  <a:gd name="T12" fmla="*/ 226 w 341"/>
                  <a:gd name="T13" fmla="*/ 34 h 178"/>
                  <a:gd name="T14" fmla="*/ 226 w 341"/>
                  <a:gd name="T15" fmla="*/ 35 h 178"/>
                  <a:gd name="T16" fmla="*/ 225 w 341"/>
                  <a:gd name="T17" fmla="*/ 36 h 178"/>
                  <a:gd name="T18" fmla="*/ 200 w 341"/>
                  <a:gd name="T19" fmla="*/ 51 h 178"/>
                  <a:gd name="T20" fmla="*/ 210 w 341"/>
                  <a:gd name="T21" fmla="*/ 65 h 178"/>
                  <a:gd name="T22" fmla="*/ 170 w 341"/>
                  <a:gd name="T23" fmla="*/ 116 h 178"/>
                  <a:gd name="T24" fmla="*/ 195 w 341"/>
                  <a:gd name="T25" fmla="*/ 53 h 178"/>
                  <a:gd name="T26" fmla="*/ 196 w 341"/>
                  <a:gd name="T27" fmla="*/ 49 h 178"/>
                  <a:gd name="T28" fmla="*/ 211 w 341"/>
                  <a:gd name="T29" fmla="*/ 2 h 178"/>
                  <a:gd name="T30" fmla="*/ 171 w 341"/>
                  <a:gd name="T31" fmla="*/ 0 h 178"/>
                  <a:gd name="T32" fmla="*/ 168 w 341"/>
                  <a:gd name="T33" fmla="*/ 0 h 178"/>
                  <a:gd name="T34" fmla="*/ 124 w 341"/>
                  <a:gd name="T35" fmla="*/ 3 h 178"/>
                  <a:gd name="T36" fmla="*/ 138 w 341"/>
                  <a:gd name="T37" fmla="*/ 48 h 178"/>
                  <a:gd name="T38" fmla="*/ 165 w 341"/>
                  <a:gd name="T39" fmla="*/ 117 h 178"/>
                  <a:gd name="T40" fmla="*/ 125 w 341"/>
                  <a:gd name="T41" fmla="*/ 66 h 178"/>
                  <a:gd name="T42" fmla="*/ 135 w 341"/>
                  <a:gd name="T43" fmla="*/ 51 h 178"/>
                  <a:gd name="T44" fmla="*/ 110 w 341"/>
                  <a:gd name="T45" fmla="*/ 36 h 178"/>
                  <a:gd name="T46" fmla="*/ 109 w 341"/>
                  <a:gd name="T47" fmla="*/ 35 h 178"/>
                  <a:gd name="T48" fmla="*/ 109 w 341"/>
                  <a:gd name="T49" fmla="*/ 34 h 178"/>
                  <a:gd name="T50" fmla="*/ 110 w 341"/>
                  <a:gd name="T51" fmla="*/ 5 h 178"/>
                  <a:gd name="T52" fmla="*/ 87 w 341"/>
                  <a:gd name="T53" fmla="*/ 10 h 178"/>
                  <a:gd name="T54" fmla="*/ 87 w 341"/>
                  <a:gd name="T55" fmla="*/ 10 h 178"/>
                  <a:gd name="T56" fmla="*/ 40 w 341"/>
                  <a:gd name="T57" fmla="*/ 31 h 178"/>
                  <a:gd name="T58" fmla="*/ 4 w 341"/>
                  <a:gd name="T59" fmla="*/ 79 h 178"/>
                  <a:gd name="T60" fmla="*/ 0 w 341"/>
                  <a:gd name="T61" fmla="*/ 158 h 178"/>
                  <a:gd name="T62" fmla="*/ 170 w 341"/>
                  <a:gd name="T63" fmla="*/ 175 h 178"/>
                  <a:gd name="T64" fmla="*/ 341 w 341"/>
                  <a:gd name="T65" fmla="*/ 15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1" h="178">
                    <a:moveTo>
                      <a:pt x="341" y="157"/>
                    </a:moveTo>
                    <a:cubicBezTo>
                      <a:pt x="335" y="79"/>
                      <a:pt x="335" y="79"/>
                      <a:pt x="335" y="79"/>
                    </a:cubicBezTo>
                    <a:cubicBezTo>
                      <a:pt x="333" y="52"/>
                      <a:pt x="300" y="31"/>
                      <a:pt x="300" y="31"/>
                    </a:cubicBezTo>
                    <a:cubicBezTo>
                      <a:pt x="300" y="31"/>
                      <a:pt x="277" y="18"/>
                      <a:pt x="253" y="10"/>
                    </a:cubicBezTo>
                    <a:cubicBezTo>
                      <a:pt x="253" y="10"/>
                      <a:pt x="253" y="10"/>
                      <a:pt x="253" y="10"/>
                    </a:cubicBezTo>
                    <a:cubicBezTo>
                      <a:pt x="244" y="8"/>
                      <a:pt x="234" y="5"/>
                      <a:pt x="225" y="4"/>
                    </a:cubicBezTo>
                    <a:cubicBezTo>
                      <a:pt x="226" y="34"/>
                      <a:pt x="226" y="34"/>
                      <a:pt x="226" y="34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6"/>
                      <a:pt x="225" y="36"/>
                      <a:pt x="225" y="36"/>
                    </a:cubicBezTo>
                    <a:cubicBezTo>
                      <a:pt x="200" y="51"/>
                      <a:pt x="200" y="51"/>
                      <a:pt x="200" y="51"/>
                    </a:cubicBezTo>
                    <a:cubicBezTo>
                      <a:pt x="210" y="65"/>
                      <a:pt x="210" y="65"/>
                      <a:pt x="210" y="65"/>
                    </a:cubicBezTo>
                    <a:cubicBezTo>
                      <a:pt x="170" y="116"/>
                      <a:pt x="170" y="116"/>
                      <a:pt x="170" y="116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6" y="49"/>
                      <a:pt x="196" y="49"/>
                      <a:pt x="196" y="49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198" y="1"/>
                      <a:pt x="185" y="1"/>
                      <a:pt x="171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53" y="1"/>
                      <a:pt x="138" y="1"/>
                      <a:pt x="124" y="3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35" y="51"/>
                      <a:pt x="135" y="51"/>
                      <a:pt x="135" y="51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02" y="6"/>
                      <a:pt x="94" y="8"/>
                      <a:pt x="87" y="10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63" y="18"/>
                      <a:pt x="40" y="31"/>
                      <a:pt x="40" y="31"/>
                    </a:cubicBezTo>
                    <a:cubicBezTo>
                      <a:pt x="40" y="31"/>
                      <a:pt x="6" y="52"/>
                      <a:pt x="4" y="79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94" y="178"/>
                      <a:pt x="170" y="175"/>
                    </a:cubicBezTo>
                    <a:cubicBezTo>
                      <a:pt x="247" y="178"/>
                      <a:pt x="341" y="157"/>
                      <a:pt x="341" y="157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 userDrawn="1"/>
        </p:nvGrpSpPr>
        <p:grpSpPr>
          <a:xfrm>
            <a:off x="0" y="2070103"/>
            <a:ext cx="4813300" cy="3407694"/>
            <a:chOff x="0" y="1708150"/>
            <a:chExt cx="4813300" cy="3407694"/>
          </a:xfrm>
        </p:grpSpPr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618" t="16605" r="12361" b="16419"/>
            <a:stretch/>
          </p:blipFill>
          <p:spPr bwMode="auto">
            <a:xfrm>
              <a:off x="0" y="1708150"/>
              <a:ext cx="4813300" cy="3407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" name="Group 49"/>
            <p:cNvGrpSpPr/>
            <p:nvPr/>
          </p:nvGrpSpPr>
          <p:grpSpPr>
            <a:xfrm>
              <a:off x="3448197" y="3135810"/>
              <a:ext cx="277983" cy="451722"/>
              <a:chOff x="3448197" y="3135810"/>
              <a:chExt cx="277983" cy="451722"/>
            </a:xfrm>
          </p:grpSpPr>
          <p:sp>
            <p:nvSpPr>
              <p:cNvPr id="51" name="Freeform 18"/>
              <p:cNvSpPr>
                <a:spLocks noEditPoints="1"/>
              </p:cNvSpPr>
              <p:nvPr/>
            </p:nvSpPr>
            <p:spPr bwMode="auto">
              <a:xfrm>
                <a:off x="3448197" y="3135810"/>
                <a:ext cx="277983" cy="451722"/>
              </a:xfrm>
              <a:custGeom>
                <a:avLst/>
                <a:gdLst>
                  <a:gd name="T0" fmla="*/ 13 w 27"/>
                  <a:gd name="T1" fmla="*/ 0 h 44"/>
                  <a:gd name="T2" fmla="*/ 0 w 27"/>
                  <a:gd name="T3" fmla="*/ 14 h 44"/>
                  <a:gd name="T4" fmla="*/ 13 w 27"/>
                  <a:gd name="T5" fmla="*/ 44 h 44"/>
                  <a:gd name="T6" fmla="*/ 27 w 27"/>
                  <a:gd name="T7" fmla="*/ 14 h 44"/>
                  <a:gd name="T8" fmla="*/ 13 w 27"/>
                  <a:gd name="T9" fmla="*/ 0 h 44"/>
                  <a:gd name="T10" fmla="*/ 13 w 27"/>
                  <a:gd name="T11" fmla="*/ 22 h 44"/>
                  <a:gd name="T12" fmla="*/ 6 w 27"/>
                  <a:gd name="T13" fmla="*/ 14 h 44"/>
                  <a:gd name="T14" fmla="*/ 13 w 27"/>
                  <a:gd name="T15" fmla="*/ 7 h 44"/>
                  <a:gd name="T16" fmla="*/ 21 w 27"/>
                  <a:gd name="T17" fmla="*/ 14 h 44"/>
                  <a:gd name="T18" fmla="*/ 13 w 27"/>
                  <a:gd name="T19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44">
                    <a:moveTo>
                      <a:pt x="13" y="0"/>
                    </a:moveTo>
                    <a:cubicBezTo>
                      <a:pt x="6" y="0"/>
                      <a:pt x="0" y="7"/>
                      <a:pt x="0" y="14"/>
                    </a:cubicBezTo>
                    <a:cubicBezTo>
                      <a:pt x="0" y="27"/>
                      <a:pt x="13" y="44"/>
                      <a:pt x="13" y="44"/>
                    </a:cubicBezTo>
                    <a:cubicBezTo>
                      <a:pt x="13" y="44"/>
                      <a:pt x="27" y="27"/>
                      <a:pt x="27" y="14"/>
                    </a:cubicBezTo>
                    <a:cubicBezTo>
                      <a:pt x="27" y="7"/>
                      <a:pt x="21" y="0"/>
                      <a:pt x="13" y="0"/>
                    </a:cubicBezTo>
                    <a:close/>
                    <a:moveTo>
                      <a:pt x="13" y="22"/>
                    </a:moveTo>
                    <a:cubicBezTo>
                      <a:pt x="9" y="22"/>
                      <a:pt x="6" y="18"/>
                      <a:pt x="6" y="14"/>
                    </a:cubicBezTo>
                    <a:cubicBezTo>
                      <a:pt x="6" y="10"/>
                      <a:pt x="9" y="7"/>
                      <a:pt x="13" y="7"/>
                    </a:cubicBezTo>
                    <a:cubicBezTo>
                      <a:pt x="17" y="7"/>
                      <a:pt x="21" y="10"/>
                      <a:pt x="21" y="14"/>
                    </a:cubicBezTo>
                    <a:cubicBezTo>
                      <a:pt x="21" y="18"/>
                      <a:pt x="17" y="22"/>
                      <a:pt x="13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52" name="Picture 4" descr="C:\Users\dakulichev\Desktop\Personal Folders\Deliverables\MD Clinics\Template\Logo_Onl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8788" y="3219831"/>
                <a:ext cx="136800" cy="132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3" name="Picture 6" descr="C:\Users\dakulichev\Desktop\Personal Folders\Deliverables\MD Clinics\Template\Logo orange and white nam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66508"/>
            <a:ext cx="1051864" cy="7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6329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>
            <a:spLocks noChangeAspect="1"/>
          </p:cNvSpPr>
          <p:nvPr userDrawn="1"/>
        </p:nvSpPr>
        <p:spPr>
          <a:xfrm>
            <a:off x="534674" y="833139"/>
            <a:ext cx="9651908" cy="6491835"/>
          </a:xfrm>
          <a:prstGeom prst="roundRect">
            <a:avLst>
              <a:gd name="adj" fmla="val 5962"/>
            </a:avLst>
          </a:prstGeom>
          <a:noFill/>
          <a:ln w="127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14" tIns="52107" rIns="104214" bIns="5210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" name="Straight Connector 7"/>
          <p:cNvCxnSpPr/>
          <p:nvPr userDrawn="1"/>
        </p:nvCxnSpPr>
        <p:spPr>
          <a:xfrm>
            <a:off x="8419203" y="1146442"/>
            <a:ext cx="2274203" cy="10502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/>
          <a:srcRect t="2374" r="8421" b="-44339"/>
          <a:stretch>
            <a:fillRect/>
          </a:stretch>
        </p:blipFill>
        <p:spPr bwMode="auto">
          <a:xfrm>
            <a:off x="8647545" y="173280"/>
            <a:ext cx="1557598" cy="64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rc 9"/>
          <p:cNvSpPr/>
          <p:nvPr userDrawn="1"/>
        </p:nvSpPr>
        <p:spPr>
          <a:xfrm flipH="1" flipV="1">
            <a:off x="8025620" y="390316"/>
            <a:ext cx="816857" cy="756126"/>
          </a:xfrm>
          <a:prstGeom prst="arc">
            <a:avLst>
              <a:gd name="adj1" fmla="val 16200000"/>
              <a:gd name="adj2" fmla="val 21450190"/>
            </a:avLst>
          </a:prstGeom>
          <a:ln w="127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214" tIns="52107" rIns="104214" bIns="5210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10"/>
          <p:cNvCxnSpPr/>
          <p:nvPr userDrawn="1"/>
        </p:nvCxnSpPr>
        <p:spPr>
          <a:xfrm>
            <a:off x="8025620" y="0"/>
            <a:ext cx="0" cy="833139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9524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9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9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9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2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3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4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5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68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7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0682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ECD3-A0C1-4AFF-8E23-89F6FFC68EA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025A-6DF0-4436-8094-1052F78A850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5" descr="\\vega\marketing\$ Бланки,шаблоны\Мать и дитя лого\разработка стандартов МиД+ИДК\допустимые варианты логотипов\MD_brandbook_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502"/>
          <a:stretch/>
        </p:blipFill>
        <p:spPr bwMode="auto">
          <a:xfrm>
            <a:off x="28110" y="6821229"/>
            <a:ext cx="2685993" cy="69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vega\marketing\$ Бланки,шаблоны\Мать и дитя лого\разработка стандартов МиД+ИДК\допустимые варианты логотипов\ДопускИДК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95" r="35846"/>
          <a:stretch/>
        </p:blipFill>
        <p:spPr bwMode="auto">
          <a:xfrm>
            <a:off x="9611674" y="6876926"/>
            <a:ext cx="1052023" cy="57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948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7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0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0682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5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3476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3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3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134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1318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6132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4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4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0103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252" indent="0">
              <a:buNone/>
              <a:defRPr sz="3200"/>
            </a:lvl2pPr>
            <a:lvl3pPr marL="1042504" indent="0">
              <a:buNone/>
              <a:defRPr sz="2700"/>
            </a:lvl3pPr>
            <a:lvl4pPr marL="1563756" indent="0">
              <a:buNone/>
              <a:defRPr sz="2300"/>
            </a:lvl4pPr>
            <a:lvl5pPr marL="2085008" indent="0">
              <a:buNone/>
              <a:defRPr sz="2300"/>
            </a:lvl5pPr>
            <a:lvl6pPr marL="2606259" indent="0">
              <a:buNone/>
              <a:defRPr sz="2300"/>
            </a:lvl6pPr>
            <a:lvl7pPr marL="3127512" indent="0">
              <a:buNone/>
              <a:defRPr sz="2300"/>
            </a:lvl7pPr>
            <a:lvl8pPr marL="3648764" indent="0">
              <a:buNone/>
              <a:defRPr sz="2300"/>
            </a:lvl8pPr>
            <a:lvl9pPr marL="417001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9400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6915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9004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8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34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1697"/>
            <a:ext cx="622801" cy="622800"/>
          </a:xfrm>
          <a:prstGeom prst="rect">
            <a:avLst/>
          </a:prstGeom>
          <a:solidFill>
            <a:srgbClr val="4AA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9447801" y="5068074"/>
            <a:ext cx="622801" cy="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435100" y="1832109"/>
            <a:ext cx="622801" cy="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447801" y="5690235"/>
            <a:ext cx="622801" cy="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812300" y="2454909"/>
            <a:ext cx="622801" cy="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070600" y="5690235"/>
            <a:ext cx="622801" cy="622800"/>
          </a:xfrm>
          <a:prstGeom prst="rect">
            <a:avLst/>
          </a:prstGeom>
          <a:solidFill>
            <a:srgbClr val="B92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00"/>
            <a:ext cx="622801" cy="622800"/>
          </a:xfrm>
          <a:prstGeom prst="rect">
            <a:avLst/>
          </a:prstGeom>
          <a:solidFill>
            <a:srgbClr val="B92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202201" y="5690235"/>
            <a:ext cx="622801" cy="62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070600" y="5068074"/>
            <a:ext cx="622801" cy="62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0600" y="6313035"/>
            <a:ext cx="622801" cy="622800"/>
          </a:xfrm>
          <a:prstGeom prst="rect">
            <a:avLst/>
          </a:prstGeom>
          <a:solidFill>
            <a:srgbClr val="2D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435100" y="2454909"/>
            <a:ext cx="622801" cy="62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073030" y="4445274"/>
            <a:ext cx="622801" cy="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25000" y="5690235"/>
            <a:ext cx="622801" cy="62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434900" y="2453534"/>
            <a:ext cx="309600" cy="309601"/>
          </a:xfrm>
          <a:prstGeom prst="rect">
            <a:avLst/>
          </a:prstGeom>
          <a:solidFill>
            <a:srgbClr val="B92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0072078" y="5690874"/>
            <a:ext cx="309600" cy="309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515400" y="5692035"/>
            <a:ext cx="309600" cy="3096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581" y="324667"/>
            <a:ext cx="309600" cy="3096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14088" y="265677"/>
            <a:ext cx="1934204" cy="52833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>
              <a:lnSpc>
                <a:spcPts val="1400"/>
              </a:lnSpc>
              <a:spcAft>
                <a:spcPts val="600"/>
              </a:spcAft>
            </a:pPr>
            <a:r>
              <a:rPr lang="ru-RU" sz="900" dirty="0" smtClean="0">
                <a:solidFill>
                  <a:prstClr val="black"/>
                </a:solidFill>
                <a:latin typeface="HelveticaNeueCyr-Light"/>
                <a:cs typeface="HelveticaNeueCyr-Light"/>
              </a:rPr>
              <a:t>ИДК.РФ</a:t>
            </a:r>
          </a:p>
          <a:p>
            <a:pPr algn="r">
              <a:lnSpc>
                <a:spcPts val="1400"/>
              </a:lnSpc>
              <a:spcAft>
                <a:spcPts val="600"/>
              </a:spcAft>
            </a:pPr>
            <a:r>
              <a:rPr lang="en-US" sz="900" dirty="0" smtClean="0">
                <a:solidFill>
                  <a:prstClr val="black"/>
                </a:solidFill>
                <a:latin typeface="HelveticaNeueCyr-Light"/>
                <a:cs typeface="HelveticaNeueCyr-Light"/>
              </a:rPr>
              <a:t>WWW.MCCLINICS.RU</a:t>
            </a:r>
          </a:p>
        </p:txBody>
      </p:sp>
      <p:pic>
        <p:nvPicPr>
          <p:cNvPr id="23" name="Picture 8" descr="http://medinfo.ua/images/content/0001/4e19/108d/4ff5/8526/be58/00014e19108d4ff58526be58e2e3a7d1.jpg"/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7" b="11544"/>
          <a:stretch/>
        </p:blipFill>
        <p:spPr bwMode="auto">
          <a:xfrm>
            <a:off x="-579" y="3065008"/>
            <a:ext cx="6058481" cy="325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301" y="-1688"/>
            <a:ext cx="1246187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69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главление и дивайд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42735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ран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smtClean="0">
                <a:solidFill>
                  <a:prstClr val="white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600" dirty="0">
              <a:solidFill>
                <a:prstClr val="white"/>
              </a:solidFill>
              <a:latin typeface="HelveticaNeueCyr-Thin"/>
              <a:cs typeface="HelveticaNeueCyr-Thin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756807446"/>
              </p:ext>
            </p:extLst>
          </p:nvPr>
        </p:nvGraphicFramePr>
        <p:xfrm>
          <a:off x="3" y="934077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9764182" y="1899"/>
            <a:ext cx="309600" cy="309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383383" y="3848"/>
            <a:ext cx="309600" cy="309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383383" y="313449"/>
            <a:ext cx="309600" cy="309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073782" y="3848"/>
            <a:ext cx="309600" cy="3096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073782" y="311498"/>
            <a:ext cx="309600" cy="3096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10381423" y="624483"/>
            <a:ext cx="309600" cy="309601"/>
            <a:chOff x="9764182" y="606182"/>
            <a:chExt cx="309600" cy="309600"/>
          </a:xfrm>
        </p:grpSpPr>
        <p:sp>
          <p:nvSpPr>
            <p:cNvPr id="48" name="Rectangle 47"/>
            <p:cNvSpPr/>
            <p:nvPr/>
          </p:nvSpPr>
          <p:spPr>
            <a:xfrm>
              <a:off x="9764182" y="606182"/>
              <a:ext cx="309600" cy="309600"/>
            </a:xfrm>
            <a:prstGeom prst="rect">
              <a:avLst/>
            </a:prstGeom>
            <a:solidFill>
              <a:srgbClr val="544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52" name="Picture 2" descr="C:\Users\dakulichev\Desktop\Personal Folders\Deliverables\MD Clinics\Template\Logo_Whit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76" y="648941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55632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раница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rgbClr val="6D9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rgbClr val="14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rgbClr val="2D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smtClean="0">
                <a:solidFill>
                  <a:prstClr val="white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600" dirty="0">
              <a:solidFill>
                <a:prstClr val="white"/>
              </a:solidFill>
              <a:latin typeface="HelveticaNeueCyr-Thin"/>
              <a:cs typeface="HelveticaNeueCyr-Thin"/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3713263448"/>
              </p:ext>
            </p:extLst>
          </p:nvPr>
        </p:nvGraphicFramePr>
        <p:xfrm>
          <a:off x="3" y="930067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A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2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B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F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C3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C3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F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B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29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1A26"/>
                    </a:solidFill>
                  </a:tcPr>
                </a:tc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10381519" y="620473"/>
            <a:ext cx="309600" cy="309601"/>
          </a:xfrm>
          <a:prstGeom prst="rect">
            <a:avLst/>
          </a:prstGeom>
          <a:solidFill>
            <a:srgbClr val="A4C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072789" y="3182"/>
            <a:ext cx="309600" cy="309601"/>
          </a:xfrm>
          <a:prstGeom prst="rect">
            <a:avLst/>
          </a:prstGeom>
          <a:solidFill>
            <a:srgbClr val="14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383383" y="1899"/>
            <a:ext cx="309600" cy="309601"/>
          </a:xfrm>
          <a:prstGeom prst="rect">
            <a:avLst/>
          </a:prstGeom>
          <a:solidFill>
            <a:srgbClr val="2D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073782" y="310872"/>
            <a:ext cx="309600" cy="309601"/>
          </a:xfrm>
          <a:prstGeom prst="rect">
            <a:avLst/>
          </a:prstGeom>
          <a:solidFill>
            <a:srgbClr val="6D9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383383" y="310872"/>
            <a:ext cx="309600" cy="309601"/>
            <a:chOff x="10383382" y="296582"/>
            <a:chExt cx="309600" cy="309600"/>
          </a:xfrm>
        </p:grpSpPr>
        <p:sp>
          <p:nvSpPr>
            <p:cNvPr id="62" name="Rectangle 61"/>
            <p:cNvSpPr/>
            <p:nvPr/>
          </p:nvSpPr>
          <p:spPr>
            <a:xfrm>
              <a:off x="10383382" y="296582"/>
              <a:ext cx="309600" cy="309600"/>
            </a:xfrm>
            <a:prstGeom prst="rect">
              <a:avLst/>
            </a:prstGeom>
            <a:solidFill>
              <a:srgbClr val="0C1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4" name="Picture 2" descr="C:\Users\dakulichev\Desktop\Personal Folders\Deliverables\MD Clinics\Template\Logo_White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712" y="339341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Rectangle 64"/>
          <p:cNvSpPr/>
          <p:nvPr userDrawn="1"/>
        </p:nvSpPr>
        <p:spPr>
          <a:xfrm>
            <a:off x="9764182" y="2370"/>
            <a:ext cx="309600" cy="309601"/>
          </a:xfrm>
          <a:prstGeom prst="rect">
            <a:avLst/>
          </a:prstGeom>
          <a:solidFill>
            <a:srgbClr val="2D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5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раница Прило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383707" y="6942068"/>
            <a:ext cx="309600" cy="3096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smtClean="0">
                <a:solidFill>
                  <a:prstClr val="white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600" dirty="0">
              <a:solidFill>
                <a:prstClr val="white"/>
              </a:solidFill>
              <a:latin typeface="HelveticaNeueCyr-Thin"/>
              <a:cs typeface="HelveticaNeueCyr-Thi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935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раница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rgbClr val="83B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rgbClr val="25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rgbClr val="498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smtClean="0">
                <a:solidFill>
                  <a:prstClr val="white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600" dirty="0">
              <a:solidFill>
                <a:prstClr val="white"/>
              </a:solidFill>
              <a:latin typeface="HelveticaNeueCyr-Thin"/>
              <a:cs typeface="HelveticaNeueCyr-Thin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4279530973"/>
              </p:ext>
            </p:extLst>
          </p:nvPr>
        </p:nvGraphicFramePr>
        <p:xfrm>
          <a:off x="3" y="930694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D2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45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89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4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8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8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4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89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45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D22"/>
                    </a:solidFill>
                  </a:tcPr>
                </a:tc>
              </a:tr>
            </a:tbl>
          </a:graphicData>
        </a:graphic>
      </p:graphicFrame>
      <p:sp>
        <p:nvSpPr>
          <p:cNvPr id="56" name="Rectangle 55"/>
          <p:cNvSpPr/>
          <p:nvPr/>
        </p:nvSpPr>
        <p:spPr>
          <a:xfrm>
            <a:off x="10381519" y="621099"/>
            <a:ext cx="309600" cy="309601"/>
          </a:xfrm>
          <a:prstGeom prst="rect">
            <a:avLst/>
          </a:prstGeom>
          <a:solidFill>
            <a:srgbClr val="25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071919" y="311498"/>
            <a:ext cx="309600" cy="309601"/>
          </a:xfrm>
          <a:prstGeom prst="rect">
            <a:avLst/>
          </a:prstGeom>
          <a:solidFill>
            <a:srgbClr val="C0D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383383" y="1899"/>
            <a:ext cx="309600" cy="309601"/>
          </a:xfrm>
          <a:prstGeom prst="rect">
            <a:avLst/>
          </a:prstGeom>
          <a:solidFill>
            <a:srgbClr val="25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071919" y="2385"/>
            <a:ext cx="309600" cy="309601"/>
          </a:xfrm>
          <a:prstGeom prst="rect">
            <a:avLst/>
          </a:prstGeom>
          <a:solidFill>
            <a:srgbClr val="83B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381423" y="311498"/>
            <a:ext cx="309600" cy="309601"/>
          </a:xfrm>
          <a:prstGeom prst="rect">
            <a:avLst/>
          </a:prstGeom>
          <a:solidFill>
            <a:srgbClr val="498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762318" y="1899"/>
            <a:ext cx="309600" cy="309601"/>
            <a:chOff x="10073782" y="606182"/>
            <a:chExt cx="309600" cy="309600"/>
          </a:xfrm>
        </p:grpSpPr>
        <p:sp>
          <p:nvSpPr>
            <p:cNvPr id="57" name="Rectangle 56"/>
            <p:cNvSpPr/>
            <p:nvPr/>
          </p:nvSpPr>
          <p:spPr>
            <a:xfrm>
              <a:off x="10073782" y="606182"/>
              <a:ext cx="309600" cy="309600"/>
            </a:xfrm>
            <a:prstGeom prst="rect">
              <a:avLst/>
            </a:prstGeom>
            <a:solidFill>
              <a:srgbClr val="101D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2" name="Picture 2" descr="C:\Users\dakulichev\Desktop\Personal Folders\Deliverables\MD Clinics\Template\Logo_White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0443" y="648941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72904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ран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smtClean="0">
                <a:solidFill>
                  <a:prstClr val="white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600" dirty="0">
              <a:solidFill>
                <a:prstClr val="white"/>
              </a:solidFill>
              <a:latin typeface="HelveticaNeueCyr-Thin"/>
              <a:cs typeface="HelveticaNeueCyr-Thin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131987030"/>
              </p:ext>
            </p:extLst>
          </p:nvPr>
        </p:nvGraphicFramePr>
        <p:xfrm>
          <a:off x="3" y="930694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9764182" y="1899"/>
            <a:ext cx="309600" cy="309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383383" y="621099"/>
            <a:ext cx="309600" cy="309601"/>
          </a:xfrm>
          <a:prstGeom prst="rect">
            <a:avLst/>
          </a:prstGeom>
          <a:solidFill>
            <a:srgbClr val="36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383383" y="3262"/>
            <a:ext cx="309600" cy="309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073782" y="1899"/>
            <a:ext cx="309600" cy="30960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073782" y="311498"/>
            <a:ext cx="309600" cy="3096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0383383" y="311498"/>
            <a:ext cx="309600" cy="309601"/>
            <a:chOff x="10383382" y="296582"/>
            <a:chExt cx="309600" cy="309600"/>
          </a:xfrm>
        </p:grpSpPr>
        <p:sp>
          <p:nvSpPr>
            <p:cNvPr id="52" name="Rectangle 51"/>
            <p:cNvSpPr/>
            <p:nvPr/>
          </p:nvSpPr>
          <p:spPr>
            <a:xfrm>
              <a:off x="10383382" y="296582"/>
              <a:ext cx="309600" cy="309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54" name="Picture 2" descr="C:\Users\dakulichev\Desktop\Personal Folders\Deliverables\MD Clinics\Template\Logo_Whit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0043" y="339341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58733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след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77205" y="621697"/>
            <a:ext cx="622801" cy="622800"/>
          </a:xfrm>
          <a:prstGeom prst="rect">
            <a:avLst/>
          </a:prstGeom>
          <a:solidFill>
            <a:srgbClr val="4AA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9447805" y="6314835"/>
            <a:ext cx="622801" cy="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23207" y="-1233"/>
            <a:ext cx="622801" cy="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447805" y="6936996"/>
            <a:ext cx="622801" cy="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07" y="621567"/>
            <a:ext cx="622801" cy="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070605" y="6936996"/>
            <a:ext cx="622801" cy="622800"/>
          </a:xfrm>
          <a:prstGeom prst="rect">
            <a:avLst/>
          </a:prstGeom>
          <a:solidFill>
            <a:srgbClr val="B92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077205" y="500"/>
            <a:ext cx="622801" cy="622800"/>
          </a:xfrm>
          <a:prstGeom prst="rect">
            <a:avLst/>
          </a:prstGeom>
          <a:solidFill>
            <a:srgbClr val="B92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202205" y="6936996"/>
            <a:ext cx="622801" cy="62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070605" y="6314835"/>
            <a:ext cx="622801" cy="62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79405" y="6937635"/>
            <a:ext cx="622801" cy="622800"/>
          </a:xfrm>
          <a:prstGeom prst="rect">
            <a:avLst/>
          </a:prstGeom>
          <a:solidFill>
            <a:srgbClr val="2D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06" y="-1233"/>
            <a:ext cx="622801" cy="62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0073035" y="5692036"/>
            <a:ext cx="622801" cy="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825005" y="6936996"/>
            <a:ext cx="622801" cy="62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" y="-2604"/>
            <a:ext cx="309600" cy="309601"/>
          </a:xfrm>
          <a:prstGeom prst="rect">
            <a:avLst/>
          </a:prstGeom>
          <a:solidFill>
            <a:srgbClr val="B92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069855" y="6937640"/>
            <a:ext cx="309600" cy="309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515400" y="6936419"/>
            <a:ext cx="309600" cy="3096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0076619" y="311971"/>
            <a:ext cx="309600" cy="3096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3" descr="C:\Users\dakulichev\Desktop\Personal Folders\Deliverables\MD Clinics\Template\Logo_Vector Horizont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90" y="3334707"/>
            <a:ext cx="5764212" cy="10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210807" y="7214344"/>
            <a:ext cx="4913459" cy="230832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HelveticaNeueCyr-Thin"/>
                <a:cs typeface="HelveticaNeueCyr-Thin"/>
              </a:rPr>
              <a:t>Группа «Мать и Дитя». Все права защищены. 2014</a:t>
            </a:r>
            <a:r>
              <a:rPr lang="en-US" sz="900" dirty="0" smtClean="0">
                <a:solidFill>
                  <a:prstClr val="black"/>
                </a:solidFill>
                <a:latin typeface="HelveticaNeueCyr-Thin"/>
                <a:cs typeface="HelveticaNeueCyr-Thin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HelveticaNeueCyr-Thin"/>
                <a:cs typeface="HelveticaNeueCyr-Thin"/>
              </a:rPr>
              <a:t>г. </a:t>
            </a:r>
            <a:r>
              <a:rPr lang="en-US" sz="900" dirty="0" smtClean="0">
                <a:solidFill>
                  <a:prstClr val="black"/>
                </a:solidFill>
                <a:latin typeface="HelveticaNeueCyr-Thin"/>
                <a:cs typeface="HelveticaNeueCyr-Thin"/>
              </a:rPr>
              <a:t>© </a:t>
            </a:r>
            <a:endParaRPr lang="en-US" sz="900" dirty="0">
              <a:solidFill>
                <a:prstClr val="black"/>
              </a:solidFill>
              <a:latin typeface="HelveticaNeueCyr-Thin"/>
              <a:cs typeface="HelveticaNeueCyr-Thi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089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склей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383707" y="6942068"/>
            <a:ext cx="309600" cy="309601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smtClean="0">
                <a:solidFill>
                  <a:prstClr val="black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600" dirty="0">
              <a:solidFill>
                <a:prstClr val="black"/>
              </a:solidFill>
              <a:latin typeface="HelveticaNeueCyr-Thin"/>
              <a:cs typeface="HelveticaNeueCyr-Thin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809672" y="-10215"/>
            <a:ext cx="1248228" cy="12482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181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smtClean="0">
                <a:solidFill>
                  <a:prstClr val="white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600" dirty="0">
              <a:solidFill>
                <a:prstClr val="white"/>
              </a:solidFill>
              <a:latin typeface="HelveticaNeueCyr-Thin"/>
              <a:cs typeface="HelveticaNeueCyr-Thin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4234744462"/>
              </p:ext>
            </p:extLst>
          </p:nvPr>
        </p:nvGraphicFramePr>
        <p:xfrm>
          <a:off x="3" y="930694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9764182" y="1899"/>
            <a:ext cx="309600" cy="30960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073782" y="1899"/>
            <a:ext cx="309600" cy="3096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074203" y="311498"/>
            <a:ext cx="309600" cy="3096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383383" y="1899"/>
            <a:ext cx="309600" cy="3096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383383" y="311498"/>
            <a:ext cx="309600" cy="3096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9800460" y="43421"/>
            <a:ext cx="892522" cy="887277"/>
            <a:chOff x="9490860" y="-281096"/>
            <a:chExt cx="892522" cy="887278"/>
          </a:xfrm>
        </p:grpSpPr>
        <p:sp>
          <p:nvSpPr>
            <p:cNvPr id="56" name="Rectangle 55"/>
            <p:cNvSpPr/>
            <p:nvPr/>
          </p:nvSpPr>
          <p:spPr>
            <a:xfrm>
              <a:off x="10073782" y="296582"/>
              <a:ext cx="309600" cy="309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57" name="Picture 2" descr="C:\Users\dakulichev\Desktop\Personal Folders\Deliverables\MD Clinics\Template\Logo_Whit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0860" y="-281096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26866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76" indent="0">
              <a:buNone/>
              <a:defRPr sz="2300" b="1"/>
            </a:lvl2pPr>
            <a:lvl3pPr marL="1041952" indent="0">
              <a:buNone/>
              <a:defRPr sz="2100" b="1"/>
            </a:lvl3pPr>
            <a:lvl4pPr marL="1562928" indent="0">
              <a:buNone/>
              <a:defRPr sz="1800" b="1"/>
            </a:lvl4pPr>
            <a:lvl5pPr marL="2083905" indent="0">
              <a:buNone/>
              <a:defRPr sz="1800" b="1"/>
            </a:lvl5pPr>
            <a:lvl6pPr marL="2604880" indent="0">
              <a:buNone/>
              <a:defRPr sz="1800" b="1"/>
            </a:lvl6pPr>
            <a:lvl7pPr marL="3125857" indent="0">
              <a:buNone/>
              <a:defRPr sz="1800" b="1"/>
            </a:lvl7pPr>
            <a:lvl8pPr marL="3646834" indent="0">
              <a:buNone/>
              <a:defRPr sz="1800" b="1"/>
            </a:lvl8pPr>
            <a:lvl9pPr marL="41678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6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76" indent="0">
              <a:buNone/>
              <a:defRPr sz="2300" b="1"/>
            </a:lvl2pPr>
            <a:lvl3pPr marL="1041952" indent="0">
              <a:buNone/>
              <a:defRPr sz="2100" b="1"/>
            </a:lvl3pPr>
            <a:lvl4pPr marL="1562928" indent="0">
              <a:buNone/>
              <a:defRPr sz="1800" b="1"/>
            </a:lvl4pPr>
            <a:lvl5pPr marL="2083905" indent="0">
              <a:buNone/>
              <a:defRPr sz="1800" b="1"/>
            </a:lvl5pPr>
            <a:lvl6pPr marL="2604880" indent="0">
              <a:buNone/>
              <a:defRPr sz="1800" b="1"/>
            </a:lvl6pPr>
            <a:lvl7pPr marL="3125857" indent="0">
              <a:buNone/>
              <a:defRPr sz="1800" b="1"/>
            </a:lvl7pPr>
            <a:lvl8pPr marL="3646834" indent="0">
              <a:buNone/>
              <a:defRPr sz="1800" b="1"/>
            </a:lvl8pPr>
            <a:lvl9pPr marL="41678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6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1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smtClean="0">
                <a:solidFill>
                  <a:prstClr val="white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600" dirty="0">
              <a:solidFill>
                <a:prstClr val="white"/>
              </a:solidFill>
              <a:latin typeface="HelveticaNeueCyr-Thin"/>
              <a:cs typeface="HelveticaNeueCyr-Thin"/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163721843"/>
              </p:ext>
            </p:extLst>
          </p:nvPr>
        </p:nvGraphicFramePr>
        <p:xfrm>
          <a:off x="3" y="932056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10074203" y="311498"/>
            <a:ext cx="309600" cy="309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383086" y="622462"/>
            <a:ext cx="309600" cy="3096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762318" y="5642"/>
            <a:ext cx="309600" cy="309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071919" y="1899"/>
            <a:ext cx="309600" cy="3096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381519" y="311498"/>
            <a:ext cx="309600" cy="30960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10383383" y="1899"/>
            <a:ext cx="309600" cy="309601"/>
            <a:chOff x="10383382" y="1894"/>
            <a:chExt cx="309600" cy="309600"/>
          </a:xfrm>
        </p:grpSpPr>
        <p:sp>
          <p:nvSpPr>
            <p:cNvPr id="56" name="Rectangle 55"/>
            <p:cNvSpPr/>
            <p:nvPr/>
          </p:nvSpPr>
          <p:spPr>
            <a:xfrm>
              <a:off x="10383382" y="1894"/>
              <a:ext cx="309600" cy="309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0" name="Picture 2" descr="C:\Users\dakulichev\Desktop\Personal Folders\Deliverables\MD Clinics\Template\Logo_White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712" y="44653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06984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rgbClr val="E0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rgbClr val="6C1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rgbClr val="A21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smtClean="0">
                <a:solidFill>
                  <a:prstClr val="white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600" dirty="0">
              <a:solidFill>
                <a:prstClr val="white"/>
              </a:solidFill>
              <a:latin typeface="HelveticaNeueCyr-Thin"/>
              <a:cs typeface="HelveticaNeueCyr-Thin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41627613"/>
              </p:ext>
            </p:extLst>
          </p:nvPr>
        </p:nvGraphicFramePr>
        <p:xfrm>
          <a:off x="3" y="929676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0C1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10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1A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3C4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7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9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3C4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1A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10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0C12"/>
                    </a:solidFill>
                  </a:tcPr>
                </a:tc>
              </a:tr>
            </a:tbl>
          </a:graphicData>
        </a:graphic>
      </p:graphicFrame>
      <p:sp>
        <p:nvSpPr>
          <p:cNvPr id="54" name="Rectangle 53"/>
          <p:cNvSpPr/>
          <p:nvPr/>
        </p:nvSpPr>
        <p:spPr>
          <a:xfrm>
            <a:off x="9764182" y="1899"/>
            <a:ext cx="309600" cy="309601"/>
          </a:xfrm>
          <a:prstGeom prst="rect">
            <a:avLst/>
          </a:prstGeom>
          <a:solidFill>
            <a:srgbClr val="4C0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383383" y="310481"/>
            <a:ext cx="309600" cy="309601"/>
          </a:xfrm>
          <a:prstGeom prst="rect">
            <a:avLst/>
          </a:prstGeom>
          <a:solidFill>
            <a:srgbClr val="F9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381423" y="620080"/>
            <a:ext cx="309600" cy="309601"/>
          </a:xfrm>
          <a:prstGeom prst="rect">
            <a:avLst/>
          </a:prstGeom>
          <a:solidFill>
            <a:srgbClr val="F1A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383383" y="1899"/>
            <a:ext cx="309600" cy="309601"/>
          </a:xfrm>
          <a:prstGeom prst="rect">
            <a:avLst/>
          </a:prstGeom>
          <a:solidFill>
            <a:srgbClr val="E0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073782" y="311498"/>
            <a:ext cx="309600" cy="309601"/>
          </a:xfrm>
          <a:prstGeom prst="rect">
            <a:avLst/>
          </a:prstGeom>
          <a:solidFill>
            <a:srgbClr val="A21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73782" y="1899"/>
            <a:ext cx="309600" cy="576441"/>
            <a:chOff x="10383382" y="296582"/>
            <a:chExt cx="309600" cy="576441"/>
          </a:xfrm>
        </p:grpSpPr>
        <p:sp>
          <p:nvSpPr>
            <p:cNvPr id="58" name="Rectangle 57"/>
            <p:cNvSpPr/>
            <p:nvPr/>
          </p:nvSpPr>
          <p:spPr>
            <a:xfrm>
              <a:off x="10383382" y="296582"/>
              <a:ext cx="309600" cy="309600"/>
            </a:xfrm>
            <a:prstGeom prst="rect">
              <a:avLst/>
            </a:prstGeom>
            <a:solidFill>
              <a:srgbClr val="F1A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0" name="Picture 2" descr="C:\Users\dakulichev\Desktop\Personal Folders\Deliverables\MD Clinics\Template\Logo_White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2576" y="648941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56157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rgbClr val="E57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rgbClr val="6D1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rgbClr val="B92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smtClean="0">
                <a:solidFill>
                  <a:prstClr val="white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600" dirty="0">
              <a:solidFill>
                <a:prstClr val="white"/>
              </a:solidFill>
              <a:latin typeface="HelveticaNeueCyr-Thin"/>
              <a:cs typeface="HelveticaNeueCyr-Thin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409778622"/>
              </p:ext>
            </p:extLst>
          </p:nvPr>
        </p:nvGraphicFramePr>
        <p:xfrm>
          <a:off x="3" y="930694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091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10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244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3E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C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C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3E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244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101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0914"/>
                    </a:solidFill>
                  </a:tcPr>
                </a:tc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0073782" y="1899"/>
            <a:ext cx="309600" cy="309601"/>
          </a:xfrm>
          <a:prstGeom prst="rect">
            <a:avLst/>
          </a:prstGeom>
          <a:solidFill>
            <a:srgbClr val="DA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383383" y="621099"/>
            <a:ext cx="309600" cy="309601"/>
          </a:xfrm>
          <a:prstGeom prst="rect">
            <a:avLst/>
          </a:prstGeom>
          <a:solidFill>
            <a:srgbClr val="E4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383383" y="311498"/>
            <a:ext cx="309600" cy="309601"/>
          </a:xfrm>
          <a:prstGeom prst="rect">
            <a:avLst/>
          </a:prstGeom>
          <a:solidFill>
            <a:srgbClr val="881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073782" y="311498"/>
            <a:ext cx="309600" cy="309601"/>
          </a:xfrm>
          <a:prstGeom prst="rect">
            <a:avLst/>
          </a:prstGeom>
          <a:solidFill>
            <a:srgbClr val="E47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383383" y="1899"/>
            <a:ext cx="309600" cy="309601"/>
          </a:xfrm>
          <a:prstGeom prst="rect">
            <a:avLst/>
          </a:prstGeom>
          <a:solidFill>
            <a:srgbClr val="B92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9764182" y="1899"/>
            <a:ext cx="309600" cy="309601"/>
            <a:chOff x="10381518" y="606182"/>
            <a:chExt cx="309600" cy="309600"/>
          </a:xfrm>
        </p:grpSpPr>
        <p:sp>
          <p:nvSpPr>
            <p:cNvPr id="58" name="Rectangle 57"/>
            <p:cNvSpPr/>
            <p:nvPr/>
          </p:nvSpPr>
          <p:spPr>
            <a:xfrm>
              <a:off x="10381518" y="606182"/>
              <a:ext cx="309600" cy="309600"/>
            </a:xfrm>
            <a:prstGeom prst="rect">
              <a:avLst/>
            </a:prstGeom>
            <a:solidFill>
              <a:srgbClr val="310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4" name="Picture 2" descr="C:\Users\dakulichev\Desktop\Personal Folders\Deliverables\MD Clinics\Template\Logo_White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712" y="648941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099628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smtClean="0">
                <a:solidFill>
                  <a:prstClr val="white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600" dirty="0">
              <a:solidFill>
                <a:prstClr val="white"/>
              </a:solidFill>
              <a:latin typeface="HelveticaNeueCyr-Thin"/>
              <a:cs typeface="HelveticaNeueCyr-Thin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3093940306"/>
              </p:ext>
            </p:extLst>
          </p:nvPr>
        </p:nvGraphicFramePr>
        <p:xfrm>
          <a:off x="3" y="931005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0381519" y="621410"/>
            <a:ext cx="309600" cy="3096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071919" y="1899"/>
            <a:ext cx="309600" cy="3096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074300" y="311809"/>
            <a:ext cx="309600" cy="3096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763719" y="1899"/>
            <a:ext cx="309600" cy="3096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381519" y="1899"/>
            <a:ext cx="309600" cy="3096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383804" y="311809"/>
            <a:ext cx="309600" cy="309601"/>
            <a:chOff x="9764182" y="606182"/>
            <a:chExt cx="309600" cy="309600"/>
          </a:xfrm>
        </p:grpSpPr>
        <p:sp>
          <p:nvSpPr>
            <p:cNvPr id="61" name="Rectangle 60"/>
            <p:cNvSpPr/>
            <p:nvPr/>
          </p:nvSpPr>
          <p:spPr>
            <a:xfrm>
              <a:off x="9764182" y="606182"/>
              <a:ext cx="309600" cy="309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5" name="Picture 2" descr="C:\Users\dakulichev\Desktop\Personal Folders\Deliverables\MD Clinics\Template\Logo_White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4130" y="656212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1889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10383804" y="6942068"/>
            <a:ext cx="309600" cy="3096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rgbClr val="4AA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smtClean="0">
                <a:solidFill>
                  <a:prstClr val="white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600" dirty="0">
              <a:solidFill>
                <a:prstClr val="white"/>
              </a:solidFill>
              <a:latin typeface="HelveticaNeueCyr-Thin"/>
              <a:cs typeface="HelveticaNeueCyr-Thin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983681336"/>
              </p:ext>
            </p:extLst>
          </p:nvPr>
        </p:nvGraphicFramePr>
        <p:xfrm>
          <a:off x="3" y="930694"/>
          <a:ext cx="10693396" cy="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  <a:gridCol w="972126"/>
              </a:tblGrid>
              <a:tr h="36000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0381519" y="621099"/>
            <a:ext cx="309600" cy="3096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381519" y="311498"/>
            <a:ext cx="309600" cy="309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071919" y="311498"/>
            <a:ext cx="309600" cy="3096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383383" y="1899"/>
            <a:ext cx="309600" cy="309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071919" y="1899"/>
            <a:ext cx="309600" cy="309601"/>
          </a:xfrm>
          <a:prstGeom prst="rect">
            <a:avLst/>
          </a:prstGeom>
          <a:solidFill>
            <a:srgbClr val="173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762322" y="1899"/>
            <a:ext cx="581813" cy="309601"/>
            <a:chOff x="10073782" y="296582"/>
            <a:chExt cx="581813" cy="309600"/>
          </a:xfrm>
        </p:grpSpPr>
        <p:sp>
          <p:nvSpPr>
            <p:cNvPr id="64" name="Rectangle 63"/>
            <p:cNvSpPr/>
            <p:nvPr/>
          </p:nvSpPr>
          <p:spPr>
            <a:xfrm>
              <a:off x="10073782" y="296582"/>
              <a:ext cx="309600" cy="309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5" name="Picture 2" descr="C:\Users\dakulichev\Desktop\Personal Folders\Deliverables\MD Clinics\Template\Logo_White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4383" y="339341"/>
              <a:ext cx="231212" cy="224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99496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383804" y="7251667"/>
            <a:ext cx="309600" cy="30960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0383707" y="6942068"/>
            <a:ext cx="309600" cy="309601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236053" y="7096867"/>
            <a:ext cx="309600" cy="30960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600" smtClean="0">
                <a:solidFill>
                  <a:prstClr val="black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600" dirty="0">
              <a:solidFill>
                <a:prstClr val="black"/>
              </a:solidFill>
              <a:latin typeface="HelveticaNeueCyr-Thin"/>
              <a:cs typeface="HelveticaNeueCyr-Thin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902293" y="252241"/>
            <a:ext cx="1636436" cy="415418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r>
              <a:rPr lang="ru-RU" sz="2100" dirty="0" smtClean="0">
                <a:solidFill>
                  <a:prstClr val="black"/>
                </a:solidFill>
                <a:latin typeface="HelveticaNeueCyr-Thin"/>
                <a:cs typeface="HelveticaNeueCyr-Thin"/>
              </a:rPr>
              <a:t>КОНТАКТЫ</a:t>
            </a:r>
            <a:endParaRPr lang="en-US" sz="2100" dirty="0">
              <a:solidFill>
                <a:prstClr val="black"/>
              </a:solidFill>
              <a:latin typeface="HelveticaNeueCyr-Thin"/>
              <a:cs typeface="HelveticaNeueCyr-Thin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564331" y="-691"/>
            <a:ext cx="1238400" cy="12384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4822449" y="240278"/>
            <a:ext cx="2340357" cy="88734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ru-RU" sz="1300" dirty="0" smtClean="0">
                <a:solidFill>
                  <a:prstClr val="black"/>
                </a:solidFill>
                <a:latin typeface="HelveticaNeueCyr-Light"/>
                <a:cs typeface="HelveticaNeueCyr-Light"/>
              </a:rPr>
              <a:t>117209, Москва, </a:t>
            </a:r>
            <a:r>
              <a:rPr lang="en-US" sz="1300" dirty="0" smtClean="0">
                <a:solidFill>
                  <a:prstClr val="black"/>
                </a:solidFill>
                <a:latin typeface="HelveticaNeueCyr-Light"/>
                <a:cs typeface="HelveticaNeueCyr-Light"/>
              </a:rPr>
              <a:t/>
            </a:r>
            <a:br>
              <a:rPr lang="en-US" sz="1300" dirty="0" smtClean="0">
                <a:solidFill>
                  <a:prstClr val="black"/>
                </a:solidFill>
                <a:latin typeface="HelveticaNeueCyr-Light"/>
                <a:cs typeface="HelveticaNeueCyr-Light"/>
              </a:rPr>
            </a:br>
            <a:r>
              <a:rPr lang="ru-RU" sz="1300" dirty="0" smtClean="0">
                <a:solidFill>
                  <a:prstClr val="black"/>
                </a:solidFill>
                <a:latin typeface="HelveticaNeueCyr-Light"/>
                <a:cs typeface="HelveticaNeueCyr-Light"/>
              </a:rPr>
              <a:t>Севастопольский пр</a:t>
            </a:r>
            <a:r>
              <a:rPr lang="en-US" sz="1300" dirty="0" smtClean="0">
                <a:solidFill>
                  <a:prstClr val="black"/>
                </a:solidFill>
                <a:latin typeface="HelveticaNeueCyr-Light"/>
                <a:cs typeface="HelveticaNeueCyr-Light"/>
              </a:rPr>
              <a:t>-</a:t>
            </a:r>
            <a:r>
              <a:rPr lang="ru-RU" sz="1300" dirty="0" smtClean="0">
                <a:solidFill>
                  <a:prstClr val="black"/>
                </a:solidFill>
                <a:latin typeface="HelveticaNeueCyr-Light"/>
                <a:cs typeface="HelveticaNeueCyr-Light"/>
              </a:rPr>
              <a:t>т, 24</a:t>
            </a:r>
            <a:r>
              <a:rPr lang="en-US" sz="1300" dirty="0" smtClean="0">
                <a:solidFill>
                  <a:prstClr val="black"/>
                </a:solidFill>
                <a:latin typeface="HelveticaNeueCyr-Light"/>
                <a:cs typeface="HelveticaNeueCyr-Light"/>
              </a:rPr>
              <a:t>/</a:t>
            </a:r>
            <a:r>
              <a:rPr lang="ru-RU" sz="1300" dirty="0" smtClean="0">
                <a:solidFill>
                  <a:prstClr val="black"/>
                </a:solidFill>
                <a:latin typeface="HelveticaNeueCyr-Light"/>
                <a:cs typeface="HelveticaNeueCyr-Light"/>
              </a:rPr>
              <a:t>1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sz="1300" dirty="0" smtClean="0">
                <a:solidFill>
                  <a:prstClr val="black"/>
                </a:solidFill>
                <a:latin typeface="HelveticaNeueCyr-Light"/>
                <a:cs typeface="HelveticaNeueCyr-Light"/>
              </a:rPr>
              <a:t>www.mcclinics.ru</a:t>
            </a:r>
            <a:br>
              <a:rPr lang="en-US" sz="1300" dirty="0" smtClean="0">
                <a:solidFill>
                  <a:prstClr val="black"/>
                </a:solidFill>
                <a:latin typeface="HelveticaNeueCyr-Light"/>
                <a:cs typeface="HelveticaNeueCyr-Light"/>
              </a:rPr>
            </a:br>
            <a:r>
              <a:rPr lang="en-US" sz="1300" dirty="0" smtClean="0">
                <a:solidFill>
                  <a:prstClr val="black"/>
                </a:solidFill>
                <a:latin typeface="HelveticaNeueCyr-Light"/>
                <a:cs typeface="HelveticaNeueCyr-Light"/>
              </a:rPr>
              <a:t>ir@mospmc.ru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5155157" y="1979042"/>
            <a:ext cx="3228148" cy="1809716"/>
            <a:chOff x="5155156" y="1979041"/>
            <a:chExt cx="3228150" cy="1809713"/>
          </a:xfrm>
        </p:grpSpPr>
        <p:sp>
          <p:nvSpPr>
            <p:cNvPr id="35" name="Прямоугольник 4"/>
            <p:cNvSpPr/>
            <p:nvPr/>
          </p:nvSpPr>
          <p:spPr>
            <a:xfrm>
              <a:off x="6412213" y="1979041"/>
              <a:ext cx="1971093" cy="1809713"/>
            </a:xfrm>
            <a:prstGeom prst="rect">
              <a:avLst/>
            </a:prstGeom>
          </p:spPr>
          <p:txBody>
            <a:bodyPr wrap="square" lIns="91431" tIns="45715" rIns="91431" bIns="45715">
              <a:spAutoFit/>
            </a:bodyPr>
            <a:lstStyle/>
            <a:p>
              <a:pPr>
                <a:lnSpc>
                  <a:spcPct val="110000"/>
                </a:lnSpc>
                <a:buClr>
                  <a:srgbClr val="EDCC61"/>
                </a:buClr>
              </a:pPr>
              <a:r>
                <a:rPr lang="ru-RU" sz="1400" dirty="0" smtClean="0">
                  <a:solidFill>
                    <a:prstClr val="black"/>
                  </a:solidFill>
                  <a:latin typeface="HelveticaNeueCyr-Black"/>
                  <a:cs typeface="HelveticaNeueCyr-Black"/>
                </a:rPr>
                <a:t>Елена Романова</a:t>
              </a:r>
              <a:endParaRPr lang="en-US" sz="1400" dirty="0" smtClean="0">
                <a:solidFill>
                  <a:prstClr val="black"/>
                </a:solidFill>
                <a:latin typeface="HelveticaNeueCyr-Black"/>
                <a:cs typeface="HelveticaNeueCyr-Black"/>
              </a:endParaRPr>
            </a:p>
            <a:p>
              <a:pPr>
                <a:lnSpc>
                  <a:spcPct val="110000"/>
                </a:lnSpc>
                <a:buClr>
                  <a:srgbClr val="EDCC61"/>
                </a:buClr>
              </a:pPr>
              <a:r>
                <a:rPr lang="ru-RU" sz="1300" dirty="0" smtClean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>Глава Департамента</a:t>
              </a:r>
              <a:br>
                <a:rPr lang="ru-RU" sz="1300" dirty="0" smtClean="0">
                  <a:solidFill>
                    <a:prstClr val="black"/>
                  </a:solidFill>
                  <a:latin typeface="HelveticaNeueCyr-Light"/>
                  <a:cs typeface="HelveticaNeueCyr-Light"/>
                </a:rPr>
              </a:br>
              <a:r>
                <a:rPr lang="ru-RU" sz="1300" dirty="0" smtClean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>по работе с инвесторами</a:t>
              </a:r>
            </a:p>
            <a:p>
              <a:pPr>
                <a:lnSpc>
                  <a:spcPct val="110000"/>
                </a:lnSpc>
                <a:buClr>
                  <a:srgbClr val="EDCC61"/>
                </a:buClr>
              </a:pPr>
              <a:endParaRPr lang="ru-RU" sz="1300" dirty="0">
                <a:solidFill>
                  <a:prstClr val="black"/>
                </a:solidFill>
                <a:latin typeface="HelveticaNeueCyr-Light"/>
                <a:cs typeface="HelveticaNeueCyr-Light"/>
              </a:endParaRPr>
            </a:p>
            <a:p>
              <a:r>
                <a:rPr lang="ru-RU" sz="1300" dirty="0" smtClean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>+</a:t>
              </a:r>
              <a:r>
                <a:rPr lang="ru-RU" sz="1300" dirty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>7 495 331 41 20</a:t>
              </a:r>
              <a:br>
                <a:rPr lang="ru-RU" sz="1300" dirty="0">
                  <a:solidFill>
                    <a:prstClr val="black"/>
                  </a:solidFill>
                  <a:latin typeface="HelveticaNeueCyr-Light"/>
                  <a:cs typeface="HelveticaNeueCyr-Light"/>
                </a:rPr>
              </a:br>
              <a:r>
                <a:rPr lang="en-US" sz="1300" dirty="0" smtClean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>e.romanova@mcclinics.ru</a:t>
              </a:r>
              <a:endParaRPr lang="ru-RU" sz="1300" dirty="0">
                <a:solidFill>
                  <a:prstClr val="black"/>
                </a:solidFill>
                <a:latin typeface="HelveticaNeueCyr-Light"/>
                <a:cs typeface="HelveticaNeueCyr-Ligh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55156" y="2070100"/>
              <a:ext cx="1224000" cy="1332000"/>
            </a:xfrm>
            <a:prstGeom prst="rect">
              <a:avLst/>
            </a:prstGeom>
            <a:noFill/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Helvetica-4-Light" pitchFamily="82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405086" y="2247353"/>
              <a:ext cx="738540" cy="846394"/>
              <a:chOff x="6646863" y="3451225"/>
              <a:chExt cx="1282700" cy="1470025"/>
            </a:xfrm>
          </p:grpSpPr>
          <p:sp>
            <p:nvSpPr>
              <p:cNvPr id="39" name="Freeform 38"/>
              <p:cNvSpPr>
                <a:spLocks noEditPoints="1"/>
              </p:cNvSpPr>
              <p:nvPr/>
            </p:nvSpPr>
            <p:spPr bwMode="auto">
              <a:xfrm>
                <a:off x="6865938" y="3451225"/>
                <a:ext cx="827088" cy="763588"/>
              </a:xfrm>
              <a:custGeom>
                <a:avLst/>
                <a:gdLst>
                  <a:gd name="T0" fmla="*/ 51 w 220"/>
                  <a:gd name="T1" fmla="*/ 201 h 202"/>
                  <a:gd name="T2" fmla="*/ 69 w 220"/>
                  <a:gd name="T3" fmla="*/ 192 h 202"/>
                  <a:gd name="T4" fmla="*/ 22 w 220"/>
                  <a:gd name="T5" fmla="*/ 185 h 202"/>
                  <a:gd name="T6" fmla="*/ 21 w 220"/>
                  <a:gd name="T7" fmla="*/ 182 h 202"/>
                  <a:gd name="T8" fmla="*/ 10 w 220"/>
                  <a:gd name="T9" fmla="*/ 164 h 202"/>
                  <a:gd name="T10" fmla="*/ 30 w 220"/>
                  <a:gd name="T11" fmla="*/ 136 h 202"/>
                  <a:gd name="T12" fmla="*/ 24 w 220"/>
                  <a:gd name="T13" fmla="*/ 112 h 202"/>
                  <a:gd name="T14" fmla="*/ 29 w 220"/>
                  <a:gd name="T15" fmla="*/ 111 h 202"/>
                  <a:gd name="T16" fmla="*/ 30 w 220"/>
                  <a:gd name="T17" fmla="*/ 125 h 202"/>
                  <a:gd name="T18" fmla="*/ 41 w 220"/>
                  <a:gd name="T19" fmla="*/ 139 h 202"/>
                  <a:gd name="T20" fmla="*/ 43 w 220"/>
                  <a:gd name="T21" fmla="*/ 141 h 202"/>
                  <a:gd name="T22" fmla="*/ 109 w 220"/>
                  <a:gd name="T23" fmla="*/ 202 h 202"/>
                  <a:gd name="T24" fmla="*/ 175 w 220"/>
                  <a:gd name="T25" fmla="*/ 140 h 202"/>
                  <a:gd name="T26" fmla="*/ 177 w 220"/>
                  <a:gd name="T27" fmla="*/ 139 h 202"/>
                  <a:gd name="T28" fmla="*/ 188 w 220"/>
                  <a:gd name="T29" fmla="*/ 125 h 202"/>
                  <a:gd name="T30" fmla="*/ 186 w 220"/>
                  <a:gd name="T31" fmla="*/ 108 h 202"/>
                  <a:gd name="T32" fmla="*/ 184 w 220"/>
                  <a:gd name="T33" fmla="*/ 108 h 202"/>
                  <a:gd name="T34" fmla="*/ 181 w 220"/>
                  <a:gd name="T35" fmla="*/ 106 h 202"/>
                  <a:gd name="T36" fmla="*/ 181 w 220"/>
                  <a:gd name="T37" fmla="*/ 104 h 202"/>
                  <a:gd name="T38" fmla="*/ 190 w 220"/>
                  <a:gd name="T39" fmla="*/ 100 h 202"/>
                  <a:gd name="T40" fmla="*/ 193 w 220"/>
                  <a:gd name="T41" fmla="*/ 112 h 202"/>
                  <a:gd name="T42" fmla="*/ 191 w 220"/>
                  <a:gd name="T43" fmla="*/ 129 h 202"/>
                  <a:gd name="T44" fmla="*/ 211 w 220"/>
                  <a:gd name="T45" fmla="*/ 164 h 202"/>
                  <a:gd name="T46" fmla="*/ 200 w 220"/>
                  <a:gd name="T47" fmla="*/ 182 h 202"/>
                  <a:gd name="T48" fmla="*/ 198 w 220"/>
                  <a:gd name="T49" fmla="*/ 185 h 202"/>
                  <a:gd name="T50" fmla="*/ 149 w 220"/>
                  <a:gd name="T51" fmla="*/ 191 h 202"/>
                  <a:gd name="T52" fmla="*/ 169 w 220"/>
                  <a:gd name="T53" fmla="*/ 201 h 202"/>
                  <a:gd name="T54" fmla="*/ 206 w 220"/>
                  <a:gd name="T55" fmla="*/ 186 h 202"/>
                  <a:gd name="T56" fmla="*/ 211 w 220"/>
                  <a:gd name="T57" fmla="*/ 158 h 202"/>
                  <a:gd name="T58" fmla="*/ 198 w 220"/>
                  <a:gd name="T59" fmla="*/ 126 h 202"/>
                  <a:gd name="T60" fmla="*/ 210 w 220"/>
                  <a:gd name="T61" fmla="*/ 73 h 202"/>
                  <a:gd name="T62" fmla="*/ 193 w 220"/>
                  <a:gd name="T63" fmla="*/ 54 h 202"/>
                  <a:gd name="T64" fmla="*/ 193 w 220"/>
                  <a:gd name="T65" fmla="*/ 54 h 202"/>
                  <a:gd name="T66" fmla="*/ 111 w 220"/>
                  <a:gd name="T67" fmla="*/ 0 h 202"/>
                  <a:gd name="T68" fmla="*/ 49 w 220"/>
                  <a:gd name="T69" fmla="*/ 24 h 202"/>
                  <a:gd name="T70" fmla="*/ 25 w 220"/>
                  <a:gd name="T71" fmla="*/ 92 h 202"/>
                  <a:gd name="T72" fmla="*/ 23 w 220"/>
                  <a:gd name="T73" fmla="*/ 145 h 202"/>
                  <a:gd name="T74" fmla="*/ 5 w 220"/>
                  <a:gd name="T75" fmla="*/ 158 h 202"/>
                  <a:gd name="T76" fmla="*/ 17 w 220"/>
                  <a:gd name="T77" fmla="*/ 189 h 202"/>
                  <a:gd name="T78" fmla="*/ 109 w 220"/>
                  <a:gd name="T79" fmla="*/ 7 h 202"/>
                  <a:gd name="T80" fmla="*/ 165 w 220"/>
                  <a:gd name="T81" fmla="*/ 20 h 202"/>
                  <a:gd name="T82" fmla="*/ 186 w 220"/>
                  <a:gd name="T83" fmla="*/ 54 h 202"/>
                  <a:gd name="T84" fmla="*/ 203 w 220"/>
                  <a:gd name="T85" fmla="*/ 77 h 202"/>
                  <a:gd name="T86" fmla="*/ 190 w 220"/>
                  <a:gd name="T87" fmla="*/ 91 h 202"/>
                  <a:gd name="T88" fmla="*/ 130 w 220"/>
                  <a:gd name="T89" fmla="*/ 91 h 202"/>
                  <a:gd name="T90" fmla="*/ 81 w 220"/>
                  <a:gd name="T91" fmla="*/ 54 h 202"/>
                  <a:gd name="T92" fmla="*/ 75 w 220"/>
                  <a:gd name="T93" fmla="*/ 55 h 202"/>
                  <a:gd name="T94" fmla="*/ 39 w 220"/>
                  <a:gd name="T95" fmla="*/ 114 h 202"/>
                  <a:gd name="T96" fmla="*/ 33 w 220"/>
                  <a:gd name="T97" fmla="*/ 100 h 202"/>
                  <a:gd name="T98" fmla="*/ 54 w 220"/>
                  <a:gd name="T99" fmla="*/ 2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0" h="202">
                    <a:moveTo>
                      <a:pt x="17" y="189"/>
                    </a:moveTo>
                    <a:cubicBezTo>
                      <a:pt x="24" y="197"/>
                      <a:pt x="37" y="201"/>
                      <a:pt x="51" y="201"/>
                    </a:cubicBezTo>
                    <a:cubicBezTo>
                      <a:pt x="59" y="201"/>
                      <a:pt x="68" y="199"/>
                      <a:pt x="76" y="197"/>
                    </a:cubicBezTo>
                    <a:cubicBezTo>
                      <a:pt x="74" y="195"/>
                      <a:pt x="72" y="194"/>
                      <a:pt x="69" y="192"/>
                    </a:cubicBezTo>
                    <a:cubicBezTo>
                      <a:pt x="63" y="193"/>
                      <a:pt x="57" y="194"/>
                      <a:pt x="51" y="194"/>
                    </a:cubicBezTo>
                    <a:cubicBezTo>
                      <a:pt x="39" y="194"/>
                      <a:pt x="28" y="191"/>
                      <a:pt x="22" y="185"/>
                    </a:cubicBezTo>
                    <a:cubicBezTo>
                      <a:pt x="22" y="184"/>
                      <a:pt x="21" y="183"/>
                      <a:pt x="21" y="182"/>
                    </a:cubicBezTo>
                    <a:cubicBezTo>
                      <a:pt x="21" y="182"/>
                      <a:pt x="21" y="182"/>
                      <a:pt x="21" y="182"/>
                    </a:cubicBezTo>
                    <a:cubicBezTo>
                      <a:pt x="11" y="167"/>
                      <a:pt x="8" y="164"/>
                      <a:pt x="8" y="164"/>
                    </a:cubicBezTo>
                    <a:cubicBezTo>
                      <a:pt x="9" y="164"/>
                      <a:pt x="9" y="164"/>
                      <a:pt x="10" y="164"/>
                    </a:cubicBezTo>
                    <a:cubicBezTo>
                      <a:pt x="15" y="164"/>
                      <a:pt x="25" y="164"/>
                      <a:pt x="29" y="147"/>
                    </a:cubicBezTo>
                    <a:cubicBezTo>
                      <a:pt x="30" y="144"/>
                      <a:pt x="30" y="141"/>
                      <a:pt x="30" y="136"/>
                    </a:cubicBezTo>
                    <a:cubicBezTo>
                      <a:pt x="28" y="134"/>
                      <a:pt x="26" y="130"/>
                      <a:pt x="25" y="126"/>
                    </a:cubicBezTo>
                    <a:cubicBezTo>
                      <a:pt x="24" y="121"/>
                      <a:pt x="23" y="116"/>
                      <a:pt x="24" y="112"/>
                    </a:cubicBezTo>
                    <a:cubicBezTo>
                      <a:pt x="24" y="109"/>
                      <a:pt x="26" y="106"/>
                      <a:pt x="27" y="105"/>
                    </a:cubicBezTo>
                    <a:cubicBezTo>
                      <a:pt x="28" y="107"/>
                      <a:pt x="29" y="109"/>
                      <a:pt x="29" y="111"/>
                    </a:cubicBezTo>
                    <a:cubicBezTo>
                      <a:pt x="29" y="111"/>
                      <a:pt x="29" y="112"/>
                      <a:pt x="29" y="113"/>
                    </a:cubicBezTo>
                    <a:cubicBezTo>
                      <a:pt x="28" y="116"/>
                      <a:pt x="29" y="121"/>
                      <a:pt x="30" y="125"/>
                    </a:cubicBezTo>
                    <a:cubicBezTo>
                      <a:pt x="31" y="129"/>
                      <a:pt x="33" y="133"/>
                      <a:pt x="35" y="136"/>
                    </a:cubicBezTo>
                    <a:cubicBezTo>
                      <a:pt x="37" y="138"/>
                      <a:pt x="39" y="139"/>
                      <a:pt x="41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9" y="159"/>
                      <a:pt x="58" y="175"/>
                      <a:pt x="70" y="186"/>
                    </a:cubicBezTo>
                    <a:cubicBezTo>
                      <a:pt x="81" y="196"/>
                      <a:pt x="95" y="202"/>
                      <a:pt x="109" y="202"/>
                    </a:cubicBezTo>
                    <a:cubicBezTo>
                      <a:pt x="124" y="202"/>
                      <a:pt x="138" y="196"/>
                      <a:pt x="149" y="186"/>
                    </a:cubicBezTo>
                    <a:cubicBezTo>
                      <a:pt x="161" y="175"/>
                      <a:pt x="170" y="159"/>
                      <a:pt x="175" y="140"/>
                    </a:cubicBezTo>
                    <a:cubicBezTo>
                      <a:pt x="176" y="139"/>
                      <a:pt x="176" y="139"/>
                      <a:pt x="176" y="139"/>
                    </a:cubicBezTo>
                    <a:cubicBezTo>
                      <a:pt x="177" y="139"/>
                      <a:pt x="177" y="139"/>
                      <a:pt x="177" y="139"/>
                    </a:cubicBezTo>
                    <a:cubicBezTo>
                      <a:pt x="179" y="139"/>
                      <a:pt x="181" y="137"/>
                      <a:pt x="183" y="135"/>
                    </a:cubicBezTo>
                    <a:cubicBezTo>
                      <a:pt x="185" y="133"/>
                      <a:pt x="187" y="129"/>
                      <a:pt x="188" y="125"/>
                    </a:cubicBezTo>
                    <a:cubicBezTo>
                      <a:pt x="189" y="121"/>
                      <a:pt x="189" y="116"/>
                      <a:pt x="189" y="113"/>
                    </a:cubicBezTo>
                    <a:cubicBezTo>
                      <a:pt x="188" y="110"/>
                      <a:pt x="187" y="108"/>
                      <a:pt x="186" y="108"/>
                    </a:cubicBezTo>
                    <a:cubicBezTo>
                      <a:pt x="185" y="108"/>
                      <a:pt x="185" y="108"/>
                      <a:pt x="185" y="108"/>
                    </a:cubicBezTo>
                    <a:cubicBezTo>
                      <a:pt x="184" y="108"/>
                      <a:pt x="184" y="108"/>
                      <a:pt x="184" y="108"/>
                    </a:cubicBezTo>
                    <a:cubicBezTo>
                      <a:pt x="181" y="109"/>
                      <a:pt x="181" y="109"/>
                      <a:pt x="181" y="109"/>
                    </a:cubicBezTo>
                    <a:cubicBezTo>
                      <a:pt x="181" y="106"/>
                      <a:pt x="181" y="106"/>
                      <a:pt x="181" y="106"/>
                    </a:cubicBezTo>
                    <a:cubicBezTo>
                      <a:pt x="181" y="105"/>
                      <a:pt x="181" y="105"/>
                      <a:pt x="181" y="105"/>
                    </a:cubicBezTo>
                    <a:cubicBezTo>
                      <a:pt x="181" y="104"/>
                      <a:pt x="181" y="104"/>
                      <a:pt x="181" y="104"/>
                    </a:cubicBezTo>
                    <a:cubicBezTo>
                      <a:pt x="183" y="104"/>
                      <a:pt x="185" y="103"/>
                      <a:pt x="188" y="101"/>
                    </a:cubicBezTo>
                    <a:cubicBezTo>
                      <a:pt x="189" y="101"/>
                      <a:pt x="189" y="100"/>
                      <a:pt x="190" y="100"/>
                    </a:cubicBezTo>
                    <a:cubicBezTo>
                      <a:pt x="190" y="101"/>
                      <a:pt x="190" y="103"/>
                      <a:pt x="190" y="106"/>
                    </a:cubicBezTo>
                    <a:cubicBezTo>
                      <a:pt x="192" y="107"/>
                      <a:pt x="193" y="109"/>
                      <a:pt x="193" y="112"/>
                    </a:cubicBezTo>
                    <a:cubicBezTo>
                      <a:pt x="194" y="116"/>
                      <a:pt x="193" y="121"/>
                      <a:pt x="192" y="126"/>
                    </a:cubicBezTo>
                    <a:cubicBezTo>
                      <a:pt x="191" y="127"/>
                      <a:pt x="191" y="128"/>
                      <a:pt x="191" y="129"/>
                    </a:cubicBezTo>
                    <a:cubicBezTo>
                      <a:pt x="191" y="138"/>
                      <a:pt x="191" y="145"/>
                      <a:pt x="192" y="147"/>
                    </a:cubicBezTo>
                    <a:cubicBezTo>
                      <a:pt x="196" y="165"/>
                      <a:pt x="206" y="165"/>
                      <a:pt x="211" y="164"/>
                    </a:cubicBezTo>
                    <a:cubicBezTo>
                      <a:pt x="212" y="164"/>
                      <a:pt x="212" y="164"/>
                      <a:pt x="212" y="164"/>
                    </a:cubicBezTo>
                    <a:cubicBezTo>
                      <a:pt x="213" y="165"/>
                      <a:pt x="209" y="167"/>
                      <a:pt x="200" y="182"/>
                    </a:cubicBezTo>
                    <a:cubicBezTo>
                      <a:pt x="200" y="182"/>
                      <a:pt x="200" y="182"/>
                      <a:pt x="200" y="182"/>
                    </a:cubicBezTo>
                    <a:cubicBezTo>
                      <a:pt x="199" y="183"/>
                      <a:pt x="199" y="184"/>
                      <a:pt x="198" y="185"/>
                    </a:cubicBezTo>
                    <a:cubicBezTo>
                      <a:pt x="192" y="191"/>
                      <a:pt x="181" y="194"/>
                      <a:pt x="169" y="194"/>
                    </a:cubicBezTo>
                    <a:cubicBezTo>
                      <a:pt x="163" y="194"/>
                      <a:pt x="156" y="193"/>
                      <a:pt x="149" y="191"/>
                    </a:cubicBezTo>
                    <a:cubicBezTo>
                      <a:pt x="147" y="193"/>
                      <a:pt x="145" y="195"/>
                      <a:pt x="142" y="196"/>
                    </a:cubicBezTo>
                    <a:cubicBezTo>
                      <a:pt x="151" y="199"/>
                      <a:pt x="160" y="201"/>
                      <a:pt x="169" y="201"/>
                    </a:cubicBezTo>
                    <a:cubicBezTo>
                      <a:pt x="183" y="201"/>
                      <a:pt x="196" y="197"/>
                      <a:pt x="203" y="189"/>
                    </a:cubicBezTo>
                    <a:cubicBezTo>
                      <a:pt x="204" y="188"/>
                      <a:pt x="205" y="187"/>
                      <a:pt x="206" y="186"/>
                    </a:cubicBezTo>
                    <a:cubicBezTo>
                      <a:pt x="218" y="166"/>
                      <a:pt x="220" y="161"/>
                      <a:pt x="216" y="158"/>
                    </a:cubicBezTo>
                    <a:cubicBezTo>
                      <a:pt x="214" y="158"/>
                      <a:pt x="213" y="158"/>
                      <a:pt x="211" y="158"/>
                    </a:cubicBezTo>
                    <a:cubicBezTo>
                      <a:pt x="208" y="158"/>
                      <a:pt x="202" y="158"/>
                      <a:pt x="198" y="145"/>
                    </a:cubicBezTo>
                    <a:cubicBezTo>
                      <a:pt x="198" y="144"/>
                      <a:pt x="198" y="136"/>
                      <a:pt x="198" y="126"/>
                    </a:cubicBezTo>
                    <a:cubicBezTo>
                      <a:pt x="198" y="115"/>
                      <a:pt x="197" y="102"/>
                      <a:pt x="196" y="95"/>
                    </a:cubicBezTo>
                    <a:cubicBezTo>
                      <a:pt x="211" y="82"/>
                      <a:pt x="213" y="76"/>
                      <a:pt x="210" y="73"/>
                    </a:cubicBezTo>
                    <a:cubicBezTo>
                      <a:pt x="209" y="71"/>
                      <a:pt x="207" y="71"/>
                      <a:pt x="204" y="70"/>
                    </a:cubicBezTo>
                    <a:cubicBezTo>
                      <a:pt x="200" y="69"/>
                      <a:pt x="192" y="67"/>
                      <a:pt x="193" y="54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93" y="36"/>
                      <a:pt x="183" y="23"/>
                      <a:pt x="168" y="14"/>
                    </a:cubicBezTo>
                    <a:cubicBezTo>
                      <a:pt x="154" y="5"/>
                      <a:pt x="134" y="0"/>
                      <a:pt x="11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6" y="0"/>
                      <a:pt x="65" y="9"/>
                      <a:pt x="49" y="24"/>
                    </a:cubicBezTo>
                    <a:cubicBezTo>
                      <a:pt x="34" y="39"/>
                      <a:pt x="24" y="60"/>
                      <a:pt x="24" y="83"/>
                    </a:cubicBezTo>
                    <a:cubicBezTo>
                      <a:pt x="24" y="86"/>
                      <a:pt x="25" y="89"/>
                      <a:pt x="25" y="92"/>
                    </a:cubicBezTo>
                    <a:cubicBezTo>
                      <a:pt x="21" y="98"/>
                      <a:pt x="22" y="113"/>
                      <a:pt x="23" y="126"/>
                    </a:cubicBezTo>
                    <a:cubicBezTo>
                      <a:pt x="23" y="134"/>
                      <a:pt x="23" y="142"/>
                      <a:pt x="23" y="145"/>
                    </a:cubicBezTo>
                    <a:cubicBezTo>
                      <a:pt x="19" y="157"/>
                      <a:pt x="13" y="157"/>
                      <a:pt x="10" y="157"/>
                    </a:cubicBezTo>
                    <a:cubicBezTo>
                      <a:pt x="8" y="157"/>
                      <a:pt x="6" y="157"/>
                      <a:pt x="5" y="158"/>
                    </a:cubicBezTo>
                    <a:cubicBezTo>
                      <a:pt x="0" y="161"/>
                      <a:pt x="2" y="166"/>
                      <a:pt x="15" y="186"/>
                    </a:cubicBezTo>
                    <a:cubicBezTo>
                      <a:pt x="15" y="187"/>
                      <a:pt x="16" y="188"/>
                      <a:pt x="17" y="189"/>
                    </a:cubicBezTo>
                    <a:close/>
                    <a:moveTo>
                      <a:pt x="54" y="29"/>
                    </a:moveTo>
                    <a:cubicBezTo>
                      <a:pt x="68" y="16"/>
                      <a:pt x="88" y="7"/>
                      <a:pt x="109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32" y="7"/>
                      <a:pt x="151" y="12"/>
                      <a:pt x="165" y="20"/>
                    </a:cubicBezTo>
                    <a:cubicBezTo>
                      <a:pt x="178" y="28"/>
                      <a:pt x="186" y="39"/>
                      <a:pt x="186" y="54"/>
                    </a:cubicBezTo>
                    <a:cubicBezTo>
                      <a:pt x="186" y="54"/>
                      <a:pt x="186" y="54"/>
                      <a:pt x="186" y="54"/>
                    </a:cubicBezTo>
                    <a:cubicBezTo>
                      <a:pt x="186" y="54"/>
                      <a:pt x="186" y="54"/>
                      <a:pt x="186" y="54"/>
                    </a:cubicBezTo>
                    <a:cubicBezTo>
                      <a:pt x="185" y="72"/>
                      <a:pt x="196" y="75"/>
                      <a:pt x="203" y="77"/>
                    </a:cubicBezTo>
                    <a:cubicBezTo>
                      <a:pt x="204" y="77"/>
                      <a:pt x="205" y="77"/>
                      <a:pt x="205" y="78"/>
                    </a:cubicBezTo>
                    <a:cubicBezTo>
                      <a:pt x="205" y="78"/>
                      <a:pt x="202" y="80"/>
                      <a:pt x="190" y="91"/>
                    </a:cubicBezTo>
                    <a:cubicBezTo>
                      <a:pt x="188" y="93"/>
                      <a:pt x="186" y="94"/>
                      <a:pt x="184" y="95"/>
                    </a:cubicBezTo>
                    <a:cubicBezTo>
                      <a:pt x="170" y="103"/>
                      <a:pt x="149" y="99"/>
                      <a:pt x="130" y="91"/>
                    </a:cubicBezTo>
                    <a:cubicBezTo>
                      <a:pt x="111" y="82"/>
                      <a:pt x="94" y="69"/>
                      <a:pt x="85" y="59"/>
                    </a:cubicBezTo>
                    <a:cubicBezTo>
                      <a:pt x="83" y="58"/>
                      <a:pt x="82" y="56"/>
                      <a:pt x="81" y="54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2" y="66"/>
                      <a:pt x="66" y="69"/>
                      <a:pt x="59" y="73"/>
                    </a:cubicBezTo>
                    <a:cubicBezTo>
                      <a:pt x="49" y="79"/>
                      <a:pt x="38" y="84"/>
                      <a:pt x="39" y="114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36" y="110"/>
                      <a:pt x="35" y="105"/>
                      <a:pt x="33" y="100"/>
                    </a:cubicBezTo>
                    <a:cubicBezTo>
                      <a:pt x="32" y="94"/>
                      <a:pt x="31" y="89"/>
                      <a:pt x="31" y="83"/>
                    </a:cubicBezTo>
                    <a:cubicBezTo>
                      <a:pt x="31" y="62"/>
                      <a:pt x="40" y="43"/>
                      <a:pt x="54" y="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6646863" y="4248150"/>
                <a:ext cx="1282700" cy="673100"/>
              </a:xfrm>
              <a:custGeom>
                <a:avLst/>
                <a:gdLst>
                  <a:gd name="T0" fmla="*/ 341 w 341"/>
                  <a:gd name="T1" fmla="*/ 157 h 178"/>
                  <a:gd name="T2" fmla="*/ 335 w 341"/>
                  <a:gd name="T3" fmla="*/ 79 h 178"/>
                  <a:gd name="T4" fmla="*/ 300 w 341"/>
                  <a:gd name="T5" fmla="*/ 31 h 178"/>
                  <a:gd name="T6" fmla="*/ 253 w 341"/>
                  <a:gd name="T7" fmla="*/ 10 h 178"/>
                  <a:gd name="T8" fmla="*/ 253 w 341"/>
                  <a:gd name="T9" fmla="*/ 10 h 178"/>
                  <a:gd name="T10" fmla="*/ 225 w 341"/>
                  <a:gd name="T11" fmla="*/ 4 h 178"/>
                  <a:gd name="T12" fmla="*/ 226 w 341"/>
                  <a:gd name="T13" fmla="*/ 34 h 178"/>
                  <a:gd name="T14" fmla="*/ 226 w 341"/>
                  <a:gd name="T15" fmla="*/ 35 h 178"/>
                  <a:gd name="T16" fmla="*/ 225 w 341"/>
                  <a:gd name="T17" fmla="*/ 36 h 178"/>
                  <a:gd name="T18" fmla="*/ 200 w 341"/>
                  <a:gd name="T19" fmla="*/ 51 h 178"/>
                  <a:gd name="T20" fmla="*/ 210 w 341"/>
                  <a:gd name="T21" fmla="*/ 65 h 178"/>
                  <a:gd name="T22" fmla="*/ 170 w 341"/>
                  <a:gd name="T23" fmla="*/ 116 h 178"/>
                  <a:gd name="T24" fmla="*/ 195 w 341"/>
                  <a:gd name="T25" fmla="*/ 53 h 178"/>
                  <a:gd name="T26" fmla="*/ 196 w 341"/>
                  <a:gd name="T27" fmla="*/ 49 h 178"/>
                  <a:gd name="T28" fmla="*/ 211 w 341"/>
                  <a:gd name="T29" fmla="*/ 2 h 178"/>
                  <a:gd name="T30" fmla="*/ 171 w 341"/>
                  <a:gd name="T31" fmla="*/ 0 h 178"/>
                  <a:gd name="T32" fmla="*/ 168 w 341"/>
                  <a:gd name="T33" fmla="*/ 0 h 178"/>
                  <a:gd name="T34" fmla="*/ 124 w 341"/>
                  <a:gd name="T35" fmla="*/ 3 h 178"/>
                  <a:gd name="T36" fmla="*/ 138 w 341"/>
                  <a:gd name="T37" fmla="*/ 48 h 178"/>
                  <a:gd name="T38" fmla="*/ 165 w 341"/>
                  <a:gd name="T39" fmla="*/ 117 h 178"/>
                  <a:gd name="T40" fmla="*/ 125 w 341"/>
                  <a:gd name="T41" fmla="*/ 66 h 178"/>
                  <a:gd name="T42" fmla="*/ 135 w 341"/>
                  <a:gd name="T43" fmla="*/ 51 h 178"/>
                  <a:gd name="T44" fmla="*/ 110 w 341"/>
                  <a:gd name="T45" fmla="*/ 36 h 178"/>
                  <a:gd name="T46" fmla="*/ 109 w 341"/>
                  <a:gd name="T47" fmla="*/ 35 h 178"/>
                  <a:gd name="T48" fmla="*/ 109 w 341"/>
                  <a:gd name="T49" fmla="*/ 34 h 178"/>
                  <a:gd name="T50" fmla="*/ 110 w 341"/>
                  <a:gd name="T51" fmla="*/ 5 h 178"/>
                  <a:gd name="T52" fmla="*/ 87 w 341"/>
                  <a:gd name="T53" fmla="*/ 10 h 178"/>
                  <a:gd name="T54" fmla="*/ 87 w 341"/>
                  <a:gd name="T55" fmla="*/ 10 h 178"/>
                  <a:gd name="T56" fmla="*/ 40 w 341"/>
                  <a:gd name="T57" fmla="*/ 31 h 178"/>
                  <a:gd name="T58" fmla="*/ 4 w 341"/>
                  <a:gd name="T59" fmla="*/ 79 h 178"/>
                  <a:gd name="T60" fmla="*/ 0 w 341"/>
                  <a:gd name="T61" fmla="*/ 158 h 178"/>
                  <a:gd name="T62" fmla="*/ 170 w 341"/>
                  <a:gd name="T63" fmla="*/ 175 h 178"/>
                  <a:gd name="T64" fmla="*/ 341 w 341"/>
                  <a:gd name="T65" fmla="*/ 15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1" h="178">
                    <a:moveTo>
                      <a:pt x="341" y="157"/>
                    </a:moveTo>
                    <a:cubicBezTo>
                      <a:pt x="335" y="79"/>
                      <a:pt x="335" y="79"/>
                      <a:pt x="335" y="79"/>
                    </a:cubicBezTo>
                    <a:cubicBezTo>
                      <a:pt x="333" y="52"/>
                      <a:pt x="300" y="31"/>
                      <a:pt x="300" y="31"/>
                    </a:cubicBezTo>
                    <a:cubicBezTo>
                      <a:pt x="300" y="31"/>
                      <a:pt x="277" y="18"/>
                      <a:pt x="253" y="10"/>
                    </a:cubicBezTo>
                    <a:cubicBezTo>
                      <a:pt x="253" y="10"/>
                      <a:pt x="253" y="10"/>
                      <a:pt x="253" y="10"/>
                    </a:cubicBezTo>
                    <a:cubicBezTo>
                      <a:pt x="244" y="8"/>
                      <a:pt x="234" y="5"/>
                      <a:pt x="225" y="4"/>
                    </a:cubicBezTo>
                    <a:cubicBezTo>
                      <a:pt x="226" y="34"/>
                      <a:pt x="226" y="34"/>
                      <a:pt x="226" y="34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6"/>
                      <a:pt x="225" y="36"/>
                      <a:pt x="225" y="36"/>
                    </a:cubicBezTo>
                    <a:cubicBezTo>
                      <a:pt x="200" y="51"/>
                      <a:pt x="200" y="51"/>
                      <a:pt x="200" y="51"/>
                    </a:cubicBezTo>
                    <a:cubicBezTo>
                      <a:pt x="210" y="65"/>
                      <a:pt x="210" y="65"/>
                      <a:pt x="210" y="65"/>
                    </a:cubicBezTo>
                    <a:cubicBezTo>
                      <a:pt x="170" y="116"/>
                      <a:pt x="170" y="116"/>
                      <a:pt x="170" y="116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6" y="49"/>
                      <a:pt x="196" y="49"/>
                      <a:pt x="196" y="49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198" y="1"/>
                      <a:pt x="185" y="1"/>
                      <a:pt x="171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53" y="1"/>
                      <a:pt x="138" y="1"/>
                      <a:pt x="124" y="3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35" y="51"/>
                      <a:pt x="135" y="51"/>
                      <a:pt x="135" y="51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02" y="6"/>
                      <a:pt x="94" y="8"/>
                      <a:pt x="87" y="10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63" y="18"/>
                      <a:pt x="40" y="31"/>
                      <a:pt x="40" y="31"/>
                    </a:cubicBezTo>
                    <a:cubicBezTo>
                      <a:pt x="40" y="31"/>
                      <a:pt x="6" y="52"/>
                      <a:pt x="4" y="79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94" y="178"/>
                      <a:pt x="170" y="175"/>
                    </a:cubicBezTo>
                    <a:cubicBezTo>
                      <a:pt x="247" y="178"/>
                      <a:pt x="341" y="157"/>
                      <a:pt x="341" y="157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5185058" y="3150598"/>
              <a:ext cx="118494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NeueCyr-Light"/>
                  <a:cs typeface="HelveticaNeueCyr-Light"/>
                </a:rPr>
                <a:t>hi-res </a:t>
              </a:r>
              <a:r>
                <a:rPr lang="en-US" sz="1000" dirty="0" smtClean="0">
                  <a:solidFill>
                    <a:srgbClr val="000000"/>
                  </a:solidFill>
                  <a:latin typeface="HelveticaNeueCyr-Light"/>
                  <a:cs typeface="HelveticaNeueCyr-Light"/>
                </a:rPr>
                <a:t>B&amp;W photo</a:t>
              </a:r>
              <a:endParaRPr lang="en-US" sz="1000" dirty="0">
                <a:solidFill>
                  <a:srgbClr val="000000"/>
                </a:solidFill>
                <a:latin typeface="HelveticaNeueCyr-Light"/>
                <a:cs typeface="HelveticaNeueCyr-Light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5155157" y="4056641"/>
            <a:ext cx="3228148" cy="2029776"/>
            <a:chOff x="5155156" y="4085209"/>
            <a:chExt cx="3228150" cy="2029777"/>
          </a:xfrm>
        </p:grpSpPr>
        <p:sp>
          <p:nvSpPr>
            <p:cNvPr id="42" name="Rectangle 41"/>
            <p:cNvSpPr/>
            <p:nvPr/>
          </p:nvSpPr>
          <p:spPr>
            <a:xfrm>
              <a:off x="5185058" y="5252054"/>
              <a:ext cx="118494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NeueCyr-Light"/>
                  <a:cs typeface="HelveticaNeueCyr-Light"/>
                </a:rPr>
                <a:t>hi-res </a:t>
              </a:r>
              <a:r>
                <a:rPr lang="en-US" sz="1000" dirty="0" smtClean="0">
                  <a:solidFill>
                    <a:srgbClr val="000000"/>
                  </a:solidFill>
                  <a:latin typeface="HelveticaNeueCyr-Light"/>
                  <a:cs typeface="HelveticaNeueCyr-Light"/>
                </a:rPr>
                <a:t>B&amp;W photo</a:t>
              </a:r>
              <a:endParaRPr lang="en-US" sz="1000" dirty="0">
                <a:solidFill>
                  <a:srgbClr val="000000"/>
                </a:solidFill>
                <a:latin typeface="HelveticaNeueCyr-Light"/>
                <a:cs typeface="HelveticaNeueCyr-Light"/>
              </a:endParaRPr>
            </a:p>
          </p:txBody>
        </p:sp>
        <p:sp>
          <p:nvSpPr>
            <p:cNvPr id="43" name="Прямоугольник 4"/>
            <p:cNvSpPr/>
            <p:nvPr/>
          </p:nvSpPr>
          <p:spPr>
            <a:xfrm>
              <a:off x="6412214" y="4085209"/>
              <a:ext cx="1971092" cy="2029777"/>
            </a:xfrm>
            <a:prstGeom prst="rect">
              <a:avLst/>
            </a:prstGeom>
          </p:spPr>
          <p:txBody>
            <a:bodyPr wrap="square" lIns="91431" tIns="45715" rIns="91431" bIns="45715">
              <a:spAutoFit/>
            </a:bodyPr>
            <a:lstStyle/>
            <a:p>
              <a:pPr>
                <a:lnSpc>
                  <a:spcPct val="110000"/>
                </a:lnSpc>
                <a:buClr>
                  <a:srgbClr val="EDCC61"/>
                </a:buClr>
              </a:pPr>
              <a:r>
                <a:rPr lang="ru-RU" sz="1400" dirty="0" smtClean="0">
                  <a:solidFill>
                    <a:prstClr val="black"/>
                  </a:solidFill>
                  <a:latin typeface="HelveticaNeueCyr-Black"/>
                  <a:cs typeface="HelveticaNeueCyr-Black"/>
                </a:rPr>
                <a:t>Софья Денисова</a:t>
              </a:r>
              <a:endParaRPr lang="en-US" sz="1400" dirty="0" smtClean="0">
                <a:solidFill>
                  <a:prstClr val="black"/>
                </a:solidFill>
                <a:latin typeface="HelveticaNeueCyr-Black"/>
                <a:cs typeface="HelveticaNeueCyr-Black"/>
              </a:endParaRPr>
            </a:p>
            <a:p>
              <a:pPr>
                <a:lnSpc>
                  <a:spcPct val="110000"/>
                </a:lnSpc>
                <a:buClr>
                  <a:srgbClr val="EDCC61"/>
                </a:buClr>
              </a:pPr>
              <a:r>
                <a:rPr lang="ru-RU" sz="1300" dirty="0" smtClean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>Менеджер Департамента</a:t>
              </a:r>
              <a:br>
                <a:rPr lang="ru-RU" sz="1300" dirty="0" smtClean="0">
                  <a:solidFill>
                    <a:prstClr val="black"/>
                  </a:solidFill>
                  <a:latin typeface="HelveticaNeueCyr-Light"/>
                  <a:cs typeface="HelveticaNeueCyr-Light"/>
                </a:rPr>
              </a:br>
              <a:r>
                <a:rPr lang="ru-RU" sz="1300" dirty="0" smtClean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>по работе с инвесторами</a:t>
              </a:r>
            </a:p>
            <a:p>
              <a:pPr>
                <a:lnSpc>
                  <a:spcPct val="110000"/>
                </a:lnSpc>
                <a:buClr>
                  <a:srgbClr val="EDCC61"/>
                </a:buClr>
              </a:pPr>
              <a:endParaRPr lang="ru-RU" sz="1300" dirty="0">
                <a:solidFill>
                  <a:prstClr val="black"/>
                </a:solidFill>
                <a:latin typeface="HelveticaNeueCyr-Light"/>
                <a:cs typeface="HelveticaNeueCyr-Light"/>
              </a:endParaRPr>
            </a:p>
            <a:p>
              <a:r>
                <a:rPr lang="ru-RU" sz="1300" dirty="0" smtClean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>+</a:t>
              </a:r>
              <a:r>
                <a:rPr lang="ru-RU" sz="1300" dirty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>7 495 331 </a:t>
              </a:r>
              <a:r>
                <a:rPr lang="ru-RU" sz="1300" dirty="0" smtClean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>43 57</a:t>
              </a:r>
              <a:r>
                <a:rPr lang="ru-RU" sz="1300" dirty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/>
              </a:r>
              <a:br>
                <a:rPr lang="ru-RU" sz="1300" dirty="0">
                  <a:solidFill>
                    <a:prstClr val="black"/>
                  </a:solidFill>
                  <a:latin typeface="HelveticaNeueCyr-Light"/>
                  <a:cs typeface="HelveticaNeueCyr-Light"/>
                </a:rPr>
              </a:br>
              <a:r>
                <a:rPr lang="en-US" sz="1300" dirty="0" smtClean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>s.denisova@mcclinics.ru</a:t>
              </a:r>
              <a:endParaRPr lang="ru-RU" sz="1300" dirty="0">
                <a:solidFill>
                  <a:prstClr val="black"/>
                </a:solidFill>
                <a:latin typeface="HelveticaNeueCyr-Light"/>
                <a:cs typeface="HelveticaNeueCyr-Ligh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55156" y="4176268"/>
              <a:ext cx="1224000" cy="1332000"/>
            </a:xfrm>
            <a:prstGeom prst="rect">
              <a:avLst/>
            </a:prstGeom>
            <a:noFill/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Helvetica-4-Light" pitchFamily="82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405086" y="4353521"/>
              <a:ext cx="738540" cy="846394"/>
              <a:chOff x="6646863" y="3451225"/>
              <a:chExt cx="1282700" cy="1470025"/>
            </a:xfrm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6865938" y="3451225"/>
                <a:ext cx="827088" cy="763588"/>
              </a:xfrm>
              <a:custGeom>
                <a:avLst/>
                <a:gdLst>
                  <a:gd name="T0" fmla="*/ 51 w 220"/>
                  <a:gd name="T1" fmla="*/ 201 h 202"/>
                  <a:gd name="T2" fmla="*/ 69 w 220"/>
                  <a:gd name="T3" fmla="*/ 192 h 202"/>
                  <a:gd name="T4" fmla="*/ 22 w 220"/>
                  <a:gd name="T5" fmla="*/ 185 h 202"/>
                  <a:gd name="T6" fmla="*/ 21 w 220"/>
                  <a:gd name="T7" fmla="*/ 182 h 202"/>
                  <a:gd name="T8" fmla="*/ 10 w 220"/>
                  <a:gd name="T9" fmla="*/ 164 h 202"/>
                  <a:gd name="T10" fmla="*/ 30 w 220"/>
                  <a:gd name="T11" fmla="*/ 136 h 202"/>
                  <a:gd name="T12" fmla="*/ 24 w 220"/>
                  <a:gd name="T13" fmla="*/ 112 h 202"/>
                  <a:gd name="T14" fmla="*/ 29 w 220"/>
                  <a:gd name="T15" fmla="*/ 111 h 202"/>
                  <a:gd name="T16" fmla="*/ 30 w 220"/>
                  <a:gd name="T17" fmla="*/ 125 h 202"/>
                  <a:gd name="T18" fmla="*/ 41 w 220"/>
                  <a:gd name="T19" fmla="*/ 139 h 202"/>
                  <a:gd name="T20" fmla="*/ 43 w 220"/>
                  <a:gd name="T21" fmla="*/ 141 h 202"/>
                  <a:gd name="T22" fmla="*/ 109 w 220"/>
                  <a:gd name="T23" fmla="*/ 202 h 202"/>
                  <a:gd name="T24" fmla="*/ 175 w 220"/>
                  <a:gd name="T25" fmla="*/ 140 h 202"/>
                  <a:gd name="T26" fmla="*/ 177 w 220"/>
                  <a:gd name="T27" fmla="*/ 139 h 202"/>
                  <a:gd name="T28" fmla="*/ 188 w 220"/>
                  <a:gd name="T29" fmla="*/ 125 h 202"/>
                  <a:gd name="T30" fmla="*/ 186 w 220"/>
                  <a:gd name="T31" fmla="*/ 108 h 202"/>
                  <a:gd name="T32" fmla="*/ 184 w 220"/>
                  <a:gd name="T33" fmla="*/ 108 h 202"/>
                  <a:gd name="T34" fmla="*/ 181 w 220"/>
                  <a:gd name="T35" fmla="*/ 106 h 202"/>
                  <a:gd name="T36" fmla="*/ 181 w 220"/>
                  <a:gd name="T37" fmla="*/ 104 h 202"/>
                  <a:gd name="T38" fmla="*/ 190 w 220"/>
                  <a:gd name="T39" fmla="*/ 100 h 202"/>
                  <a:gd name="T40" fmla="*/ 193 w 220"/>
                  <a:gd name="T41" fmla="*/ 112 h 202"/>
                  <a:gd name="T42" fmla="*/ 191 w 220"/>
                  <a:gd name="T43" fmla="*/ 129 h 202"/>
                  <a:gd name="T44" fmla="*/ 211 w 220"/>
                  <a:gd name="T45" fmla="*/ 164 h 202"/>
                  <a:gd name="T46" fmla="*/ 200 w 220"/>
                  <a:gd name="T47" fmla="*/ 182 h 202"/>
                  <a:gd name="T48" fmla="*/ 198 w 220"/>
                  <a:gd name="T49" fmla="*/ 185 h 202"/>
                  <a:gd name="T50" fmla="*/ 149 w 220"/>
                  <a:gd name="T51" fmla="*/ 191 h 202"/>
                  <a:gd name="T52" fmla="*/ 169 w 220"/>
                  <a:gd name="T53" fmla="*/ 201 h 202"/>
                  <a:gd name="T54" fmla="*/ 206 w 220"/>
                  <a:gd name="T55" fmla="*/ 186 h 202"/>
                  <a:gd name="T56" fmla="*/ 211 w 220"/>
                  <a:gd name="T57" fmla="*/ 158 h 202"/>
                  <a:gd name="T58" fmla="*/ 198 w 220"/>
                  <a:gd name="T59" fmla="*/ 126 h 202"/>
                  <a:gd name="T60" fmla="*/ 210 w 220"/>
                  <a:gd name="T61" fmla="*/ 73 h 202"/>
                  <a:gd name="T62" fmla="*/ 193 w 220"/>
                  <a:gd name="T63" fmla="*/ 54 h 202"/>
                  <a:gd name="T64" fmla="*/ 193 w 220"/>
                  <a:gd name="T65" fmla="*/ 54 h 202"/>
                  <a:gd name="T66" fmla="*/ 111 w 220"/>
                  <a:gd name="T67" fmla="*/ 0 h 202"/>
                  <a:gd name="T68" fmla="*/ 49 w 220"/>
                  <a:gd name="T69" fmla="*/ 24 h 202"/>
                  <a:gd name="T70" fmla="*/ 25 w 220"/>
                  <a:gd name="T71" fmla="*/ 92 h 202"/>
                  <a:gd name="T72" fmla="*/ 23 w 220"/>
                  <a:gd name="T73" fmla="*/ 145 h 202"/>
                  <a:gd name="T74" fmla="*/ 5 w 220"/>
                  <a:gd name="T75" fmla="*/ 158 h 202"/>
                  <a:gd name="T76" fmla="*/ 17 w 220"/>
                  <a:gd name="T77" fmla="*/ 189 h 202"/>
                  <a:gd name="T78" fmla="*/ 109 w 220"/>
                  <a:gd name="T79" fmla="*/ 7 h 202"/>
                  <a:gd name="T80" fmla="*/ 165 w 220"/>
                  <a:gd name="T81" fmla="*/ 20 h 202"/>
                  <a:gd name="T82" fmla="*/ 186 w 220"/>
                  <a:gd name="T83" fmla="*/ 54 h 202"/>
                  <a:gd name="T84" fmla="*/ 203 w 220"/>
                  <a:gd name="T85" fmla="*/ 77 h 202"/>
                  <a:gd name="T86" fmla="*/ 190 w 220"/>
                  <a:gd name="T87" fmla="*/ 91 h 202"/>
                  <a:gd name="T88" fmla="*/ 130 w 220"/>
                  <a:gd name="T89" fmla="*/ 91 h 202"/>
                  <a:gd name="T90" fmla="*/ 81 w 220"/>
                  <a:gd name="T91" fmla="*/ 54 h 202"/>
                  <a:gd name="T92" fmla="*/ 75 w 220"/>
                  <a:gd name="T93" fmla="*/ 55 h 202"/>
                  <a:gd name="T94" fmla="*/ 39 w 220"/>
                  <a:gd name="T95" fmla="*/ 114 h 202"/>
                  <a:gd name="T96" fmla="*/ 33 w 220"/>
                  <a:gd name="T97" fmla="*/ 100 h 202"/>
                  <a:gd name="T98" fmla="*/ 54 w 220"/>
                  <a:gd name="T99" fmla="*/ 2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0" h="202">
                    <a:moveTo>
                      <a:pt x="17" y="189"/>
                    </a:moveTo>
                    <a:cubicBezTo>
                      <a:pt x="24" y="197"/>
                      <a:pt x="37" y="201"/>
                      <a:pt x="51" y="201"/>
                    </a:cubicBezTo>
                    <a:cubicBezTo>
                      <a:pt x="59" y="201"/>
                      <a:pt x="68" y="199"/>
                      <a:pt x="76" y="197"/>
                    </a:cubicBezTo>
                    <a:cubicBezTo>
                      <a:pt x="74" y="195"/>
                      <a:pt x="72" y="194"/>
                      <a:pt x="69" y="192"/>
                    </a:cubicBezTo>
                    <a:cubicBezTo>
                      <a:pt x="63" y="193"/>
                      <a:pt x="57" y="194"/>
                      <a:pt x="51" y="194"/>
                    </a:cubicBezTo>
                    <a:cubicBezTo>
                      <a:pt x="39" y="194"/>
                      <a:pt x="28" y="191"/>
                      <a:pt x="22" y="185"/>
                    </a:cubicBezTo>
                    <a:cubicBezTo>
                      <a:pt x="22" y="184"/>
                      <a:pt x="21" y="183"/>
                      <a:pt x="21" y="182"/>
                    </a:cubicBezTo>
                    <a:cubicBezTo>
                      <a:pt x="21" y="182"/>
                      <a:pt x="21" y="182"/>
                      <a:pt x="21" y="182"/>
                    </a:cubicBezTo>
                    <a:cubicBezTo>
                      <a:pt x="11" y="167"/>
                      <a:pt x="8" y="164"/>
                      <a:pt x="8" y="164"/>
                    </a:cubicBezTo>
                    <a:cubicBezTo>
                      <a:pt x="9" y="164"/>
                      <a:pt x="9" y="164"/>
                      <a:pt x="10" y="164"/>
                    </a:cubicBezTo>
                    <a:cubicBezTo>
                      <a:pt x="15" y="164"/>
                      <a:pt x="25" y="164"/>
                      <a:pt x="29" y="147"/>
                    </a:cubicBezTo>
                    <a:cubicBezTo>
                      <a:pt x="30" y="144"/>
                      <a:pt x="30" y="141"/>
                      <a:pt x="30" y="136"/>
                    </a:cubicBezTo>
                    <a:cubicBezTo>
                      <a:pt x="28" y="134"/>
                      <a:pt x="26" y="130"/>
                      <a:pt x="25" y="126"/>
                    </a:cubicBezTo>
                    <a:cubicBezTo>
                      <a:pt x="24" y="121"/>
                      <a:pt x="23" y="116"/>
                      <a:pt x="24" y="112"/>
                    </a:cubicBezTo>
                    <a:cubicBezTo>
                      <a:pt x="24" y="109"/>
                      <a:pt x="26" y="106"/>
                      <a:pt x="27" y="105"/>
                    </a:cubicBezTo>
                    <a:cubicBezTo>
                      <a:pt x="28" y="107"/>
                      <a:pt x="29" y="109"/>
                      <a:pt x="29" y="111"/>
                    </a:cubicBezTo>
                    <a:cubicBezTo>
                      <a:pt x="29" y="111"/>
                      <a:pt x="29" y="112"/>
                      <a:pt x="29" y="113"/>
                    </a:cubicBezTo>
                    <a:cubicBezTo>
                      <a:pt x="28" y="116"/>
                      <a:pt x="29" y="121"/>
                      <a:pt x="30" y="125"/>
                    </a:cubicBezTo>
                    <a:cubicBezTo>
                      <a:pt x="31" y="129"/>
                      <a:pt x="33" y="133"/>
                      <a:pt x="35" y="136"/>
                    </a:cubicBezTo>
                    <a:cubicBezTo>
                      <a:pt x="37" y="138"/>
                      <a:pt x="39" y="139"/>
                      <a:pt x="41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9" y="159"/>
                      <a:pt x="58" y="175"/>
                      <a:pt x="70" y="186"/>
                    </a:cubicBezTo>
                    <a:cubicBezTo>
                      <a:pt x="81" y="196"/>
                      <a:pt x="95" y="202"/>
                      <a:pt x="109" y="202"/>
                    </a:cubicBezTo>
                    <a:cubicBezTo>
                      <a:pt x="124" y="202"/>
                      <a:pt x="138" y="196"/>
                      <a:pt x="149" y="186"/>
                    </a:cubicBezTo>
                    <a:cubicBezTo>
                      <a:pt x="161" y="175"/>
                      <a:pt x="170" y="159"/>
                      <a:pt x="175" y="140"/>
                    </a:cubicBezTo>
                    <a:cubicBezTo>
                      <a:pt x="176" y="139"/>
                      <a:pt x="176" y="139"/>
                      <a:pt x="176" y="139"/>
                    </a:cubicBezTo>
                    <a:cubicBezTo>
                      <a:pt x="177" y="139"/>
                      <a:pt x="177" y="139"/>
                      <a:pt x="177" y="139"/>
                    </a:cubicBezTo>
                    <a:cubicBezTo>
                      <a:pt x="179" y="139"/>
                      <a:pt x="181" y="137"/>
                      <a:pt x="183" y="135"/>
                    </a:cubicBezTo>
                    <a:cubicBezTo>
                      <a:pt x="185" y="133"/>
                      <a:pt x="187" y="129"/>
                      <a:pt x="188" y="125"/>
                    </a:cubicBezTo>
                    <a:cubicBezTo>
                      <a:pt x="189" y="121"/>
                      <a:pt x="189" y="116"/>
                      <a:pt x="189" y="113"/>
                    </a:cubicBezTo>
                    <a:cubicBezTo>
                      <a:pt x="188" y="110"/>
                      <a:pt x="187" y="108"/>
                      <a:pt x="186" y="108"/>
                    </a:cubicBezTo>
                    <a:cubicBezTo>
                      <a:pt x="185" y="108"/>
                      <a:pt x="185" y="108"/>
                      <a:pt x="185" y="108"/>
                    </a:cubicBezTo>
                    <a:cubicBezTo>
                      <a:pt x="184" y="108"/>
                      <a:pt x="184" y="108"/>
                      <a:pt x="184" y="108"/>
                    </a:cubicBezTo>
                    <a:cubicBezTo>
                      <a:pt x="181" y="109"/>
                      <a:pt x="181" y="109"/>
                      <a:pt x="181" y="109"/>
                    </a:cubicBezTo>
                    <a:cubicBezTo>
                      <a:pt x="181" y="106"/>
                      <a:pt x="181" y="106"/>
                      <a:pt x="181" y="106"/>
                    </a:cubicBezTo>
                    <a:cubicBezTo>
                      <a:pt x="181" y="105"/>
                      <a:pt x="181" y="105"/>
                      <a:pt x="181" y="105"/>
                    </a:cubicBezTo>
                    <a:cubicBezTo>
                      <a:pt x="181" y="104"/>
                      <a:pt x="181" y="104"/>
                      <a:pt x="181" y="104"/>
                    </a:cubicBezTo>
                    <a:cubicBezTo>
                      <a:pt x="183" y="104"/>
                      <a:pt x="185" y="103"/>
                      <a:pt x="188" y="101"/>
                    </a:cubicBezTo>
                    <a:cubicBezTo>
                      <a:pt x="189" y="101"/>
                      <a:pt x="189" y="100"/>
                      <a:pt x="190" y="100"/>
                    </a:cubicBezTo>
                    <a:cubicBezTo>
                      <a:pt x="190" y="101"/>
                      <a:pt x="190" y="103"/>
                      <a:pt x="190" y="106"/>
                    </a:cubicBezTo>
                    <a:cubicBezTo>
                      <a:pt x="192" y="107"/>
                      <a:pt x="193" y="109"/>
                      <a:pt x="193" y="112"/>
                    </a:cubicBezTo>
                    <a:cubicBezTo>
                      <a:pt x="194" y="116"/>
                      <a:pt x="193" y="121"/>
                      <a:pt x="192" y="126"/>
                    </a:cubicBezTo>
                    <a:cubicBezTo>
                      <a:pt x="191" y="127"/>
                      <a:pt x="191" y="128"/>
                      <a:pt x="191" y="129"/>
                    </a:cubicBezTo>
                    <a:cubicBezTo>
                      <a:pt x="191" y="138"/>
                      <a:pt x="191" y="145"/>
                      <a:pt x="192" y="147"/>
                    </a:cubicBezTo>
                    <a:cubicBezTo>
                      <a:pt x="196" y="165"/>
                      <a:pt x="206" y="165"/>
                      <a:pt x="211" y="164"/>
                    </a:cubicBezTo>
                    <a:cubicBezTo>
                      <a:pt x="212" y="164"/>
                      <a:pt x="212" y="164"/>
                      <a:pt x="212" y="164"/>
                    </a:cubicBezTo>
                    <a:cubicBezTo>
                      <a:pt x="213" y="165"/>
                      <a:pt x="209" y="167"/>
                      <a:pt x="200" y="182"/>
                    </a:cubicBezTo>
                    <a:cubicBezTo>
                      <a:pt x="200" y="182"/>
                      <a:pt x="200" y="182"/>
                      <a:pt x="200" y="182"/>
                    </a:cubicBezTo>
                    <a:cubicBezTo>
                      <a:pt x="199" y="183"/>
                      <a:pt x="199" y="184"/>
                      <a:pt x="198" y="185"/>
                    </a:cubicBezTo>
                    <a:cubicBezTo>
                      <a:pt x="192" y="191"/>
                      <a:pt x="181" y="194"/>
                      <a:pt x="169" y="194"/>
                    </a:cubicBezTo>
                    <a:cubicBezTo>
                      <a:pt x="163" y="194"/>
                      <a:pt x="156" y="193"/>
                      <a:pt x="149" y="191"/>
                    </a:cubicBezTo>
                    <a:cubicBezTo>
                      <a:pt x="147" y="193"/>
                      <a:pt x="145" y="195"/>
                      <a:pt x="142" y="196"/>
                    </a:cubicBezTo>
                    <a:cubicBezTo>
                      <a:pt x="151" y="199"/>
                      <a:pt x="160" y="201"/>
                      <a:pt x="169" y="201"/>
                    </a:cubicBezTo>
                    <a:cubicBezTo>
                      <a:pt x="183" y="201"/>
                      <a:pt x="196" y="197"/>
                      <a:pt x="203" y="189"/>
                    </a:cubicBezTo>
                    <a:cubicBezTo>
                      <a:pt x="204" y="188"/>
                      <a:pt x="205" y="187"/>
                      <a:pt x="206" y="186"/>
                    </a:cubicBezTo>
                    <a:cubicBezTo>
                      <a:pt x="218" y="166"/>
                      <a:pt x="220" y="161"/>
                      <a:pt x="216" y="158"/>
                    </a:cubicBezTo>
                    <a:cubicBezTo>
                      <a:pt x="214" y="158"/>
                      <a:pt x="213" y="158"/>
                      <a:pt x="211" y="158"/>
                    </a:cubicBezTo>
                    <a:cubicBezTo>
                      <a:pt x="208" y="158"/>
                      <a:pt x="202" y="158"/>
                      <a:pt x="198" y="145"/>
                    </a:cubicBezTo>
                    <a:cubicBezTo>
                      <a:pt x="198" y="144"/>
                      <a:pt x="198" y="136"/>
                      <a:pt x="198" y="126"/>
                    </a:cubicBezTo>
                    <a:cubicBezTo>
                      <a:pt x="198" y="115"/>
                      <a:pt x="197" y="102"/>
                      <a:pt x="196" y="95"/>
                    </a:cubicBezTo>
                    <a:cubicBezTo>
                      <a:pt x="211" y="82"/>
                      <a:pt x="213" y="76"/>
                      <a:pt x="210" y="73"/>
                    </a:cubicBezTo>
                    <a:cubicBezTo>
                      <a:pt x="209" y="71"/>
                      <a:pt x="207" y="71"/>
                      <a:pt x="204" y="70"/>
                    </a:cubicBezTo>
                    <a:cubicBezTo>
                      <a:pt x="200" y="69"/>
                      <a:pt x="192" y="67"/>
                      <a:pt x="193" y="54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93" y="36"/>
                      <a:pt x="183" y="23"/>
                      <a:pt x="168" y="14"/>
                    </a:cubicBezTo>
                    <a:cubicBezTo>
                      <a:pt x="154" y="5"/>
                      <a:pt x="134" y="0"/>
                      <a:pt x="11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6" y="0"/>
                      <a:pt x="65" y="9"/>
                      <a:pt x="49" y="24"/>
                    </a:cubicBezTo>
                    <a:cubicBezTo>
                      <a:pt x="34" y="39"/>
                      <a:pt x="24" y="60"/>
                      <a:pt x="24" y="83"/>
                    </a:cubicBezTo>
                    <a:cubicBezTo>
                      <a:pt x="24" y="86"/>
                      <a:pt x="25" y="89"/>
                      <a:pt x="25" y="92"/>
                    </a:cubicBezTo>
                    <a:cubicBezTo>
                      <a:pt x="21" y="98"/>
                      <a:pt x="22" y="113"/>
                      <a:pt x="23" y="126"/>
                    </a:cubicBezTo>
                    <a:cubicBezTo>
                      <a:pt x="23" y="134"/>
                      <a:pt x="23" y="142"/>
                      <a:pt x="23" y="145"/>
                    </a:cubicBezTo>
                    <a:cubicBezTo>
                      <a:pt x="19" y="157"/>
                      <a:pt x="13" y="157"/>
                      <a:pt x="10" y="157"/>
                    </a:cubicBezTo>
                    <a:cubicBezTo>
                      <a:pt x="8" y="157"/>
                      <a:pt x="6" y="157"/>
                      <a:pt x="5" y="158"/>
                    </a:cubicBezTo>
                    <a:cubicBezTo>
                      <a:pt x="0" y="161"/>
                      <a:pt x="2" y="166"/>
                      <a:pt x="15" y="186"/>
                    </a:cubicBezTo>
                    <a:cubicBezTo>
                      <a:pt x="15" y="187"/>
                      <a:pt x="16" y="188"/>
                      <a:pt x="17" y="189"/>
                    </a:cubicBezTo>
                    <a:close/>
                    <a:moveTo>
                      <a:pt x="54" y="29"/>
                    </a:moveTo>
                    <a:cubicBezTo>
                      <a:pt x="68" y="16"/>
                      <a:pt x="88" y="7"/>
                      <a:pt x="109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32" y="7"/>
                      <a:pt x="151" y="12"/>
                      <a:pt x="165" y="20"/>
                    </a:cubicBezTo>
                    <a:cubicBezTo>
                      <a:pt x="178" y="28"/>
                      <a:pt x="186" y="39"/>
                      <a:pt x="186" y="54"/>
                    </a:cubicBezTo>
                    <a:cubicBezTo>
                      <a:pt x="186" y="54"/>
                      <a:pt x="186" y="54"/>
                      <a:pt x="186" y="54"/>
                    </a:cubicBezTo>
                    <a:cubicBezTo>
                      <a:pt x="186" y="54"/>
                      <a:pt x="186" y="54"/>
                      <a:pt x="186" y="54"/>
                    </a:cubicBezTo>
                    <a:cubicBezTo>
                      <a:pt x="185" y="72"/>
                      <a:pt x="196" y="75"/>
                      <a:pt x="203" y="77"/>
                    </a:cubicBezTo>
                    <a:cubicBezTo>
                      <a:pt x="204" y="77"/>
                      <a:pt x="205" y="77"/>
                      <a:pt x="205" y="78"/>
                    </a:cubicBezTo>
                    <a:cubicBezTo>
                      <a:pt x="205" y="78"/>
                      <a:pt x="202" y="80"/>
                      <a:pt x="190" y="91"/>
                    </a:cubicBezTo>
                    <a:cubicBezTo>
                      <a:pt x="188" y="93"/>
                      <a:pt x="186" y="94"/>
                      <a:pt x="184" y="95"/>
                    </a:cubicBezTo>
                    <a:cubicBezTo>
                      <a:pt x="170" y="103"/>
                      <a:pt x="149" y="99"/>
                      <a:pt x="130" y="91"/>
                    </a:cubicBezTo>
                    <a:cubicBezTo>
                      <a:pt x="111" y="82"/>
                      <a:pt x="94" y="69"/>
                      <a:pt x="85" y="59"/>
                    </a:cubicBezTo>
                    <a:cubicBezTo>
                      <a:pt x="83" y="58"/>
                      <a:pt x="82" y="56"/>
                      <a:pt x="81" y="54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2" y="66"/>
                      <a:pt x="66" y="69"/>
                      <a:pt x="59" y="73"/>
                    </a:cubicBezTo>
                    <a:cubicBezTo>
                      <a:pt x="49" y="79"/>
                      <a:pt x="38" y="84"/>
                      <a:pt x="39" y="114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36" y="110"/>
                      <a:pt x="35" y="105"/>
                      <a:pt x="33" y="100"/>
                    </a:cubicBezTo>
                    <a:cubicBezTo>
                      <a:pt x="32" y="94"/>
                      <a:pt x="31" y="89"/>
                      <a:pt x="31" y="83"/>
                    </a:cubicBezTo>
                    <a:cubicBezTo>
                      <a:pt x="31" y="62"/>
                      <a:pt x="40" y="43"/>
                      <a:pt x="54" y="29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6646863" y="4248150"/>
                <a:ext cx="1282700" cy="673100"/>
              </a:xfrm>
              <a:custGeom>
                <a:avLst/>
                <a:gdLst>
                  <a:gd name="T0" fmla="*/ 341 w 341"/>
                  <a:gd name="T1" fmla="*/ 157 h 178"/>
                  <a:gd name="T2" fmla="*/ 335 w 341"/>
                  <a:gd name="T3" fmla="*/ 79 h 178"/>
                  <a:gd name="T4" fmla="*/ 300 w 341"/>
                  <a:gd name="T5" fmla="*/ 31 h 178"/>
                  <a:gd name="T6" fmla="*/ 253 w 341"/>
                  <a:gd name="T7" fmla="*/ 10 h 178"/>
                  <a:gd name="T8" fmla="*/ 253 w 341"/>
                  <a:gd name="T9" fmla="*/ 10 h 178"/>
                  <a:gd name="T10" fmla="*/ 225 w 341"/>
                  <a:gd name="T11" fmla="*/ 4 h 178"/>
                  <a:gd name="T12" fmla="*/ 226 w 341"/>
                  <a:gd name="T13" fmla="*/ 34 h 178"/>
                  <a:gd name="T14" fmla="*/ 226 w 341"/>
                  <a:gd name="T15" fmla="*/ 35 h 178"/>
                  <a:gd name="T16" fmla="*/ 225 w 341"/>
                  <a:gd name="T17" fmla="*/ 36 h 178"/>
                  <a:gd name="T18" fmla="*/ 200 w 341"/>
                  <a:gd name="T19" fmla="*/ 51 h 178"/>
                  <a:gd name="T20" fmla="*/ 210 w 341"/>
                  <a:gd name="T21" fmla="*/ 65 h 178"/>
                  <a:gd name="T22" fmla="*/ 170 w 341"/>
                  <a:gd name="T23" fmla="*/ 116 h 178"/>
                  <a:gd name="T24" fmla="*/ 195 w 341"/>
                  <a:gd name="T25" fmla="*/ 53 h 178"/>
                  <a:gd name="T26" fmla="*/ 196 w 341"/>
                  <a:gd name="T27" fmla="*/ 49 h 178"/>
                  <a:gd name="T28" fmla="*/ 211 w 341"/>
                  <a:gd name="T29" fmla="*/ 2 h 178"/>
                  <a:gd name="T30" fmla="*/ 171 w 341"/>
                  <a:gd name="T31" fmla="*/ 0 h 178"/>
                  <a:gd name="T32" fmla="*/ 168 w 341"/>
                  <a:gd name="T33" fmla="*/ 0 h 178"/>
                  <a:gd name="T34" fmla="*/ 124 w 341"/>
                  <a:gd name="T35" fmla="*/ 3 h 178"/>
                  <a:gd name="T36" fmla="*/ 138 w 341"/>
                  <a:gd name="T37" fmla="*/ 48 h 178"/>
                  <a:gd name="T38" fmla="*/ 165 w 341"/>
                  <a:gd name="T39" fmla="*/ 117 h 178"/>
                  <a:gd name="T40" fmla="*/ 125 w 341"/>
                  <a:gd name="T41" fmla="*/ 66 h 178"/>
                  <a:gd name="T42" fmla="*/ 135 w 341"/>
                  <a:gd name="T43" fmla="*/ 51 h 178"/>
                  <a:gd name="T44" fmla="*/ 110 w 341"/>
                  <a:gd name="T45" fmla="*/ 36 h 178"/>
                  <a:gd name="T46" fmla="*/ 109 w 341"/>
                  <a:gd name="T47" fmla="*/ 35 h 178"/>
                  <a:gd name="T48" fmla="*/ 109 w 341"/>
                  <a:gd name="T49" fmla="*/ 34 h 178"/>
                  <a:gd name="T50" fmla="*/ 110 w 341"/>
                  <a:gd name="T51" fmla="*/ 5 h 178"/>
                  <a:gd name="T52" fmla="*/ 87 w 341"/>
                  <a:gd name="T53" fmla="*/ 10 h 178"/>
                  <a:gd name="T54" fmla="*/ 87 w 341"/>
                  <a:gd name="T55" fmla="*/ 10 h 178"/>
                  <a:gd name="T56" fmla="*/ 40 w 341"/>
                  <a:gd name="T57" fmla="*/ 31 h 178"/>
                  <a:gd name="T58" fmla="*/ 4 w 341"/>
                  <a:gd name="T59" fmla="*/ 79 h 178"/>
                  <a:gd name="T60" fmla="*/ 0 w 341"/>
                  <a:gd name="T61" fmla="*/ 158 h 178"/>
                  <a:gd name="T62" fmla="*/ 170 w 341"/>
                  <a:gd name="T63" fmla="*/ 175 h 178"/>
                  <a:gd name="T64" fmla="*/ 341 w 341"/>
                  <a:gd name="T65" fmla="*/ 15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1" h="178">
                    <a:moveTo>
                      <a:pt x="341" y="157"/>
                    </a:moveTo>
                    <a:cubicBezTo>
                      <a:pt x="335" y="79"/>
                      <a:pt x="335" y="79"/>
                      <a:pt x="335" y="79"/>
                    </a:cubicBezTo>
                    <a:cubicBezTo>
                      <a:pt x="333" y="52"/>
                      <a:pt x="300" y="31"/>
                      <a:pt x="300" y="31"/>
                    </a:cubicBezTo>
                    <a:cubicBezTo>
                      <a:pt x="300" y="31"/>
                      <a:pt x="277" y="18"/>
                      <a:pt x="253" y="10"/>
                    </a:cubicBezTo>
                    <a:cubicBezTo>
                      <a:pt x="253" y="10"/>
                      <a:pt x="253" y="10"/>
                      <a:pt x="253" y="10"/>
                    </a:cubicBezTo>
                    <a:cubicBezTo>
                      <a:pt x="244" y="8"/>
                      <a:pt x="234" y="5"/>
                      <a:pt x="225" y="4"/>
                    </a:cubicBezTo>
                    <a:cubicBezTo>
                      <a:pt x="226" y="34"/>
                      <a:pt x="226" y="34"/>
                      <a:pt x="226" y="34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6"/>
                      <a:pt x="225" y="36"/>
                      <a:pt x="225" y="36"/>
                    </a:cubicBezTo>
                    <a:cubicBezTo>
                      <a:pt x="200" y="51"/>
                      <a:pt x="200" y="51"/>
                      <a:pt x="200" y="51"/>
                    </a:cubicBezTo>
                    <a:cubicBezTo>
                      <a:pt x="210" y="65"/>
                      <a:pt x="210" y="65"/>
                      <a:pt x="210" y="65"/>
                    </a:cubicBezTo>
                    <a:cubicBezTo>
                      <a:pt x="170" y="116"/>
                      <a:pt x="170" y="116"/>
                      <a:pt x="170" y="116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6" y="49"/>
                      <a:pt x="196" y="49"/>
                      <a:pt x="196" y="49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198" y="1"/>
                      <a:pt x="185" y="1"/>
                      <a:pt x="171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53" y="1"/>
                      <a:pt x="138" y="1"/>
                      <a:pt x="124" y="3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35" y="51"/>
                      <a:pt x="135" y="51"/>
                      <a:pt x="135" y="51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02" y="6"/>
                      <a:pt x="94" y="8"/>
                      <a:pt x="87" y="10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63" y="18"/>
                      <a:pt x="40" y="31"/>
                      <a:pt x="40" y="31"/>
                    </a:cubicBezTo>
                    <a:cubicBezTo>
                      <a:pt x="40" y="31"/>
                      <a:pt x="6" y="52"/>
                      <a:pt x="4" y="79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94" y="178"/>
                      <a:pt x="170" y="175"/>
                    </a:cubicBezTo>
                    <a:cubicBezTo>
                      <a:pt x="247" y="178"/>
                      <a:pt x="341" y="157"/>
                      <a:pt x="341" y="157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 userDrawn="1"/>
        </p:nvGrpSpPr>
        <p:grpSpPr>
          <a:xfrm>
            <a:off x="0" y="2070103"/>
            <a:ext cx="4813300" cy="3407694"/>
            <a:chOff x="0" y="1708150"/>
            <a:chExt cx="4813300" cy="3407694"/>
          </a:xfrm>
        </p:grpSpPr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618" t="16605" r="12361" b="16419"/>
            <a:stretch/>
          </p:blipFill>
          <p:spPr bwMode="auto">
            <a:xfrm>
              <a:off x="0" y="1708150"/>
              <a:ext cx="4813300" cy="3407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" name="Group 49"/>
            <p:cNvGrpSpPr/>
            <p:nvPr/>
          </p:nvGrpSpPr>
          <p:grpSpPr>
            <a:xfrm>
              <a:off x="3448197" y="3135810"/>
              <a:ext cx="277983" cy="451722"/>
              <a:chOff x="3448197" y="3135810"/>
              <a:chExt cx="277983" cy="451722"/>
            </a:xfrm>
          </p:grpSpPr>
          <p:sp>
            <p:nvSpPr>
              <p:cNvPr id="51" name="Freeform 18"/>
              <p:cNvSpPr>
                <a:spLocks noEditPoints="1"/>
              </p:cNvSpPr>
              <p:nvPr/>
            </p:nvSpPr>
            <p:spPr bwMode="auto">
              <a:xfrm>
                <a:off x="3448197" y="3135810"/>
                <a:ext cx="277983" cy="451722"/>
              </a:xfrm>
              <a:custGeom>
                <a:avLst/>
                <a:gdLst>
                  <a:gd name="T0" fmla="*/ 13 w 27"/>
                  <a:gd name="T1" fmla="*/ 0 h 44"/>
                  <a:gd name="T2" fmla="*/ 0 w 27"/>
                  <a:gd name="T3" fmla="*/ 14 h 44"/>
                  <a:gd name="T4" fmla="*/ 13 w 27"/>
                  <a:gd name="T5" fmla="*/ 44 h 44"/>
                  <a:gd name="T6" fmla="*/ 27 w 27"/>
                  <a:gd name="T7" fmla="*/ 14 h 44"/>
                  <a:gd name="T8" fmla="*/ 13 w 27"/>
                  <a:gd name="T9" fmla="*/ 0 h 44"/>
                  <a:gd name="T10" fmla="*/ 13 w 27"/>
                  <a:gd name="T11" fmla="*/ 22 h 44"/>
                  <a:gd name="T12" fmla="*/ 6 w 27"/>
                  <a:gd name="T13" fmla="*/ 14 h 44"/>
                  <a:gd name="T14" fmla="*/ 13 w 27"/>
                  <a:gd name="T15" fmla="*/ 7 h 44"/>
                  <a:gd name="T16" fmla="*/ 21 w 27"/>
                  <a:gd name="T17" fmla="*/ 14 h 44"/>
                  <a:gd name="T18" fmla="*/ 13 w 27"/>
                  <a:gd name="T19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44">
                    <a:moveTo>
                      <a:pt x="13" y="0"/>
                    </a:moveTo>
                    <a:cubicBezTo>
                      <a:pt x="6" y="0"/>
                      <a:pt x="0" y="7"/>
                      <a:pt x="0" y="14"/>
                    </a:cubicBezTo>
                    <a:cubicBezTo>
                      <a:pt x="0" y="27"/>
                      <a:pt x="13" y="44"/>
                      <a:pt x="13" y="44"/>
                    </a:cubicBezTo>
                    <a:cubicBezTo>
                      <a:pt x="13" y="44"/>
                      <a:pt x="27" y="27"/>
                      <a:pt x="27" y="14"/>
                    </a:cubicBezTo>
                    <a:cubicBezTo>
                      <a:pt x="27" y="7"/>
                      <a:pt x="21" y="0"/>
                      <a:pt x="13" y="0"/>
                    </a:cubicBezTo>
                    <a:close/>
                    <a:moveTo>
                      <a:pt x="13" y="22"/>
                    </a:moveTo>
                    <a:cubicBezTo>
                      <a:pt x="9" y="22"/>
                      <a:pt x="6" y="18"/>
                      <a:pt x="6" y="14"/>
                    </a:cubicBezTo>
                    <a:cubicBezTo>
                      <a:pt x="6" y="10"/>
                      <a:pt x="9" y="7"/>
                      <a:pt x="13" y="7"/>
                    </a:cubicBezTo>
                    <a:cubicBezTo>
                      <a:pt x="17" y="7"/>
                      <a:pt x="21" y="10"/>
                      <a:pt x="21" y="14"/>
                    </a:cubicBezTo>
                    <a:cubicBezTo>
                      <a:pt x="21" y="18"/>
                      <a:pt x="17" y="22"/>
                      <a:pt x="13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52" name="Picture 4" descr="C:\Users\dakulichev\Desktop\Personal Folders\Deliverables\MD Clinics\Template\Logo_Onl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8788" y="3219831"/>
                <a:ext cx="136800" cy="132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3" name="Picture 6" descr="C:\Users\dakulichev\Desktop\Personal Folders\Deliverables\MD Clinics\Template\Logo orange and white nam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66508"/>
            <a:ext cx="1051864" cy="7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0546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1318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8D11D-5051-479F-A31C-68323D146E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61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8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8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976" indent="0">
              <a:buNone/>
              <a:defRPr sz="1400"/>
            </a:lvl2pPr>
            <a:lvl3pPr marL="1041952" indent="0">
              <a:buNone/>
              <a:defRPr sz="1100"/>
            </a:lvl3pPr>
            <a:lvl4pPr marL="1562928" indent="0">
              <a:buNone/>
              <a:defRPr sz="1000"/>
            </a:lvl4pPr>
            <a:lvl5pPr marL="2083905" indent="0">
              <a:buNone/>
              <a:defRPr sz="1000"/>
            </a:lvl5pPr>
            <a:lvl6pPr marL="2604880" indent="0">
              <a:buNone/>
              <a:defRPr sz="1000"/>
            </a:lvl6pPr>
            <a:lvl7pPr marL="3125857" indent="0">
              <a:buNone/>
              <a:defRPr sz="1000"/>
            </a:lvl7pPr>
            <a:lvl8pPr marL="3646834" indent="0">
              <a:buNone/>
              <a:defRPr sz="1000"/>
            </a:lvl8pPr>
            <a:lvl9pPr marL="41678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0103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976" indent="0">
              <a:buNone/>
              <a:defRPr sz="3200"/>
            </a:lvl2pPr>
            <a:lvl3pPr marL="1041952" indent="0">
              <a:buNone/>
              <a:defRPr sz="2700"/>
            </a:lvl3pPr>
            <a:lvl4pPr marL="1562928" indent="0">
              <a:buNone/>
              <a:defRPr sz="2300"/>
            </a:lvl4pPr>
            <a:lvl5pPr marL="2083905" indent="0">
              <a:buNone/>
              <a:defRPr sz="2300"/>
            </a:lvl5pPr>
            <a:lvl6pPr marL="2604880" indent="0">
              <a:buNone/>
              <a:defRPr sz="2300"/>
            </a:lvl6pPr>
            <a:lvl7pPr marL="3125857" indent="0">
              <a:buNone/>
              <a:defRPr sz="2300"/>
            </a:lvl7pPr>
            <a:lvl8pPr marL="3646834" indent="0">
              <a:buNone/>
              <a:defRPr sz="2300"/>
            </a:lvl8pPr>
            <a:lvl9pPr marL="416780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976" indent="0">
              <a:buNone/>
              <a:defRPr sz="1400"/>
            </a:lvl2pPr>
            <a:lvl3pPr marL="1041952" indent="0">
              <a:buNone/>
              <a:defRPr sz="1100"/>
            </a:lvl3pPr>
            <a:lvl4pPr marL="1562928" indent="0">
              <a:buNone/>
              <a:defRPr sz="1000"/>
            </a:lvl4pPr>
            <a:lvl5pPr marL="2083905" indent="0">
              <a:buNone/>
              <a:defRPr sz="1000"/>
            </a:lvl5pPr>
            <a:lvl6pPr marL="2604880" indent="0">
              <a:buNone/>
              <a:defRPr sz="1000"/>
            </a:lvl6pPr>
            <a:lvl7pPr marL="3125857" indent="0">
              <a:buNone/>
              <a:defRPr sz="1000"/>
            </a:lvl7pPr>
            <a:lvl8pPr marL="3646834" indent="0">
              <a:buNone/>
              <a:defRPr sz="1000"/>
            </a:lvl8pPr>
            <a:lvl9pPr marL="41678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9400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196" tIns="52098" rIns="104196" bIns="520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196" tIns="52098" rIns="104196" bIns="520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8"/>
            <a:ext cx="2495127" cy="402567"/>
          </a:xfrm>
          <a:prstGeom prst="rect">
            <a:avLst/>
          </a:prstGeom>
        </p:spPr>
        <p:txBody>
          <a:bodyPr vert="horz" lIns="104196" tIns="52098" rIns="104196" bIns="520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78"/>
            <a:ext cx="3386243" cy="402567"/>
          </a:xfrm>
          <a:prstGeom prst="rect">
            <a:avLst/>
          </a:prstGeom>
        </p:spPr>
        <p:txBody>
          <a:bodyPr vert="horz" lIns="104196" tIns="52098" rIns="104196" bIns="520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8"/>
            <a:ext cx="2495127" cy="402567"/>
          </a:xfrm>
          <a:prstGeom prst="rect">
            <a:avLst/>
          </a:prstGeom>
        </p:spPr>
        <p:txBody>
          <a:bodyPr vert="horz" lIns="104196" tIns="52098" rIns="104196" bIns="520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988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664" r:id="rId14"/>
    <p:sldLayoutId id="2147483662" r:id="rId15"/>
    <p:sldLayoutId id="2147483650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60" r:id="rId26"/>
    <p:sldLayoutId id="2147483663" r:id="rId27"/>
    <p:sldLayoutId id="2147483669" r:id="rId28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defTabSz="104195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731" indent="-390731" algn="l" defTabSz="1041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586" indent="-325613" algn="l" defTabSz="10419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440" indent="-260488" algn="l" defTabSz="1041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417" indent="-260488" algn="l" defTabSz="10419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392" indent="-260488" algn="l" defTabSz="104195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5369" indent="-260488" algn="l" defTabSz="1041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344" indent="-260488" algn="l" defTabSz="1041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7322" indent="-260488" algn="l" defTabSz="1041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8298" indent="-260488" algn="l" defTabSz="1041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976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952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928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05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880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857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834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808" algn="l" defTabSz="104195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51" tIns="52125" rIns="104251" bIns="521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5"/>
            <a:ext cx="2495127" cy="40256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2/19/2018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75"/>
            <a:ext cx="3386243" cy="40256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5"/>
            <a:ext cx="2495127" cy="40256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88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defTabSz="104250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38" indent="-390938" algn="l" defTabSz="1042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35" indent="-325784" algn="l" defTabSz="10425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130" indent="-260626" algn="l" defTabSz="1042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382" indent="-260626" algn="l" defTabSz="10425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634" indent="-260626" algn="l" defTabSz="1042504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886" indent="-260626" algn="l" defTabSz="1042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137" indent="-260626" algn="l" defTabSz="1042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390" indent="-260626" algn="l" defTabSz="1042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642" indent="-260626" algn="l" defTabSz="1042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5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0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56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008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59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51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6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015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56716" y="2952468"/>
            <a:ext cx="4153936" cy="1200248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r>
              <a:rPr lang="ru-RU" sz="2400" b="1" dirty="0" smtClean="0">
                <a:solidFill>
                  <a:srgbClr val="A21A27"/>
                </a:solidFill>
              </a:rPr>
              <a:t>Медицинский сервис в </a:t>
            </a:r>
            <a:r>
              <a:rPr lang="ru-RU" sz="2400" b="1" dirty="0">
                <a:solidFill>
                  <a:srgbClr val="A21A27"/>
                </a:solidFill>
              </a:rPr>
              <a:t>ЗАО «Медицинская компания ИДК»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56712" y="5879800"/>
            <a:ext cx="1517644" cy="523139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HelveticaNeueCyr-Thin"/>
                <a:cs typeface="HelveticaNeueCyr-Thin"/>
              </a:rPr>
              <a:t>САМАРА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HelveticaNeueCyr-Thin"/>
                <a:cs typeface="HelveticaNeueCyr-Thin"/>
              </a:rPr>
              <a:t>2018</a:t>
            </a:r>
            <a:endParaRPr lang="en-US" sz="1400" b="1" dirty="0">
              <a:solidFill>
                <a:srgbClr val="002060"/>
              </a:solidFill>
              <a:latin typeface="HelveticaNeueCyr-Thin"/>
              <a:cs typeface="HelveticaNeueCyr-Thi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10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3"/>
          </p:nvPr>
        </p:nvSpPr>
        <p:spPr>
          <a:xfrm>
            <a:off x="362607" y="1211216"/>
            <a:ext cx="9624060" cy="671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Подбор персонала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анкетирование соискателей должности </a:t>
            </a:r>
            <a:r>
              <a:rPr lang="ru-RU" sz="2800" dirty="0" smtClean="0"/>
              <a:t>медицинских сестер </a:t>
            </a:r>
          </a:p>
          <a:p>
            <a:r>
              <a:rPr lang="ru-RU" sz="2800" dirty="0" smtClean="0"/>
              <a:t>психологическое </a:t>
            </a:r>
            <a:r>
              <a:rPr lang="ru-RU" sz="2800" dirty="0"/>
              <a:t>тестирование (командный стиль в работе, </a:t>
            </a:r>
            <a:r>
              <a:rPr lang="ru-RU" sz="2800" dirty="0" err="1"/>
              <a:t>коммуникативность</a:t>
            </a:r>
            <a:r>
              <a:rPr lang="ru-RU" sz="2800" dirty="0"/>
              <a:t>, </a:t>
            </a:r>
            <a:r>
              <a:rPr lang="ru-RU" sz="2800" dirty="0" err="1"/>
              <a:t>эмпатия</a:t>
            </a:r>
            <a:r>
              <a:rPr lang="ru-RU" sz="2800" dirty="0"/>
              <a:t>, </a:t>
            </a:r>
            <a:r>
              <a:rPr lang="ru-RU" sz="2800" dirty="0" smtClean="0"/>
              <a:t>ценности)</a:t>
            </a:r>
          </a:p>
          <a:p>
            <a:r>
              <a:rPr lang="ru-RU" sz="2800" dirty="0" smtClean="0"/>
              <a:t>собеседование </a:t>
            </a:r>
            <a:r>
              <a:rPr lang="ru-RU" sz="2800" dirty="0"/>
              <a:t>с </a:t>
            </a:r>
            <a:r>
              <a:rPr lang="ru-RU" sz="2800" dirty="0" smtClean="0"/>
              <a:t>руководителем подразделения, </a:t>
            </a:r>
            <a:r>
              <a:rPr lang="ru-RU" sz="2800" dirty="0"/>
              <a:t>старшей медицинской сестрой и главной медицинской </a:t>
            </a:r>
            <a:r>
              <a:rPr lang="ru-RU" sz="2800" dirty="0" smtClean="0"/>
              <a:t>сестрой</a:t>
            </a:r>
          </a:p>
          <a:p>
            <a:r>
              <a:rPr lang="ru-RU" sz="2800" dirty="0" smtClean="0"/>
              <a:t>«гостевой </a:t>
            </a:r>
            <a:r>
              <a:rPr lang="ru-RU" sz="2800" dirty="0"/>
              <a:t>режим» (в течении 2-х-3-х дней на рабочем месте в </a:t>
            </a:r>
            <a:r>
              <a:rPr lang="ru-RU" sz="2800" dirty="0" smtClean="0"/>
              <a:t>отделении)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аставничество и адаптация </a:t>
            </a:r>
            <a:r>
              <a:rPr lang="ru-RU" sz="2800" dirty="0"/>
              <a:t>в течении 3-х месяцев. </a:t>
            </a:r>
          </a:p>
          <a:p>
            <a:endParaRPr lang="ru-RU" sz="2800" dirty="0"/>
          </a:p>
          <a:p>
            <a:pPr>
              <a:buFont typeface="Arial" pitchFamily="34" charset="0"/>
              <a:buChar char="•"/>
            </a:pPr>
            <a:endParaRPr lang="ru-RU" sz="2400" dirty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" y="0"/>
            <a:ext cx="10131425" cy="7778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Медицинский сервис составляющие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3"/>
          </p:nvPr>
        </p:nvSpPr>
        <p:spPr>
          <a:xfrm>
            <a:off x="362607" y="1211216"/>
            <a:ext cx="9624060" cy="671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Обучение персонала</a:t>
            </a:r>
          </a:p>
          <a:p>
            <a:r>
              <a:rPr lang="ru-RU" sz="2800" dirty="0" smtClean="0"/>
              <a:t>обучающие </a:t>
            </a:r>
            <a:r>
              <a:rPr lang="ru-RU" sz="2800" dirty="0"/>
              <a:t>материалы на рабочем </a:t>
            </a:r>
            <a:r>
              <a:rPr lang="ru-RU" sz="2800" dirty="0" smtClean="0"/>
              <a:t>месте</a:t>
            </a:r>
          </a:p>
          <a:p>
            <a:r>
              <a:rPr lang="ru-RU" sz="2800" dirty="0" smtClean="0"/>
              <a:t>допуск </a:t>
            </a:r>
            <a:r>
              <a:rPr lang="ru-RU" sz="2800" dirty="0"/>
              <a:t>к работе по зачетной </a:t>
            </a:r>
            <a:r>
              <a:rPr lang="ru-RU" sz="2800" dirty="0" smtClean="0"/>
              <a:t>системе</a:t>
            </a:r>
          </a:p>
          <a:p>
            <a:r>
              <a:rPr lang="ru-RU" sz="2800" dirty="0" smtClean="0"/>
              <a:t>тематические </a:t>
            </a:r>
            <a:r>
              <a:rPr lang="ru-RU" sz="2800" dirty="0"/>
              <a:t>обучающие </a:t>
            </a:r>
            <a:r>
              <a:rPr lang="ru-RU" sz="2800" dirty="0" smtClean="0"/>
              <a:t>семинары </a:t>
            </a:r>
            <a:r>
              <a:rPr lang="ru-RU" sz="2800" dirty="0"/>
              <a:t>по специфике работы в </a:t>
            </a:r>
            <a:r>
              <a:rPr lang="ru-RU" sz="2800" dirty="0" smtClean="0"/>
              <a:t>отделениях</a:t>
            </a:r>
            <a:endParaRPr lang="ru-RU" sz="2800" dirty="0"/>
          </a:p>
          <a:p>
            <a:r>
              <a:rPr lang="ru-RU" sz="2800" dirty="0"/>
              <a:t>внешнее обучение </a:t>
            </a:r>
          </a:p>
          <a:p>
            <a:r>
              <a:rPr lang="ru-RU" sz="2800" dirty="0" smtClean="0"/>
              <a:t>наставничество и адаптация </a:t>
            </a:r>
            <a:r>
              <a:rPr lang="ru-RU" sz="2800" dirty="0"/>
              <a:t>в течении 3-х месяцев. </a:t>
            </a:r>
            <a:endParaRPr lang="ru-RU" sz="2800" dirty="0" smtClean="0"/>
          </a:p>
          <a:p>
            <a:r>
              <a:rPr lang="ru-RU" sz="2800" dirty="0"/>
              <a:t>р</a:t>
            </a:r>
            <a:r>
              <a:rPr lang="ru-RU" sz="2800" dirty="0" smtClean="0"/>
              <a:t>егулярные тренинги коммуникаций и сервиса</a:t>
            </a:r>
            <a:endParaRPr lang="ru-RU" sz="2800" dirty="0"/>
          </a:p>
          <a:p>
            <a:endParaRPr lang="ru-RU" sz="2800" dirty="0"/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" y="0"/>
            <a:ext cx="10131425" cy="7778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Медицинский сервис составляющие</a:t>
            </a:r>
          </a:p>
        </p:txBody>
      </p:sp>
    </p:spTree>
    <p:extLst>
      <p:ext uri="{BB962C8B-B14F-4D97-AF65-F5344CB8AC3E}">
        <p14:creationId xmlns:p14="http://schemas.microsoft.com/office/powerpoint/2010/main" xmlns="" val="15835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3"/>
          </p:nvPr>
        </p:nvSpPr>
        <p:spPr>
          <a:xfrm>
            <a:off x="362607" y="1211216"/>
            <a:ext cx="9624060" cy="671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Непрерывная работа с нежелательными событиями и жалобами, направленная на улучшения и ликвидацию системных проблем и ошибок в области медицинского сервиса и качества медицинской помощи.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" y="0"/>
            <a:ext cx="10131425" cy="7778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Медицинский сервис составляющие</a:t>
            </a:r>
          </a:p>
        </p:txBody>
      </p:sp>
    </p:spTree>
    <p:extLst>
      <p:ext uri="{BB962C8B-B14F-4D97-AF65-F5344CB8AC3E}">
        <p14:creationId xmlns:p14="http://schemas.microsoft.com/office/powerpoint/2010/main" xmlns="" val="22671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3"/>
          </p:nvPr>
        </p:nvSpPr>
        <p:spPr>
          <a:xfrm>
            <a:off x="283780" y="1337343"/>
            <a:ext cx="9624060" cy="671375"/>
          </a:xfrm>
        </p:spPr>
        <p:txBody>
          <a:bodyPr/>
          <a:lstStyle/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" y="0"/>
            <a:ext cx="10131425" cy="7778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chemeClr val="bg1"/>
                </a:solidFill>
              </a:rPr>
              <a:t>Клинический госпиталь ИДК   март 2018г</a:t>
            </a:r>
            <a:r>
              <a:rPr lang="ru-RU" sz="29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140" y="862068"/>
            <a:ext cx="6637283" cy="385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0440" y="3581376"/>
            <a:ext cx="6621517" cy="37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88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6801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3"/>
          </p:nvPr>
        </p:nvSpPr>
        <p:spPr>
          <a:xfrm>
            <a:off x="0" y="1226983"/>
            <a:ext cx="9624060" cy="6713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900" dirty="0"/>
              <a:t>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" y="0"/>
            <a:ext cx="9623425" cy="7143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Медицинская компания ИДК существует с 1992 года, в 2013 году вошла в </a:t>
            </a:r>
            <a:r>
              <a:rPr lang="ru-RU" sz="2800" b="1" dirty="0" smtClean="0">
                <a:solidFill>
                  <a:schemeClr val="bg1"/>
                </a:solidFill>
              </a:rPr>
              <a:t>Группу </a:t>
            </a:r>
            <a:r>
              <a:rPr lang="ru-RU" sz="2800" b="1" dirty="0">
                <a:solidFill>
                  <a:schemeClr val="bg1"/>
                </a:solidFill>
              </a:rPr>
              <a:t>компаний «Мать и дитя»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97272"/>
            <a:ext cx="10468303" cy="425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03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3"/>
          </p:nvPr>
        </p:nvSpPr>
        <p:spPr>
          <a:xfrm>
            <a:off x="5265682" y="1226983"/>
            <a:ext cx="4358377" cy="671375"/>
          </a:xfrm>
        </p:spPr>
        <p:txBody>
          <a:bodyPr>
            <a:noAutofit/>
          </a:bodyPr>
          <a:lstStyle/>
          <a:p>
            <a:r>
              <a:rPr lang="ru-RU" sz="2900" dirty="0" smtClean="0"/>
              <a:t>В 2012 году руководство компании посетило клинику с целью получить лучшие технологии в области медицинского сервиса.</a:t>
            </a:r>
            <a:endParaRPr lang="ru-RU" sz="2900" dirty="0"/>
          </a:p>
          <a:p>
            <a:pPr>
              <a:buNone/>
            </a:pPr>
            <a:endParaRPr lang="ru-RU" sz="2900" dirty="0"/>
          </a:p>
          <a:p>
            <a:endParaRPr lang="ru-RU" sz="2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" y="0"/>
            <a:ext cx="9623425" cy="7143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Медицинский сервис – ориентир на лучших</a:t>
            </a:r>
          </a:p>
        </p:txBody>
      </p:sp>
      <p:pic>
        <p:nvPicPr>
          <p:cNvPr id="1026" name="Picture 2" descr="http://top10v.ru/uploads/posts/2017-12/1514141986_3.-klinika-meyo-s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91" y="1291405"/>
            <a:ext cx="4731736" cy="36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027" y="4463102"/>
            <a:ext cx="4303988" cy="28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8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3"/>
          </p:nvPr>
        </p:nvSpPr>
        <p:spPr>
          <a:xfrm>
            <a:off x="0" y="1226983"/>
            <a:ext cx="9624060" cy="6713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   </a:t>
            </a:r>
            <a:r>
              <a:rPr lang="ru-RU" sz="2400" dirty="0" err="1"/>
              <a:t>Mayo</a:t>
            </a:r>
            <a:r>
              <a:rPr lang="ru-RU" sz="2400" dirty="0"/>
              <a:t> </a:t>
            </a:r>
            <a:r>
              <a:rPr lang="ru-RU" sz="2400" dirty="0" err="1"/>
              <a:t>Clinic</a:t>
            </a:r>
            <a:r>
              <a:rPr lang="ru-RU" sz="2400" dirty="0"/>
              <a:t> (Мейо Клиник) – это крупнейший </a:t>
            </a:r>
            <a:r>
              <a:rPr lang="ru-RU" sz="2400" dirty="0" smtClean="0"/>
              <a:t>центр, </a:t>
            </a:r>
            <a:r>
              <a:rPr lang="ru-RU" sz="2400" dirty="0"/>
              <a:t>который оказывает медицинскую помощь на самом высоком уровне. Основная специализация клиники – сложные заболевания, требующие определенного подхода к диагностике и особого лечения.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Ежегодно </a:t>
            </a:r>
            <a:r>
              <a:rPr lang="ru-RU" sz="2400" dirty="0"/>
              <a:t>около 500 тысяч пациентов получают медицинскую помощь от специалистов, которые имеют </a:t>
            </a:r>
            <a:r>
              <a:rPr lang="ru-RU" sz="2400" dirty="0" smtClean="0"/>
              <a:t>Все </a:t>
            </a:r>
            <a:r>
              <a:rPr lang="ru-RU" sz="2400" dirty="0"/>
              <a:t>услуги, предлагаемые клиникой </a:t>
            </a:r>
            <a:r>
              <a:rPr lang="ru-RU" sz="2400" dirty="0" err="1"/>
              <a:t>Мэйо</a:t>
            </a:r>
            <a:r>
              <a:rPr lang="ru-RU" sz="2400" dirty="0"/>
              <a:t>, соответствуют принятым мировым стандартам. При этом способы лечения и применяемые технологии постоянно модернизируются путем </a:t>
            </a:r>
            <a:r>
              <a:rPr lang="ru-RU" sz="2400" b="1" dirty="0"/>
              <a:t>собственных инновационных </a:t>
            </a:r>
            <a:r>
              <a:rPr lang="ru-RU" sz="2400" dirty="0"/>
              <a:t>открытий и использования эффективных методик и программ</a:t>
            </a:r>
            <a:r>
              <a:rPr lang="ru-RU" sz="2400" dirty="0" smtClean="0"/>
              <a:t>. Врачи и медицинские сестры постоянно и непрерывно улучшают </a:t>
            </a:r>
            <a:r>
              <a:rPr lang="ru-RU" sz="2400" b="1" dirty="0" smtClean="0"/>
              <a:t>качество медицинской помощи и медицинский сервис.</a:t>
            </a:r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" y="0"/>
            <a:ext cx="9623425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Медицинский сервис – ориентир на лучших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3"/>
          </p:nvPr>
        </p:nvSpPr>
        <p:spPr>
          <a:xfrm>
            <a:off x="346840" y="1431936"/>
            <a:ext cx="9624060" cy="6713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 smtClean="0"/>
              <a:t>«Интересы </a:t>
            </a:r>
            <a:r>
              <a:rPr lang="ru-RU" sz="11200" dirty="0"/>
              <a:t>пациента важнее всего, они единственно достойны рассмотрения, и чтобы пациент мог получить пользу от новейших знаний, необходимо объединить усилия. </a:t>
            </a:r>
          </a:p>
          <a:p>
            <a:pPr marL="0" indent="0">
              <a:buNone/>
            </a:pPr>
            <a:r>
              <a:rPr lang="ru-RU" sz="11200" dirty="0" smtClean="0"/>
              <a:t>Мы </a:t>
            </a:r>
            <a:r>
              <a:rPr lang="ru-RU" sz="11200" dirty="0"/>
              <a:t>должны развить медицину как науку взаимодействия.</a:t>
            </a:r>
          </a:p>
          <a:p>
            <a:endParaRPr lang="ru-RU" sz="11200" dirty="0"/>
          </a:p>
          <a:p>
            <a:pPr marL="0" indent="0" algn="r">
              <a:buNone/>
            </a:pPr>
            <a:r>
              <a:rPr lang="ru-RU" sz="7200" i="1" dirty="0"/>
              <a:t>Уильям Мейо-Младший</a:t>
            </a:r>
          </a:p>
          <a:p>
            <a:pPr marL="0" indent="0" algn="r">
              <a:buNone/>
            </a:pPr>
            <a:r>
              <a:rPr lang="ru-RU" sz="7200" i="1" dirty="0"/>
              <a:t>(из книги «Клиника Мейо)</a:t>
            </a:r>
          </a:p>
          <a:p>
            <a:pPr>
              <a:buNone/>
            </a:pPr>
            <a:endParaRPr lang="ru-RU" sz="17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" y="0"/>
            <a:ext cx="10131425" cy="7778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Медицинский сервис – ориентир на лучших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227" y="3068091"/>
            <a:ext cx="2979682" cy="39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3"/>
          </p:nvPr>
        </p:nvSpPr>
        <p:spPr>
          <a:xfrm>
            <a:off x="0" y="1226983"/>
            <a:ext cx="9624060" cy="671375"/>
          </a:xfrm>
        </p:spPr>
        <p:txBody>
          <a:bodyPr>
            <a:noAutofit/>
          </a:bodyPr>
          <a:lstStyle/>
          <a:p>
            <a:pPr marL="385646" indent="-385646" defTabSz="512383">
              <a:lnSpc>
                <a:spcPct val="80000"/>
              </a:lnSpc>
              <a:tabLst>
                <a:tab pos="385646" algn="l"/>
                <a:tab pos="505142" algn="l"/>
                <a:tab pos="1017525" algn="l"/>
                <a:tab pos="1529908" algn="l"/>
                <a:tab pos="2042291" algn="l"/>
                <a:tab pos="2554675" algn="l"/>
                <a:tab pos="3067058" algn="l"/>
                <a:tab pos="3579441" algn="l"/>
                <a:tab pos="4091824" algn="l"/>
                <a:tab pos="4604209" algn="l"/>
                <a:tab pos="5116590" algn="l"/>
                <a:tab pos="5628975" algn="l"/>
                <a:tab pos="6141358" algn="l"/>
                <a:tab pos="6653742" algn="l"/>
                <a:tab pos="7166124" algn="l"/>
                <a:tab pos="7678508" algn="l"/>
                <a:tab pos="8190891" algn="l"/>
                <a:tab pos="8703275" algn="l"/>
                <a:tab pos="9215657" algn="l"/>
                <a:tab pos="9728041" algn="l"/>
                <a:tab pos="10240423" algn="l"/>
              </a:tabLst>
              <a:defRPr/>
            </a:pPr>
            <a:r>
              <a:rPr lang="ru-RU" altLang="ru-RU" sz="2800" dirty="0" smtClean="0"/>
              <a:t>«</a:t>
            </a:r>
            <a:r>
              <a:rPr lang="ru-RU" altLang="ru-RU" sz="2800" dirty="0"/>
              <a:t>Нужды пациента превыше всего»</a:t>
            </a:r>
          </a:p>
          <a:p>
            <a:pPr marL="385646" indent="-385646" defTabSz="512383">
              <a:lnSpc>
                <a:spcPct val="80000"/>
              </a:lnSpc>
              <a:tabLst>
                <a:tab pos="385646" algn="l"/>
                <a:tab pos="505142" algn="l"/>
                <a:tab pos="1017525" algn="l"/>
                <a:tab pos="1529908" algn="l"/>
                <a:tab pos="2042291" algn="l"/>
                <a:tab pos="2554675" algn="l"/>
                <a:tab pos="3067058" algn="l"/>
                <a:tab pos="3579441" algn="l"/>
                <a:tab pos="4091824" algn="l"/>
                <a:tab pos="4604209" algn="l"/>
                <a:tab pos="5116590" algn="l"/>
                <a:tab pos="5628975" algn="l"/>
                <a:tab pos="6141358" algn="l"/>
                <a:tab pos="6653742" algn="l"/>
                <a:tab pos="7166124" algn="l"/>
                <a:tab pos="7678508" algn="l"/>
                <a:tab pos="8190891" algn="l"/>
                <a:tab pos="8703275" algn="l"/>
                <a:tab pos="9215657" algn="l"/>
                <a:tab pos="9728041" algn="l"/>
                <a:tab pos="10240423" algn="l"/>
              </a:tabLst>
              <a:defRPr/>
            </a:pPr>
            <a:endParaRPr lang="ru-RU" altLang="ru-RU" sz="2800" dirty="0"/>
          </a:p>
          <a:p>
            <a:pPr marL="385646" indent="-385646" defTabSz="512383">
              <a:lnSpc>
                <a:spcPct val="80000"/>
              </a:lnSpc>
              <a:tabLst>
                <a:tab pos="385646" algn="l"/>
                <a:tab pos="505142" algn="l"/>
                <a:tab pos="1017525" algn="l"/>
                <a:tab pos="1529908" algn="l"/>
                <a:tab pos="2042291" algn="l"/>
                <a:tab pos="2554675" algn="l"/>
                <a:tab pos="3067058" algn="l"/>
                <a:tab pos="3579441" algn="l"/>
                <a:tab pos="4091824" algn="l"/>
                <a:tab pos="4604209" algn="l"/>
                <a:tab pos="5116590" algn="l"/>
                <a:tab pos="5628975" algn="l"/>
                <a:tab pos="6141358" algn="l"/>
                <a:tab pos="6653742" algn="l"/>
                <a:tab pos="7166124" algn="l"/>
                <a:tab pos="7678508" algn="l"/>
                <a:tab pos="8190891" algn="l"/>
                <a:tab pos="8703275" algn="l"/>
                <a:tab pos="9215657" algn="l"/>
                <a:tab pos="9728041" algn="l"/>
                <a:tab pos="10240423" algn="l"/>
              </a:tabLst>
              <a:defRPr/>
            </a:pPr>
            <a:r>
              <a:rPr lang="ru-RU" altLang="ru-RU" sz="2800" dirty="0"/>
              <a:t>Практика командной медицины –– «объединение сил» или принцип кооперации </a:t>
            </a:r>
            <a:r>
              <a:rPr lang="ru-RU" altLang="ru-RU" sz="2800" dirty="0" smtClean="0"/>
              <a:t>медицинских работников</a:t>
            </a:r>
            <a:endParaRPr lang="ru-RU" altLang="ru-RU" sz="2800" dirty="0"/>
          </a:p>
          <a:p>
            <a:pPr marL="385646" indent="-385646" defTabSz="512383">
              <a:lnSpc>
                <a:spcPct val="80000"/>
              </a:lnSpc>
              <a:tabLst>
                <a:tab pos="385646" algn="l"/>
                <a:tab pos="505142" algn="l"/>
                <a:tab pos="1017525" algn="l"/>
                <a:tab pos="1529908" algn="l"/>
                <a:tab pos="2042291" algn="l"/>
                <a:tab pos="2554675" algn="l"/>
                <a:tab pos="3067058" algn="l"/>
                <a:tab pos="3579441" algn="l"/>
                <a:tab pos="4091824" algn="l"/>
                <a:tab pos="4604209" algn="l"/>
                <a:tab pos="5116590" algn="l"/>
                <a:tab pos="5628975" algn="l"/>
                <a:tab pos="6141358" algn="l"/>
                <a:tab pos="6653742" algn="l"/>
                <a:tab pos="7166124" algn="l"/>
                <a:tab pos="7678508" algn="l"/>
                <a:tab pos="8190891" algn="l"/>
                <a:tab pos="8703275" algn="l"/>
                <a:tab pos="9215657" algn="l"/>
                <a:tab pos="9728041" algn="l"/>
                <a:tab pos="10240423" algn="l"/>
              </a:tabLst>
              <a:defRPr/>
            </a:pPr>
            <a:endParaRPr lang="ru-RU" altLang="ru-RU" sz="2800" dirty="0"/>
          </a:p>
          <a:p>
            <a:pPr marL="385646" indent="-385646" defTabSz="512383">
              <a:lnSpc>
                <a:spcPct val="80000"/>
              </a:lnSpc>
              <a:tabLst>
                <a:tab pos="385646" algn="l"/>
                <a:tab pos="505142" algn="l"/>
                <a:tab pos="1017525" algn="l"/>
                <a:tab pos="1529908" algn="l"/>
                <a:tab pos="2042291" algn="l"/>
                <a:tab pos="2554675" algn="l"/>
                <a:tab pos="3067058" algn="l"/>
                <a:tab pos="3579441" algn="l"/>
                <a:tab pos="4091824" algn="l"/>
                <a:tab pos="4604209" algn="l"/>
                <a:tab pos="5116590" algn="l"/>
                <a:tab pos="5628975" algn="l"/>
                <a:tab pos="6141358" algn="l"/>
                <a:tab pos="6653742" algn="l"/>
                <a:tab pos="7166124" algn="l"/>
                <a:tab pos="7678508" algn="l"/>
                <a:tab pos="8190891" algn="l"/>
                <a:tab pos="8703275" algn="l"/>
                <a:tab pos="9215657" algn="l"/>
                <a:tab pos="9728041" algn="l"/>
                <a:tab pos="10240423" algn="l"/>
              </a:tabLst>
              <a:defRPr/>
            </a:pPr>
            <a:r>
              <a:rPr lang="ru-RU" altLang="ru-RU" sz="2800" dirty="0"/>
              <a:t>Стремление к высоким стандартам - неприемлемость средних результатов</a:t>
            </a:r>
          </a:p>
          <a:p>
            <a:pPr>
              <a:buNone/>
            </a:pPr>
            <a:endParaRPr lang="ru-RU" sz="2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" y="362606"/>
            <a:ext cx="9623425" cy="29954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Лучший медицинский сервис – нам есть к чему </a:t>
            </a:r>
            <a:r>
              <a:rPr lang="ru-RU" sz="2800" b="1" dirty="0" smtClean="0">
                <a:solidFill>
                  <a:schemeClr val="bg1"/>
                </a:solidFill>
              </a:rPr>
              <a:t>стремиться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275" y="3689131"/>
            <a:ext cx="4698125" cy="38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33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3"/>
          </p:nvPr>
        </p:nvSpPr>
        <p:spPr>
          <a:xfrm>
            <a:off x="189186" y="1258514"/>
            <a:ext cx="9624060" cy="6713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latin typeface="Arial" charset="0"/>
                <a:cs typeface="Arial" charset="0"/>
              </a:rPr>
              <a:t>И</a:t>
            </a:r>
            <a:r>
              <a:rPr lang="ru-RU" altLang="ru-RU" sz="2400" dirty="0" smtClean="0">
                <a:latin typeface="Arial" charset="0"/>
                <a:cs typeface="Arial" charset="0"/>
              </a:rPr>
              <a:t>ндивидуальный </a:t>
            </a:r>
            <a:r>
              <a:rPr lang="ru-RU" altLang="ru-RU" sz="2400" dirty="0">
                <a:latin typeface="Arial" charset="0"/>
                <a:cs typeface="Arial" charset="0"/>
              </a:rPr>
              <a:t>подход к пациентам на каждом этапе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лечения;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altLang="ru-RU" sz="24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atin typeface="Arial" charset="0"/>
                <a:cs typeface="Arial" charset="0"/>
              </a:rPr>
              <a:t>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Обеспечение </a:t>
            </a:r>
            <a:r>
              <a:rPr lang="ru-RU" altLang="ru-RU" sz="2400" dirty="0">
                <a:latin typeface="Arial" charset="0"/>
                <a:cs typeface="Arial" charset="0"/>
              </a:rPr>
              <a:t>взаимодействия между всеми участниками лечебного процесса (командный стиль в  работе);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altLang="ru-RU" sz="24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atin typeface="Arial" charset="0"/>
                <a:cs typeface="Arial" charset="0"/>
              </a:rPr>
              <a:t>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Взаимозаменяемость </a:t>
            </a:r>
            <a:r>
              <a:rPr lang="ru-RU" altLang="ru-RU" sz="2400" dirty="0">
                <a:latin typeface="Arial" charset="0"/>
                <a:cs typeface="Arial" charset="0"/>
              </a:rPr>
              <a:t>медицинских сестер на всех этапах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лечения и диагностики; 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altLang="ru-RU" sz="24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atin typeface="Arial" charset="0"/>
                <a:cs typeface="Arial" charset="0"/>
              </a:rPr>
              <a:t>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Проведение </a:t>
            </a:r>
            <a:r>
              <a:rPr lang="ru-RU" altLang="ru-RU" sz="2400" dirty="0">
                <a:latin typeface="Arial" charset="0"/>
                <a:cs typeface="Arial" charset="0"/>
              </a:rPr>
              <a:t>дистанционной подготовки пациентов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(в программах ВРТ).</a:t>
            </a:r>
            <a:endParaRPr lang="ru-RU" altLang="ru-RU" sz="2400" dirty="0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" y="5"/>
            <a:ext cx="9623425" cy="10017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Медицинский сервис в МК ИДК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3"/>
          </p:nvPr>
        </p:nvSpPr>
        <p:spPr>
          <a:xfrm>
            <a:off x="252248" y="1116624"/>
            <a:ext cx="9624060" cy="671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900" u="sng" dirty="0" smtClean="0"/>
              <a:t>Дистанционная подготовка </a:t>
            </a:r>
            <a:r>
              <a:rPr lang="ru-RU" sz="2900" dirty="0" smtClean="0"/>
              <a:t>– включает в себя сестринские консультации по телефону о расписании приема врачей-специалистов, перечню обследований и процедур, стоимости лечения и обследования.</a:t>
            </a:r>
            <a:r>
              <a:rPr lang="ru-RU" sz="2900" dirty="0"/>
              <a:t> </a:t>
            </a:r>
            <a:r>
              <a:rPr lang="ru-RU" sz="2900" dirty="0" smtClean="0"/>
              <a:t>Для иногородних пациентов информирования о возможности пребывания в Самаре, развлечения, достопримечательности, отдых, транспорт и т.д.</a:t>
            </a:r>
          </a:p>
          <a:p>
            <a:pPr marL="0" indent="0">
              <a:buNone/>
            </a:pPr>
            <a:r>
              <a:rPr lang="ru-RU" sz="2900" u="sng" dirty="0" smtClean="0"/>
              <a:t>Очные консультации и сервисное сопровождение во время визита пациента в клинику.</a:t>
            </a:r>
          </a:p>
          <a:p>
            <a:pPr marL="0" indent="0">
              <a:buNone/>
            </a:pPr>
            <a:endParaRPr lang="ru-RU" sz="29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" y="0"/>
            <a:ext cx="10131425" cy="7778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Медицинский сервис составляющие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3"/>
          </p:nvPr>
        </p:nvSpPr>
        <p:spPr>
          <a:xfrm>
            <a:off x="331076" y="1337343"/>
            <a:ext cx="9624060" cy="52684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u="sng" dirty="0" smtClean="0"/>
              <a:t>Обучение пациентов</a:t>
            </a:r>
            <a:endParaRPr lang="ru-RU" sz="3200" u="sng" dirty="0"/>
          </a:p>
          <a:p>
            <a:pPr>
              <a:buNone/>
            </a:pPr>
            <a:r>
              <a:rPr lang="ru-RU" sz="3200" dirty="0" smtClean="0"/>
              <a:t>Правилам подготовки к исследованиям</a:t>
            </a:r>
          </a:p>
          <a:p>
            <a:pPr>
              <a:buNone/>
            </a:pPr>
            <a:r>
              <a:rPr lang="ru-RU" sz="3200" dirty="0" smtClean="0"/>
              <a:t>Правила применения препаратов для лечения или обследования</a:t>
            </a:r>
          </a:p>
          <a:p>
            <a:pPr>
              <a:buNone/>
            </a:pPr>
            <a:r>
              <a:rPr lang="ru-RU" sz="3200" dirty="0" smtClean="0"/>
              <a:t>Правила ведения «дневников пациента»</a:t>
            </a:r>
          </a:p>
          <a:p>
            <a:pPr>
              <a:buNone/>
            </a:pPr>
            <a:endParaRPr lang="ru-RU" sz="3200" u="sng" dirty="0" smtClean="0"/>
          </a:p>
          <a:p>
            <a:pPr>
              <a:buNone/>
            </a:pPr>
            <a:r>
              <a:rPr lang="ru-RU" sz="3200" u="sng" dirty="0" smtClean="0"/>
              <a:t>Психоэмоциональная поддержка пациентов  на всех этапах лечения</a:t>
            </a:r>
          </a:p>
          <a:p>
            <a:pPr>
              <a:buNone/>
            </a:pPr>
            <a:r>
              <a:rPr lang="ru-RU" sz="3200" dirty="0" smtClean="0"/>
              <a:t>Ответы на вопросы связанные с дальнейшими посещениями клиники и планом обследований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" y="0"/>
            <a:ext cx="10131425" cy="7778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Медицинский сервис составляющие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6182</TotalTime>
  <Words>528</Words>
  <Application>Microsoft Office PowerPoint</Application>
  <PresentationFormat>Произвольный</PresentationFormat>
  <Paragraphs>64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Слайд 0</vt:lpstr>
      <vt:lpstr>Медицинская компания ИДК существует с 1992 года, в 2013 году вошла в Группу компаний «Мать и дитя» </vt:lpstr>
      <vt:lpstr>Медицинский сервис – ориентир на лучших</vt:lpstr>
      <vt:lpstr>Медицинский сервис – ориентир на лучших</vt:lpstr>
      <vt:lpstr>Медицинский сервис – ориентир на лучших</vt:lpstr>
      <vt:lpstr>Лучший медицинский сервис – нам есть к чему стремиться</vt:lpstr>
      <vt:lpstr>Медицинский сервис в МК ИДК</vt:lpstr>
      <vt:lpstr>Медицинский сервис составляющие</vt:lpstr>
      <vt:lpstr>Медицинский сервис составляющие</vt:lpstr>
      <vt:lpstr>Медицинский сервис составляющие</vt:lpstr>
      <vt:lpstr>Медицинский сервис составляющие</vt:lpstr>
      <vt:lpstr>Медицинский сервис составляющие</vt:lpstr>
      <vt:lpstr>Клинический госпиталь ИДК   март 2018г.</vt:lpstr>
      <vt:lpstr>Слайд 13</vt:lpstr>
    </vt:vector>
  </TitlesOfParts>
  <Company>MD-2000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Романова Елена</dc:creator>
  <cp:lastModifiedBy>beloelev</cp:lastModifiedBy>
  <cp:revision>385</cp:revision>
  <cp:lastPrinted>2014-05-30T13:51:09Z</cp:lastPrinted>
  <dcterms:created xsi:type="dcterms:W3CDTF">2014-05-28T10:40:27Z</dcterms:created>
  <dcterms:modified xsi:type="dcterms:W3CDTF">2018-02-19T08:55:55Z</dcterms:modified>
</cp:coreProperties>
</file>