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8" r:id="rId3"/>
    <p:sldId id="257" r:id="rId4"/>
    <p:sldId id="426" r:id="rId5"/>
    <p:sldId id="264" r:id="rId6"/>
    <p:sldId id="407" r:id="rId7"/>
    <p:sldId id="427" r:id="rId8"/>
    <p:sldId id="428" r:id="rId9"/>
    <p:sldId id="429" r:id="rId10"/>
    <p:sldId id="430" r:id="rId11"/>
    <p:sldId id="461" r:id="rId12"/>
    <p:sldId id="451" r:id="rId13"/>
    <p:sldId id="445" r:id="rId14"/>
    <p:sldId id="446" r:id="rId15"/>
    <p:sldId id="453" r:id="rId16"/>
    <p:sldId id="452" r:id="rId17"/>
    <p:sldId id="470" r:id="rId18"/>
    <p:sldId id="449" r:id="rId19"/>
    <p:sldId id="455" r:id="rId20"/>
    <p:sldId id="471" r:id="rId21"/>
    <p:sldId id="457" r:id="rId22"/>
    <p:sldId id="458" r:id="rId23"/>
    <p:sldId id="462" r:id="rId24"/>
    <p:sldId id="460" r:id="rId25"/>
    <p:sldId id="450" r:id="rId26"/>
    <p:sldId id="466" r:id="rId27"/>
    <p:sldId id="468" r:id="rId28"/>
    <p:sldId id="467" r:id="rId29"/>
    <p:sldId id="395" r:id="rId30"/>
    <p:sldId id="303" r:id="rId31"/>
    <p:sldId id="469" r:id="rId32"/>
    <p:sldId id="472" r:id="rId33"/>
    <p:sldId id="299" r:id="rId34"/>
  </p:sldIdLst>
  <p:sldSz cx="9144000" cy="6858000" type="screen4x3"/>
  <p:notesSz cx="6884988" cy="100187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  <a:srgbClr val="009AA6"/>
    <a:srgbClr val="007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5827" autoAdjust="0"/>
  </p:normalViewPr>
  <p:slideViewPr>
    <p:cSldViewPr>
      <p:cViewPr>
        <p:scale>
          <a:sx n="80" d="100"/>
          <a:sy n="80" d="100"/>
        </p:scale>
        <p:origin x="-2790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700" cy="500392"/>
          </a:xfrm>
          <a:prstGeom prst="rect">
            <a:avLst/>
          </a:prstGeom>
        </p:spPr>
        <p:txBody>
          <a:bodyPr vert="horz" lIns="96575" tIns="48287" rIns="96575" bIns="4828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9750" y="0"/>
            <a:ext cx="2983700" cy="500392"/>
          </a:xfrm>
          <a:prstGeom prst="rect">
            <a:avLst/>
          </a:prstGeom>
        </p:spPr>
        <p:txBody>
          <a:bodyPr vert="horz" lIns="96575" tIns="48287" rIns="96575" bIns="4828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6207B7-78E7-4F0D-BB68-6F4278FB950F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6768"/>
            <a:ext cx="2983700" cy="500392"/>
          </a:xfrm>
          <a:prstGeom prst="rect">
            <a:avLst/>
          </a:prstGeom>
        </p:spPr>
        <p:txBody>
          <a:bodyPr vert="horz" lIns="96575" tIns="48287" rIns="96575" bIns="4828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9750" y="9516768"/>
            <a:ext cx="2983700" cy="500392"/>
          </a:xfrm>
          <a:prstGeom prst="rect">
            <a:avLst/>
          </a:prstGeom>
        </p:spPr>
        <p:txBody>
          <a:bodyPr vert="horz" lIns="96575" tIns="48287" rIns="96575" bIns="4828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749F882-18C4-4F49-8D06-D654442C9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700" cy="500392"/>
          </a:xfrm>
          <a:prstGeom prst="rect">
            <a:avLst/>
          </a:prstGeom>
        </p:spPr>
        <p:txBody>
          <a:bodyPr vert="horz" lIns="96575" tIns="48287" rIns="96575" bIns="4828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9750" y="0"/>
            <a:ext cx="2983700" cy="500392"/>
          </a:xfrm>
          <a:prstGeom prst="rect">
            <a:avLst/>
          </a:prstGeom>
        </p:spPr>
        <p:txBody>
          <a:bodyPr vert="horz" lIns="96575" tIns="48287" rIns="96575" bIns="4828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F3A623-42F9-4B31-8C37-31E5498A6747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08562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5" tIns="48287" rIns="96575" bIns="4828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93" y="4758384"/>
            <a:ext cx="5508606" cy="4508188"/>
          </a:xfrm>
          <a:prstGeom prst="rect">
            <a:avLst/>
          </a:prstGeom>
        </p:spPr>
        <p:txBody>
          <a:bodyPr vert="horz" lIns="96575" tIns="48287" rIns="96575" bIns="4828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768"/>
            <a:ext cx="2983700" cy="500392"/>
          </a:xfrm>
          <a:prstGeom prst="rect">
            <a:avLst/>
          </a:prstGeom>
        </p:spPr>
        <p:txBody>
          <a:bodyPr vert="horz" lIns="96575" tIns="48287" rIns="96575" bIns="4828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9750" y="9516768"/>
            <a:ext cx="2983700" cy="500392"/>
          </a:xfrm>
          <a:prstGeom prst="rect">
            <a:avLst/>
          </a:prstGeom>
        </p:spPr>
        <p:txBody>
          <a:bodyPr vert="horz" lIns="96575" tIns="48287" rIns="96575" bIns="4828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3D6576-1BF1-4B1A-9843-E653F0091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21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67B1D2-F5E6-4BDF-BA73-FC3D558FE1F3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D6576-1BF1-4B1A-9843-E653F0091FA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1D6AD5-A795-478A-A456-4993D422BB44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7CDBB-F289-48AE-AA01-0DDEE426F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4CE0-F257-4E18-95A1-4FB3F7955105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C5EF-F6D2-470F-BC0C-E8D06AEFD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C223-9ED4-4E86-A33E-B0600197F476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795F-696B-43D7-901D-F8EDE2882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ABD50-EEAF-4D71-8B3E-62C58AD7EB49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1948-1543-42C8-B0D5-1D5D49A11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870E40-4B68-4DB3-9B17-8AC3CEDD08A0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1685B-D49E-44DC-B90B-FF574A1EA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5987-DA90-4F23-8728-47E8B909489A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88B2-B705-4211-90C9-D1B60A075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CF57-ABB0-43CA-AB42-A11D4F500FE6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D49E-031D-486C-9FC7-5B6CDB26B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FEE3-319A-4F15-BB46-1042C14ECBED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0537-0106-4969-9412-9EA065D7D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09B981-7A91-491F-99DA-9F587A608CF3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EE4C8-E5D4-4E68-99DF-61756B40C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CDF4-59E6-4C6A-AFDA-D61E01B513A3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908D-4B4E-42D3-A5D9-F9DEBD801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663201-C378-4125-89E4-970A1A40A6FE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0F12AE-2595-42E4-B6A9-BFB130FDE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DF1EAEE-03A5-438D-9837-B05182733E93}" type="datetime1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VELT Group LLC         +7(495)739-56-42 (43,44,45) www.velt-npo.ru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9955D61-D3A9-479B-A82B-7B112CDCC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56" r:id="rId2"/>
    <p:sldLayoutId id="2147484164" r:id="rId3"/>
    <p:sldLayoutId id="2147484157" r:id="rId4"/>
    <p:sldLayoutId id="2147484158" r:id="rId5"/>
    <p:sldLayoutId id="2147484159" r:id="rId6"/>
    <p:sldLayoutId id="2147484165" r:id="rId7"/>
    <p:sldLayoutId id="2147484160" r:id="rId8"/>
    <p:sldLayoutId id="2147484166" r:id="rId9"/>
    <p:sldLayoutId id="2147484161" r:id="rId10"/>
    <p:sldLayoutId id="214748416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velt@velt-npo.ru" TargetMode="External"/><Relationship Id="rId2" Type="http://schemas.openxmlformats.org/officeDocument/2006/relationships/hyperlink" Target="mailto:group@velt-np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3334" y="565118"/>
            <a:ext cx="5200632" cy="8636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НАУЧНО-ПРОИЗВОДСТВЕННОЕ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ОБЪЕДИНЕНИЕ «ВЕЛТ»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9192" y="1500188"/>
            <a:ext cx="3914774" cy="64292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Управляющая организация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Группа компаний «ВЕЛТ»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571744"/>
            <a:ext cx="8429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НОВОЕ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ПОКОЛЕНИЕ БИОЦИДОВ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3" descr="D:\Садекова\Группа компаний ВЕЛТ\LOGO_VELT_19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71" y="571480"/>
            <a:ext cx="155733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чайная роз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613" y="3668243"/>
            <a:ext cx="3025056" cy="27611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айная роз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096739"/>
            <a:ext cx="3025056" cy="27611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3470279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УНИВЕРСАЛЬНЫЕ ПОТРЕБИТЕЛЬСКИЕ СВОЙСТВА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rgbClr val="4354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2667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Обладают антикоррозионными свойствами.</a:t>
            </a:r>
          </a:p>
          <a:p>
            <a:pPr marL="0" indent="2667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●"/>
              <a:defRPr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2667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Сочетают дезинфицирующие, стерилизующие, моющие, дезодорирующие свойства. </a:t>
            </a:r>
          </a:p>
          <a:p>
            <a:pPr marL="0" indent="2667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●"/>
              <a:defRPr/>
            </a:pP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26670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●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Возможность многократного применения рабочих растворов дезинфицирующих средств. </a:t>
            </a:r>
            <a:endParaRPr lang="en-US" sz="2000" dirty="0" smtClean="0">
              <a:solidFill>
                <a:srgbClr val="4354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LOGO_VELT_19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986445" y="5738850"/>
            <a:ext cx="2657521" cy="833422"/>
          </a:xfrm>
        </p:spPr>
        <p:txBody>
          <a:bodyPr/>
          <a:lstStyle/>
          <a:p>
            <a:pPr algn="r">
              <a:lnSpc>
                <a:spcPts val="1500"/>
              </a:lnSpc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ООО «Группа компаний «ВЕЛТ»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+7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495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739-56-42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43,44)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500"/>
              </a:lnSpc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www.velt-npo.ru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0168" y="521880"/>
            <a:ext cx="8554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A1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Способы обработки поверхностей рабочими растворами дезинфицирующих средств серии «ВЕЛТ»</a:t>
            </a:r>
            <a:endParaRPr lang="ru-RU" sz="2000" b="1" dirty="0">
              <a:solidFill>
                <a:srgbClr val="00A1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LOGO_VELT_19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55576" y="1556792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Протирание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(расход рабочего раствора100 мл/м</a:t>
            </a:r>
            <a:r>
              <a:rPr lang="ru-RU" sz="1600" baseline="30000" dirty="0" smtClean="0">
                <a:solidFill>
                  <a:srgbClr val="002060"/>
                </a:solidFill>
              </a:rPr>
              <a:t>2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поверхности)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Погружение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Орошение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(расход рабочего раствора150 мл/м</a:t>
            </a:r>
            <a:r>
              <a:rPr lang="ru-RU" sz="1400" baseline="30000" dirty="0" smtClean="0">
                <a:solidFill>
                  <a:srgbClr val="002060"/>
                </a:solidFill>
              </a:rPr>
              <a:t>2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поверхности)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Замачивание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(расход 4 л рабочего раствора на 1 кг)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Распыление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(расход рабочего раствора 50 мл/м</a:t>
            </a:r>
            <a:r>
              <a:rPr lang="ru-RU" sz="1600" baseline="30000" dirty="0" smtClean="0">
                <a:solidFill>
                  <a:srgbClr val="002060"/>
                </a:solidFill>
              </a:rPr>
              <a:t>3</a:t>
            </a: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поверхности)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" name="Рисунок 17" descr="протирани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196752"/>
            <a:ext cx="2159385" cy="1072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7888" y="2132856"/>
            <a:ext cx="1731340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замачивание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501008"/>
            <a:ext cx="1837953" cy="1359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орошение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653136"/>
            <a:ext cx="1918345" cy="1260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загруженно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2708920"/>
            <a:ext cx="1886719" cy="1350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32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44824"/>
            <a:ext cx="3898776" cy="2232248"/>
          </a:xfrm>
        </p:spPr>
        <p:txBody>
          <a:bodyPr>
            <a:normAutofit fontScale="90000"/>
          </a:bodyPr>
          <a:lstStyle/>
          <a:p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Состав: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Изготовлено на основе уникальной отечественной дезинфицирующей субстанции «ВЕЛТОН» "</a:t>
            </a:r>
            <a:r>
              <a:rPr lang="ru-RU" sz="1600" b="0" dirty="0" err="1" smtClean="0">
                <a:solidFill>
                  <a:srgbClr val="002060"/>
                </a:solidFill>
                <a:effectLst/>
              </a:rPr>
              <a:t>клатрат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 четвертичного аммониевого соединения с карбамидом 20%, этилового или изопропилового спирта.</a:t>
            </a:r>
            <a:endParaRPr lang="ru-RU" sz="16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10416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«ВЕЛТОЛЕН»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Универсальное Дезинфицирующее средство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Жидкий концентрат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pic>
        <p:nvPicPr>
          <p:cNvPr id="5" name="Picture 2" descr="ВЕЛТО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831976" cy="304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356250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340768"/>
            <a:ext cx="5266928" cy="4046200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solidFill>
                  <a:srgbClr val="002060"/>
                </a:solidFill>
                <a:effectLst/>
              </a:rPr>
              <a:t>НАЗНАЧЕНИЕ: 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 ● Дезинфекция всех видов поверхностей,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в том числе медицинских и специальных приборов, включая кувезы для недоношенных детей.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 ● Дезинфекция изделий медицинского назначения (ИМН) из различных материалов.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 ● Дезинфекция высокого уровня (ДВУ) гибких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и </a:t>
            </a:r>
            <a:r>
              <a:rPr lang="ru-RU" sz="1400" b="0" dirty="0" err="1" smtClean="0">
                <a:solidFill>
                  <a:srgbClr val="002060"/>
                </a:solidFill>
                <a:effectLst/>
              </a:rPr>
              <a:t>жѐстких 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эндоскопов.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 ● </a:t>
            </a:r>
            <a:r>
              <a:rPr lang="ru-RU" sz="1400" b="0" dirty="0" err="1" smtClean="0">
                <a:solidFill>
                  <a:srgbClr val="002060"/>
                </a:solidFill>
                <a:effectLst/>
              </a:rPr>
              <a:t>Предстерилизационная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 очистка изделий медицинского назначения ручным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и механизированным </a:t>
            </a:r>
            <a:r>
              <a:rPr lang="ru-RU" sz="1400" b="0" dirty="0" err="1" smtClean="0">
                <a:solidFill>
                  <a:srgbClr val="002060"/>
                </a:solidFill>
                <a:effectLst/>
              </a:rPr>
              <a:t>способами,совмещѐнная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 и не </a:t>
            </a:r>
            <a:r>
              <a:rPr lang="ru-RU" sz="1400" b="0" dirty="0" err="1" smtClean="0">
                <a:solidFill>
                  <a:srgbClr val="002060"/>
                </a:solidFill>
                <a:effectLst/>
              </a:rPr>
              <a:t>совмещѐнная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с дезинфекцией.</a:t>
            </a:r>
            <a:endParaRPr lang="ru-RU" sz="14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Велтолен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pic>
        <p:nvPicPr>
          <p:cNvPr id="8194" name="Picture 2" descr="ВЕЛТО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831976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268760"/>
            <a:ext cx="4906888" cy="4464496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rgbClr val="002060"/>
                </a:solidFill>
                <a:effectLst/>
              </a:rPr>
              <a:t>●Дезинфекция предметов ухода за больными из различных материалов, белья, обуви, столовой, аптечной и лабораторной посуды.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●Дезинфекция медицинских отходов.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●Дезинфекция выделений больного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и биологических жидкостей.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●Дезинфекция систем вентиляции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и кондиционирования воздуха.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●Дезинфекция воздуха.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●Для проведения генеральных уборок.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300" b="0" u="sng" dirty="0">
                <a:solidFill>
                  <a:srgbClr val="002060"/>
                </a:solidFill>
                <a:effectLst/>
              </a:rPr>
              <a:t>Срок годности</a:t>
            </a:r>
            <a:r>
              <a:rPr lang="ru-RU" sz="1300" b="0" dirty="0">
                <a:solidFill>
                  <a:srgbClr val="002060"/>
                </a:solidFill>
                <a:effectLst/>
              </a:rPr>
              <a:t>:</a:t>
            </a:r>
            <a:br>
              <a:rPr lang="ru-RU" sz="1300" b="0" dirty="0">
                <a:solidFill>
                  <a:srgbClr val="002060"/>
                </a:solidFill>
                <a:effectLst/>
              </a:rPr>
            </a:br>
            <a:r>
              <a:rPr lang="ru-RU" sz="1300" b="0" dirty="0">
                <a:solidFill>
                  <a:srgbClr val="002060"/>
                </a:solidFill>
                <a:effectLst/>
              </a:rPr>
              <a:t>Концентрат –5 лет. </a:t>
            </a:r>
            <a:br>
              <a:rPr lang="ru-RU" sz="1300" b="0" dirty="0">
                <a:solidFill>
                  <a:srgbClr val="002060"/>
                </a:solidFill>
                <a:effectLst/>
              </a:rPr>
            </a:br>
            <a:r>
              <a:rPr lang="ru-RU" sz="1300" b="0" dirty="0">
                <a:solidFill>
                  <a:srgbClr val="002060"/>
                </a:solidFill>
                <a:effectLst/>
              </a:rPr>
              <a:t>Рабочие растворы–30 дней.</a:t>
            </a:r>
            <a:r>
              <a:rPr lang="ru-RU" sz="1100" b="0" dirty="0" smtClean="0"/>
              <a:t/>
            </a:r>
            <a:br>
              <a:rPr lang="ru-RU" sz="1100" b="0" dirty="0" smtClean="0"/>
            </a:br>
            <a:endParaRPr lang="ru-RU" sz="11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2384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Велтолен</a:t>
            </a:r>
            <a:r>
              <a:rPr lang="ru-RU" sz="2000" dirty="0" smtClean="0"/>
              <a:t>»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pic>
        <p:nvPicPr>
          <p:cNvPr id="5" name="Picture 2" descr="ВЕЛТОЛ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831976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72008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Режимы обработки</a:t>
            </a:r>
          </a:p>
          <a:p>
            <a:pPr algn="ctr"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Велтолен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3" y="1397000"/>
          <a:ext cx="7776864" cy="3616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409"/>
                <a:gridCol w="2664296"/>
                <a:gridCol w="1440159"/>
              </a:tblGrid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Биоцидная активность</a:t>
                      </a:r>
                      <a:r>
                        <a:rPr lang="ru-RU" baseline="0" dirty="0" smtClean="0"/>
                        <a:t> в отношении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Мин.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Бактерии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Туберкулез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Грибы </a:t>
                      </a:r>
                      <a:r>
                        <a:rPr lang="ru-RU" dirty="0" err="1" smtClean="0"/>
                        <a:t>дерматофиты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44824"/>
            <a:ext cx="3898776" cy="2232248"/>
          </a:xfrm>
        </p:spPr>
        <p:txBody>
          <a:bodyPr>
            <a:normAutofit fontScale="90000"/>
          </a:bodyPr>
          <a:lstStyle/>
          <a:p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Состав: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Изготовлено на основе уникальной отечественной дезинфицирующей субстанции «ВЕЛТОН» "</a:t>
            </a:r>
            <a:r>
              <a:rPr lang="ru-RU" sz="1600" b="0" dirty="0" err="1" smtClean="0">
                <a:solidFill>
                  <a:srgbClr val="002060"/>
                </a:solidFill>
                <a:effectLst/>
              </a:rPr>
              <a:t>клатрат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 четвертичного аммониевого соединения с карбамидом, этилового или изопропилового спирта.</a:t>
            </a:r>
            <a:endParaRPr lang="ru-RU" sz="16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26440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«</a:t>
            </a:r>
            <a:r>
              <a:rPr lang="ru-RU" sz="1600" dirty="0" err="1" smtClean="0"/>
              <a:t>ВЕЛТОЛЕН-Экстра</a:t>
            </a:r>
            <a:r>
              <a:rPr lang="ru-RU" sz="1600" dirty="0" smtClean="0"/>
              <a:t>»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Многофункциональное, высокоэффективное дезинфицирующее средство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Жидкий концентрат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pic>
        <p:nvPicPr>
          <p:cNvPr id="57346" name="Picture 2" descr="ВЕЛТОЛЕН-ЭКСТ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048000" cy="3048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4509120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268760"/>
            <a:ext cx="5159544" cy="4536504"/>
          </a:xfrm>
        </p:spPr>
        <p:txBody>
          <a:bodyPr>
            <a:normAutofit/>
          </a:bodyPr>
          <a:lstStyle/>
          <a:p>
            <a:r>
              <a:rPr lang="ru-RU" sz="1400" b="0" u="sng" dirty="0">
                <a:solidFill>
                  <a:srgbClr val="002060"/>
                </a:solidFill>
                <a:effectLst/>
              </a:rPr>
              <a:t>НАЗНАЧЕНИЕ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>: </a:t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> ● Дезинфекция всех видов 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поверхностей,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>в том числе медицинских и специальных приборов, включая кувезы для недоношенных детей.</a:t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> ● Дезинфекция изделий медицинского назначения (ИМН) из различных материалов.</a:t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>● </a:t>
            </a:r>
            <a:r>
              <a:rPr lang="ru-RU" sz="1400" b="0" dirty="0" err="1" smtClean="0">
                <a:solidFill>
                  <a:srgbClr val="002060"/>
                </a:solidFill>
                <a:effectLst/>
              </a:rPr>
              <a:t>Предстерилизационная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 очистка 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>изделий медицинского назначения 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ручным и 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>механизированным способами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1400" b="0" dirty="0" err="1" smtClean="0">
                <a:solidFill>
                  <a:srgbClr val="002060"/>
                </a:solidFill>
                <a:effectLst/>
              </a:rPr>
              <a:t>совмещѐнная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>и не </a:t>
            </a:r>
            <a:r>
              <a:rPr lang="ru-RU" sz="1400" b="0" dirty="0" err="1" smtClean="0">
                <a:solidFill>
                  <a:srgbClr val="002060"/>
                </a:solidFill>
                <a:effectLst/>
              </a:rPr>
              <a:t>совмещѐнная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 с 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>дезинфекцией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.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>● 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Проведение генеральных уборок.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u="sng" dirty="0" smtClean="0">
                <a:solidFill>
                  <a:srgbClr val="002060"/>
                </a:solidFill>
                <a:effectLst/>
              </a:rPr>
              <a:t>Срок годности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: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Концентрат –5 лет. 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Рабочие растворы–14 суток.</a:t>
            </a:r>
            <a:endParaRPr lang="ru-RU" sz="14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037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Велтолен-Экстра</a:t>
            </a:r>
            <a:r>
              <a:rPr lang="ru-RU" sz="2000" dirty="0" smtClean="0"/>
              <a:t>»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VELT Group LLC         +7(495)739-56-42 (43,44,45) www.velt-npo.ru</a:t>
            </a:r>
            <a:endParaRPr lang="ru-RU" dirty="0"/>
          </a:p>
        </p:txBody>
      </p:sp>
      <p:pic>
        <p:nvPicPr>
          <p:cNvPr id="7" name="Picture 2" descr="ВЕЛТОЛЕН-ЭКСТ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048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4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72008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Режимы обработки</a:t>
            </a:r>
          </a:p>
          <a:p>
            <a:pPr algn="ctr">
              <a:buNone/>
            </a:pPr>
            <a:r>
              <a:rPr lang="ru-RU" sz="2000" dirty="0" smtClean="0"/>
              <a:t> «</a:t>
            </a:r>
            <a:r>
              <a:rPr lang="ru-RU" sz="2000" dirty="0" err="1" smtClean="0"/>
              <a:t>Велтолен-Экстра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3" y="1397000"/>
          <a:ext cx="7776864" cy="3616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409"/>
                <a:gridCol w="2664296"/>
                <a:gridCol w="1440159"/>
              </a:tblGrid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Биоцидная активность</a:t>
                      </a:r>
                      <a:r>
                        <a:rPr lang="ru-RU" baseline="0" dirty="0" smtClean="0"/>
                        <a:t> в отношении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Мин.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Бактерии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Туберкулез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Грибы </a:t>
                      </a:r>
                      <a:r>
                        <a:rPr lang="ru-RU" dirty="0" err="1" smtClean="0"/>
                        <a:t>дерматофиты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44824"/>
            <a:ext cx="3898776" cy="2232248"/>
          </a:xfrm>
        </p:spPr>
        <p:txBody>
          <a:bodyPr>
            <a:normAutofit/>
          </a:bodyPr>
          <a:lstStyle/>
          <a:p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Состав: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Изготовлено на основе уникальной отечественной дезинфицирующей субстанции «ВЕЛТОН» , этилового или изопропилового спирта.</a:t>
            </a:r>
            <a:endParaRPr lang="ru-RU" sz="16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26440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«ВЕЛТОДЕЗ»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Многофункциональное, высокоэффективное дезинфицирующее средство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Жидкий концентрат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sp>
        <p:nvSpPr>
          <p:cNvPr id="58370" name="AutoShape 2" descr="ВЕЛТОДЕ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2" name="Picture 4" descr="ВЕЛТОД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048000" cy="30480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66" y="4437112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3286124"/>
            <a:ext cx="8143931" cy="387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РАЗРАБОТКА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ПРОИЗВОДСТВО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ПРОДАЖИ 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СОВРЕМЕННЫЕ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ДЕЗИНФИЦИРУЮЩИЕ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СТЕРИЛИЗУЮЩИЕ  СРЕДСТВА</a:t>
            </a: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КОЖНЫЕ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АНТИСЕПТИКИ </a:t>
            </a: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ДЕЗИНФИЦИРУЮЩИЕ САЛФЕТКИ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ИНСЕКТОАКАРИЦИДНЫЕ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СРЕДСТВА</a:t>
            </a:r>
            <a:endParaRPr lang="en-US" sz="15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РЕПЕЛЛЕНТНО-АНТИСЕПТИЧЕСКИЕ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САЛФЕТКИ</a:t>
            </a:r>
            <a:endParaRPr lang="en-US" sz="15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ВЕТЕРИНАРНЫЕ </a:t>
            </a: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ПРЕПАРАТЫ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7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0" y="565118"/>
            <a:ext cx="8643966" cy="8636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НАУЧНО-ПРОИЗВОДСТВЕННОЕ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ОБЪЕДИНЕНИЕ «ВЕЛТ»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(Россия, г. Оренбург)</a:t>
            </a:r>
          </a:p>
        </p:txBody>
      </p:sp>
      <p:pic>
        <p:nvPicPr>
          <p:cNvPr id="14" name="Picture 3" descr="D:\Садекова\Группа компаний ВЕЛТ\LOGO_VELT_19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155733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Стрелка вправо 15"/>
          <p:cNvSpPr/>
          <p:nvPr/>
        </p:nvSpPr>
        <p:spPr>
          <a:xfrm>
            <a:off x="3071802" y="3429000"/>
            <a:ext cx="500066" cy="1428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6000760" y="3429000"/>
            <a:ext cx="500066" cy="1428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57554" y="1714488"/>
            <a:ext cx="5357850" cy="863618"/>
          </a:xfrm>
          <a:prstGeom prst="rect">
            <a:avLst/>
          </a:prstGeom>
        </p:spPr>
        <p:txBody>
          <a:bodyPr vert="horz" lIns="45720" rIns="45720" bIns="45720" anchor="b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НАУЧНО-ПРОИЗВОДСТВЕННЫЙ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ЦЕНТР</a:t>
            </a: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«ВЕЛТ»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(Россия, МО,</a:t>
            </a:r>
            <a:r>
              <a:rPr kumimoji="0" lang="ru-RU" sz="8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г. Дубна)</a:t>
            </a:r>
          </a:p>
        </p:txBody>
      </p:sp>
      <p:pic>
        <p:nvPicPr>
          <p:cNvPr id="11" name="Рисунок 10" descr="logo_O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928802"/>
            <a:ext cx="1092437" cy="12853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28662" y="3786190"/>
            <a:ext cx="214314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продукты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3857628"/>
            <a:ext cx="278608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Трансфер</a:t>
            </a: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инновационных технологий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3786190"/>
            <a:ext cx="257176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Коммерциализация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340768"/>
            <a:ext cx="5159544" cy="4176464"/>
          </a:xfrm>
        </p:spPr>
        <p:txBody>
          <a:bodyPr>
            <a:normAutofit fontScale="90000"/>
          </a:bodyPr>
          <a:lstStyle/>
          <a:p>
            <a:r>
              <a:rPr lang="ru-RU" sz="1400" b="0" u="sng" dirty="0">
                <a:solidFill>
                  <a:srgbClr val="002060"/>
                </a:solidFill>
                <a:effectLst/>
              </a:rPr>
              <a:t>НАЗНАЧЕНИЕ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>: </a:t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> ● Дезинфекция всех видов поверхностей,</a:t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>в том числе медицинских и специальных приборов, включая кувезы для недоношенных детей.</a:t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> ● Дезинфекция изделий медицинского назначения (ИМН) из различных материалов.</a:t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> ● </a:t>
            </a:r>
            <a:r>
              <a:rPr lang="ru-RU" sz="1400" b="0" dirty="0" err="1">
                <a:solidFill>
                  <a:srgbClr val="002060"/>
                </a:solidFill>
                <a:effectLst/>
              </a:rPr>
              <a:t>Предстерилизационная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> очистка изделий медицинского назначения ручным и механизированным способами, </a:t>
            </a:r>
            <a:r>
              <a:rPr lang="ru-RU" sz="1400" b="0" dirty="0" err="1">
                <a:solidFill>
                  <a:srgbClr val="002060"/>
                </a:solidFill>
                <a:effectLst/>
              </a:rPr>
              <a:t>совмещѐнная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> и не </a:t>
            </a:r>
            <a:r>
              <a:rPr lang="ru-RU" sz="1400" b="0" dirty="0" err="1">
                <a:solidFill>
                  <a:srgbClr val="002060"/>
                </a:solidFill>
                <a:effectLst/>
              </a:rPr>
              <a:t>совмещѐнная</a:t>
            </a:r>
            <a:r>
              <a:rPr lang="ru-RU" sz="1400" b="0" dirty="0">
                <a:solidFill>
                  <a:srgbClr val="002060"/>
                </a:solidFill>
                <a:effectLst/>
              </a:rPr>
              <a:t> с дезинфекцией.</a:t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>
                <a:solidFill>
                  <a:srgbClr val="002060"/>
                </a:solidFill>
                <a:effectLst/>
              </a:rPr>
              <a:t>● Проведение генеральных уборок.</a:t>
            </a:r>
            <a:br>
              <a:rPr lang="ru-RU" sz="1400" b="0" dirty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u="sng" dirty="0" smtClean="0">
                <a:solidFill>
                  <a:srgbClr val="002060"/>
                </a:solidFill>
                <a:effectLst/>
              </a:rPr>
              <a:t>Срок годности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: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Концентрат –5 лет. 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Рабочие растворы–14 суток.</a:t>
            </a:r>
            <a:endParaRPr lang="ru-RU" sz="14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037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Велтодез</a:t>
            </a:r>
            <a:r>
              <a:rPr lang="ru-RU" sz="2000" dirty="0" smtClean="0"/>
              <a:t>»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VELT Group LLC         +7(495)739-56-42 (43,44,45) www.velt-npo.ru</a:t>
            </a:r>
            <a:endParaRPr lang="ru-RU" dirty="0"/>
          </a:p>
        </p:txBody>
      </p:sp>
      <p:pic>
        <p:nvPicPr>
          <p:cNvPr id="6" name="Picture 4" descr="ВЕЛТОД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048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72008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Режимы обработки</a:t>
            </a:r>
          </a:p>
          <a:p>
            <a:pPr algn="ctr">
              <a:buNone/>
            </a:pPr>
            <a:r>
              <a:rPr lang="ru-RU" sz="2000" dirty="0" smtClean="0"/>
              <a:t> «</a:t>
            </a:r>
            <a:r>
              <a:rPr lang="ru-RU" sz="2000" dirty="0" err="1" smtClean="0"/>
              <a:t>Велтодез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3" y="1397000"/>
          <a:ext cx="7776864" cy="3616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409"/>
                <a:gridCol w="2664296"/>
                <a:gridCol w="1440159"/>
              </a:tblGrid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Биоцидная активность</a:t>
                      </a:r>
                      <a:r>
                        <a:rPr lang="ru-RU" baseline="0" dirty="0" smtClean="0"/>
                        <a:t> в отношении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Мин.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Бактерии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Туберкулез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Грибы </a:t>
                      </a:r>
                      <a:r>
                        <a:rPr lang="ru-RU" dirty="0" err="1" smtClean="0"/>
                        <a:t>дерматофиты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44824"/>
            <a:ext cx="4680520" cy="2952328"/>
          </a:xfrm>
        </p:spPr>
        <p:txBody>
          <a:bodyPr>
            <a:normAutofit/>
          </a:bodyPr>
          <a:lstStyle/>
          <a:p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Состав: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Смесь трёх четвертичных аммониевых соединений (ЧАС).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i="1" dirty="0" smtClean="0">
                <a:solidFill>
                  <a:srgbClr val="FF0000"/>
                </a:solidFill>
                <a:effectLst/>
              </a:rPr>
              <a:t>стоимость обработки $1~ 1250 м</a:t>
            </a:r>
            <a:r>
              <a:rPr lang="ru-RU" sz="1600" i="1" baseline="30000" dirty="0" smtClean="0">
                <a:solidFill>
                  <a:srgbClr val="FF0000"/>
                </a:solidFill>
                <a:effectLst/>
              </a:rPr>
              <a:t>2</a:t>
            </a:r>
            <a:r>
              <a:rPr lang="ru-RU" sz="1600" i="1" dirty="0" smtClean="0">
                <a:solidFill>
                  <a:srgbClr val="FF0000"/>
                </a:solidFill>
                <a:effectLst/>
              </a:rPr>
              <a:t> </a:t>
            </a:r>
            <a:endParaRPr lang="ru-RU" sz="16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26440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«ВЕЛТОЦИД»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Универсальное дезинфицирующее средство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Жидкий концентрат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sp>
        <p:nvSpPr>
          <p:cNvPr id="58370" name="AutoShape 2" descr="ВЕЛТОДЕ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2" name="Picture 2" descr="ВЕЛТОЦ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836712"/>
            <a:ext cx="5184576" cy="4968552"/>
          </a:xfrm>
        </p:spPr>
        <p:txBody>
          <a:bodyPr>
            <a:normAutofit fontScale="90000"/>
          </a:bodyPr>
          <a:lstStyle/>
          <a:p>
            <a:r>
              <a:rPr lang="ru-RU" sz="1100" b="0" dirty="0" smtClean="0">
                <a:solidFill>
                  <a:srgbClr val="0070C0"/>
                </a:solidFill>
                <a:effectLst/>
              </a:rPr>
              <a:t>ПРИМЕНЕНИЕ</a:t>
            </a: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</a:rPr>
              <a:t>Для дезинфекции:</a:t>
            </a:r>
            <a:r>
              <a:rPr lang="ru-RU" sz="1100" b="0" i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100" b="0" i="1" dirty="0" smtClean="0">
                <a:solidFill>
                  <a:srgbClr val="002060"/>
                </a:solidFill>
                <a:effectLst/>
              </a:rPr>
            </a:br>
            <a:r>
              <a:rPr lang="ru-RU" sz="1100" b="0" i="1" dirty="0" smtClean="0">
                <a:solidFill>
                  <a:srgbClr val="002060"/>
                </a:solidFill>
                <a:effectLst/>
              </a:rPr>
              <a:t>-</a:t>
            </a:r>
            <a:r>
              <a:rPr lang="ru-RU" sz="1100" b="0" dirty="0" smtClean="0">
                <a:solidFill>
                  <a:srgbClr val="002060"/>
                </a:solidFill>
                <a:effectLst/>
              </a:rPr>
              <a:t>поверхностей в помещениях; на объектах транспорта; поверхностей медицинских и специальных аппаратов, приборов, оборудования, включая кувезы для недоношенных детей;</a:t>
            </a:r>
            <a:br>
              <a:rPr lang="ru-RU" sz="1100" b="0" dirty="0" smtClean="0">
                <a:solidFill>
                  <a:srgbClr val="002060"/>
                </a:solidFill>
                <a:effectLst/>
              </a:rPr>
            </a:br>
            <a:r>
              <a:rPr lang="ru-RU" sz="1100" b="0" dirty="0" smtClean="0">
                <a:solidFill>
                  <a:srgbClr val="002060"/>
                </a:solidFill>
                <a:effectLst/>
              </a:rPr>
              <a:t>-предметов ухода за больными из различных материалов; белья; столовой, аптечной и лабораторной посуды; санитарно-технического оборудования; уборочного материала, резиновых ковриков; медицинских отходов;</a:t>
            </a:r>
            <a:br>
              <a:rPr lang="ru-RU" sz="1100" b="0" dirty="0" smtClean="0">
                <a:solidFill>
                  <a:srgbClr val="002060"/>
                </a:solidFill>
                <a:effectLst/>
              </a:rPr>
            </a:br>
            <a:r>
              <a:rPr lang="ru-RU" sz="1100" b="0" dirty="0" smtClean="0">
                <a:solidFill>
                  <a:srgbClr val="002060"/>
                </a:solidFill>
                <a:effectLst/>
              </a:rPr>
              <a:t>-изделий медицинского назначения из любых материалов; </a:t>
            </a:r>
            <a:br>
              <a:rPr lang="ru-RU" sz="1100" b="0" dirty="0" smtClean="0">
                <a:solidFill>
                  <a:srgbClr val="002060"/>
                </a:solidFill>
                <a:effectLst/>
              </a:rPr>
            </a:br>
            <a:r>
              <a:rPr lang="ru-RU" sz="11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100" b="0" dirty="0" smtClean="0">
                <a:solidFill>
                  <a:srgbClr val="002060"/>
                </a:solidFill>
                <a:effectLst/>
              </a:rPr>
            </a:br>
            <a:r>
              <a:rPr lang="ru-RU" sz="1100" dirty="0" smtClean="0">
                <a:solidFill>
                  <a:srgbClr val="002060"/>
                </a:solidFill>
                <a:effectLst/>
              </a:rPr>
              <a:t>Для </a:t>
            </a:r>
            <a:r>
              <a:rPr lang="ru-RU" sz="1100" dirty="0" err="1" smtClean="0">
                <a:solidFill>
                  <a:srgbClr val="002060"/>
                </a:solidFill>
                <a:effectLst/>
              </a:rPr>
              <a:t>предстерилизационной</a:t>
            </a:r>
            <a:r>
              <a:rPr lang="ru-RU" sz="1100" dirty="0" smtClean="0">
                <a:solidFill>
                  <a:srgbClr val="002060"/>
                </a:solidFill>
                <a:effectLst/>
              </a:rPr>
              <a:t> очистки:</a:t>
            </a:r>
            <a:r>
              <a:rPr lang="ru-RU" sz="1100" b="0" i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100" b="0" i="1" dirty="0" smtClean="0">
                <a:solidFill>
                  <a:srgbClr val="002060"/>
                </a:solidFill>
                <a:effectLst/>
              </a:rPr>
            </a:br>
            <a:r>
              <a:rPr lang="ru-RU" sz="1100" b="0" dirty="0" smtClean="0">
                <a:solidFill>
                  <a:srgbClr val="002060"/>
                </a:solidFill>
                <a:effectLst/>
              </a:rPr>
              <a:t>-</a:t>
            </a:r>
            <a:r>
              <a:rPr lang="ru-RU" sz="1100" b="0" dirty="0" err="1" smtClean="0">
                <a:solidFill>
                  <a:srgbClr val="002060"/>
                </a:solidFill>
                <a:effectLst/>
              </a:rPr>
              <a:t>совмещѐнной</a:t>
            </a:r>
            <a:r>
              <a:rPr lang="ru-RU" sz="1100" b="0" dirty="0" smtClean="0">
                <a:solidFill>
                  <a:srgbClr val="002060"/>
                </a:solidFill>
                <a:effectLst/>
              </a:rPr>
              <a:t> и не </a:t>
            </a:r>
            <a:r>
              <a:rPr lang="ru-RU" sz="1100" b="0" dirty="0" err="1" smtClean="0">
                <a:solidFill>
                  <a:srgbClr val="002060"/>
                </a:solidFill>
                <a:effectLst/>
              </a:rPr>
              <a:t>совмещѐнной</a:t>
            </a:r>
            <a:r>
              <a:rPr lang="ru-RU" sz="1100" b="0" dirty="0" smtClean="0">
                <a:solidFill>
                  <a:srgbClr val="002060"/>
                </a:solidFill>
                <a:effectLst/>
              </a:rPr>
              <a:t> с дезинфекцией ручным способом изделий медицинского назначения, включая хирургические и стоматологические инструменты; </a:t>
            </a:r>
            <a:br>
              <a:rPr lang="ru-RU" sz="1100" b="0" dirty="0" smtClean="0">
                <a:solidFill>
                  <a:srgbClr val="002060"/>
                </a:solidFill>
                <a:effectLst/>
              </a:rPr>
            </a:br>
            <a:r>
              <a:rPr lang="ru-RU" sz="1100" b="0" dirty="0" smtClean="0">
                <a:solidFill>
                  <a:srgbClr val="002060"/>
                </a:solidFill>
                <a:effectLst/>
              </a:rPr>
              <a:t>-</a:t>
            </a:r>
            <a:r>
              <a:rPr lang="ru-RU" sz="1100" b="0" dirty="0" err="1" smtClean="0">
                <a:solidFill>
                  <a:srgbClr val="002060"/>
                </a:solidFill>
                <a:effectLst/>
              </a:rPr>
              <a:t>совмещѐнной</a:t>
            </a:r>
            <a:r>
              <a:rPr lang="ru-RU" sz="1100" b="0" dirty="0" smtClean="0">
                <a:solidFill>
                  <a:srgbClr val="002060"/>
                </a:solidFill>
                <a:effectLst/>
              </a:rPr>
              <a:t> и не </a:t>
            </a:r>
            <a:r>
              <a:rPr lang="ru-RU" sz="1100" b="0" dirty="0" err="1" smtClean="0">
                <a:solidFill>
                  <a:srgbClr val="002060"/>
                </a:solidFill>
                <a:effectLst/>
              </a:rPr>
              <a:t>совмещѐнной</a:t>
            </a:r>
            <a:r>
              <a:rPr lang="ru-RU" sz="1100" b="0" dirty="0" smtClean="0">
                <a:solidFill>
                  <a:srgbClr val="002060"/>
                </a:solidFill>
                <a:effectLst/>
              </a:rPr>
              <a:t> с дезинфекцией механизированным способом(с использованием ультразвука в установке «</a:t>
            </a:r>
            <a:r>
              <a:rPr lang="ru-RU" sz="1100" b="0" dirty="0" err="1" smtClean="0">
                <a:solidFill>
                  <a:srgbClr val="002060"/>
                </a:solidFill>
                <a:effectLst/>
              </a:rPr>
              <a:t>Ультраэст</a:t>
            </a:r>
            <a:r>
              <a:rPr lang="ru-RU" sz="1100" b="0" dirty="0" smtClean="0">
                <a:solidFill>
                  <a:srgbClr val="002060"/>
                </a:solidFill>
                <a:effectLst/>
              </a:rPr>
              <a:t>»; УЗО-5-01-«МЕДЭЛ»; УЗО-10-01-«МЕДЭЛ») изделий медицинского назначения, включая хирургические и стоматологические инструменты;</a:t>
            </a:r>
            <a:br>
              <a:rPr lang="ru-RU" sz="1100" b="0" dirty="0" smtClean="0">
                <a:solidFill>
                  <a:srgbClr val="002060"/>
                </a:solidFill>
                <a:effectLst/>
              </a:rPr>
            </a:br>
            <a:r>
              <a:rPr lang="ru-RU" sz="11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100" b="0" dirty="0" smtClean="0">
                <a:solidFill>
                  <a:srgbClr val="002060"/>
                </a:solidFill>
                <a:effectLst/>
              </a:rPr>
            </a:br>
            <a:r>
              <a:rPr lang="ru-RU" sz="1100" b="0" i="1" dirty="0" smtClean="0">
                <a:solidFill>
                  <a:srgbClr val="002060"/>
                </a:solidFill>
                <a:effectLst/>
              </a:rPr>
              <a:t>Для предварительной и </a:t>
            </a:r>
            <a:r>
              <a:rPr lang="ru-RU" sz="1100" b="0" i="1" dirty="0" err="1" smtClean="0">
                <a:solidFill>
                  <a:srgbClr val="002060"/>
                </a:solidFill>
                <a:effectLst/>
              </a:rPr>
              <a:t>предстерилизационной</a:t>
            </a:r>
            <a:r>
              <a:rPr lang="ru-RU" sz="1100" b="0" i="1" dirty="0" smtClean="0">
                <a:solidFill>
                  <a:srgbClr val="002060"/>
                </a:solidFill>
                <a:effectLst/>
              </a:rPr>
              <a:t>(окончательной)       очистки ручным и механизированным способами </a:t>
            </a:r>
            <a:r>
              <a:rPr lang="ru-RU" sz="1100" b="0" i="1" dirty="0" err="1" smtClean="0">
                <a:solidFill>
                  <a:srgbClr val="002060"/>
                </a:solidFill>
                <a:effectLst/>
              </a:rPr>
              <a:t>жѐстких</a:t>
            </a:r>
            <a:r>
              <a:rPr lang="ru-RU" sz="1100" b="0" i="1" dirty="0" smtClean="0">
                <a:solidFill>
                  <a:srgbClr val="002060"/>
                </a:solidFill>
                <a:effectLst/>
              </a:rPr>
              <a:t> и гибких эндоскопов и инструментов к ним.</a:t>
            </a:r>
            <a:br>
              <a:rPr lang="ru-RU" sz="1100" b="0" i="1" dirty="0" smtClean="0">
                <a:solidFill>
                  <a:srgbClr val="002060"/>
                </a:solidFill>
                <a:effectLst/>
              </a:rPr>
            </a:br>
            <a:r>
              <a:rPr lang="ru-RU" sz="1100" b="0" i="1" dirty="0" smtClean="0">
                <a:solidFill>
                  <a:srgbClr val="002060"/>
                </a:solidFill>
                <a:effectLst/>
              </a:rPr>
              <a:t>Для проведения генеральных уборок в лечебно-профилактических, включая родильные дома и </a:t>
            </a:r>
            <a:r>
              <a:rPr lang="ru-RU" sz="1100" b="0" i="1" dirty="0" err="1" smtClean="0">
                <a:solidFill>
                  <a:srgbClr val="002060"/>
                </a:solidFill>
                <a:effectLst/>
              </a:rPr>
              <a:t>неонатологические</a:t>
            </a:r>
            <a:r>
              <a:rPr lang="ru-RU" sz="1100" b="0" i="1" dirty="0" smtClean="0">
                <a:solidFill>
                  <a:srgbClr val="002060"/>
                </a:solidFill>
                <a:effectLst/>
              </a:rPr>
              <a:t> отделения.</a:t>
            </a:r>
            <a:br>
              <a:rPr lang="ru-RU" sz="1100" b="0" i="1" dirty="0" smtClean="0">
                <a:solidFill>
                  <a:srgbClr val="002060"/>
                </a:solidFill>
                <a:effectLst/>
              </a:rPr>
            </a:br>
            <a:r>
              <a:rPr lang="ru-RU" sz="1100" b="0" u="sng" dirty="0">
                <a:solidFill>
                  <a:srgbClr val="002060"/>
                </a:solidFill>
                <a:effectLst/>
              </a:rPr>
              <a:t>Срок годности</a:t>
            </a:r>
            <a:r>
              <a:rPr lang="ru-RU" sz="1100" b="0" dirty="0">
                <a:solidFill>
                  <a:srgbClr val="002060"/>
                </a:solidFill>
                <a:effectLst/>
              </a:rPr>
              <a:t>:</a:t>
            </a:r>
            <a:br>
              <a:rPr lang="ru-RU" sz="1100" b="0" dirty="0">
                <a:solidFill>
                  <a:srgbClr val="002060"/>
                </a:solidFill>
                <a:effectLst/>
              </a:rPr>
            </a:br>
            <a:r>
              <a:rPr lang="ru-RU" sz="1100" b="0" dirty="0">
                <a:solidFill>
                  <a:srgbClr val="002060"/>
                </a:solidFill>
                <a:effectLst/>
              </a:rPr>
              <a:t>Концентрат –5 лет. </a:t>
            </a:r>
            <a:br>
              <a:rPr lang="ru-RU" sz="1100" b="0" dirty="0">
                <a:solidFill>
                  <a:srgbClr val="002060"/>
                </a:solidFill>
                <a:effectLst/>
              </a:rPr>
            </a:br>
            <a:r>
              <a:rPr lang="ru-RU" sz="1100" b="0" dirty="0">
                <a:solidFill>
                  <a:srgbClr val="002060"/>
                </a:solidFill>
                <a:effectLst/>
              </a:rPr>
              <a:t>Рабочие растворы–30 суток.</a:t>
            </a:r>
            <a:r>
              <a:rPr lang="ru-RU" sz="1100" b="0" i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100" b="0" i="1" dirty="0" smtClean="0">
                <a:solidFill>
                  <a:srgbClr val="002060"/>
                </a:solidFill>
                <a:effectLst/>
              </a:rPr>
            </a:br>
            <a:endParaRPr lang="ru-RU" sz="11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2384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«ВЕЛТОЦИД»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sp>
        <p:nvSpPr>
          <p:cNvPr id="58370" name="AutoShape 2" descr="ВЕЛТОДЕ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2" name="Picture 2" descr="ВЕЛТОЦИ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2520280" cy="3120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72008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Режимы обработки</a:t>
            </a:r>
          </a:p>
          <a:p>
            <a:pPr algn="ctr">
              <a:buNone/>
            </a:pPr>
            <a:r>
              <a:rPr lang="ru-RU" sz="2000" dirty="0" smtClean="0"/>
              <a:t> «</a:t>
            </a:r>
            <a:r>
              <a:rPr lang="ru-RU" sz="2000" dirty="0" err="1" smtClean="0"/>
              <a:t>Велтоцид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3" y="1397000"/>
          <a:ext cx="7776864" cy="3616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409"/>
                <a:gridCol w="2664296"/>
                <a:gridCol w="1440159"/>
              </a:tblGrid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Биоцидная активность</a:t>
                      </a:r>
                      <a:r>
                        <a:rPr lang="ru-RU" baseline="0" dirty="0" smtClean="0"/>
                        <a:t> в отношении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Мин.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Бактерии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Туберкулез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Грибы </a:t>
                      </a:r>
                      <a:r>
                        <a:rPr lang="ru-RU" dirty="0" err="1" smtClean="0"/>
                        <a:t>дерматофиты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1196752"/>
            <a:ext cx="45719" cy="288032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Стерилизующие средства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pic>
        <p:nvPicPr>
          <p:cNvPr id="3076" name="Picture 4" descr="ВЕЛТА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2664296" cy="2304256"/>
          </a:xfrm>
          <a:prstGeom prst="rect">
            <a:avLst/>
          </a:prstGeom>
          <a:noFill/>
        </p:spPr>
      </p:pic>
      <p:pic>
        <p:nvPicPr>
          <p:cNvPr id="3078" name="Picture 6" descr="ВЕЛТОГР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687960" cy="2232248"/>
          </a:xfrm>
          <a:prstGeom prst="rect">
            <a:avLst/>
          </a:prstGeom>
          <a:noFill/>
        </p:spPr>
      </p:pic>
      <p:pic>
        <p:nvPicPr>
          <p:cNvPr id="3080" name="Picture 8" descr="ВЕЛТА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24744"/>
            <a:ext cx="2664296" cy="2160241"/>
          </a:xfrm>
          <a:prstGeom prst="rect">
            <a:avLst/>
          </a:prstGeom>
          <a:noFill/>
        </p:spPr>
      </p:pic>
      <p:pic>
        <p:nvPicPr>
          <p:cNvPr id="3082" name="Picture 10" descr="ВЕЛТАЛЬ-ОР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73016"/>
            <a:ext cx="2615952" cy="216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916832"/>
            <a:ext cx="4680520" cy="4104456"/>
          </a:xfrm>
        </p:spPr>
        <p:txBody>
          <a:bodyPr>
            <a:normAutofit fontScale="90000"/>
          </a:bodyPr>
          <a:lstStyle/>
          <a:p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Предназначены для: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●дезинфекции твёрдых поверхностей и материалов;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</a:t>
            </a:r>
            <a:r>
              <a:rPr lang="ru-RU" sz="1600" b="0" dirty="0" err="1" smtClean="0">
                <a:solidFill>
                  <a:srgbClr val="002060"/>
                </a:solidFill>
                <a:effectLst/>
              </a:rPr>
              <a:t>предстерилизационной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очистки;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●дезинфекции высокого уровня;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●стерилизации изделий медицинского назначения;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●дезинфекции воздуха, систем вентиляции и кондиционирования.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●проведения генеральных уборок.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Действующие вещества: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Уникальная отечественная дезинфицирующая субстанция «ВЕЛТОН» (</a:t>
            </a:r>
            <a:r>
              <a:rPr lang="ru-RU" sz="1600" b="0" dirty="0" err="1" smtClean="0">
                <a:solidFill>
                  <a:srgbClr val="002060"/>
                </a:solidFill>
                <a:effectLst/>
              </a:rPr>
              <a:t>клатрат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 четвертичного аммониевого соединения с карбамидом).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C00000"/>
                </a:solidFill>
                <a:effectLst/>
              </a:rPr>
              <a:t>Высокая степень дезинфекции.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Не содержат хлор, альдегиды и </a:t>
            </a:r>
            <a:r>
              <a:rPr lang="ru-RU" sz="1600" b="0" dirty="0" err="1" smtClean="0">
                <a:solidFill>
                  <a:srgbClr val="002060"/>
                </a:solidFill>
                <a:effectLst/>
              </a:rPr>
              <a:t>пероксиды</a:t>
            </a:r>
            <a:endParaRPr lang="ru-RU" sz="16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26440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«ВЕЛТАБ», «ВЕЛТОГРАН»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Высокоэффективные, многофункциональные водорастворимые дезинфицирующие и стерилизующие средства.</a:t>
            </a:r>
            <a:r>
              <a:rPr lang="ru-RU" sz="1400" dirty="0" smtClean="0"/>
              <a:t>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Таблетки и гранулы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VELT Group LLC         +7(495)739-56-42 (43,44,45) www.velt-npo.ru</a:t>
            </a:r>
            <a:endParaRPr lang="ru-RU" dirty="0"/>
          </a:p>
        </p:txBody>
      </p:sp>
      <p:sp>
        <p:nvSpPr>
          <p:cNvPr id="58370" name="AutoShape 2" descr="ВЕЛТОДЕ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ВЕЛТА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664296" cy="2448272"/>
          </a:xfrm>
          <a:prstGeom prst="rect">
            <a:avLst/>
          </a:prstGeom>
          <a:noFill/>
        </p:spPr>
      </p:pic>
      <p:pic>
        <p:nvPicPr>
          <p:cNvPr id="8" name="Picture 6" descr="ВЕЛТОГР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66429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183880" cy="72008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Режимы обработки</a:t>
            </a:r>
          </a:p>
          <a:p>
            <a:pPr algn="ctr">
              <a:buNone/>
            </a:pPr>
            <a:r>
              <a:rPr lang="ru-RU" sz="2000" dirty="0" smtClean="0"/>
              <a:t> «</a:t>
            </a:r>
            <a:r>
              <a:rPr lang="ru-RU" sz="2000" dirty="0" err="1" smtClean="0"/>
              <a:t>Велтаб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3" y="1397000"/>
          <a:ext cx="7776864" cy="3616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409"/>
                <a:gridCol w="2664296"/>
                <a:gridCol w="1440159"/>
              </a:tblGrid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Биоцидная активность</a:t>
                      </a:r>
                      <a:r>
                        <a:rPr lang="ru-RU" baseline="0" dirty="0" smtClean="0"/>
                        <a:t> в отношении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Мин.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Бактерии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Туберкулез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723235">
                <a:tc>
                  <a:txBody>
                    <a:bodyPr/>
                    <a:lstStyle/>
                    <a:p>
                      <a:r>
                        <a:rPr lang="ru-RU" dirty="0" smtClean="0"/>
                        <a:t>Грибы </a:t>
                      </a:r>
                      <a:r>
                        <a:rPr lang="ru-RU" dirty="0" err="1" smtClean="0"/>
                        <a:t>дерматофиты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484784"/>
            <a:ext cx="4680520" cy="3168352"/>
          </a:xfrm>
        </p:spPr>
        <p:txBody>
          <a:bodyPr>
            <a:normAutofit fontScale="90000"/>
          </a:bodyPr>
          <a:lstStyle/>
          <a:p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Стоимость 1л. готового </a:t>
            </a:r>
            <a:r>
              <a:rPr lang="ru-RU" sz="1600" b="0" u="sng" dirty="0" err="1" smtClean="0">
                <a:solidFill>
                  <a:srgbClr val="002060"/>
                </a:solidFill>
                <a:effectLst/>
              </a:rPr>
              <a:t>р-ра</a:t>
            </a:r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: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от 2 до 160 руб.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Стоимость обработки 1м</a:t>
            </a:r>
            <a:r>
              <a:rPr lang="ru-RU" sz="1200" b="0" u="sng" dirty="0" smtClean="0">
                <a:solidFill>
                  <a:srgbClr val="002060"/>
                </a:solidFill>
                <a:effectLst/>
              </a:rPr>
              <a:t>2</a:t>
            </a:r>
            <a:r>
              <a:rPr lang="ru-RU" sz="1400" b="0" u="sng" dirty="0" smtClean="0">
                <a:solidFill>
                  <a:srgbClr val="002060"/>
                </a:solidFill>
                <a:effectLst/>
              </a:rPr>
              <a:t>: 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от 0,21 до 16 руб. 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u="sng" dirty="0" smtClean="0">
                <a:solidFill>
                  <a:srgbClr val="002060"/>
                </a:solidFill>
                <a:effectLst/>
              </a:rPr>
            </a:br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Форма выпуска: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Таблетки и гранулы в полимерной таре по 1 кг, 100 таб.</a:t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Срок годности: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Таблетки и гранулы – 5 лет.</a:t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Рабочие растворы – 14 дней</a:t>
            </a:r>
            <a:r>
              <a:rPr lang="ru-RU" sz="1600" dirty="0" smtClean="0"/>
              <a:t>.</a:t>
            </a:r>
            <a:endParaRPr lang="ru-RU" sz="1600" b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2384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«ВЕЛТАБ», «ВЕЛТОГРАН»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VELT Group LLC         +7(495)739-56-42 (43,44,45) www.velt-npo.ru</a:t>
            </a:r>
            <a:endParaRPr lang="ru-RU" dirty="0"/>
          </a:p>
        </p:txBody>
      </p:sp>
      <p:sp>
        <p:nvSpPr>
          <p:cNvPr id="58370" name="AutoShape 2" descr="ВЕЛТОДЕ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ВЕЛТА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664296" cy="2448272"/>
          </a:xfrm>
          <a:prstGeom prst="rect">
            <a:avLst/>
          </a:prstGeom>
          <a:noFill/>
        </p:spPr>
      </p:pic>
      <p:pic>
        <p:nvPicPr>
          <p:cNvPr id="8" name="Picture 6" descr="ВЕЛТОГР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66429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\\Pdc_velt\обмен файлов\Стойкова М.В\с прозрачностью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720" y="3036699"/>
            <a:ext cx="2732672" cy="276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3" descr="LOGO_VELT_19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28625" y="1714500"/>
            <a:ext cx="8286779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ДЕЗИНФИЦИРУЮЩИЕ СРЕДСТВА –</a:t>
            </a:r>
          </a:p>
          <a:p>
            <a:pPr marL="457200" marR="0" lvl="0" indent="-4572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КОЖНЫЕ АНТИСЕПТИКИ</a:t>
            </a:r>
          </a:p>
          <a:p>
            <a:pPr marL="457200" marR="0" lvl="0" indent="-4572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ГОТОВЫЕ К ПРИМЕНЕНИЮ СРЕДСТВА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857875"/>
            <a:ext cx="8183563" cy="677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                                         </a:t>
            </a:r>
            <a:endParaRPr lang="ru-RU" sz="2000" dirty="0" smtClean="0">
              <a:solidFill>
                <a:srgbClr val="4354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088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Производство сертифицировано</a:t>
            </a:r>
          </a:p>
          <a:p>
            <a:pPr indent="1588" eaLnBrk="1" fontAlgn="auto" hangingPunct="1">
              <a:spcAft>
                <a:spcPts val="0"/>
              </a:spcAft>
              <a:buSzPct val="10000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 международным стандартам качества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ISO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9001:200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  <a:p>
            <a:pPr marL="265176" indent="-265176" eaLnBrk="1" fontAlgn="auto" hangingPunct="1">
              <a:spcAft>
                <a:spcPts val="0"/>
              </a:spcAft>
              <a:buSzPct val="100000"/>
              <a:defRPr/>
            </a:pP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SzPct val="100000"/>
              <a:defRPr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Компания имеет:</a:t>
            </a:r>
          </a:p>
          <a:p>
            <a:pPr marL="265176" indent="-265176" eaLnBrk="1" fontAlgn="auto" hangingPunct="1"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49 патентов на изобретения, включая международные</a:t>
            </a:r>
          </a:p>
          <a:p>
            <a:pPr marL="265176" indent="-265176" eaLnBrk="1" fontAlgn="auto" hangingPunct="1"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34 лицензии на производство</a:t>
            </a:r>
          </a:p>
          <a:p>
            <a:pPr marL="265176" indent="-265176" eaLnBrk="1" fontAlgn="auto" hangingPunct="1">
              <a:spcAft>
                <a:spcPts val="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Многочисленные награды и призы от ведущих стран ЕС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SzPct val="100000"/>
              <a:defRPr/>
            </a:pP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SzPct val="100000"/>
              <a:defRPr/>
            </a:pP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Продукты компании завоевали большое </a:t>
            </a:r>
          </a:p>
          <a:p>
            <a:pPr marL="265176" indent="-265176" eaLnBrk="1" fontAlgn="auto" hangingPunct="1">
              <a:spcAft>
                <a:spcPts val="0"/>
              </a:spcAft>
              <a:buSzPct val="10000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количество медалей и рекомендованы                            Национальным Союзом                                                      «Медико-биологическая защита»</a:t>
            </a:r>
          </a:p>
        </p:txBody>
      </p:sp>
      <p:pic>
        <p:nvPicPr>
          <p:cNvPr id="8197" name="Рисунок 16" descr="MBZ-LOGOTYP_new_ENG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286237"/>
            <a:ext cx="1071589" cy="10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LOGO_VELT_19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9" descr="is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785794"/>
            <a:ext cx="91008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3" descr="made in russia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2285992"/>
            <a:ext cx="930143" cy="9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404664"/>
            <a:ext cx="8280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Дезинфицирующие средства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кожные антисептики серии «ВЕЛТ»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1386946"/>
            <a:ext cx="28410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СПИРТОСОДЕРЖАЩИЕ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LOGO_VELT_19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28996" y="1386946"/>
            <a:ext cx="212276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БЕССПИРТОВЫЕ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Veltosept_vse_NEW_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232" y="2000240"/>
            <a:ext cx="2015408" cy="1871698"/>
          </a:xfrm>
          <a:prstGeom prst="rect">
            <a:avLst/>
          </a:prstGeom>
        </p:spPr>
      </p:pic>
      <p:pic>
        <p:nvPicPr>
          <p:cNvPr id="16" name="Рисунок 15" descr="Veltaleks-M_vse_NEW_2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4" y="3740672"/>
            <a:ext cx="2129186" cy="2141242"/>
          </a:xfrm>
          <a:prstGeom prst="rect">
            <a:avLst/>
          </a:prstGeom>
        </p:spPr>
      </p:pic>
      <p:pic>
        <p:nvPicPr>
          <p:cNvPr id="13" name="Рисунок 12" descr="Veltosept-op_vse_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071810"/>
            <a:ext cx="1445378" cy="1865705"/>
          </a:xfrm>
          <a:prstGeom prst="rect">
            <a:avLst/>
          </a:prstGeom>
        </p:spPr>
      </p:pic>
      <p:pic>
        <p:nvPicPr>
          <p:cNvPr id="17" name="Рисунок 16" descr="Велтосфер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3802" y="1940944"/>
            <a:ext cx="1358462" cy="1865705"/>
          </a:xfrm>
          <a:prstGeom prst="rect">
            <a:avLst/>
          </a:prstGeom>
        </p:spPr>
      </p:pic>
      <p:pic>
        <p:nvPicPr>
          <p:cNvPr id="18" name="Рисунок 17" descr="Велтосфер-ОП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1940944"/>
            <a:ext cx="1376465" cy="1858105"/>
          </a:xfrm>
          <a:prstGeom prst="rect">
            <a:avLst/>
          </a:prstGeom>
        </p:spPr>
      </p:pic>
      <p:pic>
        <p:nvPicPr>
          <p:cNvPr id="19" name="Рисунок 18" descr="Велтосфер мыло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3953829"/>
            <a:ext cx="1311343" cy="1791795"/>
          </a:xfrm>
          <a:prstGeom prst="rect">
            <a:avLst/>
          </a:prstGeom>
        </p:spPr>
      </p:pic>
      <p:pic>
        <p:nvPicPr>
          <p:cNvPr id="20" name="Рисунок 19" descr="Велтосфер гел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2330" y="4000504"/>
            <a:ext cx="1600868" cy="1832625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 rot="5400000">
            <a:off x="6497841" y="918861"/>
            <a:ext cx="529015" cy="33421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2117144" y="918861"/>
            <a:ext cx="529015" cy="33421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14942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Жидкое мыло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9520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Гель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412776"/>
            <a:ext cx="5266928" cy="4032448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ИЗОПРОПИЛОВЫЙ СПИРТ 70%, дезинфицирующая субстанция «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Велтон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»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Высокая биоцидная активность в отношении: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●грамположительных и грамотрицательных бактерий, включая микобактерии туберкулёза и возбудителей внутрибольничных инфекций;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●грибов, включая </a:t>
            </a:r>
            <a:r>
              <a:rPr lang="ru-RU" sz="1400" b="0" dirty="0" err="1" smtClean="0">
                <a:solidFill>
                  <a:srgbClr val="002060"/>
                </a:solidFill>
                <a:effectLst/>
              </a:rPr>
              <a:t>дерматофиты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 и дрожжеподобные грибы рода </a:t>
            </a:r>
            <a:r>
              <a:rPr lang="ru-RU" sz="1400" b="0" dirty="0" err="1" smtClean="0">
                <a:solidFill>
                  <a:srgbClr val="002060"/>
                </a:solidFill>
                <a:effectLst/>
              </a:rPr>
              <a:t>Кандида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;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●вирусов, включая возбудителей вируса гриппа человека, гриппа птиц (А/H5N1) и других респираторных инфекций, парентеральных гепатитов, ВИЧ-инфекции, герпеса, </a:t>
            </a:r>
            <a:r>
              <a:rPr lang="ru-RU" sz="1400" b="0" dirty="0" err="1" smtClean="0">
                <a:solidFill>
                  <a:srgbClr val="002060"/>
                </a:solidFill>
                <a:effectLst/>
              </a:rPr>
              <a:t>ротавирусных</a:t>
            </a:r>
            <a:r>
              <a:rPr lang="ru-RU" sz="1400" b="0" dirty="0" smtClean="0">
                <a:solidFill>
                  <a:srgbClr val="002060"/>
                </a:solidFill>
                <a:effectLst/>
              </a:rPr>
              <a:t> гастроэнтеритов, энтеровирусных инфекций, гепатита А, полиомиелита;</a:t>
            </a:r>
            <a:br>
              <a:rPr lang="ru-RU" sz="1400" b="0" dirty="0" smtClean="0">
                <a:solidFill>
                  <a:srgbClr val="002060"/>
                </a:solidFill>
                <a:effectLst/>
              </a:rPr>
            </a:br>
            <a:r>
              <a:rPr lang="ru-RU" sz="1400" b="0" dirty="0" smtClean="0">
                <a:solidFill>
                  <a:srgbClr val="002060"/>
                </a:solidFill>
                <a:effectLst/>
              </a:rPr>
              <a:t>●особо опасных инфекций (чумы, холеры, туляремии).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«Велтосепт-2»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Дезинфицирующее средство –кожный антисептик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pic>
        <p:nvPicPr>
          <p:cNvPr id="66562" name="Picture 2" descr="ВЕЛТОСЕПТ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484784"/>
            <a:ext cx="4439464" cy="4176464"/>
          </a:xfrm>
        </p:spPr>
        <p:txBody>
          <a:bodyPr>
            <a:normAutofit fontScale="90000"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effectLst/>
              </a:rPr>
              <a:t>Свойства</a:t>
            </a:r>
            <a:r>
              <a:rPr lang="ru-RU" sz="1600" b="0" u="sng" dirty="0" smtClean="0">
                <a:solidFill>
                  <a:srgbClr val="002060"/>
                </a:solidFill>
                <a:effectLst/>
              </a:rPr>
              <a:t>:</a:t>
            </a:r>
            <a:br>
              <a:rPr lang="ru-RU" sz="1600" b="0" u="sng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●широкий спектр биоцидной активности;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</a:t>
            </a:r>
            <a:r>
              <a:rPr lang="ru-RU" sz="1600" b="0" dirty="0" err="1" smtClean="0">
                <a:solidFill>
                  <a:srgbClr val="002060"/>
                </a:solidFill>
                <a:effectLst/>
              </a:rPr>
              <a:t>экологичность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(не требует </a:t>
            </a:r>
            <a:r>
              <a:rPr lang="ru-RU" sz="1600" b="0" dirty="0" err="1">
                <a:solidFill>
                  <a:srgbClr val="002060"/>
                </a:solidFill>
                <a:effectLst/>
              </a:rPr>
              <a:t>инактивации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 при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утилизации</a:t>
            </a:r>
            <a:r>
              <a:rPr lang="ru-RU" sz="1400" b="0" dirty="0" smtClean="0">
                <a:solidFill>
                  <a:srgbClr val="002060"/>
                </a:solidFill>
              </a:rPr>
              <a:t>)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;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экономичность (по показателям: безопасность – эффективность – цена –</a:t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>качество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);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большой срок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годности (5лет);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быстрота и удобство в применении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;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средство обладает пролонгированным антимикробным действием не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менее </a:t>
            </a:r>
            <a:r>
              <a:rPr lang="ru-RU" sz="1600" b="0" dirty="0">
                <a:solidFill>
                  <a:srgbClr val="002060"/>
                </a:solidFill>
                <a:effectLst/>
              </a:rPr>
              <a:t>3 </a:t>
            </a:r>
            <a:r>
              <a:rPr lang="ru-RU" sz="1600" b="0" dirty="0" smtClean="0">
                <a:solidFill>
                  <a:srgbClr val="002060"/>
                </a:solidFill>
                <a:effectLst/>
              </a:rPr>
              <a:t>часов;</a:t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effectLst/>
              </a:rPr>
            </a:br>
            <a:r>
              <a:rPr lang="ru-RU" sz="1600" b="0" dirty="0" smtClean="0">
                <a:solidFill>
                  <a:srgbClr val="002060"/>
                </a:solidFill>
                <a:effectLst/>
              </a:rPr>
              <a:t>●не вызывает сухости и раздражения кожи.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984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«Велтосепт-2»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VELT Group LLC         +7(495)739-56-42 (43,44,45) www.velt-npo.ru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5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5813" y="2357438"/>
            <a:ext cx="7715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ПРИГЛАШАЕМ К СОТРУДНИЧЕСТВУ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БЛАГОДАРИМ  ЗА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28625" y="3927475"/>
            <a:ext cx="835818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ООО «НПО «ВЕЛТ»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119517, г. Москва, ул.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Нежинская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д.14, корп.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Тел./факс: +7 495 739-56-42 (43, 44). </a:t>
            </a:r>
          </a:p>
          <a:p>
            <a:pPr algn="just" eaLnBrk="0" hangingPunct="0">
              <a:defRPr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 -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mail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group@velt-npo.ru</a:t>
            </a:r>
            <a:r>
              <a:rPr lang="en-US" sz="16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velt@velt-npo.ru</a:t>
            </a:r>
            <a:r>
              <a:rPr lang="en-US" sz="1600" dirty="0" smtClean="0">
                <a:solidFill>
                  <a:srgbClr val="4354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rgbClr val="4354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www.velt-npo.ru</a:t>
            </a:r>
          </a:p>
        </p:txBody>
      </p:sp>
      <p:pic>
        <p:nvPicPr>
          <p:cNvPr id="5" name="Picture 3" descr="LOGO_VELT_19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192.168.0.2\обмен файлов\Погодина М.Ю\CСкан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36904" cy="4896544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14771" cy="2499742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A1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Ассортимент продукции «ВЕЛТ»</a:t>
            </a:r>
          </a:p>
        </p:txBody>
      </p:sp>
      <p:pic>
        <p:nvPicPr>
          <p:cNvPr id="11" name="Picture 3" descr="LOGO_VELT_19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86779" cy="2571750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A1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ДЕЗИНФИЦИРУЮЩИЕ СРЕДСТВА</a:t>
            </a:r>
          </a:p>
        </p:txBody>
      </p:sp>
      <p:pic>
        <p:nvPicPr>
          <p:cNvPr id="6" name="Picture 3" descr="LOGO_VELT_19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лые калл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2645092" cy="271680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ltolen_NEW_1l+300m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825" y="2214504"/>
            <a:ext cx="1259951" cy="1691016"/>
          </a:xfrm>
          <a:prstGeom prst="rect">
            <a:avLst/>
          </a:prstGeom>
        </p:spPr>
      </p:pic>
      <p:pic>
        <p:nvPicPr>
          <p:cNvPr id="6" name="Рисунок 5" descr="Veltocid_NEW_1l+300m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7457" y="2212597"/>
            <a:ext cx="1248726" cy="1675950"/>
          </a:xfrm>
          <a:prstGeom prst="rect">
            <a:avLst/>
          </a:prstGeom>
        </p:spPr>
      </p:pic>
      <p:pic>
        <p:nvPicPr>
          <p:cNvPr id="7" name="Рисунок 6" descr="Veltolen-extra_NEW_1l+300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684" y="3979406"/>
            <a:ext cx="1315300" cy="1765300"/>
          </a:xfrm>
          <a:prstGeom prst="rect">
            <a:avLst/>
          </a:prstGeom>
        </p:spPr>
      </p:pic>
      <p:pic>
        <p:nvPicPr>
          <p:cNvPr id="8" name="Рисунок 7" descr="Veltodez_NEW_1l+300m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691" y="3975072"/>
            <a:ext cx="1314585" cy="1769634"/>
          </a:xfrm>
          <a:prstGeom prst="rect">
            <a:avLst/>
          </a:prstGeom>
        </p:spPr>
      </p:pic>
      <p:pic>
        <p:nvPicPr>
          <p:cNvPr id="9" name="Рисунок 8" descr="Veltab_1kg+box_NEW_20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0726" y="2249746"/>
            <a:ext cx="1800200" cy="1322130"/>
          </a:xfrm>
          <a:prstGeom prst="rect">
            <a:avLst/>
          </a:prstGeom>
        </p:spPr>
      </p:pic>
      <p:pic>
        <p:nvPicPr>
          <p:cNvPr id="10" name="Рисунок 9" descr="Veltogran_1kg+box_NEW_20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7680" y="2249746"/>
            <a:ext cx="1800200" cy="1322130"/>
          </a:xfrm>
          <a:prstGeom prst="rect">
            <a:avLst/>
          </a:prstGeom>
        </p:spPr>
      </p:pic>
      <p:pic>
        <p:nvPicPr>
          <p:cNvPr id="11" name="Рисунок 10" descr="Veltal_1l+300ml+5l_NEW_201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20796" y="3929066"/>
            <a:ext cx="1856884" cy="1815640"/>
          </a:xfrm>
          <a:prstGeom prst="rect">
            <a:avLst/>
          </a:prstGeom>
        </p:spPr>
      </p:pic>
      <p:pic>
        <p:nvPicPr>
          <p:cNvPr id="12" name="Рисунок 11" descr="Veltal-orto_1l+300ml+5l_NEW_201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937063"/>
            <a:ext cx="1848705" cy="18076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8597" y="48790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A1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СРЕДСТВА СЕРИИ «ВЕЛТ»</a:t>
            </a:r>
            <a:endParaRPr lang="ru-RU" sz="2000" b="1" dirty="0">
              <a:solidFill>
                <a:srgbClr val="00A1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1219786"/>
            <a:ext cx="3180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9AA6"/>
                </a:solidFill>
              </a:rPr>
              <a:t>УНИВЕРСАЛЬНЫЕ ДЕЗИНФИЦИРУЮЩИЕ СРЕДСТВА</a:t>
            </a:r>
            <a:endParaRPr lang="ru-RU" b="1" dirty="0">
              <a:solidFill>
                <a:srgbClr val="009AA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902" y="1251554"/>
            <a:ext cx="318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9AA6"/>
                </a:solidFill>
              </a:rPr>
              <a:t>СТЕРИЛИЗУЮЩИЕ СРЕДСТВА</a:t>
            </a:r>
            <a:endParaRPr lang="ru-RU" b="1" dirty="0">
              <a:solidFill>
                <a:srgbClr val="009AA6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857488" y="857232"/>
            <a:ext cx="300309" cy="357190"/>
          </a:xfrm>
          <a:prstGeom prst="downArrow">
            <a:avLst/>
          </a:prstGeom>
          <a:solidFill>
            <a:srgbClr val="00A1D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5929322" y="857232"/>
            <a:ext cx="300309" cy="357190"/>
          </a:xfrm>
          <a:prstGeom prst="downArrow">
            <a:avLst/>
          </a:prstGeom>
          <a:solidFill>
            <a:srgbClr val="00A1D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3" descr="LOGO_VELT_199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2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айная роз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096739"/>
            <a:ext cx="3025056" cy="27611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71480"/>
            <a:ext cx="8183562" cy="3500462"/>
          </a:xfrm>
        </p:spPr>
        <p:txBody>
          <a:bodyPr>
            <a:normAutofit fontScale="85000" lnSpcReduction="20000"/>
          </a:bodyPr>
          <a:lstStyle/>
          <a:p>
            <a:pPr marL="361950" indent="-361950" algn="ctr" defTabSz="722313">
              <a:lnSpc>
                <a:spcPct val="90000"/>
              </a:lnSpc>
              <a:spcBef>
                <a:spcPct val="50000"/>
              </a:spcBef>
              <a:buClr>
                <a:srgbClr val="000066"/>
              </a:buClr>
              <a:buFont typeface="Wingdings 2" pitchFamily="18" charset="2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ВЫСОКАЯ БИОЦИДНАЯ АКТИВНОСТЬ</a:t>
            </a:r>
          </a:p>
          <a:p>
            <a:pPr marL="361950" indent="-361950" algn="ctr" defTabSz="722313">
              <a:lnSpc>
                <a:spcPct val="110000"/>
              </a:lnSpc>
              <a:spcBef>
                <a:spcPts val="0"/>
              </a:spcBef>
              <a:buClr>
                <a:srgbClr val="000066"/>
              </a:buClr>
              <a:buFont typeface="Wingdings 2" pitchFamily="18" charset="2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ОТНОШЕНИИ :</a:t>
            </a:r>
            <a:endParaRPr lang="en-US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1950" indent="-361950" algn="ctr" defTabSz="722313">
              <a:lnSpc>
                <a:spcPct val="90000"/>
              </a:lnSpc>
              <a:spcBef>
                <a:spcPct val="50000"/>
              </a:spcBef>
              <a:buClr>
                <a:srgbClr val="000066"/>
              </a:buClr>
              <a:buFont typeface="Wingdings 2" pitchFamily="18" charset="2"/>
              <a:buNone/>
              <a:defRPr/>
            </a:pPr>
            <a:endParaRPr lang="ru-RU" sz="2200" dirty="0" smtClean="0">
              <a:solidFill>
                <a:srgbClr val="4354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1950" indent="-361950"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бактерий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грамположительных и грамотрицательных, включая возбудителей туберкулеза, внутрибольничных инфекций, легионеллеза, анаэробов, возбудителей особо опасных инфекций- чумы, холеры, туляремии и сибирской язвы);</a:t>
            </a:r>
          </a:p>
          <a:p>
            <a:pPr marL="361950" indent="-361950">
              <a:buSzPct val="100000"/>
              <a:defRPr/>
            </a:pP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1950" indent="-361950">
              <a:buSzPct val="100000"/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ирусов, в том числе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ОРВИ, вирусных парентеральных гепатитов, ВИЧ – инфекции, вирусов гриппа;</a:t>
            </a:r>
          </a:p>
          <a:p>
            <a:pPr marL="361950" indent="-361950">
              <a:buSzPct val="100000"/>
              <a:defRPr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1950" indent="-361950"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плесневых грибов, возбудителей кандидозов и трихофитий;</a:t>
            </a:r>
          </a:p>
          <a:p>
            <a:pPr marL="361950" indent="-361950">
              <a:buSzPct val="100000"/>
              <a:defRPr/>
            </a:pP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1950" indent="-361950"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спор.</a:t>
            </a:r>
          </a:p>
        </p:txBody>
      </p:sp>
      <p:pic>
        <p:nvPicPr>
          <p:cNvPr id="6" name="Picture 3" descr="LOGO_VELT_19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айная роз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096739"/>
            <a:ext cx="3025056" cy="27611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283604" cy="5184775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БЕЗОПАСНОСТЬ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None/>
              <a:defRPr/>
            </a:pPr>
            <a:endParaRPr lang="ru-RU" sz="2000" b="1" dirty="0" smtClean="0">
              <a:solidFill>
                <a:srgbClr val="43548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525" indent="352425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Не содержат хлор, альдегидов и пероксидов.</a:t>
            </a:r>
          </a:p>
          <a:p>
            <a:pPr marL="361950" indent="-361950"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Не обладают кожно-резорбтивным</a:t>
            </a:r>
          </a:p>
          <a:p>
            <a:pPr marL="361950" indent="0">
              <a:buSzPct val="10000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 сенсибилизирующим эффектами.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1950" indent="-361950"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Не оказывают отдалённых последствий (мутагенного,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эмбриотоксического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тератогенного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гонадотропного).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525" indent="352425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Относятся к 4 классу малоопасных веществ.</a:t>
            </a:r>
          </a:p>
          <a:p>
            <a:pPr marL="361950" indent="-361950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Могут использоваться в присутствии персонала и пациентов.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525" indent="352425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Экологичны.</a:t>
            </a:r>
          </a:p>
        </p:txBody>
      </p:sp>
      <p:pic>
        <p:nvPicPr>
          <p:cNvPr id="6" name="Picture 3" descr="LOGO_VELT_19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986445" y="5738850"/>
            <a:ext cx="2657521" cy="833422"/>
          </a:xfrm>
        </p:spPr>
        <p:txBody>
          <a:bodyPr/>
          <a:lstStyle/>
          <a:p>
            <a:pPr algn="r">
              <a:lnSpc>
                <a:spcPts val="1500"/>
              </a:lnSpc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ООО «Группа компаний «ВЕЛТ»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+7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495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739-56-42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43,44)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500"/>
              </a:lnSpc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www.velt-npo.ru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айная роз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096739"/>
            <a:ext cx="3025056" cy="27611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184775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УНИВЕРСАЛЬНЫЕ ПОТРЕБИТЕЛЬСКИЕ СВОЙСТВА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Не фиксируют органические загрязнения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Не портят любые обрабатываемые поверхности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714375" lvl="1" indent="-3810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металлы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14375" lvl="1" indent="-3810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стекло;</a:t>
            </a:r>
          </a:p>
          <a:p>
            <a:pPr marL="714375" lvl="1" indent="-3810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пластик;</a:t>
            </a:r>
          </a:p>
          <a:p>
            <a:pPr marL="714375" lvl="1" indent="-3810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окрашенное и неокрашенное дерево;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14375" lvl="1" indent="-3810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резину;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14375" lvl="1" indent="-3810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окрашенные и гладкие поверхности;</a:t>
            </a:r>
          </a:p>
          <a:p>
            <a:pPr marL="714375" lvl="1" indent="-3810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не обесцвечивают искусственные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14375" lvl="1" indent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 натуральные ткани;</a:t>
            </a:r>
          </a:p>
          <a:p>
            <a:pPr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Обладают остаточным антимикробным эффектом.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LOGO_VELT_19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89" y="5976000"/>
            <a:ext cx="573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986445" y="5738850"/>
            <a:ext cx="2657521" cy="833422"/>
          </a:xfrm>
        </p:spPr>
        <p:txBody>
          <a:bodyPr/>
          <a:lstStyle/>
          <a:p>
            <a:pPr algn="r">
              <a:lnSpc>
                <a:spcPts val="1500"/>
              </a:lnSpc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ООО «Группа компаний «ВЕЛТ»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+7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495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739-56-42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43,44)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500"/>
              </a:lnSpc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www.velt-npo.ru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6601</TotalTime>
  <Words>909</Words>
  <Application>Microsoft Office PowerPoint</Application>
  <PresentationFormat>Экран (4:3)</PresentationFormat>
  <Paragraphs>262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   НАУЧНО-ПРОИЗВОДСТВЕННОЕ  ОБЪЕДИНЕНИЕ «ВЕЛТ»</vt:lpstr>
      <vt:lpstr>   НАУЧНО-ПРОИЗВОДСТВЕННОЕ  ОБЪЕДИНЕНИЕ «ВЕЛТ»  (Россия, г. Оренбург)</vt:lpstr>
      <vt:lpstr>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Состав: Изготовлено на основе уникальной отечественной дезинфицирующей субстанции «ВЕЛТОН» "клатрат четвертичного аммониевого соединения с карбамидом 20%, этилового или изопропилового спирта.</vt:lpstr>
      <vt:lpstr>НАЗНАЧЕНИЕ:    ● Дезинфекция всех видов поверхностей,  в том числе медицинских и специальных приборов, включая кувезы для недоношенных детей.   ● Дезинфекция изделий медицинского назначения (ИМН) из различных материалов.   ● Дезинфекция высокого уровня (ДВУ) гибких и жѐстких эндоскопов.   ● Предстерилизационная очистка изделий медицинского назначения ручным и механизированным способами,совмещѐнная и не совмещѐнная с дезинфекцией.</vt:lpstr>
      <vt:lpstr>●Дезинфекция предметов ухода за больными из различных материалов, белья, обуви, столовой, аптечной и лабораторной посуды.  ●Дезинфекция медицинских отходов.  ●Дезинфекция выделений больного и биологических жидкостей.  ●Дезинфекция систем вентиляции и кондиционирования воздуха.  ●Дезинфекция воздуха.  ●Для проведения генеральных уборок.  Срок годности: Концентрат –5 лет.  Рабочие растворы–30 дней. </vt:lpstr>
      <vt:lpstr>Презентация PowerPoint</vt:lpstr>
      <vt:lpstr>Состав: Изготовлено на основе уникальной отечественной дезинфицирующей субстанции «ВЕЛТОН» "клатрат четвертичного аммониевого соединения с карбамидом, этилового или изопропилового спирта.</vt:lpstr>
      <vt:lpstr>НАЗНАЧЕНИЕ:    ● Дезинфекция всех видов поверхностей, в том числе медицинских и специальных приборов, включая кувезы для недоношенных детей.   ● Дезинфекция изделий медицинского назначения (ИМН) из различных материалов.   ● Предстерилизационная очистка изделий медицинского назначения ручным и механизированным способами, совмещѐнная и не совмещѐнная с дезинфекцией.  ● Проведение генеральных уборок.   Срок годности: Концентрат –5 лет.  Рабочие растворы–14 суток.</vt:lpstr>
      <vt:lpstr>Презентация PowerPoint</vt:lpstr>
      <vt:lpstr>Состав: Изготовлено на основе уникальной отечественной дезинфицирующей субстанции «ВЕЛТОН» , этилового или изопропилового спирта.</vt:lpstr>
      <vt:lpstr>НАЗНАЧЕНИЕ:    ● Дезинфекция всех видов поверхностей, в том числе медицинских и специальных приборов, включая кувезы для недоношенных детей.   ● Дезинфекция изделий медицинского назначения (ИМН) из различных материалов.   ● Предстерилизационная очистка изделий медицинского назначения ручным и механизированным способами, совмещѐнная и не совмещѐнная с дезинфекцией.  ● Проведение генеральных уборок.    Срок годности: Концентрат –5 лет.  Рабочие растворы–14 суток.</vt:lpstr>
      <vt:lpstr>Презентация PowerPoint</vt:lpstr>
      <vt:lpstr>Состав: Смесь трёх четвертичных аммониевых соединений (ЧАС).    стоимость обработки $1~ 1250 м2 </vt:lpstr>
      <vt:lpstr>ПРИМЕНЕНИЕ Для дезинфекции: -поверхностей в помещениях; на объектах транспорта; поверхностей медицинских и специальных аппаратов, приборов, оборудования, включая кувезы для недоношенных детей; -предметов ухода за больными из различных материалов; белья; столовой, аптечной и лабораторной посуды; санитарно-технического оборудования; уборочного материала, резиновых ковриков; медицинских отходов; -изделий медицинского назначения из любых материалов;   Для предстерилизационной очистки: -совмещѐнной и не совмещѐнной с дезинфекцией ручным способом изделий медицинского назначения, включая хирургические и стоматологические инструменты;  -совмещѐнной и не совмещѐнной с дезинфекцией механизированным способом(с использованием ультразвука в установке «Ультраэст»; УЗО-5-01-«МЕДЭЛ»; УЗО-10-01-«МЕДЭЛ») изделий медицинского назначения, включая хирургические и стоматологические инструменты;  Для предварительной и предстерилизационной(окончательной)       очистки ручным и механизированным способами жѐстких и гибких эндоскопов и инструментов к ним. Для проведения генеральных уборок в лечебно-профилактических, включая родильные дома и неонатологические отделения. Срок годности: Концентрат –5 лет.  Рабочие растворы–30 суток. </vt:lpstr>
      <vt:lpstr>Презентация PowerPoint</vt:lpstr>
      <vt:lpstr>Презентация PowerPoint</vt:lpstr>
      <vt:lpstr>Предназначены для:  ●дезинфекции твёрдых поверхностей и материалов; ●предстерилизационной очистки; ●дезинфекции высокого уровня; ●стерилизации изделий медицинского назначения; ●дезинфекции воздуха, систем вентиляции и кондиционирования. ●проведения генеральных уборок.  Действующие вещества: Уникальная отечественная дезинфицирующая субстанция «ВЕЛТОН» (клатрат четвертичного аммониевого соединения с карбамидом).  Высокая степень дезинфекции.  Не содержат хлор, альдегиды и пероксиды</vt:lpstr>
      <vt:lpstr>Презентация PowerPoint</vt:lpstr>
      <vt:lpstr>Стоимость 1л. готового р-ра: от 2 до 160 руб.  Стоимость обработки 1м2: от 0,21 до 16 руб.   Форма выпуска: Таблетки и гранулы в полимерной таре по 1 кг, 100 таб.  Срок годности: Таблетки и гранулы – 5 лет. Рабочие растворы – 14 дней.</vt:lpstr>
      <vt:lpstr>Презентация PowerPoint</vt:lpstr>
      <vt:lpstr>Презентация PowerPoint</vt:lpstr>
      <vt:lpstr>  ИЗОПРОПИЛОВЫЙ СПИРТ 70%, дезинфицирующая субстанция «Велтон»   Высокая биоцидная активность в отношении:  ●грамположительных и грамотрицательных бактерий, включая микобактерии туберкулёза и возбудителей внутрибольничных инфекций; ●грибов, включая дерматофиты и дрожжеподобные грибы рода Кандида; ●вирусов, включая возбудителей вируса гриппа человека, гриппа птиц (А/H5N1) и других респираторных инфекций, парентеральных гепатитов, ВИЧ-инфекции, герпеса, ротавирусных гастроэнтеритов, энтеровирусных инфекций, гепатита А, полиомиелита; ●особо опасных инфекций (чумы, холеры, туляремии). </vt:lpstr>
      <vt:lpstr>Свойства:  ●широкий спектр биоцидной активности;  ●экологичность (не требует инактивации при утилизации);  ●экономичность (по показателям: безопасность – эффективность – цена – качество);  ●большой срок годности (5лет);  ●быстрота и удобство в применении;  ●средство обладает пролонгированным антимикробным действием не менее 3 часов;  ●не вызывает сухости и раздражения кожи.</vt:lpstr>
      <vt:lpstr>Презентация PowerPoint</vt:lpstr>
    </vt:vector>
  </TitlesOfParts>
  <Company>Велт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«ВЕЛТ»</dc:title>
  <dc:creator>Emshanov</dc:creator>
  <cp:lastModifiedBy>Admin</cp:lastModifiedBy>
  <cp:revision>661</cp:revision>
  <dcterms:created xsi:type="dcterms:W3CDTF">2008-03-27T07:51:08Z</dcterms:created>
  <dcterms:modified xsi:type="dcterms:W3CDTF">2018-03-28T11:37:06Z</dcterms:modified>
</cp:coreProperties>
</file>