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3" r:id="rId11"/>
    <p:sldId id="274" r:id="rId12"/>
    <p:sldId id="265" r:id="rId13"/>
    <p:sldId id="266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безопасность персонала</c:v>
                </c:pt>
                <c:pt idx="1">
                  <c:v>безопасность пациента</c:v>
                </c:pt>
                <c:pt idx="2">
                  <c:v>удобная транспортировка</c:v>
                </c:pt>
                <c:pt idx="3">
                  <c:v>простота маркировки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0.95000000000000051</c:v>
                </c:pt>
                <c:pt idx="1">
                  <c:v>1</c:v>
                </c:pt>
                <c:pt idx="2">
                  <c:v>0.8</c:v>
                </c:pt>
                <c:pt idx="3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безопасность персонала</c:v>
                </c:pt>
                <c:pt idx="1">
                  <c:v>безопасность пациента</c:v>
                </c:pt>
                <c:pt idx="2">
                  <c:v>удобная транспортировка</c:v>
                </c:pt>
                <c:pt idx="3">
                  <c:v>простота маркировки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безопасность персонала</c:v>
                </c:pt>
                <c:pt idx="1">
                  <c:v>безопасность пациента</c:v>
                </c:pt>
                <c:pt idx="2">
                  <c:v>удобная транспортировка</c:v>
                </c:pt>
                <c:pt idx="3">
                  <c:v>простота маркировки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204160"/>
        <c:axId val="31752192"/>
        <c:axId val="0"/>
      </c:bar3DChart>
      <c:catAx>
        <c:axId val="4220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31752192"/>
        <c:crosses val="autoZero"/>
        <c:auto val="1"/>
        <c:lblAlgn val="ctr"/>
        <c:lblOffset val="100"/>
        <c:noMultiLvlLbl val="0"/>
      </c:catAx>
      <c:valAx>
        <c:axId val="31752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4220416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F5B28-253B-404A-AA1B-E7C7AD2E71D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064C54-336A-4689-8CE0-DE0807C89E4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    Создание условий, возможностей и мотивации населения Российской Федерации для ведения здорового образа жизни;</a:t>
          </a:r>
          <a:endParaRPr lang="ru-RU" dirty="0">
            <a:solidFill>
              <a:schemeClr val="bg1"/>
            </a:solidFill>
          </a:endParaRPr>
        </a:p>
      </dgm:t>
    </dgm:pt>
    <dgm:pt modelId="{455D1224-BEA0-43B8-AA61-F0C0860FF545}" type="parTrans" cxnId="{8D6F62BA-DDFC-499C-A880-C1E144B5B46B}">
      <dgm:prSet/>
      <dgm:spPr/>
      <dgm:t>
        <a:bodyPr/>
        <a:lstStyle/>
        <a:p>
          <a:endParaRPr lang="ru-RU"/>
        </a:p>
      </dgm:t>
    </dgm:pt>
    <dgm:pt modelId="{E591EF63-BEB2-4A45-B934-90F1DEC1CF87}" type="sibTrans" cxnId="{8D6F62BA-DDFC-499C-A880-C1E144B5B46B}">
      <dgm:prSet/>
      <dgm:spPr/>
      <dgm:t>
        <a:bodyPr/>
        <a:lstStyle/>
        <a:p>
          <a:endParaRPr lang="ru-RU"/>
        </a:p>
      </dgm:t>
    </dgm:pt>
    <dgm:pt modelId="{8C8BE740-5573-4762-84E6-5DDD3DF21ED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    Переход на современную систему организации медицинской помощи; </a:t>
          </a:r>
          <a:endParaRPr lang="ru-RU" dirty="0">
            <a:solidFill>
              <a:schemeClr val="bg1"/>
            </a:solidFill>
          </a:endParaRPr>
        </a:p>
      </dgm:t>
    </dgm:pt>
    <dgm:pt modelId="{62EEF370-34B3-451F-9A91-20104A11E7B6}" type="parTrans" cxnId="{303425A8-F492-4951-AE1D-A931FA8EE8A8}">
      <dgm:prSet/>
      <dgm:spPr/>
      <dgm:t>
        <a:bodyPr/>
        <a:lstStyle/>
        <a:p>
          <a:endParaRPr lang="ru-RU"/>
        </a:p>
      </dgm:t>
    </dgm:pt>
    <dgm:pt modelId="{585C946D-BC2E-4CCD-B2F1-CE3747489F37}" type="sibTrans" cxnId="{303425A8-F492-4951-AE1D-A931FA8EE8A8}">
      <dgm:prSet/>
      <dgm:spPr/>
      <dgm:t>
        <a:bodyPr/>
        <a:lstStyle/>
        <a:p>
          <a:endParaRPr lang="ru-RU"/>
        </a:p>
      </dgm:t>
    </dgm:pt>
    <dgm:pt modelId="{F5CD26EF-2160-4C3C-93D4-F71406C8CF2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   Повышение квалификации медицинских работников и создание системы мотивации их к качественному труду;   </a:t>
          </a:r>
          <a:endParaRPr lang="ru-RU" dirty="0">
            <a:solidFill>
              <a:schemeClr val="bg1"/>
            </a:solidFill>
          </a:endParaRPr>
        </a:p>
      </dgm:t>
    </dgm:pt>
    <dgm:pt modelId="{8D5A0D1D-3237-4B57-B42B-DB3CC303249A}" type="parTrans" cxnId="{AAA523F4-34F7-4908-87C5-53A8C52DC892}">
      <dgm:prSet/>
      <dgm:spPr/>
      <dgm:t>
        <a:bodyPr/>
        <a:lstStyle/>
        <a:p>
          <a:endParaRPr lang="ru-RU"/>
        </a:p>
      </dgm:t>
    </dgm:pt>
    <dgm:pt modelId="{EBAB4B70-8A30-4195-B0D7-01D8B4A94F5B}" type="sibTrans" cxnId="{AAA523F4-34F7-4908-87C5-53A8C52DC892}">
      <dgm:prSet/>
      <dgm:spPr/>
      <dgm:t>
        <a:bodyPr/>
        <a:lstStyle/>
        <a:p>
          <a:endParaRPr lang="ru-RU"/>
        </a:p>
      </dgm:t>
    </dgm:pt>
    <dgm:pt modelId="{F0E56CA2-3A49-4057-8D99-85D3CF625F3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ru-RU" b="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   Развитие медицинской науки и инноваций в здравоохранении.</a:t>
          </a:r>
          <a:endParaRPr lang="ru-RU" b="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DD06DF6-CB69-408A-B12A-4963741C2422}" type="parTrans" cxnId="{F01A228E-52F4-41A0-A3A6-CDE124416434}">
      <dgm:prSet/>
      <dgm:spPr/>
      <dgm:t>
        <a:bodyPr/>
        <a:lstStyle/>
        <a:p>
          <a:endParaRPr lang="ru-RU"/>
        </a:p>
      </dgm:t>
    </dgm:pt>
    <dgm:pt modelId="{3424CB16-2DCF-4384-9D05-8CCFBB9ABF91}" type="sibTrans" cxnId="{F01A228E-52F4-41A0-A3A6-CDE124416434}">
      <dgm:prSet/>
      <dgm:spPr/>
      <dgm:t>
        <a:bodyPr/>
        <a:lstStyle/>
        <a:p>
          <a:endParaRPr lang="ru-RU"/>
        </a:p>
      </dgm:t>
    </dgm:pt>
    <dgm:pt modelId="{A45382D9-559C-456F-AD9C-BF51FB4E5C6F}" type="pres">
      <dgm:prSet presAssocID="{75DF5B28-253B-404A-AA1B-E7C7AD2E71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1D3C5-9D14-4F6A-92B3-2C31A0D372C0}" type="pres">
      <dgm:prSet presAssocID="{8E064C54-336A-4689-8CE0-DE0807C89E45}" presName="parentText" presStyleLbl="node1" presStyleIdx="0" presStyleCnt="4" custScaleY="125753" custLinFactY="-11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3F1E0-D2EF-4294-BC6B-53E6BFF6347B}" type="pres">
      <dgm:prSet presAssocID="{E591EF63-BEB2-4A45-B934-90F1DEC1CF87}" presName="spacer" presStyleCnt="0"/>
      <dgm:spPr/>
    </dgm:pt>
    <dgm:pt modelId="{BC061E3E-84DF-4E6A-86C0-823FB927F100}" type="pres">
      <dgm:prSet presAssocID="{8C8BE740-5573-4762-84E6-5DDD3DF21ED6}" presName="parentText" presStyleLbl="node1" presStyleIdx="1" presStyleCnt="4" custScaleY="107898" custLinFactY="-64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17982-5795-41AA-B56C-908413A8D91C}" type="pres">
      <dgm:prSet presAssocID="{585C946D-BC2E-4CCD-B2F1-CE3747489F37}" presName="spacer" presStyleCnt="0"/>
      <dgm:spPr/>
    </dgm:pt>
    <dgm:pt modelId="{E70EF7F5-1E3B-4BC1-9E52-B2431F5E8FE7}" type="pres">
      <dgm:prSet presAssocID="{F5CD26EF-2160-4C3C-93D4-F71406C8CF2C}" presName="parentText" presStyleLbl="node1" presStyleIdx="2" presStyleCnt="4" custScaleY="130061" custLinFactY="-12641" custLinFactNeighborX="8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D69A8-0D58-494A-8997-FB7E4914089F}" type="pres">
      <dgm:prSet presAssocID="{EBAB4B70-8A30-4195-B0D7-01D8B4A94F5B}" presName="spacer" presStyleCnt="0"/>
      <dgm:spPr/>
    </dgm:pt>
    <dgm:pt modelId="{8F11C4A6-33CB-4715-BB24-C8CABE4FF0CF}" type="pres">
      <dgm:prSet presAssocID="{F0E56CA2-3A49-4057-8D99-85D3CF625F3B}" presName="parentText" presStyleLbl="node1" presStyleIdx="3" presStyleCnt="4" custScaleY="164827" custLinFactY="-121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425A8-F492-4951-AE1D-A931FA8EE8A8}" srcId="{75DF5B28-253B-404A-AA1B-E7C7AD2E71D5}" destId="{8C8BE740-5573-4762-84E6-5DDD3DF21ED6}" srcOrd="1" destOrd="0" parTransId="{62EEF370-34B3-451F-9A91-20104A11E7B6}" sibTransId="{585C946D-BC2E-4CCD-B2F1-CE3747489F37}"/>
    <dgm:cxn modelId="{F01A228E-52F4-41A0-A3A6-CDE124416434}" srcId="{75DF5B28-253B-404A-AA1B-E7C7AD2E71D5}" destId="{F0E56CA2-3A49-4057-8D99-85D3CF625F3B}" srcOrd="3" destOrd="0" parTransId="{0DD06DF6-CB69-408A-B12A-4963741C2422}" sibTransId="{3424CB16-2DCF-4384-9D05-8CCFBB9ABF91}"/>
    <dgm:cxn modelId="{D4A979FC-4051-4A8A-95B6-9A6FAC9E4B3F}" type="presOf" srcId="{F5CD26EF-2160-4C3C-93D4-F71406C8CF2C}" destId="{E70EF7F5-1E3B-4BC1-9E52-B2431F5E8FE7}" srcOrd="0" destOrd="0" presId="urn:microsoft.com/office/officeart/2005/8/layout/vList2"/>
    <dgm:cxn modelId="{DF3EEA5D-BAE9-4726-BC62-EFF737A080AD}" type="presOf" srcId="{75DF5B28-253B-404A-AA1B-E7C7AD2E71D5}" destId="{A45382D9-559C-456F-AD9C-BF51FB4E5C6F}" srcOrd="0" destOrd="0" presId="urn:microsoft.com/office/officeart/2005/8/layout/vList2"/>
    <dgm:cxn modelId="{9A6C91AD-4615-487E-8DA5-228C0535BF1F}" type="presOf" srcId="{8E064C54-336A-4689-8CE0-DE0807C89E45}" destId="{E631D3C5-9D14-4F6A-92B3-2C31A0D372C0}" srcOrd="0" destOrd="0" presId="urn:microsoft.com/office/officeart/2005/8/layout/vList2"/>
    <dgm:cxn modelId="{6CD8D49A-2559-4EBB-81B7-BE86370E5D35}" type="presOf" srcId="{F0E56CA2-3A49-4057-8D99-85D3CF625F3B}" destId="{8F11C4A6-33CB-4715-BB24-C8CABE4FF0CF}" srcOrd="0" destOrd="0" presId="urn:microsoft.com/office/officeart/2005/8/layout/vList2"/>
    <dgm:cxn modelId="{AAA523F4-34F7-4908-87C5-53A8C52DC892}" srcId="{75DF5B28-253B-404A-AA1B-E7C7AD2E71D5}" destId="{F5CD26EF-2160-4C3C-93D4-F71406C8CF2C}" srcOrd="2" destOrd="0" parTransId="{8D5A0D1D-3237-4B57-B42B-DB3CC303249A}" sibTransId="{EBAB4B70-8A30-4195-B0D7-01D8B4A94F5B}"/>
    <dgm:cxn modelId="{8D6F62BA-DDFC-499C-A880-C1E144B5B46B}" srcId="{75DF5B28-253B-404A-AA1B-E7C7AD2E71D5}" destId="{8E064C54-336A-4689-8CE0-DE0807C89E45}" srcOrd="0" destOrd="0" parTransId="{455D1224-BEA0-43B8-AA61-F0C0860FF545}" sibTransId="{E591EF63-BEB2-4A45-B934-90F1DEC1CF87}"/>
    <dgm:cxn modelId="{BA322E2B-B6F8-4EDE-9019-41D501D240C4}" type="presOf" srcId="{8C8BE740-5573-4762-84E6-5DDD3DF21ED6}" destId="{BC061E3E-84DF-4E6A-86C0-823FB927F100}" srcOrd="0" destOrd="0" presId="urn:microsoft.com/office/officeart/2005/8/layout/vList2"/>
    <dgm:cxn modelId="{4036AC57-F0A7-420E-B2E0-53E8B50C8A23}" type="presParOf" srcId="{A45382D9-559C-456F-AD9C-BF51FB4E5C6F}" destId="{E631D3C5-9D14-4F6A-92B3-2C31A0D372C0}" srcOrd="0" destOrd="0" presId="urn:microsoft.com/office/officeart/2005/8/layout/vList2"/>
    <dgm:cxn modelId="{AD748374-30DE-40B1-A5F8-E665D306F526}" type="presParOf" srcId="{A45382D9-559C-456F-AD9C-BF51FB4E5C6F}" destId="{AC43F1E0-D2EF-4294-BC6B-53E6BFF6347B}" srcOrd="1" destOrd="0" presId="urn:microsoft.com/office/officeart/2005/8/layout/vList2"/>
    <dgm:cxn modelId="{AF7DE972-B41A-4147-9B49-99629A20F748}" type="presParOf" srcId="{A45382D9-559C-456F-AD9C-BF51FB4E5C6F}" destId="{BC061E3E-84DF-4E6A-86C0-823FB927F100}" srcOrd="2" destOrd="0" presId="urn:microsoft.com/office/officeart/2005/8/layout/vList2"/>
    <dgm:cxn modelId="{A5F43252-9BE5-4CB8-9133-CC9EEAA3CC52}" type="presParOf" srcId="{A45382D9-559C-456F-AD9C-BF51FB4E5C6F}" destId="{ECA17982-5795-41AA-B56C-908413A8D91C}" srcOrd="3" destOrd="0" presId="urn:microsoft.com/office/officeart/2005/8/layout/vList2"/>
    <dgm:cxn modelId="{418B8050-2B86-4EBC-9576-4DE83758CFFB}" type="presParOf" srcId="{A45382D9-559C-456F-AD9C-BF51FB4E5C6F}" destId="{E70EF7F5-1E3B-4BC1-9E52-B2431F5E8FE7}" srcOrd="4" destOrd="0" presId="urn:microsoft.com/office/officeart/2005/8/layout/vList2"/>
    <dgm:cxn modelId="{20515E23-2759-4482-86A5-4FF2270D86C9}" type="presParOf" srcId="{A45382D9-559C-456F-AD9C-BF51FB4E5C6F}" destId="{737D69A8-0D58-494A-8997-FB7E4914089F}" srcOrd="5" destOrd="0" presId="urn:microsoft.com/office/officeart/2005/8/layout/vList2"/>
    <dgm:cxn modelId="{A082C8BA-DCB6-47C2-AF45-C6CC8659D14C}" type="presParOf" srcId="{A45382D9-559C-456F-AD9C-BF51FB4E5C6F}" destId="{8F11C4A6-33CB-4715-BB24-C8CABE4FF0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D3C5-9D14-4F6A-92B3-2C31A0D372C0}">
      <dsp:nvSpPr>
        <dsp:cNvPr id="0" name=""/>
        <dsp:cNvSpPr/>
      </dsp:nvSpPr>
      <dsp:spPr>
        <a:xfrm>
          <a:off x="0" y="54260"/>
          <a:ext cx="8229600" cy="1165277"/>
        </a:xfrm>
        <a:prstGeom prst="round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    Создание условий, возможностей и мотивации населения Российской Федерации для ведения здорового образа жизни;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6884" y="111144"/>
        <a:ext cx="8115832" cy="1051509"/>
      </dsp:txXfrm>
    </dsp:sp>
    <dsp:sp modelId="{BC061E3E-84DF-4E6A-86C0-823FB927F100}">
      <dsp:nvSpPr>
        <dsp:cNvPr id="0" name=""/>
        <dsp:cNvSpPr/>
      </dsp:nvSpPr>
      <dsp:spPr>
        <a:xfrm>
          <a:off x="0" y="1239805"/>
          <a:ext cx="8229600" cy="999826"/>
        </a:xfrm>
        <a:prstGeom prst="round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    Переход на современную систему организации медицинской помощи;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8807" y="1288612"/>
        <a:ext cx="8131986" cy="902212"/>
      </dsp:txXfrm>
    </dsp:sp>
    <dsp:sp modelId="{E70EF7F5-1E3B-4BC1-9E52-B2431F5E8FE7}">
      <dsp:nvSpPr>
        <dsp:cNvPr id="0" name=""/>
        <dsp:cNvSpPr/>
      </dsp:nvSpPr>
      <dsp:spPr>
        <a:xfrm>
          <a:off x="0" y="2251188"/>
          <a:ext cx="8229600" cy="1205197"/>
        </a:xfrm>
        <a:prstGeom prst="round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   Повышение квалификации медицинских работников и создание системы мотивации их к качественному труду;  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8833" y="2310021"/>
        <a:ext cx="8111934" cy="1087531"/>
      </dsp:txXfrm>
    </dsp:sp>
    <dsp:sp modelId="{8F11C4A6-33CB-4715-BB24-C8CABE4FF0CF}">
      <dsp:nvSpPr>
        <dsp:cNvPr id="0" name=""/>
        <dsp:cNvSpPr/>
      </dsp:nvSpPr>
      <dsp:spPr>
        <a:xfrm>
          <a:off x="0" y="3530463"/>
          <a:ext cx="8229600" cy="1527352"/>
        </a:xfrm>
        <a:prstGeom prst="round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   Развитие медицинской науки и инноваций в здравоохранении.</a:t>
          </a:r>
          <a:endParaRPr lang="ru-RU" sz="2400" b="0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74559" y="3605022"/>
        <a:ext cx="8080482" cy="137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F1D1EC-9D25-407E-B0A7-11BA6B45392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415833-7E7E-4D9A-8A6C-7C9665D8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8784976" cy="208823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ИННОВАЦИЙ</a:t>
            </a:r>
            <a:br>
              <a:rPr lang="ru-RU" sz="33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ПРОФИЛАКТИКУ ИНФЕКЦИЙ</a:t>
            </a:r>
            <a:br>
              <a:rPr lang="ru-RU" sz="33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ОКАЗАНИЕМ МЕДИЦИНСКОЙ ПОМОЩИ</a:t>
            </a:r>
            <a:endParaRPr lang="ru-RU" sz="3300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229200"/>
            <a:ext cx="4176464" cy="144016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Чеботарева Юлия Владимировна</a:t>
            </a: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 отделения гемодиализа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Нефрологического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Клиник госпитальной терапии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СамГМУ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МЗ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       высшего        образования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«Самарский государственный медицинский университет»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Министерства здравоохранения Российской Федерации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36104" cy="129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Современные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технологии в отделении гемодиализа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892152" cy="255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 descr="C:\Users\Ирин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sp>
        <p:nvSpPr>
          <p:cNvPr id="2052" name="AutoShape 4" descr="https://apf.mail.ru/cgi-bin/readmsg/1.jpg?id=15186783200000000406%3B0%3B1&amp;x-email=chebotareva-77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pf.mail.ru/cgi-bin/readmsg/1.jpg?id=15186783200000000406%3B0%3B1&amp;x-email=chebotareva-77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31234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4176464" cy="25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E:\Конфереция 2018\Полиэтиленовые_флаконы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396" y="1844824"/>
            <a:ext cx="2738716" cy="33239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484784"/>
            <a:ext cx="277990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Применение индивидуальных средств защиты персоналом 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отделения гемодиализа</a:t>
            </a: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28921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75430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2160240" cy="248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3168352" cy="20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33772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Работа с вакуумными системами при заборе крови</a:t>
            </a:r>
            <a:endParaRPr lang="ru-RU" sz="32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29" y="2204864"/>
            <a:ext cx="24990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771800" y="1556792"/>
          <a:ext cx="61926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2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Современные облучатели - </a:t>
            </a:r>
            <a:r>
              <a:rPr lang="ru-RU" sz="32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рециркуляры</a:t>
            </a:r>
            <a:endParaRPr lang="ru-RU" sz="32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131840" y="2204864"/>
            <a:ext cx="1410456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600" y="3068960"/>
            <a:ext cx="1152128" cy="1944216"/>
          </a:xfrm>
          <a:prstGeom prst="rightArrow">
            <a:avLst>
              <a:gd name="adj1" fmla="val 50000"/>
              <a:gd name="adj2" fmla="val 64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6385" name="Picture 1" descr="C:\Users\Ирина\Desktop\kront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4245"/>
            <a:ext cx="2592288" cy="555375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2987824" y="3645024"/>
            <a:ext cx="1410456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59832" y="5445224"/>
            <a:ext cx="1410456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155679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Безопасность использования    </a:t>
            </a:r>
          </a:p>
          <a:p>
            <a:pPr algn="ctr"/>
            <a:r>
              <a:rPr lang="ru-RU" sz="2400" b="1" dirty="0" smtClean="0"/>
              <a:t> 100%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3284984"/>
            <a:ext cx="410445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Постоянное поддержание асептических условий  80%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5085184"/>
            <a:ext cx="4032448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Удобство в эксплуатации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:\Users\Ирина\Desktop\2.jpg"/>
          <p:cNvPicPr>
            <a:picLocks noChangeAspect="1" noChangeArrowheads="1"/>
          </p:cNvPicPr>
          <p:nvPr/>
        </p:nvPicPr>
        <p:blipFill>
          <a:blip r:embed="rId2" cstate="print"/>
          <a:srcRect l="57875" t="16942" r="14290"/>
          <a:stretch>
            <a:fillRect/>
          </a:stretch>
        </p:blipFill>
        <p:spPr bwMode="auto">
          <a:xfrm>
            <a:off x="0" y="2487930"/>
            <a:ext cx="2195736" cy="43700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0" name="Picture 4" descr="C:\Users\Ирина\Desktop\images (1).jpg"/>
          <p:cNvPicPr>
            <a:picLocks noChangeAspect="1" noChangeArrowheads="1"/>
          </p:cNvPicPr>
          <p:nvPr/>
        </p:nvPicPr>
        <p:blipFill>
          <a:blip r:embed="rId3" cstate="print"/>
          <a:srcRect r="9927"/>
          <a:stretch>
            <a:fillRect/>
          </a:stretch>
        </p:blipFill>
        <p:spPr bwMode="auto">
          <a:xfrm>
            <a:off x="6770586" y="1844824"/>
            <a:ext cx="2373414" cy="187223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95 % пациентов отметили чистоту </a:t>
            </a:r>
            <a:r>
              <a:rPr lang="ru-RU" sz="32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диализных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залов</a:t>
            </a: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pic>
        <p:nvPicPr>
          <p:cNvPr id="29698" name="Picture 2" descr="C:\Users\Ирина\Desktop\коврик.jpg"/>
          <p:cNvPicPr>
            <a:picLocks noChangeAspect="1" noChangeArrowheads="1"/>
          </p:cNvPicPr>
          <p:nvPr/>
        </p:nvPicPr>
        <p:blipFill>
          <a:blip r:embed="rId5" cstate="print"/>
          <a:srcRect l="12244" t="10204" r="8163" b="10204"/>
          <a:stretch>
            <a:fillRect/>
          </a:stretch>
        </p:blipFill>
        <p:spPr bwMode="auto">
          <a:xfrm>
            <a:off x="6156176" y="3870176"/>
            <a:ext cx="2987824" cy="29878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412776"/>
            <a:ext cx="5688632" cy="25202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ГРАФИК РАБОТЫ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ОТДЕЛЕНИЯ ГЕМОДИАЛИЗА: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 смена – 07:00 – 12:00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 смена – 13:00 – 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 смена – 19:00 – 24:00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 смена – 01:00 – 04:00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9" name="Picture 3" descr="C:\Users\Ирина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49688"/>
            <a:ext cx="3749242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Оценка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качества оказания медицинской помощи в отделении гемодиализа Клиник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СамГМУ</a:t>
            </a:r>
            <a:endParaRPr lang="ru-RU" sz="360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1525681">
            <a:off x="2627784" y="1988840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903723">
            <a:off x="6575005" y="1901241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429000"/>
            <a:ext cx="3888432" cy="27363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Оценка пациентов – высокий уровень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3501008"/>
            <a:ext cx="3960440" cy="25922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Объективная оценка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– отсутствие осложнений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БЛАГОДАРЮ ЗА ВНИМАНИЕ!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pic>
        <p:nvPicPr>
          <p:cNvPr id="30722" name="Picture 2" descr="Картинки по запросу С ДНЕМ П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52" y="1844824"/>
            <a:ext cx="6907024" cy="436036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122413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Концепция развития системы здравоохранения в РФ до 2020 года</a:t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36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53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Ирина\Desktop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936104" cy="129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552" y="1700808"/>
            <a:ext cx="8352928" cy="4464496"/>
          </a:xfrm>
          <a:prstGeom prst="roundRect">
            <a:avLst>
              <a:gd name="adj" fmla="val 70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Актуальность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39604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</a:t>
            </a:r>
            <a:r>
              <a:rPr lang="ru-RU" sz="3000" dirty="0" smtClean="0">
                <a:solidFill>
                  <a:schemeClr val="bg1"/>
                </a:solidFill>
              </a:rPr>
              <a:t>Широкое применение методов эфферентной терапии в лечебной практике в целях коррекции острых и хронических патологических состояний привело к возникновению различных осложнений. 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      Первостепенное значение приобретают вопросы обеспечения эпидемической безопасности пациентов и персонала при использовании методов эфферентной терапии и </a:t>
            </a:r>
            <a:r>
              <a:rPr lang="ru-RU" sz="3000" dirty="0" err="1" smtClean="0">
                <a:solidFill>
                  <a:schemeClr val="bg1"/>
                </a:solidFill>
              </a:rPr>
              <a:t>гемокоррекции</a:t>
            </a:r>
            <a:r>
              <a:rPr lang="ru-RU" sz="3000" dirty="0" smtClean="0">
                <a:solidFill>
                  <a:schemeClr val="bg1"/>
                </a:solidFill>
              </a:rPr>
              <a:t> 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36104" cy="129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71420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Исследование проводилось на базе  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отделения гемодиализа     </a:t>
            </a:r>
            <a:r>
              <a:rPr lang="ru-RU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Нефрологического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центра клиник госпитальной терапии       </a:t>
            </a:r>
            <a:r>
              <a:rPr lang="ru-RU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СамГМУ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 МЗ РФ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8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7" name="Picture 2" descr="C:\Users\Ирина\Desktop\Фото\DSC04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025"/>
          <a:stretch>
            <a:fillRect/>
          </a:stretch>
        </p:blipFill>
        <p:spPr bwMode="auto">
          <a:xfrm>
            <a:off x="-19366" y="3501008"/>
            <a:ext cx="4375342" cy="3168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C:\Users\Ирина\Desktop\b19c00a9-42f8-46b0-8466-014fde80f602.jpg"/>
          <p:cNvPicPr>
            <a:picLocks noChangeAspect="1" noChangeArrowheads="1"/>
          </p:cNvPicPr>
          <p:nvPr/>
        </p:nvPicPr>
        <p:blipFill>
          <a:blip r:embed="rId3" cstate="print"/>
          <a:srcRect l="8263" t="30059" r="3538" b="7337"/>
          <a:stretch>
            <a:fillRect/>
          </a:stretch>
        </p:blipFill>
        <p:spPr bwMode="auto">
          <a:xfrm>
            <a:off x="4112704" y="1772816"/>
            <a:ext cx="4887280" cy="3168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Users\Ирина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39"/>
            <a:ext cx="933716" cy="129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332656"/>
            <a:ext cx="7488832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Цель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1268760"/>
            <a:ext cx="748883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Оценить  влияние современных методов работы медицинских сестер  на  инфекционную безопасность пациентов и персонала отделения гемодиализа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564904"/>
            <a:ext cx="748883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Методы исследования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3789040"/>
            <a:ext cx="7272808" cy="648072"/>
          </a:xfrm>
          <a:prstGeom prst="roundRect">
            <a:avLst>
              <a:gd name="adj" fmla="val 1038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Социологический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Аналитический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4509120"/>
            <a:ext cx="7344816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Приняли участие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51723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20 пациентов отделения гемодиализа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15 медицинских работников отделения</a:t>
            </a:r>
          </a:p>
        </p:txBody>
      </p:sp>
      <p:pic>
        <p:nvPicPr>
          <p:cNvPr id="11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936104" cy="1299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нфереция 2018\отрисовка_медсестр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415951" cy="3528392"/>
          </a:xfrm>
          <a:prstGeom prst="rect">
            <a:avLst/>
          </a:prstGeom>
          <a:noFill/>
        </p:spPr>
      </p:pic>
      <p:pic>
        <p:nvPicPr>
          <p:cNvPr id="5" name="Picture 3" descr="C:\Users\Ирин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20666813">
            <a:off x="1657423" y="2294446"/>
            <a:ext cx="720080" cy="3799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691680" y="3356992"/>
            <a:ext cx="792088" cy="360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691680" y="4581128"/>
            <a:ext cx="79208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49171">
            <a:off x="1590127" y="5656072"/>
            <a:ext cx="720080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1700808"/>
            <a:ext cx="6192688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Санитарно-просветительная работа;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2852936"/>
            <a:ext cx="6120680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Соблюдение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санитарно-эпидемиологического режима;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4365104"/>
            <a:ext cx="612068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Знание и соблюдение </a:t>
            </a:r>
          </a:p>
          <a:p>
            <a:pPr algn="ctr"/>
            <a:r>
              <a:rPr lang="ru-RU" sz="2800" dirty="0" smtClean="0"/>
              <a:t>стандартов и алгоритмов; 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5661248"/>
            <a:ext cx="60486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Работа в команде.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334218">
            <a:off x="1297383" y="1430350"/>
            <a:ext cx="720080" cy="3799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27504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Освоение инновационных технологий;</a:t>
            </a:r>
            <a:endParaRPr lang="ru-RU" sz="2800" b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1556792"/>
            <a:ext cx="8136904" cy="5040560"/>
          </a:xfrm>
          <a:prstGeom prst="roundRect">
            <a:avLst>
              <a:gd name="adj" fmla="val 942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Основные направления и задачи организации медицинской  деятельности в ЛПО</a:t>
            </a:r>
            <a:endParaRPr lang="ru-RU" sz="30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643434"/>
            <a:ext cx="80648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выполнение стандартов оказания помощи;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соблюдение санитарно - эпидемиологического режима;</a:t>
            </a:r>
            <a:endParaRPr lang="ru-RU" sz="26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личная безопасность при работе биологическими     жидкостями;</a:t>
            </a:r>
            <a:endParaRPr lang="ru-RU" sz="26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совершенствование системы обучения медицинского персонала профилактике ИСМП;</a:t>
            </a:r>
            <a:endParaRPr lang="ru-RU" sz="26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оптимизация принципов профилактики ИСМП; </a:t>
            </a:r>
            <a:endParaRPr lang="ru-RU" sz="26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повышение эффективности профилактических и противоэпидемических мероприятий;</a:t>
            </a:r>
            <a:endParaRPr lang="ru-RU" sz="26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повышение эффективности дезинфекционных и стерилизационных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мероприятий.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Применение современных кожных антисептиков</a:t>
            </a: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pic>
        <p:nvPicPr>
          <p:cNvPr id="27650" name="Picture 2" descr="C:\Users\Ирина\Desktop\_________________4ca345d2628bd-350x400.jpg"/>
          <p:cNvPicPr>
            <a:picLocks noChangeAspect="1" noChangeArrowheads="1"/>
          </p:cNvPicPr>
          <p:nvPr/>
        </p:nvPicPr>
        <p:blipFill>
          <a:blip r:embed="rId3" cstate="print"/>
          <a:srcRect t="8065" b="8064"/>
          <a:stretch>
            <a:fillRect/>
          </a:stretch>
        </p:blipFill>
        <p:spPr bwMode="auto">
          <a:xfrm>
            <a:off x="5220072" y="1556792"/>
            <a:ext cx="3477766" cy="43924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2411761" cy="32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484784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861048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Применение современных дезинфицирующих средств</a:t>
            </a:r>
          </a:p>
        </p:txBody>
      </p:sp>
      <p:pic>
        <p:nvPicPr>
          <p:cNvPr id="3" name="Picture 3" descr="C:\Users\И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792088" cy="1099543"/>
          </a:xfrm>
          <a:prstGeom prst="rect">
            <a:avLst/>
          </a:prstGeom>
          <a:noFill/>
        </p:spPr>
      </p:pic>
      <p:pic>
        <p:nvPicPr>
          <p:cNvPr id="28674" name="Picture 2" descr="C:\Users\Ирина\Desktop\поликл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232248" cy="43934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24842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551</TotalTime>
  <Words>347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ВЛИЯНИЕ ИННОВАЦИЙ  НА ПРОФИЛАКТИКУ ИНФЕКЦИЙ СВЯЗАННЫХ С ОКАЗАНИЕМ МЕДИЦИНСКОЙ ПОМОЩИ</vt:lpstr>
      <vt:lpstr> Концепция развития системы здравоохранения в РФ до 2020 года </vt:lpstr>
      <vt:lpstr>Актуальность</vt:lpstr>
      <vt:lpstr>Исследование проводилось на базе   отделения гемодиализа     Нефрологического центра клиник госпитальной терапии       СамГМУ     МЗ РФ </vt:lpstr>
      <vt:lpstr>Презентация PowerPoint</vt:lpstr>
      <vt:lpstr>Освоение инновационных технологий;</vt:lpstr>
      <vt:lpstr>Основные направления и задачи организации медицинской  деятельности в ЛПО</vt:lpstr>
      <vt:lpstr>Применение современных кожных антисептиков</vt:lpstr>
      <vt:lpstr>Применение современных дезинфицирующих средств</vt:lpstr>
      <vt:lpstr>Современные технологии в отделении гемодиализа</vt:lpstr>
      <vt:lpstr>Применение индивидуальных средств защиты персоналом  отделения гемодиализа</vt:lpstr>
      <vt:lpstr>Работа с вакуумными системами при заборе крови</vt:lpstr>
      <vt:lpstr>Современные облучатели - рециркуляры</vt:lpstr>
      <vt:lpstr>95 % пациентов отметили чистоту диализных залов</vt:lpstr>
      <vt:lpstr>Оценка качества оказания медицинской помощи в отделении гемодиализа Клиник СамГМУ</vt:lpstr>
      <vt:lpstr>БЛАГОДАРЮ ЗА ВНИМАНИЕ!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78</cp:revision>
  <dcterms:created xsi:type="dcterms:W3CDTF">2018-02-13T14:35:30Z</dcterms:created>
  <dcterms:modified xsi:type="dcterms:W3CDTF">2018-03-28T11:33:40Z</dcterms:modified>
</cp:coreProperties>
</file>