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3"/>
  </p:notesMasterIdLst>
  <p:sldIdLst>
    <p:sldId id="300" r:id="rId2"/>
    <p:sldId id="341" r:id="rId3"/>
    <p:sldId id="330" r:id="rId4"/>
    <p:sldId id="325" r:id="rId5"/>
    <p:sldId id="337" r:id="rId6"/>
    <p:sldId id="329" r:id="rId7"/>
    <p:sldId id="333" r:id="rId8"/>
    <p:sldId id="348" r:id="rId9"/>
    <p:sldId id="326" r:id="rId10"/>
    <p:sldId id="328" r:id="rId11"/>
    <p:sldId id="338" r:id="rId12"/>
    <p:sldId id="339" r:id="rId13"/>
    <p:sldId id="340" r:id="rId14"/>
    <p:sldId id="344" r:id="rId15"/>
    <p:sldId id="345" r:id="rId16"/>
    <p:sldId id="346" r:id="rId17"/>
    <p:sldId id="336" r:id="rId18"/>
    <p:sldId id="343" r:id="rId19"/>
    <p:sldId id="342" r:id="rId20"/>
    <p:sldId id="347" r:id="rId21"/>
    <p:sldId id="303" r:id="rId22"/>
    <p:sldId id="323" r:id="rId23"/>
    <p:sldId id="314" r:id="rId24"/>
    <p:sldId id="318" r:id="rId25"/>
    <p:sldId id="319" r:id="rId26"/>
    <p:sldId id="309" r:id="rId27"/>
    <p:sldId id="321" r:id="rId28"/>
    <p:sldId id="308" r:id="rId29"/>
    <p:sldId id="310" r:id="rId30"/>
    <p:sldId id="322" r:id="rId31"/>
    <p:sldId id="33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00CC"/>
    <a:srgbClr val="CC0000"/>
    <a:srgbClr val="00CC99"/>
    <a:srgbClr val="00CC66"/>
    <a:srgbClr val="CCFFCC"/>
    <a:srgbClr val="6666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AEE4-BBD6-4F35-BF11-6AD3D0737AE8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846B-61F8-4CE8-9868-824E40306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3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46B-61F8-4CE8-9868-824E40306F6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1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0ADE-B473-49FA-921C-C592E1A8DC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9051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0BD5-A4ED-4044-A29B-05660C5F92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60513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46FE-086C-49CD-AAB2-EF8A8091E2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63604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CD570-ECF0-4B94-B03B-43BD079E93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72967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5C63-696F-434C-BC9C-76E2A95FCC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34734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1BF1-8F54-4876-8DD3-44962270D66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03130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8A5C-DC49-4224-ABC0-C3C8F6BD25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70761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165F-B589-423E-A008-6A646203CB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52548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F796-376C-4BB5-BFA5-C40B10AE253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74905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2B5A-F3EC-4B9F-96F9-6D56118841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5126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4184-D983-4956-AB2D-84BC7BFBB4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20019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D8B5-14C2-4770-947A-57695652DF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2749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77F3-502F-46F6-B62B-4A686508C6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44619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F0A0140-751D-4367-AEF5-10B6302A48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6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6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6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6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6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opedia.ru/9_75925_aktseptnaya-forma.html" TargetMode="External"/><Relationship Id="rId2" Type="http://schemas.openxmlformats.org/officeDocument/2006/relationships/hyperlink" Target="https://studopedia.ru/13_82357_empatiy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7000924" cy="2028845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Специфика общения среднего медицинского персонала с пациентами  подросткового возраста в детском стационаре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42977" y="3049588"/>
            <a:ext cx="5715040" cy="2236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подготовила </a:t>
            </a:r>
            <a:r>
              <a:rPr lang="ru-RU" sz="2000" b="1" dirty="0">
                <a:solidFill>
                  <a:srgbClr val="002060"/>
                </a:solidFill>
              </a:rPr>
              <a:t>медицинская сестра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методического кабинета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ГБУЗ СОДКБ им. Н.Н. Ивановой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Бельчикова</a:t>
            </a:r>
            <a:r>
              <a:rPr lang="ru-RU" sz="2000" b="1" dirty="0" smtClean="0">
                <a:solidFill>
                  <a:srgbClr val="002060"/>
                </a:solidFill>
              </a:rPr>
              <a:t> Лариса Александровна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" name="Picture 2" descr="D:\old\Раб.Стол\для занятий в июле 17\эмблема больницы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00042"/>
            <a:ext cx="1318109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3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72404" cy="9890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Ориентация на сотрудничество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333399"/>
                </a:solidFill>
              </a:rPr>
              <a:t>Сотрудничество – это взаимодействие медсестры, пациента и его </a:t>
            </a:r>
            <a:r>
              <a:rPr lang="ru-RU" dirty="0" smtClean="0">
                <a:solidFill>
                  <a:srgbClr val="333399"/>
                </a:solidFill>
              </a:rPr>
              <a:t>законных представителей</a:t>
            </a:r>
            <a:r>
              <a:rPr lang="ru-RU" dirty="0" smtClean="0">
                <a:solidFill>
                  <a:srgbClr val="333399"/>
                </a:solidFill>
              </a:rPr>
              <a:t>, </a:t>
            </a:r>
            <a:r>
              <a:rPr lang="ru-RU" dirty="0" smtClean="0">
                <a:solidFill>
                  <a:srgbClr val="333399"/>
                </a:solidFill>
              </a:rPr>
              <a:t>обеспечивающее </a:t>
            </a:r>
            <a:r>
              <a:rPr lang="ru-RU" dirty="0" smtClean="0">
                <a:solidFill>
                  <a:srgbClr val="333399"/>
                </a:solidFill>
              </a:rPr>
              <a:t> </a:t>
            </a:r>
            <a:r>
              <a:rPr lang="ru-RU" dirty="0" smtClean="0">
                <a:solidFill>
                  <a:srgbClr val="333399"/>
                </a:solidFill>
              </a:rPr>
              <a:t>выздоровление </a:t>
            </a:r>
            <a:r>
              <a:rPr lang="ru-RU" dirty="0" smtClean="0">
                <a:solidFill>
                  <a:srgbClr val="333399"/>
                </a:solidFill>
              </a:rPr>
              <a:t>пациента</a:t>
            </a:r>
            <a:r>
              <a:rPr lang="ru-RU" dirty="0" smtClean="0">
                <a:solidFill>
                  <a:srgbClr val="333399"/>
                </a:solidFill>
              </a:rPr>
              <a:t>.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Позитивное взаимоотношения между </a:t>
            </a:r>
            <a:r>
              <a:rPr lang="ru-RU" dirty="0" smtClean="0">
                <a:solidFill>
                  <a:srgbClr val="333399"/>
                </a:solidFill>
              </a:rPr>
              <a:t>медсестрой </a:t>
            </a:r>
            <a:r>
              <a:rPr lang="ru-RU" dirty="0" smtClean="0">
                <a:solidFill>
                  <a:srgbClr val="333399"/>
                </a:solidFill>
              </a:rPr>
              <a:t>и пациентом во многом определяют результаты </a:t>
            </a:r>
            <a:r>
              <a:rPr lang="ru-RU" dirty="0" smtClean="0">
                <a:solidFill>
                  <a:srgbClr val="333399"/>
                </a:solidFill>
              </a:rPr>
              <a:t> диагностического и лечебного процесса</a:t>
            </a:r>
            <a:r>
              <a:rPr lang="ru-RU" dirty="0" smtClean="0">
                <a:solidFill>
                  <a:srgbClr val="333399"/>
                </a:solidFill>
              </a:rPr>
              <a:t>.</a:t>
            </a:r>
            <a:endParaRPr lang="ru-RU" dirty="0" smtClean="0">
              <a:solidFill>
                <a:srgbClr val="333399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928670"/>
            <a:ext cx="557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Подросток – нормативы психологического развития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99"/>
                </a:solidFill>
              </a:rPr>
              <a:t>Обесценивание авторитета родителей – психологическая особенность ПВ;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Негативизм -  отказ от медицинских процедур;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Соблюдение дистанции в тактильном контакте и выраженная брезгливость;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Осознание факта возможности собственной смерти, боязнь будущего.</a:t>
            </a:r>
          </a:p>
          <a:p>
            <a:endParaRPr lang="ru-RU" dirty="0" smtClean="0">
              <a:solidFill>
                <a:srgbClr val="333399"/>
              </a:solidFill>
            </a:endParaRPr>
          </a:p>
          <a:p>
            <a:endParaRPr lang="ru-RU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3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749480" cy="15890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Обесценивание авторитета родителей – психологическая особенность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подросткового возраста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333399"/>
                </a:solidFill>
              </a:rPr>
              <a:t>На примере отделения гастроэнтерологии:</a:t>
            </a:r>
          </a:p>
          <a:p>
            <a:r>
              <a:rPr lang="ru-RU" sz="2400" dirty="0" smtClean="0">
                <a:solidFill>
                  <a:srgbClr val="333399"/>
                </a:solidFill>
              </a:rPr>
              <a:t>Медицинская процедура ФГС -  подросток не желает доверять близким, его сложно убедить в том что, процедура очень важна хоть и немного не приятная. Медицинской сестре придется применить -  </a:t>
            </a:r>
            <a:r>
              <a:rPr lang="ru-RU" sz="2400" dirty="0" err="1" smtClean="0">
                <a:solidFill>
                  <a:srgbClr val="333399"/>
                </a:solidFill>
              </a:rPr>
              <a:t>деонтологической</a:t>
            </a:r>
            <a:r>
              <a:rPr lang="ru-RU" sz="2400" dirty="0" smtClean="0">
                <a:solidFill>
                  <a:srgbClr val="333399"/>
                </a:solidFill>
              </a:rPr>
              <a:t> тактику, в связи с возрастными  особенностями, проинформировать о процедуре заранее, чтобы было время принять, медицинские рекомендации. </a:t>
            </a:r>
            <a:endParaRPr lang="ru-RU" sz="2400" dirty="0">
              <a:solidFill>
                <a:srgbClr val="3333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80" y="5013176"/>
            <a:ext cx="2007300" cy="15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5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784976" cy="122899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Негативизм -  отказ от медицинских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процедур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19262"/>
            <a:ext cx="8291264" cy="495009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На примере отделения </a:t>
            </a:r>
            <a:r>
              <a:rPr lang="ru-RU" sz="2800" dirty="0" err="1" smtClean="0">
                <a:solidFill>
                  <a:srgbClr val="333399"/>
                </a:solidFill>
              </a:rPr>
              <a:t>онко</a:t>
            </a:r>
            <a:r>
              <a:rPr lang="ru-RU" sz="2800" dirty="0" smtClean="0">
                <a:solidFill>
                  <a:srgbClr val="333399"/>
                </a:solidFill>
              </a:rPr>
              <a:t>-гематологии: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Отказ от лечебного питания.</a:t>
            </a:r>
          </a:p>
          <a:p>
            <a:r>
              <a:rPr lang="ru-RU" sz="2800" dirty="0" smtClean="0">
                <a:solidFill>
                  <a:srgbClr val="333399"/>
                </a:solidFill>
              </a:rPr>
              <a:t>Пациенты лечатся месяцами и даже годами, находясь в определенных условиях организм подростка не принимает, нормальную пищу, а ему хочется есть то что он ел и любил  до болезни, стоит запрет.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Тактика медсестры -  дать время, чтобы сам принял по взрослому правильное решение. </a:t>
            </a:r>
            <a:endParaRPr lang="ru-RU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9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дистанции в тактильном контакте и выраженная брезгливость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9262"/>
            <a:ext cx="8219256" cy="487808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Агрессия во время контакта с медперсоналом, сопротивление на диагностику или неизвестную медицинскую процедуру:</a:t>
            </a:r>
          </a:p>
          <a:p>
            <a:r>
              <a:rPr lang="ru-RU" sz="2800" dirty="0" smtClean="0">
                <a:solidFill>
                  <a:srgbClr val="333399"/>
                </a:solidFill>
              </a:rPr>
              <a:t>Промывание пазух носа, постановка очистительной клизмы перед </a:t>
            </a:r>
            <a:r>
              <a:rPr lang="ru-RU" sz="2800" dirty="0" err="1" smtClean="0">
                <a:solidFill>
                  <a:srgbClr val="333399"/>
                </a:solidFill>
              </a:rPr>
              <a:t>колоноскопией</a:t>
            </a:r>
            <a:r>
              <a:rPr lang="ru-RU" sz="2800" dirty="0" smtClean="0">
                <a:solidFill>
                  <a:srgbClr val="333399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Тактика медсестры: привести пример, соседа по палате если есть такая возможность, методом убеждения и информирования пробовать прибегать к взрослости и здоровью.</a:t>
            </a:r>
            <a:endParaRPr lang="ru-RU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70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Осознание факта возможности собственной смерти, боязнь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будущего которое неизвестно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333399"/>
                </a:solidFill>
              </a:rPr>
              <a:t>Страх медицинских манипуляций, которые напоминают состояния смерти.</a:t>
            </a:r>
            <a:endParaRPr lang="ru-RU" sz="2400" dirty="0">
              <a:solidFill>
                <a:srgbClr val="333399"/>
              </a:solidFill>
            </a:endParaRPr>
          </a:p>
          <a:p>
            <a:r>
              <a:rPr lang="ru-RU" sz="2400" dirty="0" smtClean="0">
                <a:solidFill>
                  <a:srgbClr val="333399"/>
                </a:solidFill>
              </a:rPr>
              <a:t>Что будет если ему сделают наркоз, он будет лежать и не двигаться, как тот родственник.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333399"/>
                </a:solidFill>
              </a:rPr>
              <a:t>Тактика медицинского работника: перевести в шутку, в юмор, также привести пример соседа по палате, рассказать или показать в интернете </a:t>
            </a:r>
            <a:r>
              <a:rPr lang="ru-RU" sz="2400" dirty="0" err="1" smtClean="0">
                <a:solidFill>
                  <a:srgbClr val="333399"/>
                </a:solidFill>
              </a:rPr>
              <a:t>медпроцедуру</a:t>
            </a:r>
            <a:r>
              <a:rPr lang="ru-RU" sz="2400" dirty="0" smtClean="0">
                <a:solidFill>
                  <a:srgbClr val="333399"/>
                </a:solidFill>
              </a:rPr>
              <a:t>, это поможет реально успокоить подростка, т.к. «</a:t>
            </a:r>
            <a:r>
              <a:rPr lang="ru-RU" sz="2400" dirty="0" err="1" smtClean="0">
                <a:solidFill>
                  <a:srgbClr val="333399"/>
                </a:solidFill>
              </a:rPr>
              <a:t>ютубу</a:t>
            </a:r>
            <a:r>
              <a:rPr lang="ru-RU" sz="2400" dirty="0" smtClean="0">
                <a:solidFill>
                  <a:srgbClr val="333399"/>
                </a:solidFill>
              </a:rPr>
              <a:t>», знакомым верят больше чем родителям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92" y="5013176"/>
            <a:ext cx="1334091" cy="17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7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124744"/>
            <a:ext cx="7373577" cy="4915718"/>
          </a:xfrm>
        </p:spPr>
      </p:pic>
    </p:spTree>
    <p:extLst>
      <p:ext uri="{BB962C8B-B14F-4D97-AF65-F5344CB8AC3E}">
        <p14:creationId xmlns:p14="http://schemas.microsoft.com/office/powerpoint/2010/main" val="3178370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6600CC"/>
                </a:solidFill>
              </a:rPr>
              <a:t>Основными условиями эффективности профессионального общения </a:t>
            </a:r>
            <a:r>
              <a:rPr lang="ru-RU" sz="2800" dirty="0" smtClean="0">
                <a:solidFill>
                  <a:srgbClr val="6600CC"/>
                </a:solidFill>
              </a:rPr>
              <a:t>медсестры являются</a:t>
            </a:r>
            <a:r>
              <a:rPr lang="ru-RU" sz="2800" dirty="0" smtClean="0">
                <a:solidFill>
                  <a:srgbClr val="6600CC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19262"/>
            <a:ext cx="8219256" cy="4878089"/>
          </a:xfrm>
        </p:spPr>
        <p:txBody>
          <a:bodyPr/>
          <a:lstStyle/>
          <a:p>
            <a:r>
              <a:rPr lang="ru-RU" sz="2800" dirty="0" smtClean="0">
                <a:solidFill>
                  <a:srgbClr val="333399"/>
                </a:solidFill>
              </a:rPr>
              <a:t>демонстрация доброжелательности, такта,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 внимания, интереса, профессиональной компетентности.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333399"/>
              </a:solidFill>
            </a:endParaRPr>
          </a:p>
          <a:p>
            <a:r>
              <a:rPr lang="ru-RU" sz="2800" dirty="0" smtClean="0">
                <a:solidFill>
                  <a:srgbClr val="333399"/>
                </a:solidFill>
              </a:rPr>
              <a:t>Необходимо  знать особенности психологического отражения своего состояния пациентами </a:t>
            </a:r>
            <a:r>
              <a:rPr lang="ru-RU" sz="2800" dirty="0" smtClean="0">
                <a:solidFill>
                  <a:srgbClr val="333399"/>
                </a:solidFill>
              </a:rPr>
              <a:t>подросткового</a:t>
            </a:r>
            <a:r>
              <a:rPr lang="ru-RU" sz="2800" dirty="0" smtClean="0">
                <a:solidFill>
                  <a:srgbClr val="333399"/>
                </a:solidFill>
              </a:rPr>
              <a:t> </a:t>
            </a:r>
            <a:r>
              <a:rPr lang="ru-RU" sz="2800" dirty="0" smtClean="0">
                <a:solidFill>
                  <a:srgbClr val="333399"/>
                </a:solidFill>
              </a:rPr>
              <a:t>возраста и </a:t>
            </a:r>
            <a:endParaRPr lang="ru-RU" sz="2800" dirty="0" smtClean="0">
              <a:solidFill>
                <a:srgbClr val="333399"/>
              </a:solidFill>
            </a:endParaRPr>
          </a:p>
          <a:p>
            <a:r>
              <a:rPr lang="ru-RU" sz="2800" dirty="0" smtClean="0">
                <a:solidFill>
                  <a:srgbClr val="333399"/>
                </a:solidFill>
              </a:rPr>
              <a:t>осуществлять по </a:t>
            </a:r>
            <a:r>
              <a:rPr lang="ru-RU" sz="2800" dirty="0" smtClean="0">
                <a:solidFill>
                  <a:srgbClr val="333399"/>
                </a:solidFill>
              </a:rPr>
              <a:t>отношению к ним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деонтологическую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тактику общения</a:t>
            </a:r>
            <a:r>
              <a:rPr lang="ru-RU" sz="2800" dirty="0" smtClean="0">
                <a:solidFill>
                  <a:srgbClr val="333399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520" y="5085185"/>
            <a:ext cx="15639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ОБЩЕНИИ С ПАЦИЕНТОМ МЕДРАБОТНИКУ рекомендуется: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328592"/>
          </a:xfrm>
        </p:spPr>
        <p:txBody>
          <a:bodyPr/>
          <a:lstStyle/>
          <a:p>
            <a:r>
              <a:rPr lang="ru-RU" sz="2000" dirty="0" smtClean="0">
                <a:solidFill>
                  <a:srgbClr val="333399"/>
                </a:solidFill>
              </a:rPr>
              <a:t> </a:t>
            </a:r>
            <a:r>
              <a:rPr lang="ru-RU" sz="2000" dirty="0">
                <a:solidFill>
                  <a:srgbClr val="333399"/>
                </a:solidFill>
              </a:rPr>
              <a:t>Установить правильный психологический контакт. </a:t>
            </a:r>
            <a:endParaRPr lang="ru-RU" sz="2000" dirty="0" smtClean="0">
              <a:solidFill>
                <a:srgbClr val="333399"/>
              </a:solidFill>
            </a:endParaRPr>
          </a:p>
          <a:p>
            <a:r>
              <a:rPr lang="ru-RU" sz="2000" dirty="0" smtClean="0">
                <a:solidFill>
                  <a:srgbClr val="333399"/>
                </a:solidFill>
              </a:rPr>
              <a:t>С </a:t>
            </a:r>
            <a:r>
              <a:rPr lang="ru-RU" sz="2000" dirty="0">
                <a:solidFill>
                  <a:srgbClr val="333399"/>
                </a:solidFill>
              </a:rPr>
              <a:t>первой встречи надо создать </a:t>
            </a:r>
            <a:r>
              <a:rPr lang="ru-RU" sz="2000" dirty="0" smtClean="0">
                <a:solidFill>
                  <a:srgbClr val="333399"/>
                </a:solidFill>
              </a:rPr>
              <a:t>впечатление приветливости</a:t>
            </a:r>
            <a:r>
              <a:rPr lang="ru-RU" sz="2000" dirty="0">
                <a:solidFill>
                  <a:srgbClr val="333399"/>
                </a:solidFill>
              </a:rPr>
              <a:t>, участие, готовности помочь. </a:t>
            </a:r>
            <a:endParaRPr lang="ru-RU" sz="2000" dirty="0" smtClean="0">
              <a:solidFill>
                <a:srgbClr val="333399"/>
              </a:solidFill>
            </a:endParaRPr>
          </a:p>
          <a:p>
            <a:r>
              <a:rPr lang="ru-RU" sz="2000" dirty="0" smtClean="0">
                <a:solidFill>
                  <a:srgbClr val="333399"/>
                </a:solidFill>
              </a:rPr>
              <a:t>Доброжелательная</a:t>
            </a:r>
            <a:r>
              <a:rPr lang="ru-RU" sz="2000" dirty="0">
                <a:solidFill>
                  <a:srgbClr val="333399"/>
                </a:solidFill>
              </a:rPr>
              <a:t>, ровным, уверенным </a:t>
            </a:r>
            <a:r>
              <a:rPr lang="ru-RU" sz="2000" dirty="0" smtClean="0">
                <a:solidFill>
                  <a:srgbClr val="333399"/>
                </a:solidFill>
              </a:rPr>
              <a:t>голосом проведенная </a:t>
            </a:r>
            <a:r>
              <a:rPr lang="ru-RU" sz="2000" dirty="0">
                <a:solidFill>
                  <a:srgbClr val="333399"/>
                </a:solidFill>
              </a:rPr>
              <a:t>с пациентом беседа, приносит успокоение, снимает </a:t>
            </a:r>
            <a:r>
              <a:rPr lang="ru-RU" sz="2000" dirty="0" smtClean="0">
                <a:solidFill>
                  <a:srgbClr val="333399"/>
                </a:solidFill>
              </a:rPr>
              <a:t>напряженность.</a:t>
            </a:r>
          </a:p>
          <a:p>
            <a:r>
              <a:rPr lang="ru-RU" sz="2000" dirty="0" smtClean="0">
                <a:solidFill>
                  <a:srgbClr val="333399"/>
                </a:solidFill>
              </a:rPr>
              <a:t>Рассказать </a:t>
            </a:r>
            <a:r>
              <a:rPr lang="ru-RU" sz="2000" dirty="0">
                <a:solidFill>
                  <a:srgbClr val="333399"/>
                </a:solidFill>
              </a:rPr>
              <a:t>в доступной форме о болезни и лечении, но учитывая при этом содержание медицинской </a:t>
            </a:r>
            <a:r>
              <a:rPr lang="ru-RU" sz="2000" dirty="0" smtClean="0">
                <a:solidFill>
                  <a:srgbClr val="333399"/>
                </a:solidFill>
              </a:rPr>
              <a:t>тайны.</a:t>
            </a:r>
            <a:endParaRPr lang="ru-RU" sz="2000" dirty="0">
              <a:solidFill>
                <a:srgbClr val="333399"/>
              </a:solidFill>
            </a:endParaRPr>
          </a:p>
          <a:p>
            <a:r>
              <a:rPr lang="ru-RU" sz="2000" dirty="0" smtClean="0">
                <a:solidFill>
                  <a:srgbClr val="333399"/>
                </a:solidFill>
              </a:rPr>
              <a:t>Успокоить </a:t>
            </a:r>
            <a:r>
              <a:rPr lang="ru-RU" sz="2000" dirty="0">
                <a:solidFill>
                  <a:srgbClr val="333399"/>
                </a:solidFill>
              </a:rPr>
              <a:t>и одобрить пациента, находящегося в самом тяжелом </a:t>
            </a:r>
            <a:r>
              <a:rPr lang="ru-RU" sz="2000" dirty="0" smtClean="0">
                <a:solidFill>
                  <a:srgbClr val="333399"/>
                </a:solidFill>
              </a:rPr>
              <a:t>состоянии.</a:t>
            </a:r>
            <a:endParaRPr lang="ru-RU" sz="2000" dirty="0">
              <a:solidFill>
                <a:srgbClr val="333399"/>
              </a:solidFill>
            </a:endParaRPr>
          </a:p>
          <a:p>
            <a:r>
              <a:rPr lang="ru-RU" sz="2000" dirty="0" smtClean="0">
                <a:solidFill>
                  <a:srgbClr val="333399"/>
                </a:solidFill>
              </a:rPr>
              <a:t>Оградить </a:t>
            </a:r>
            <a:r>
              <a:rPr lang="ru-RU" sz="2000" dirty="0">
                <a:solidFill>
                  <a:srgbClr val="333399"/>
                </a:solidFill>
              </a:rPr>
              <a:t>ранимую психику пациента от воздействий отрицательных факторов, в том числе относящихся к лечебно-диагностическому процессу.</a:t>
            </a:r>
            <a:br>
              <a:rPr lang="ru-RU" sz="2000" dirty="0">
                <a:solidFill>
                  <a:srgbClr val="333399"/>
                </a:solidFill>
              </a:rPr>
            </a:br>
            <a:endParaRPr lang="ru-RU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40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ФЗ № 323 РФ 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Права пациента, рекомендуется: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333399"/>
                </a:solidFill>
              </a:rPr>
              <a:t>Хранить </a:t>
            </a:r>
            <a:r>
              <a:rPr lang="ru-RU" sz="2400" dirty="0">
                <a:solidFill>
                  <a:srgbClr val="333399"/>
                </a:solidFill>
              </a:rPr>
              <a:t>медицинскую и личные тайны пациента.</a:t>
            </a:r>
            <a:br>
              <a:rPr lang="ru-RU" sz="2400" dirty="0">
                <a:solidFill>
                  <a:srgbClr val="333399"/>
                </a:solidFill>
              </a:rPr>
            </a:br>
            <a:r>
              <a:rPr lang="ru-RU" sz="2400" dirty="0" smtClean="0">
                <a:solidFill>
                  <a:srgbClr val="333399"/>
                </a:solidFill>
              </a:rPr>
              <a:t>Использовать </a:t>
            </a:r>
            <a:r>
              <a:rPr lang="ru-RU" sz="2400" dirty="0">
                <a:solidFill>
                  <a:srgbClr val="333399"/>
                </a:solidFill>
              </a:rPr>
              <a:t>слово как важный психотерапевтический и психопрофилактический фактор</a:t>
            </a:r>
            <a:r>
              <a:rPr lang="ru-RU" sz="24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333399"/>
                </a:solidFill>
              </a:rPr>
              <a:t> </a:t>
            </a:r>
            <a:r>
              <a:rPr lang="ru-RU" sz="2400" dirty="0">
                <a:solidFill>
                  <a:srgbClr val="333399"/>
                </a:solidFill>
              </a:rPr>
              <a:t>Уметь определить в беседе индивидуальные личностно-характерологические особенности пациента (характер, темперамент, способности, </a:t>
            </a:r>
            <a:r>
              <a:rPr lang="ru-RU" sz="2400" dirty="0" smtClean="0">
                <a:solidFill>
                  <a:srgbClr val="333399"/>
                </a:solidFill>
              </a:rPr>
              <a:t>потребности)</a:t>
            </a:r>
          </a:p>
          <a:p>
            <a:r>
              <a:rPr lang="ru-RU" sz="2400" dirty="0" smtClean="0">
                <a:solidFill>
                  <a:srgbClr val="333399"/>
                </a:solidFill>
              </a:rPr>
              <a:t>Профессионально </a:t>
            </a:r>
            <a:r>
              <a:rPr lang="ru-RU" sz="2400" dirty="0">
                <a:solidFill>
                  <a:srgbClr val="333399"/>
                </a:solidFill>
              </a:rPr>
              <a:t>и грамотно строить взаимоотношения с родственниками пациента, с другими сотрудниками и коллегами медицинского коллектива, не допускать критики их в присутствии </a:t>
            </a:r>
            <a:r>
              <a:rPr lang="ru-RU" sz="2400" dirty="0" smtClean="0">
                <a:solidFill>
                  <a:srgbClr val="333399"/>
                </a:solidFill>
              </a:rPr>
              <a:t>пациента.</a:t>
            </a:r>
            <a:endParaRPr lang="ru-RU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82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43800" cy="1800200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Единственная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известная мне роскошь –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роскошь человеческого общения.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Антуан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Сент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Экзюпери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8815"/>
            <a:ext cx="7560840" cy="504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068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22238"/>
            <a:ext cx="2564904" cy="570458"/>
          </a:xfrm>
        </p:spPr>
        <p:txBody>
          <a:bodyPr/>
          <a:lstStyle/>
          <a:p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7"/>
            <a:ext cx="8147248" cy="38164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 материальной точки зрения у вас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есть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 в этом мире, но ваше сердце опечалено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пусть вас не волнует то, чего у вас нет, – просто идите и служите людям: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держите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их руки в своих и выражайте любовь;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 будете следовать этому совету, вы будете сиять, как маяк. Мать Тереза»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2265721" cy="24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1379869">
            <a:off x="484483" y="734552"/>
            <a:ext cx="8229600" cy="5294213"/>
          </a:xfrm>
        </p:spPr>
        <p:txBody>
          <a:bodyPr/>
          <a:lstStyle/>
          <a:p>
            <a:pPr marL="0" indent="0" algn="ctr">
              <a:buNone/>
            </a:pPr>
            <a:endParaRPr lang="ru-RU" sz="6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мои документы\картинки\Животные\бабочка на цветке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0" y="428604"/>
            <a:ext cx="9144000" cy="59293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1257" y="837866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4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Конфликты в профессиональном общении</a:t>
            </a:r>
            <a:br>
              <a:rPr lang="ru-RU" sz="2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плюсы и минусы конфликта;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участники конфликта;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стратегии поведения в конфликте;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«врач – пациент- медсестра», </a:t>
            </a:r>
          </a:p>
          <a:p>
            <a:pPr lvl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«медсестра – пациент», </a:t>
            </a:r>
          </a:p>
          <a:p>
            <a:pPr lvl="0">
              <a:buNone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4000504"/>
            <a:ext cx="1571636" cy="21736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63272" cy="79695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ЭФФЕКТИВНОЕ ОБЩЕНИЕ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07504" y="1052736"/>
            <a:ext cx="3816350" cy="1440160"/>
          </a:xfrm>
          <a:prstGeom prst="roundRect">
            <a:avLst>
              <a:gd name="adj" fmla="val 16667"/>
            </a:avLst>
          </a:prstGeom>
          <a:solidFill>
            <a:srgbClr val="C8E3FB"/>
          </a:solidFill>
          <a:ln w="31750" algn="ctr">
            <a:solidFill>
              <a:srgbClr val="99CC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-  это общение без конфликтов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4139952" y="1052736"/>
            <a:ext cx="3816350" cy="1440160"/>
          </a:xfrm>
          <a:prstGeom prst="roundRect">
            <a:avLst>
              <a:gd name="adj" fmla="val 16667"/>
            </a:avLst>
          </a:prstGeom>
          <a:solidFill>
            <a:srgbClr val="C8E3FB"/>
          </a:solidFill>
          <a:ln w="31750" algn="ctr">
            <a:solidFill>
              <a:srgbClr val="99CC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-  это умение решать конфликты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>
          <a:xfrm>
            <a:off x="-180528" y="2924944"/>
            <a:ext cx="7524328" cy="11521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>
                <a:solidFill>
                  <a:srgbClr val="333399"/>
                </a:solidFill>
              </a:rPr>
              <a:t>«</a:t>
            </a:r>
            <a:r>
              <a:rPr lang="ru-RU" sz="4000" b="1" i="1" dirty="0" smtClean="0">
                <a:solidFill>
                  <a:srgbClr val="333399"/>
                </a:solidFill>
              </a:rPr>
              <a:t>Конфликт</a:t>
            </a:r>
            <a:r>
              <a:rPr lang="ru-RU" sz="4000" dirty="0" smtClean="0">
                <a:solidFill>
                  <a:srgbClr val="333399"/>
                </a:solidFill>
              </a:rPr>
              <a:t>» - столкновение</a:t>
            </a:r>
            <a:endParaRPr lang="ru-RU" sz="4000" dirty="0">
              <a:solidFill>
                <a:srgbClr val="333399"/>
              </a:solidFill>
            </a:endParaRPr>
          </a:p>
        </p:txBody>
      </p:sp>
      <p:pic>
        <p:nvPicPr>
          <p:cNvPr id="11" name="Picture 4" descr="PULLHAI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35742" y="4286256"/>
            <a:ext cx="1608257" cy="2214578"/>
          </a:xfrm>
          <a:noFill/>
        </p:spPr>
      </p:pic>
      <p:sp>
        <p:nvSpPr>
          <p:cNvPr id="12" name="Текст 9"/>
          <p:cNvSpPr txBox="1">
            <a:spLocks/>
          </p:cNvSpPr>
          <p:nvPr/>
        </p:nvSpPr>
        <p:spPr bwMode="auto">
          <a:xfrm>
            <a:off x="0" y="4149080"/>
            <a:ext cx="77403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конфликт –</a:t>
            </a:r>
            <a:r>
              <a:rPr kumimoji="0" lang="ru-RU" sz="3800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</a:t>
            </a:r>
            <a:r>
              <a:rPr kumimoji="0" 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удовлетворение </a:t>
            </a: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потребностей</a:t>
            </a:r>
            <a:r>
              <a:rPr kumimoji="0" 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(потребность пациента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безопасности и стабильности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ÐÐ°ÑÑÐ¸Ð½ÐºÐ¸ Ð¿Ð¾ Ð·Ð°Ð¿ÑÐ¾ÑÑ Ð´Ð»Ñ Ð¿ÑÐµÐ·ÐµÐ½ÑÐ°ÑÐ¸Ð¹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357430"/>
            <a:ext cx="1428760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-108520" y="-99392"/>
            <a:ext cx="8363272" cy="12954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6600CC"/>
                </a:solidFill>
              </a:rPr>
              <a:t>УРОВНИ КОНФЛИКТОВ </a:t>
            </a:r>
            <a:br>
              <a:rPr lang="ru-RU" dirty="0" smtClean="0">
                <a:solidFill>
                  <a:srgbClr val="6600CC"/>
                </a:solidFill>
              </a:rPr>
            </a:br>
            <a:r>
              <a:rPr lang="ru-RU" dirty="0" smtClean="0">
                <a:solidFill>
                  <a:srgbClr val="6600CC"/>
                </a:solidFill>
              </a:rPr>
              <a:t>В МЕДИЦИНЕ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79512" y="1196752"/>
            <a:ext cx="4248472" cy="1584176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СИСТЕМА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ЗДРАВООХРАНЕНИЯ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- ОБЩЕСТВО</a:t>
            </a:r>
            <a:endParaRPr lang="ru-RU" sz="2800" b="1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79512" y="2996952"/>
            <a:ext cx="4248472" cy="1584176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АДМИНИСТРАЦИЯ –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МЕД. ПЕРСОНАЛ</a:t>
            </a:r>
            <a:endParaRPr lang="ru-RU" sz="2800" b="1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79512" y="4797152"/>
            <a:ext cx="4320480" cy="1728192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МЕД. ПЕРСОНАЛ –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ПАЦИЕНТЫ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(их родственники)</a:t>
            </a:r>
            <a:endParaRPr lang="ru-RU" sz="2800" b="1" dirty="0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0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68" y="2285992"/>
            <a:ext cx="4218740" cy="37234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-108520" y="-99392"/>
            <a:ext cx="8363272" cy="12954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333399"/>
                </a:solidFill>
              </a:rPr>
              <a:t>УРОВНИ КОНФЛИКТОВ </a:t>
            </a:r>
            <a:br>
              <a:rPr lang="ru-RU" dirty="0" smtClean="0">
                <a:solidFill>
                  <a:srgbClr val="333399"/>
                </a:solidFill>
              </a:rPr>
            </a:br>
            <a:r>
              <a:rPr lang="ru-RU" dirty="0" smtClean="0">
                <a:solidFill>
                  <a:srgbClr val="333399"/>
                </a:solidFill>
              </a:rPr>
              <a:t>В МЕДИЦИНЕ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79512" y="1268760"/>
            <a:ext cx="7107132" cy="1584176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Tahoma" pitchFamily="34" charset="0"/>
              </a:rPr>
              <a:t>П – МП: </a:t>
            </a:r>
            <a:r>
              <a:rPr lang="ru-RU" sz="2800" dirty="0" smtClean="0">
                <a:solidFill>
                  <a:srgbClr val="6600CC"/>
                </a:solidFill>
                <a:latin typeface="Tahoma" pitchFamily="34" charset="0"/>
              </a:rPr>
              <a:t>«грубое общение, большое </a:t>
            </a:r>
          </a:p>
          <a:p>
            <a:pPr algn="ctr"/>
            <a:r>
              <a:rPr lang="ru-RU" sz="2800" dirty="0" smtClean="0">
                <a:solidFill>
                  <a:srgbClr val="6600CC"/>
                </a:solidFill>
                <a:latin typeface="Tahoma" pitchFamily="34" charset="0"/>
              </a:rPr>
              <a:t>количество документов»</a:t>
            </a:r>
            <a:endParaRPr lang="ru-RU" sz="2800" dirty="0">
              <a:solidFill>
                <a:srgbClr val="6600CC"/>
              </a:solidFill>
              <a:latin typeface="Tahoma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1520" y="3140968"/>
            <a:ext cx="6264696" cy="1584176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Tahoma" pitchFamily="34" charset="0"/>
              </a:rPr>
              <a:t>А – МП: </a:t>
            </a:r>
            <a:r>
              <a:rPr lang="ru-RU" sz="2800" dirty="0" smtClean="0">
                <a:solidFill>
                  <a:srgbClr val="6600CC"/>
                </a:solidFill>
                <a:latin typeface="Tahoma" pitchFamily="34" charset="0"/>
              </a:rPr>
              <a:t>«неумение общаться </a:t>
            </a:r>
          </a:p>
          <a:p>
            <a:pPr algn="ctr"/>
            <a:r>
              <a:rPr lang="ru-RU" sz="2800" dirty="0" smtClean="0">
                <a:solidFill>
                  <a:srgbClr val="6600CC"/>
                </a:solidFill>
                <a:latin typeface="Tahoma" pitchFamily="34" charset="0"/>
              </a:rPr>
              <a:t>с пациентом, некомпетентность»</a:t>
            </a:r>
            <a:endParaRPr lang="ru-RU" sz="2800" dirty="0">
              <a:solidFill>
                <a:srgbClr val="6600CC"/>
              </a:solidFill>
              <a:latin typeface="Tahoma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9512" y="5013176"/>
            <a:ext cx="7107132" cy="1630534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Tahoma" pitchFamily="34" charset="0"/>
              </a:rPr>
              <a:t>СЗ – Об: </a:t>
            </a:r>
            <a:r>
              <a:rPr lang="ru-RU" sz="2800" dirty="0" smtClean="0">
                <a:solidFill>
                  <a:srgbClr val="6600CC"/>
                </a:solidFill>
                <a:latin typeface="Tahoma" pitchFamily="34" charset="0"/>
              </a:rPr>
              <a:t>«в больницы лучше </a:t>
            </a:r>
          </a:p>
          <a:p>
            <a:pPr algn="ctr"/>
            <a:r>
              <a:rPr lang="ru-RU" sz="2800" dirty="0" smtClean="0">
                <a:solidFill>
                  <a:srgbClr val="6600CC"/>
                </a:solidFill>
                <a:latin typeface="Tahoma" pitchFamily="34" charset="0"/>
              </a:rPr>
              <a:t>не обращаться»</a:t>
            </a:r>
            <a:endParaRPr lang="ru-RU" sz="2800" dirty="0">
              <a:solidFill>
                <a:srgbClr val="6600CC"/>
              </a:solidFill>
              <a:latin typeface="Tahoma" pitchFamily="34" charset="0"/>
            </a:endParaRPr>
          </a:p>
        </p:txBody>
      </p:sp>
      <p:pic>
        <p:nvPicPr>
          <p:cNvPr id="8" name="Picture 4" descr="http://applecitycareer.com/images/articles/corp-culture/corp-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928935"/>
            <a:ext cx="2000392" cy="200706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832"/>
            <a:ext cx="4139952" cy="49411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Раскрывает проблему, скрытые отношения;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Эмоциональный выплеск;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Стимул для развития ситуации, изменения отношений;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Условие сплочения в противостоянии другим факторам.</a:t>
            </a:r>
          </a:p>
          <a:p>
            <a:pPr eaLnBrk="1" hangingPunct="1">
              <a:lnSpc>
                <a:spcPct val="90000"/>
              </a:lnSpc>
            </a:pPr>
            <a:endParaRPr lang="ru-RU" sz="2700" dirty="0" smtClean="0"/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251520" y="332656"/>
            <a:ext cx="3887787" cy="1223963"/>
          </a:xfrm>
          <a:prstGeom prst="bevel">
            <a:avLst>
              <a:gd name="adj" fmla="val 1250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ПЛЮСЫ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конфликтов</a:t>
            </a:r>
            <a:endParaRPr lang="ru-RU" sz="2800" b="1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51205" name="AutoShape 6"/>
          <p:cNvSpPr>
            <a:spLocks noChangeArrowheads="1"/>
          </p:cNvSpPr>
          <p:nvPr/>
        </p:nvSpPr>
        <p:spPr bwMode="auto">
          <a:xfrm>
            <a:off x="4644008" y="332656"/>
            <a:ext cx="4105275" cy="1223962"/>
          </a:xfrm>
          <a:prstGeom prst="bevel">
            <a:avLst>
              <a:gd name="adj" fmla="val 1250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МИНУСЫ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</a:rPr>
              <a:t>конфликтов</a:t>
            </a:r>
            <a:endParaRPr lang="ru-RU" sz="2800" b="1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9992" y="1988840"/>
            <a:ext cx="43559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ru-RU" sz="2700" kern="0" dirty="0" smtClean="0">
                <a:latin typeface="+mn-lt"/>
              </a:rPr>
              <a:t>Разрушение отношений, конфронтация (враг - победитель)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ru-RU" sz="2700" kern="0" dirty="0" smtClean="0">
                <a:latin typeface="+mn-lt"/>
              </a:rPr>
              <a:t>Негативные эмоции, </a:t>
            </a:r>
            <a:r>
              <a:rPr lang="ru-RU" sz="2700" kern="0" dirty="0" err="1" smtClean="0">
                <a:latin typeface="+mn-lt"/>
              </a:rPr>
              <a:t>психосоматика</a:t>
            </a:r>
            <a: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ru-RU" sz="2700" kern="0" dirty="0" smtClean="0">
                <a:latin typeface="+mn-lt"/>
              </a:rPr>
              <a:t>Снижение качества работы и дисциплины</a:t>
            </a:r>
            <a: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Временные потери (на 1 мин. конфликта - от 12 мин. переживаний).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ru-RU" sz="2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D:\ФИЛЛИПС- АРХИВ\ПЕРСОНАЛ Больница\Картинки Врачи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245" y="2643182"/>
            <a:ext cx="1433193" cy="12898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0"/>
            <a:ext cx="7920880" cy="1295400"/>
          </a:xfrm>
        </p:spPr>
        <p:txBody>
          <a:bodyPr/>
          <a:lstStyle/>
          <a:p>
            <a:pPr marL="609600" indent="-609600" algn="ctr" eaLnBrk="1" hangingPunct="1">
              <a:buClr>
                <a:schemeClr val="folHlink"/>
              </a:buClr>
              <a:buFontTx/>
              <a:buNone/>
            </a:pPr>
            <a:r>
              <a:rPr lang="ru-RU" sz="3600" b="1" dirty="0" smtClean="0">
                <a:solidFill>
                  <a:srgbClr val="333399"/>
                </a:solidFill>
              </a:rPr>
              <a:t>СТАДИИ РАЗВИТИЯ КОНФЛИКТА</a:t>
            </a:r>
            <a:endParaRPr lang="ru-RU" sz="3600" dirty="0" smtClean="0">
              <a:solidFill>
                <a:srgbClr val="333399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2060575"/>
            <a:ext cx="83534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endParaRPr lang="ru-RU" sz="4000">
              <a:latin typeface="Blackadder ITC" pitchFamily="8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504" y="3861048"/>
            <a:ext cx="3672408" cy="194421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4. ПОСЛЕКОНФЛИКТНАЯ СТАДИЯ</a:t>
            </a:r>
          </a:p>
          <a:p>
            <a:pPr algn="ctr"/>
            <a:r>
              <a:rPr lang="ru-RU" sz="2400" b="1" dirty="0" smtClean="0"/>
              <a:t>(новая ситуация и новые отношения)</a:t>
            </a:r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1520" y="764704"/>
            <a:ext cx="4104456" cy="28083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9933FF"/>
                </a:solidFill>
              </a:rPr>
              <a:t>ПРЕДКОНФЛИКТНАЯ</a:t>
            </a:r>
          </a:p>
          <a:p>
            <a:pPr marL="342900" indent="-342900" algn="ctr"/>
            <a:r>
              <a:rPr lang="ru-RU" sz="2400" b="1" dirty="0" smtClean="0">
                <a:solidFill>
                  <a:srgbClr val="9933FF"/>
                </a:solidFill>
              </a:rPr>
              <a:t>СТАДИЯ</a:t>
            </a:r>
          </a:p>
          <a:p>
            <a:pPr marL="342900" indent="-342900" algn="ctr"/>
            <a:r>
              <a:rPr lang="ru-RU" sz="2400" b="1" dirty="0" smtClean="0"/>
              <a:t>(напряжение, недоверие, противоречия,</a:t>
            </a:r>
          </a:p>
          <a:p>
            <a:pPr marL="342900" indent="-342900" algn="ctr"/>
            <a:r>
              <a:rPr lang="ru-RU" sz="2400" b="1" dirty="0" smtClean="0"/>
              <a:t>снижение контактов, формирование образа оппонента)</a:t>
            </a:r>
            <a:endParaRPr lang="ru-RU" dirty="0"/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4355976" y="1916832"/>
            <a:ext cx="1943745" cy="360040"/>
          </a:xfrm>
          <a:prstGeom prst="curvedDownArrow">
            <a:avLst>
              <a:gd name="adj1" fmla="val 123382"/>
              <a:gd name="adj2" fmla="val 246765"/>
              <a:gd name="adj3" fmla="val 33333"/>
            </a:avLst>
          </a:prstGeom>
          <a:solidFill>
            <a:srgbClr val="99CCFF"/>
          </a:solidFill>
          <a:ln w="2857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5508104" y="692696"/>
            <a:ext cx="2376264" cy="11521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ИНЦИНДЕНТ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Формальный</a:t>
            </a:r>
          </a:p>
          <a:p>
            <a:pPr algn="ctr"/>
            <a:r>
              <a:rPr lang="ru-RU" sz="2400" b="1" dirty="0" smtClean="0"/>
              <a:t>повод</a:t>
            </a:r>
            <a:endParaRPr lang="ru-RU" dirty="0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6012160" y="2276872"/>
            <a:ext cx="2806948" cy="28803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2. СТАДИЯ </a:t>
            </a:r>
          </a:p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РАЗВИТИЯ </a:t>
            </a:r>
          </a:p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КОНФЛИКТА</a:t>
            </a:r>
          </a:p>
          <a:p>
            <a:pPr algn="ctr"/>
            <a:r>
              <a:rPr lang="ru-RU" sz="2400" b="1" dirty="0" smtClean="0"/>
              <a:t>(открытое противостояние, привлечение новых ресурсов)</a:t>
            </a:r>
            <a:endParaRPr lang="ru-RU" dirty="0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3923928" y="5589240"/>
            <a:ext cx="4176464" cy="93610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 dirty="0" smtClean="0">
                <a:solidFill>
                  <a:srgbClr val="9933FF"/>
                </a:solidFill>
              </a:rPr>
              <a:t>3. СТАДИЯ РАЗРЕШЕНИЯ КОНФЛИКТА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>
            <a:off x="8172400" y="5229200"/>
            <a:ext cx="574675" cy="1179513"/>
          </a:xfrm>
          <a:prstGeom prst="curvedLeftArrow">
            <a:avLst>
              <a:gd name="adj1" fmla="val 41050"/>
              <a:gd name="adj2" fmla="val 82099"/>
              <a:gd name="adj3" fmla="val 33333"/>
            </a:avLst>
          </a:prstGeom>
          <a:solidFill>
            <a:srgbClr val="99CCFF"/>
          </a:solidFill>
          <a:ln w="2857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13"/>
          <p:cNvSpPr>
            <a:spLocks noChangeArrowheads="1"/>
          </p:cNvSpPr>
          <p:nvPr/>
        </p:nvSpPr>
        <p:spPr bwMode="auto">
          <a:xfrm rot="16200000" flipH="1" flipV="1">
            <a:off x="2124274" y="5156646"/>
            <a:ext cx="647700" cy="2376984"/>
          </a:xfrm>
          <a:prstGeom prst="curvedLeftArrow">
            <a:avLst>
              <a:gd name="adj1" fmla="val 46716"/>
              <a:gd name="adj2" fmla="val 93431"/>
              <a:gd name="adj3" fmla="val 33333"/>
            </a:avLst>
          </a:prstGeom>
          <a:solidFill>
            <a:srgbClr val="99CCFF"/>
          </a:solidFill>
          <a:ln w="2857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4499992" y="548680"/>
            <a:ext cx="432048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363272" cy="868958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6600CC"/>
                </a:solidFill>
              </a:rPr>
              <a:t>Причины конфликтов </a:t>
            </a:r>
            <a:br>
              <a:rPr lang="ru-RU" dirty="0" smtClean="0">
                <a:solidFill>
                  <a:srgbClr val="6600CC"/>
                </a:solidFill>
              </a:rPr>
            </a:br>
            <a:r>
              <a:rPr lang="ru-RU" dirty="0" smtClean="0">
                <a:solidFill>
                  <a:srgbClr val="6600CC"/>
                </a:solidFill>
              </a:rPr>
              <a:t>в здравоохранении</a:t>
            </a:r>
            <a:r>
              <a:rPr lang="ru-RU" dirty="0" smtClean="0">
                <a:solidFill>
                  <a:srgbClr val="333399"/>
                </a:solidFill>
              </a:rPr>
              <a:t>:</a:t>
            </a:r>
          </a:p>
        </p:txBody>
      </p:sp>
      <p:sp>
        <p:nvSpPr>
          <p:cNvPr id="501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4752528" cy="5733256"/>
          </a:xfrm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333399"/>
                </a:solidFill>
              </a:rPr>
              <a:t>Качество общения «пациент – медицинский персонал» </a:t>
            </a:r>
          </a:p>
          <a:p>
            <a:pPr eaLnBrk="1" hangingPunct="1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    (68-82% жалоб)</a:t>
            </a:r>
          </a:p>
          <a:p>
            <a:pPr eaLnBrk="1" hangingPunct="1"/>
            <a:r>
              <a:rPr lang="ru-RU" sz="2800" dirty="0" smtClean="0">
                <a:solidFill>
                  <a:srgbClr val="333399"/>
                </a:solidFill>
              </a:rPr>
              <a:t>Отсутствие информации о времени ожидания и порядке действий (дефицит информации) (40% жалоб)</a:t>
            </a:r>
          </a:p>
          <a:p>
            <a:pPr eaLnBrk="1" hangingPunct="1"/>
            <a:r>
              <a:rPr lang="ru-RU" sz="2800" dirty="0" smtClean="0">
                <a:solidFill>
                  <a:srgbClr val="333399"/>
                </a:solidFill>
              </a:rPr>
              <a:t>Качество оказания медицинской помощи </a:t>
            </a:r>
          </a:p>
          <a:p>
            <a:pPr eaLnBrk="1" hangingPunct="1">
              <a:buNone/>
            </a:pPr>
            <a:r>
              <a:rPr lang="ru-RU" sz="2800" dirty="0" smtClean="0">
                <a:solidFill>
                  <a:srgbClr val="333399"/>
                </a:solidFill>
              </a:rPr>
              <a:t>    (18-32 % жалоб)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22" y="1890314"/>
            <a:ext cx="3315588" cy="4253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965703" cy="1295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333399"/>
                </a:solidFill>
              </a:rPr>
              <a:t>СТРАТЕГИИ ПОВЕДЕНИЯ ПАЦИЕНТА В КОНФЛИКТЕ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4499868" y="1844824"/>
            <a:ext cx="46441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2600" b="1" dirty="0">
                <a:solidFill>
                  <a:srgbClr val="333399"/>
                </a:solidFill>
              </a:rPr>
              <a:t>А</a:t>
            </a:r>
            <a:r>
              <a:rPr lang="ru-RU" sz="2600" dirty="0"/>
              <a:t>: </a:t>
            </a:r>
            <a:r>
              <a:rPr lang="ru-RU" sz="2400" dirty="0" smtClean="0"/>
              <a:t>ПАЦИЕНТ В ТРЕВОГЕ;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sz="2400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333399"/>
                </a:solidFill>
              </a:rPr>
              <a:t>Б</a:t>
            </a:r>
            <a:r>
              <a:rPr lang="ru-RU" sz="2400" dirty="0" smtClean="0"/>
              <a:t>: ПАЦИЕНТ В АГРЕССИИ;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sz="2400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333399"/>
                </a:solidFill>
              </a:rPr>
              <a:t>В</a:t>
            </a:r>
            <a:r>
              <a:rPr lang="ru-RU" sz="2400" dirty="0"/>
              <a:t>: </a:t>
            </a:r>
            <a:r>
              <a:rPr lang="ru-RU" sz="2400" dirty="0" smtClean="0"/>
              <a:t>ПАЦИЕНТ НЕ СЛЫШИТ;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sz="2400" dirty="0" smtClean="0"/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333399"/>
                </a:solidFill>
              </a:rPr>
              <a:t>Д</a:t>
            </a:r>
            <a:r>
              <a:rPr lang="ru-RU" sz="2400" dirty="0" smtClean="0"/>
              <a:t>: ПАЦИЕНТ РЕШАЕТ СВОИ ПРОБЛЕМЫ;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ru-RU" sz="2400" dirty="0" smtClean="0"/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333399"/>
                </a:solidFill>
              </a:rPr>
              <a:t>С</a:t>
            </a:r>
            <a:r>
              <a:rPr lang="ru-RU" sz="2400" dirty="0" smtClean="0"/>
              <a:t>: ПАЦИЕНТУ ВСЕ ДОЛЖНЫ.</a:t>
            </a:r>
            <a:endParaRPr lang="ru-RU" sz="2400" dirty="0"/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 flipV="1">
            <a:off x="3635896" y="3933056"/>
            <a:ext cx="72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707904" y="2996952"/>
            <a:ext cx="72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3635896" y="6093296"/>
            <a:ext cx="72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3707904" y="2132856"/>
            <a:ext cx="72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707904" y="4797152"/>
            <a:ext cx="7200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2" descr="http://powerpoint.su/_ld/1/846859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96693"/>
            <a:ext cx="2928958" cy="36611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543800" cy="1643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 в медицине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всегда много – это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жизнь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наша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5"/>
            <a:ext cx="8115328" cy="3987809"/>
          </a:xfrm>
        </p:spPr>
        <p:txBody>
          <a:bodyPr/>
          <a:lstStyle/>
          <a:p>
            <a:r>
              <a:rPr lang="ru-RU" dirty="0" smtClean="0">
                <a:solidFill>
                  <a:srgbClr val="333399"/>
                </a:solidFill>
              </a:rPr>
              <a:t>Амбулаторно-поликлиническая служба;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Лечебно-профилактическая (стационарная) служба;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Экстренная служба;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333399"/>
                </a:solidFill>
              </a:rPr>
              <a:t>Решение проблем по </a:t>
            </a:r>
            <a:r>
              <a:rPr lang="ru-RU" sz="2800" i="1" dirty="0" smtClean="0">
                <a:solidFill>
                  <a:srgbClr val="333399"/>
                </a:solidFill>
              </a:rPr>
              <a:t>полису ОМС или</a:t>
            </a:r>
            <a:r>
              <a:rPr lang="ru-RU" sz="2800" i="1" dirty="0">
                <a:solidFill>
                  <a:srgbClr val="333399"/>
                </a:solidFill>
              </a:rPr>
              <a:t> </a:t>
            </a:r>
            <a:r>
              <a:rPr lang="ru-RU" sz="2800" i="1" dirty="0" smtClean="0">
                <a:solidFill>
                  <a:srgbClr val="333399"/>
                </a:solidFill>
              </a:rPr>
              <a:t>на </a:t>
            </a:r>
            <a:r>
              <a:rPr lang="ru-RU" sz="2800" i="1" dirty="0" smtClean="0">
                <a:solidFill>
                  <a:srgbClr val="333399"/>
                </a:solidFill>
              </a:rPr>
              <a:t>платной </a:t>
            </a:r>
            <a:r>
              <a:rPr lang="ru-RU" sz="2800" i="1" dirty="0" smtClean="0">
                <a:solidFill>
                  <a:srgbClr val="333399"/>
                </a:solidFill>
              </a:rPr>
              <a:t>основе,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333399"/>
                </a:solidFill>
              </a:rPr>
              <a:t> это желание и возможности  родителей</a:t>
            </a:r>
            <a:r>
              <a:rPr lang="ru-RU" dirty="0" smtClean="0">
                <a:solidFill>
                  <a:srgbClr val="333399"/>
                </a:solidFill>
              </a:rPr>
              <a:t>.</a:t>
            </a:r>
            <a:endParaRPr lang="ru-RU" dirty="0" smtClean="0">
              <a:solidFill>
                <a:srgbClr val="3333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4483" y="734552"/>
            <a:ext cx="8229600" cy="5294213"/>
          </a:xfrm>
        </p:spPr>
        <p:txBody>
          <a:bodyPr/>
          <a:lstStyle/>
          <a:p>
            <a:pPr marL="0" indent="0" algn="ctr">
              <a:buNone/>
            </a:pPr>
            <a:endParaRPr lang="ru-RU" sz="6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oboi-na.ru_20110917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56748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461184">
            <a:off x="214282" y="2357430"/>
            <a:ext cx="5968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34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2238"/>
            <a:ext cx="7072338" cy="1020746"/>
          </a:xfrm>
        </p:spPr>
        <p:txBody>
          <a:bodyPr/>
          <a:lstStyle/>
          <a:p>
            <a:pPr algn="r"/>
            <a:r>
              <a:rPr lang="ru-RU" sz="1800" dirty="0" smtClean="0"/>
              <a:t>Высказывания  про общение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643471"/>
          </a:xfrm>
        </p:spPr>
        <p:txBody>
          <a:bodyPr/>
          <a:lstStyle/>
          <a:p>
            <a:r>
              <a:rPr lang="ru-RU" sz="2400" dirty="0" smtClean="0"/>
              <a:t>Порой надо умолкнуть, чтобы тебя выслушали.</a:t>
            </a:r>
            <a:br>
              <a:rPr lang="ru-RU" sz="2400" dirty="0" smtClean="0"/>
            </a:br>
            <a:r>
              <a:rPr lang="ru-RU" sz="2400" dirty="0" smtClean="0"/>
              <a:t>Е. </a:t>
            </a:r>
            <a:r>
              <a:rPr lang="ru-RU" sz="2400" dirty="0" err="1" smtClean="0"/>
              <a:t>Лец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Единственная известная мне роскошь – это роскошь человеческого общения. </a:t>
            </a:r>
            <a:r>
              <a:rPr lang="ru-RU" sz="2400" dirty="0" err="1" smtClean="0"/>
              <a:t>Антуан</a:t>
            </a:r>
            <a:r>
              <a:rPr lang="ru-RU" sz="2400" dirty="0" smtClean="0"/>
              <a:t> де </a:t>
            </a:r>
            <a:r>
              <a:rPr lang="ru-RU" sz="2400" dirty="0" err="1" smtClean="0"/>
              <a:t>Сент</a:t>
            </a:r>
            <a:r>
              <a:rPr lang="ru-RU" sz="2400" dirty="0" smtClean="0"/>
              <a:t> </a:t>
            </a:r>
            <a:r>
              <a:rPr lang="ru-RU" sz="2400" dirty="0" err="1" smtClean="0"/>
              <a:t>Экзюпери</a:t>
            </a:r>
            <a:endParaRPr lang="ru-RU" sz="2400" dirty="0" smtClean="0"/>
          </a:p>
          <a:p>
            <a:r>
              <a:rPr lang="ru-RU" sz="2400" dirty="0" smtClean="0"/>
              <a:t>Сегодня стоит подойти к двери, как она автоматически открывается; стоит подойти к человеку, как он автоматически закрывается.</a:t>
            </a:r>
            <a:br>
              <a:rPr lang="ru-RU" sz="2400" dirty="0" smtClean="0"/>
            </a:br>
            <a:r>
              <a:rPr lang="ru-RU" sz="2400" dirty="0" smtClean="0"/>
              <a:t>Пер </a:t>
            </a:r>
            <a:r>
              <a:rPr lang="ru-RU" sz="2400" dirty="0" err="1" smtClean="0"/>
              <a:t>Хальворсен</a:t>
            </a:r>
            <a:endParaRPr lang="ru-RU" sz="2400" dirty="0" smtClean="0"/>
          </a:p>
          <a:p>
            <a:r>
              <a:rPr lang="ru-RU" sz="2400" dirty="0" smtClean="0"/>
              <a:t>«С материальной точки зрения у вас есть все в этом мире, но ваше сердце опечалено; пусть вас не волнует то, чего у вас нет, – просто идите и служите людям: держите их руки в своих и выражайте любовь; если вы будете следовать этому совету, вы будете сиять, как маяк. Мать Тереза»</a:t>
            </a:r>
            <a:endParaRPr lang="ru-RU" sz="2400" dirty="0"/>
          </a:p>
        </p:txBody>
      </p:sp>
      <p:pic>
        <p:nvPicPr>
          <p:cNvPr id="4" name="Picture 2" descr="D:\old\Раб.Стол\для занятий в июле 17\эмблема больницы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90906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Наша медсестринская работа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неразрывно связана с детьми и их законными представителями: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33399"/>
                </a:solidFill>
              </a:rPr>
              <a:t>Будь это -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Акушерство</a:t>
            </a:r>
          </a:p>
          <a:p>
            <a:r>
              <a:rPr lang="ru-RU" dirty="0" err="1" smtClean="0">
                <a:solidFill>
                  <a:srgbClr val="333399"/>
                </a:solidFill>
              </a:rPr>
              <a:t>неонатология</a:t>
            </a:r>
            <a:endParaRPr lang="ru-RU" dirty="0" smtClean="0">
              <a:solidFill>
                <a:srgbClr val="333399"/>
              </a:solidFill>
            </a:endParaRPr>
          </a:p>
          <a:p>
            <a:r>
              <a:rPr lang="ru-RU" dirty="0" smtClean="0">
                <a:solidFill>
                  <a:srgbClr val="333399"/>
                </a:solidFill>
              </a:rPr>
              <a:t>Детский возраст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Подростковый возраст </a:t>
            </a:r>
            <a:r>
              <a:rPr lang="ru-RU" dirty="0" smtClean="0">
                <a:solidFill>
                  <a:srgbClr val="333399"/>
                </a:solidFill>
              </a:rPr>
              <a:t>(ПВ)</a:t>
            </a:r>
            <a:endParaRPr lang="ru-RU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99"/>
                </a:solidFill>
              </a:rPr>
              <a:t>(рассмотрим проблемы на </a:t>
            </a:r>
            <a:r>
              <a:rPr lang="ru-RU" dirty="0" smtClean="0">
                <a:solidFill>
                  <a:srgbClr val="333399"/>
                </a:solidFill>
              </a:rPr>
              <a:t>примере ПВ - во время плановой </a:t>
            </a:r>
            <a:r>
              <a:rPr lang="ru-RU" dirty="0" smtClean="0">
                <a:solidFill>
                  <a:srgbClr val="333399"/>
                </a:solidFill>
              </a:rPr>
              <a:t>госпитализации в стационаре)</a:t>
            </a: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013176"/>
            <a:ext cx="992506" cy="1372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Подростковый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возраст — самый трудный возраст ребенка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99"/>
                </a:solidFill>
              </a:rPr>
              <a:t>в </a:t>
            </a:r>
            <a:r>
              <a:rPr lang="ru-RU" dirty="0">
                <a:solidFill>
                  <a:srgbClr val="333399"/>
                </a:solidFill>
              </a:rPr>
              <a:t>это время происходит сильнейшее развитие организма: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«переход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детства к взрослому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состоянию». 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Но </a:t>
            </a:r>
            <a:r>
              <a:rPr lang="ru-RU" dirty="0">
                <a:solidFill>
                  <a:srgbClr val="333399"/>
                </a:solidFill>
              </a:rPr>
              <a:t>подростки испытывают изменения не только в физиологическом плане, </a:t>
            </a:r>
            <a:endParaRPr lang="ru-RU" dirty="0" smtClean="0">
              <a:solidFill>
                <a:srgbClr val="333399"/>
              </a:solidFill>
            </a:endParaRPr>
          </a:p>
          <a:p>
            <a:r>
              <a:rPr lang="ru-RU" dirty="0" smtClean="0">
                <a:solidFill>
                  <a:srgbClr val="333399"/>
                </a:solidFill>
              </a:rPr>
              <a:t>в </a:t>
            </a:r>
            <a:r>
              <a:rPr lang="ru-RU" dirty="0">
                <a:solidFill>
                  <a:srgbClr val="333399"/>
                </a:solidFill>
              </a:rPr>
              <a:t>этом возрасте дети пытаются найти себя, свой путь в жизни, свое место в жизни и социальной лестнице. </a:t>
            </a:r>
            <a:endParaRPr lang="ru-RU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3333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14790" cy="115212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Целью  контакта - 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медицинская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квалифицированная 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помощь, оказываемая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пациенту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условиях стационара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333399"/>
                </a:solidFill>
              </a:rPr>
              <a:t>Как у пациента, так и медсестры существуют </a:t>
            </a:r>
            <a:r>
              <a:rPr lang="ru-RU" sz="3200" dirty="0" smtClean="0">
                <a:solidFill>
                  <a:srgbClr val="333399"/>
                </a:solidFill>
              </a:rPr>
              <a:t>собственные мотивы взаимодействия, </a:t>
            </a:r>
          </a:p>
          <a:p>
            <a:r>
              <a:rPr lang="ru-RU" sz="3200" dirty="0" smtClean="0">
                <a:solidFill>
                  <a:srgbClr val="333399"/>
                </a:solidFill>
              </a:rPr>
              <a:t>медперсоналу при этом принадлежит роль в обеспечении бесконфликтного взаимодействия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 медсестры в установлении с пациентом поддерживающих отношений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81571"/>
          </a:xfrm>
        </p:spPr>
        <p:txBody>
          <a:bodyPr/>
          <a:lstStyle/>
          <a:p>
            <a:r>
              <a:rPr lang="ru-RU" sz="2800" dirty="0" smtClean="0">
                <a:solidFill>
                  <a:srgbClr val="333399"/>
                </a:solidFill>
              </a:rPr>
              <a:t>Создание атмосферы доверия</a:t>
            </a:r>
          </a:p>
          <a:p>
            <a:r>
              <a:rPr lang="ru-RU" sz="2800" dirty="0" smtClean="0">
                <a:solidFill>
                  <a:srgbClr val="333399"/>
                </a:solidFill>
              </a:rPr>
              <a:t>Знание психологических особенностей </a:t>
            </a:r>
            <a:endParaRPr lang="ru-RU" sz="2800" dirty="0" smtClean="0">
              <a:solidFill>
                <a:srgbClr val="333399"/>
              </a:solidFill>
            </a:endParaRPr>
          </a:p>
          <a:p>
            <a:r>
              <a:rPr lang="ru-RU" sz="2800" dirty="0" smtClean="0">
                <a:solidFill>
                  <a:srgbClr val="333399"/>
                </a:solidFill>
              </a:rPr>
              <a:t>Формирование </a:t>
            </a:r>
            <a:r>
              <a:rPr lang="ru-RU" sz="2800" dirty="0" smtClean="0">
                <a:solidFill>
                  <a:srgbClr val="333399"/>
                </a:solidFill>
              </a:rPr>
              <a:t>у </a:t>
            </a:r>
            <a:r>
              <a:rPr lang="ru-RU" sz="2800" dirty="0" smtClean="0">
                <a:solidFill>
                  <a:srgbClr val="333399"/>
                </a:solidFill>
              </a:rPr>
              <a:t>пациента - </a:t>
            </a:r>
            <a:r>
              <a:rPr lang="ru-RU" sz="2800" dirty="0" smtClean="0">
                <a:solidFill>
                  <a:srgbClr val="333399"/>
                </a:solidFill>
              </a:rPr>
              <a:t>подростка  умение </a:t>
            </a:r>
            <a:r>
              <a:rPr lang="ru-RU" sz="2800" dirty="0" smtClean="0">
                <a:solidFill>
                  <a:srgbClr val="333399"/>
                </a:solidFill>
              </a:rPr>
              <a:t>действовать </a:t>
            </a:r>
            <a:r>
              <a:rPr lang="ru-RU" sz="2800" dirty="0" smtClean="0">
                <a:solidFill>
                  <a:srgbClr val="333399"/>
                </a:solidFill>
              </a:rPr>
              <a:t>эмоционально физически </a:t>
            </a:r>
            <a:r>
              <a:rPr lang="ru-RU" sz="2800" dirty="0">
                <a:solidFill>
                  <a:srgbClr val="333399"/>
                </a:solidFill>
              </a:rPr>
              <a:t> </a:t>
            </a:r>
            <a:r>
              <a:rPr lang="ru-RU" sz="2800" dirty="0" smtClean="0">
                <a:solidFill>
                  <a:srgbClr val="333399"/>
                </a:solidFill>
              </a:rPr>
              <a:t>как </a:t>
            </a:r>
            <a:r>
              <a:rPr lang="ru-RU" sz="2800" dirty="0" smtClean="0">
                <a:solidFill>
                  <a:srgbClr val="333399"/>
                </a:solidFill>
              </a:rPr>
              <a:t>взрослый</a:t>
            </a:r>
            <a:r>
              <a:rPr lang="ru-RU" sz="2800" dirty="0" smtClean="0">
                <a:solidFill>
                  <a:srgbClr val="333399"/>
                </a:solidFill>
              </a:rPr>
              <a:t>.</a:t>
            </a:r>
            <a:endParaRPr lang="ru-RU" sz="2800" dirty="0" smtClean="0">
              <a:solidFill>
                <a:srgbClr val="333399"/>
              </a:solidFill>
            </a:endParaRPr>
          </a:p>
          <a:p>
            <a:endParaRPr lang="ru-RU" sz="2800" dirty="0" smtClean="0">
              <a:solidFill>
                <a:srgbClr val="333399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http://applecitycareer.com/images/articles/corp-culture/corp-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4581128"/>
            <a:ext cx="2000392" cy="200706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Характеристика медработника, которая 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предрасполагает  к успешному общению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u="sng" dirty="0" err="1">
                <a:hlinkClick r:id="rId2"/>
              </a:rPr>
              <a:t>Эмпатия</a:t>
            </a:r>
            <a:r>
              <a:rPr lang="ru-RU" sz="2400" b="1" u="sng" dirty="0"/>
              <a:t> -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это спо­собность чувствовать эмоциональное состояние другого человека, точно воспринимать смысловые оттенки его внутреннего мира, способность взглянуть на обстоятельства глазами пациента. </a:t>
            </a:r>
          </a:p>
          <a:p>
            <a:r>
              <a:rPr lang="ru-RU" sz="2400" dirty="0"/>
              <a:t>- </a:t>
            </a:r>
            <a:r>
              <a:rPr lang="ru-RU" sz="2400" b="1" u="sng" dirty="0">
                <a:hlinkClick r:id="rId3"/>
              </a:rPr>
              <a:t>акцептация</a:t>
            </a:r>
            <a:r>
              <a:rPr lang="ru-RU" sz="2400" b="1" dirty="0"/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(безусловное принятие больного)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аутентичность или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самоконгруэнтность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(естественность поведения, согласованность чувств и их выражения, искренность).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13176"/>
            <a:ext cx="1915267" cy="177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4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возможности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сразу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объяснять подростку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03750"/>
          </a:xfrm>
        </p:spPr>
        <p:txBody>
          <a:bodyPr/>
          <a:lstStyle/>
          <a:p>
            <a:r>
              <a:rPr lang="ru-RU" dirty="0" smtClean="0">
                <a:solidFill>
                  <a:srgbClr val="333399"/>
                </a:solidFill>
              </a:rPr>
              <a:t>Куда и </a:t>
            </a:r>
            <a:r>
              <a:rPr lang="ru-RU" dirty="0">
                <a:solidFill>
                  <a:srgbClr val="333399"/>
                </a:solidFill>
              </a:rPr>
              <a:t>в</a:t>
            </a:r>
            <a:r>
              <a:rPr lang="ru-RU" dirty="0" smtClean="0">
                <a:solidFill>
                  <a:srgbClr val="333399"/>
                </a:solidFill>
              </a:rPr>
              <a:t> </a:t>
            </a:r>
            <a:r>
              <a:rPr lang="ru-RU" dirty="0" smtClean="0">
                <a:solidFill>
                  <a:srgbClr val="333399"/>
                </a:solidFill>
              </a:rPr>
              <a:t>какое </a:t>
            </a:r>
            <a:r>
              <a:rPr lang="ru-RU" dirty="0" smtClean="0">
                <a:solidFill>
                  <a:srgbClr val="333399"/>
                </a:solidFill>
              </a:rPr>
              <a:t>отделение поступает?</a:t>
            </a:r>
            <a:endParaRPr lang="ru-RU" dirty="0" smtClean="0">
              <a:solidFill>
                <a:srgbClr val="333399"/>
              </a:solidFill>
            </a:endParaRPr>
          </a:p>
          <a:p>
            <a:r>
              <a:rPr lang="ru-RU" dirty="0" smtClean="0">
                <a:solidFill>
                  <a:srgbClr val="333399"/>
                </a:solidFill>
              </a:rPr>
              <a:t>Что с ним будут делать</a:t>
            </a:r>
            <a:r>
              <a:rPr lang="ru-RU" dirty="0" smtClean="0">
                <a:solidFill>
                  <a:srgbClr val="333399"/>
                </a:solidFill>
              </a:rPr>
              <a:t>? 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Как и где это будет происходить?</a:t>
            </a:r>
            <a:endParaRPr lang="ru-RU" dirty="0" smtClean="0">
              <a:solidFill>
                <a:srgbClr val="333399"/>
              </a:solidFill>
            </a:endParaRPr>
          </a:p>
          <a:p>
            <a:r>
              <a:rPr lang="ru-RU" dirty="0" smtClean="0">
                <a:solidFill>
                  <a:srgbClr val="333399"/>
                </a:solidFill>
              </a:rPr>
              <a:t>Как </a:t>
            </a:r>
            <a:r>
              <a:rPr lang="ru-RU" dirty="0" smtClean="0">
                <a:solidFill>
                  <a:srgbClr val="333399"/>
                </a:solidFill>
              </a:rPr>
              <a:t>себя вести</a:t>
            </a:r>
            <a:r>
              <a:rPr lang="ru-RU" dirty="0" smtClean="0">
                <a:solidFill>
                  <a:srgbClr val="333399"/>
                </a:solidFill>
              </a:rPr>
              <a:t> в отделение и  палате? </a:t>
            </a:r>
            <a:r>
              <a:rPr lang="ru-RU" dirty="0" smtClean="0">
                <a:solidFill>
                  <a:srgbClr val="333399"/>
                </a:solidFill>
              </a:rPr>
              <a:t>– </a:t>
            </a:r>
            <a:r>
              <a:rPr lang="ru-RU" dirty="0" smtClean="0">
                <a:solidFill>
                  <a:srgbClr val="333399"/>
                </a:solidFill>
              </a:rPr>
              <a:t>страх и  </a:t>
            </a:r>
            <a:r>
              <a:rPr lang="ru-RU" dirty="0" smtClean="0">
                <a:solidFill>
                  <a:srgbClr val="333399"/>
                </a:solidFill>
              </a:rPr>
              <a:t>волнение </a:t>
            </a:r>
            <a:r>
              <a:rPr lang="ru-RU" dirty="0" smtClean="0">
                <a:solidFill>
                  <a:srgbClr val="333399"/>
                </a:solidFill>
              </a:rPr>
              <a:t>подростка, </a:t>
            </a:r>
          </a:p>
          <a:p>
            <a:r>
              <a:rPr lang="ru-RU" sz="3200" dirty="0" smtClean="0">
                <a:solidFill>
                  <a:srgbClr val="333399"/>
                </a:solidFill>
              </a:rPr>
              <a:t>назначенное врачом лечение, диагностика и манипуляции,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вопросы возникают часто,  </a:t>
            </a:r>
            <a:r>
              <a:rPr lang="ru-RU" dirty="0">
                <a:solidFill>
                  <a:srgbClr val="333399"/>
                </a:solidFill>
              </a:rPr>
              <a:t>если </a:t>
            </a:r>
            <a:endParaRPr lang="ru-RU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99"/>
                </a:solidFill>
              </a:rPr>
              <a:t> </a:t>
            </a:r>
            <a:r>
              <a:rPr lang="ru-RU" dirty="0">
                <a:solidFill>
                  <a:srgbClr val="333399"/>
                </a:solidFill>
              </a:rPr>
              <a:t>впервые в нашем стационаре. </a:t>
            </a:r>
          </a:p>
          <a:p>
            <a:endParaRPr lang="ru-RU" dirty="0" smtClean="0">
              <a:solidFill>
                <a:srgbClr val="333399"/>
              </a:solidFill>
            </a:endParaRPr>
          </a:p>
          <a:p>
            <a:endParaRPr lang="ru-RU" dirty="0" smtClean="0">
              <a:solidFill>
                <a:srgbClr val="3333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98302"/>
            <a:ext cx="2376264" cy="1855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1576</TotalTime>
  <Words>1173</Words>
  <Application>Microsoft Office PowerPoint</Application>
  <PresentationFormat>Экран (4:3)</PresentationFormat>
  <Paragraphs>169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Сеть</vt:lpstr>
      <vt:lpstr>Специфика общения среднего медицинского персонала с пациентами  подросткового возраста в детском стационаре</vt:lpstr>
      <vt:lpstr>      Единственная известная мне роскошь –  это роскошь человеческого общения.  Антуан де Сент Экзюпери </vt:lpstr>
      <vt:lpstr>Проблем в медицине  всегда много – это жизнь  и наша работа</vt:lpstr>
      <vt:lpstr>Наша медсестринская работа  неразрывно связана с детьми и их законными представителями: </vt:lpstr>
      <vt:lpstr>Подростковый возраст — самый трудный возраст ребенка</vt:lpstr>
      <vt:lpstr>       Целью  контакта -  медицинская квалифицированная  помощь, оказываемая пациенту в условиях стационара</vt:lpstr>
      <vt:lpstr>Задачи медсестры в установлении с пациентом поддерживающих отношений </vt:lpstr>
      <vt:lpstr>Характеристика медработника, которая  предрасполагает  к успешному общению</vt:lpstr>
      <vt:lpstr>По возможности сразу объяснять подростку </vt:lpstr>
      <vt:lpstr>    Ориентация на сотрудничество </vt:lpstr>
      <vt:lpstr>Подросток – нормативы психологического развития</vt:lpstr>
      <vt:lpstr>Обесценивание авторитета родителей – психологическая особенность подросткового возраста</vt:lpstr>
      <vt:lpstr>Негативизм -  отказ от медицинских процедур </vt:lpstr>
      <vt:lpstr>Соблюдение дистанции в тактильном контакте и выраженная брезгливость</vt:lpstr>
      <vt:lpstr>Осознание факта возможности собственной смерти, боязнь будущего которое неизвестно</vt:lpstr>
      <vt:lpstr>Презентация PowerPoint</vt:lpstr>
      <vt:lpstr>Основными условиями эффективности профессионального общения медсестры являются:</vt:lpstr>
      <vt:lpstr>ПРИ ОБЩЕНИИ С ПАЦИЕНТОМ МЕДРАБОТНИКУ рекомендуется: </vt:lpstr>
      <vt:lpstr>Соблюдение ФЗ № 323 РФ  Права пациента, рекомендуется:</vt:lpstr>
      <vt:lpstr>Презентация PowerPoint</vt:lpstr>
      <vt:lpstr>Презентация PowerPoint</vt:lpstr>
      <vt:lpstr>   Конфликты в профессиональном общении </vt:lpstr>
      <vt:lpstr>ЭФФЕКТИВНОЕ ОБЩЕНИЕ</vt:lpstr>
      <vt:lpstr>УРОВНИ КОНФЛИКТОВ  В МЕДИЦИНЕ</vt:lpstr>
      <vt:lpstr>УРОВНИ КОНФЛИКТОВ  В МЕДИЦИНЕ</vt:lpstr>
      <vt:lpstr>Презентация PowerPoint</vt:lpstr>
      <vt:lpstr>Презентация PowerPoint</vt:lpstr>
      <vt:lpstr>Причины конфликтов  в здравоохранении:</vt:lpstr>
      <vt:lpstr>СТРАТЕГИИ ПОВЕДЕНИЯ ПАЦИЕНТА В КОНФЛИКТЕ</vt:lpstr>
      <vt:lpstr>Презентация PowerPoint</vt:lpstr>
      <vt:lpstr>Высказывания  про общение </vt:lpstr>
    </vt:vector>
  </TitlesOfParts>
  <Company>*****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Полоролевая идентификация</dc:title>
  <dc:creator>*****</dc:creator>
  <cp:lastModifiedBy>Larisa</cp:lastModifiedBy>
  <cp:revision>142</cp:revision>
  <dcterms:created xsi:type="dcterms:W3CDTF">2005-05-01T14:06:55Z</dcterms:created>
  <dcterms:modified xsi:type="dcterms:W3CDTF">2018-08-30T02:07:06Z</dcterms:modified>
</cp:coreProperties>
</file>