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2" r:id="rId3"/>
    <p:sldId id="262" r:id="rId4"/>
    <p:sldId id="290" r:id="rId5"/>
    <p:sldId id="263" r:id="rId6"/>
    <p:sldId id="280" r:id="rId7"/>
    <p:sldId id="277" r:id="rId8"/>
    <p:sldId id="278" r:id="rId9"/>
    <p:sldId id="283" r:id="rId10"/>
    <p:sldId id="284" r:id="rId11"/>
    <p:sldId id="279" r:id="rId12"/>
    <p:sldId id="291" r:id="rId13"/>
    <p:sldId id="266" r:id="rId14"/>
    <p:sldId id="274" r:id="rId15"/>
    <p:sldId id="286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218">
          <a:noFill/>
        </a:ln>
      </c:spPr>
    </c:title>
    <c:autoTitleDeleted val="0"/>
    <c:view3D>
      <c:rotX val="15"/>
      <c:hPercent val="7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2754491017964"/>
          <c:y val="1.7647058823529412E-2"/>
          <c:w val="0.8727544910179641"/>
          <c:h val="0.80392156862745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8068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806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DC8-4C4D-BE50-3A9002D70605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806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DC8-4C4D-BE50-3A9002D70605}"/>
              </c:ext>
            </c:extLst>
          </c:dPt>
          <c:dLbls>
            <c:dLbl>
              <c:idx val="0"/>
              <c:layout>
                <c:manualLayout>
                  <c:x val="-7.598795713586003E-3"/>
                  <c:y val="0.180330798308655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1094,8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C8-4C4D-BE50-3A9002D70605}"/>
                </c:ext>
              </c:extLst>
            </c:dLbl>
            <c:dLbl>
              <c:idx val="1"/>
              <c:layout>
                <c:manualLayout>
                  <c:x val="5.2214796035953128E-3"/>
                  <c:y val="0.127099164786564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430,2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C8-4C4D-BE50-3A9002D70605}"/>
                </c:ext>
              </c:extLst>
            </c:dLbl>
            <c:spPr>
              <a:noFill/>
              <a:ln w="24218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Самарская область 
на 01.09.2018</c:v>
                </c:pt>
                <c:pt idx="1">
                  <c:v>РФ 
на 01.01.2018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1094.8</c:v>
                </c:pt>
                <c:pt idx="1">
                  <c:v>430.2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8-4C4D-BE50-3A9002D70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0520632"/>
        <c:axId val="100519848"/>
        <c:axId val="0"/>
      </c:bar3DChart>
      <c:catAx>
        <c:axId val="10052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80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100519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519848"/>
        <c:scaling>
          <c:orientation val="minMax"/>
          <c:max val="1500"/>
        </c:scaling>
        <c:delete val="0"/>
        <c:axPos val="l"/>
        <c:majorGridlines>
          <c:spPr>
            <a:ln w="8068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0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2" b="1" i="0" u="none" strike="noStrike" baseline="0">
                <a:solidFill>
                  <a:schemeClr val="tx1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endParaRPr lang="ru-RU"/>
          </a:p>
        </c:txPr>
        <c:crossAx val="100520632"/>
        <c:crosses val="autoZero"/>
        <c:crossBetween val="between"/>
        <c:majorUnit val="500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р-24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179</c:v>
                </c:pt>
                <c:pt idx="1">
                  <c:v>227</c:v>
                </c:pt>
                <c:pt idx="2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6-4EF7-93E4-43F3B0AC70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дообследованные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138</c:v>
                </c:pt>
                <c:pt idx="1">
                  <c:v>189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6-4EF7-93E4-43F3B0AC70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подтверждено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109</c:v>
                </c:pt>
                <c:pt idx="1">
                  <c:v>122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56-4EF7-93E4-43F3B0AC7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804288"/>
        <c:axId val="146959776"/>
      </c:barChart>
      <c:catAx>
        <c:axId val="14680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959776"/>
        <c:crosses val="autoZero"/>
        <c:auto val="1"/>
        <c:lblAlgn val="ctr"/>
        <c:lblOffset val="100"/>
        <c:noMultiLvlLbl val="0"/>
      </c:catAx>
      <c:valAx>
        <c:axId val="14695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80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D5230-12BC-4F36-91A9-650E7E52DC4D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FB88E-3F25-4C6E-BA24-01012D92891A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Экспресс-тесты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4232F2-9A11-4A8D-A8FF-D3190EA4983A}" type="parTrans" cxnId="{6EF8CFA8-EFCF-4DA9-BF2E-16D8997D5EA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7448F9E-0F61-47F3-8927-B0720A7B0A61}" type="sibTrans" cxnId="{6EF8CFA8-EFCF-4DA9-BF2E-16D8997D5EA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EDBC84F-8599-4B01-981E-E6BADF452EC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Иммуноферментный анализ (ИФА)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9C7EFB-AA78-4AA4-9E20-5F7492581955}" type="parTrans" cxnId="{5E9617CC-138E-476E-8049-2C1066E3FDA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1A6C196-4ABF-4CB4-BB69-9C284D36D8C3}" type="sibTrans" cxnId="{5E9617CC-138E-476E-8049-2C1066E3FDA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F201E51-5281-49E4-A934-636C205DE41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Иммуноблот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C2F4D-DEE6-48EE-BDBF-701E6FC3B1BB}" type="parTrans" cxnId="{464DC98B-5977-42F6-93E0-F4778E56304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5C2A585-CF6D-4D28-B64D-119DB90B5026}" type="sibTrans" cxnId="{464DC98B-5977-42F6-93E0-F4778E56304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BC5E0FA-49C4-47CC-9AEA-EE30BA72B1D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антигена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EFA31-4EEC-4D87-982E-862BEB10F357}" type="parTrans" cxnId="{BA401944-20A9-4AAE-B486-9030B90DA07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3B85345-29BB-4D57-8F97-9E0465496C2D}" type="sibTrans" cxnId="{BA401944-20A9-4AAE-B486-9030B90DA07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DFA2306-7720-42E1-883E-E1BAA0EDDFC7}">
      <dgm:prSet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Иммунохемилюминесцентный анализ (ИХЛА)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54900-337D-4F24-ADE9-9AA814523DDF}" type="sibTrans" cxnId="{70595677-2545-46B0-9CB8-50F275E910FC}">
      <dgm:prSet/>
      <dgm:spPr/>
      <dgm:t>
        <a:bodyPr/>
        <a:lstStyle/>
        <a:p>
          <a:endParaRPr lang="ru-RU"/>
        </a:p>
      </dgm:t>
    </dgm:pt>
    <dgm:pt modelId="{9E469F0F-6A45-4EDB-B40F-A3167A9DEAF7}" type="parTrans" cxnId="{70595677-2545-46B0-9CB8-50F275E910FC}">
      <dgm:prSet/>
      <dgm:spPr/>
      <dgm:t>
        <a:bodyPr/>
        <a:lstStyle/>
        <a:p>
          <a:endParaRPr lang="ru-RU"/>
        </a:p>
      </dgm:t>
    </dgm:pt>
    <dgm:pt modelId="{61399F66-C375-42A9-B7A1-D29609F6BD72}" type="pres">
      <dgm:prSet presAssocID="{A5FD5230-12BC-4F36-91A9-650E7E52DC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B821E-4C39-448B-9C54-FFF70084B3C6}" type="pres">
      <dgm:prSet presAssocID="{9B6FB88E-3F25-4C6E-BA24-01012D92891A}" presName="node" presStyleLbl="node1" presStyleIdx="0" presStyleCnt="5" custScaleX="108953" custLinFactNeighborX="-2372" custLinFactNeighborY="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9A72D-9D23-4AB5-874E-4E2993270817}" type="pres">
      <dgm:prSet presAssocID="{77448F9E-0F61-47F3-8927-B0720A7B0A61}" presName="sibTrans" presStyleCnt="0"/>
      <dgm:spPr/>
    </dgm:pt>
    <dgm:pt modelId="{41F48998-13E7-48E2-9D9B-F77F59D90B15}" type="pres">
      <dgm:prSet presAssocID="{2EDBC84F-8599-4B01-981E-E6BADF452EC9}" presName="node" presStyleLbl="node1" presStyleIdx="1" presStyleCnt="5" custScaleX="108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FA2C6-1874-4DBE-BEDC-41239A4228E7}" type="pres">
      <dgm:prSet presAssocID="{D1A6C196-4ABF-4CB4-BB69-9C284D36D8C3}" presName="sibTrans" presStyleCnt="0"/>
      <dgm:spPr/>
    </dgm:pt>
    <dgm:pt modelId="{E19E0078-0D17-41EC-8DC1-D285F501E8F0}" type="pres">
      <dgm:prSet presAssocID="{8DFA2306-7720-42E1-883E-E1BAA0EDDFC7}" presName="node" presStyleLbl="node1" presStyleIdx="2" presStyleCnt="5" custScaleX="96315" custScaleY="101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AB843-0AB7-443A-AA6F-9160F95DB468}" type="pres">
      <dgm:prSet presAssocID="{F2054900-337D-4F24-ADE9-9AA814523DDF}" presName="sibTrans" presStyleCnt="0"/>
      <dgm:spPr/>
    </dgm:pt>
    <dgm:pt modelId="{FB6DEDB1-B4D7-4B6D-B3BD-481EDB3B1272}" type="pres">
      <dgm:prSet presAssocID="{6F201E51-5281-49E4-A934-636C205DE411}" presName="node" presStyleLbl="node1" presStyleIdx="3" presStyleCnt="5" custLinFactNeighborX="-1488" custLinFactNeighborY="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392D0-D440-4917-ADF2-EE771C9AA170}" type="pres">
      <dgm:prSet presAssocID="{55C2A585-CF6D-4D28-B64D-119DB90B5026}" presName="sibTrans" presStyleCnt="0"/>
      <dgm:spPr/>
    </dgm:pt>
    <dgm:pt modelId="{5D722D70-EC6F-42F6-9C34-D36539BF8900}" type="pres">
      <dgm:prSet presAssocID="{BBC5E0FA-49C4-47CC-9AEA-EE30BA72B1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DC98B-5977-42F6-93E0-F4778E56304F}" srcId="{A5FD5230-12BC-4F36-91A9-650E7E52DC4D}" destId="{6F201E51-5281-49E4-A934-636C205DE411}" srcOrd="3" destOrd="0" parTransId="{D64C2F4D-DEE6-48EE-BDBF-701E6FC3B1BB}" sibTransId="{55C2A585-CF6D-4D28-B64D-119DB90B5026}"/>
    <dgm:cxn modelId="{9A9C26AA-4381-4BA3-8485-09C4A42C4C5B}" type="presOf" srcId="{BBC5E0FA-49C4-47CC-9AEA-EE30BA72B1DD}" destId="{5D722D70-EC6F-42F6-9C34-D36539BF8900}" srcOrd="0" destOrd="0" presId="urn:microsoft.com/office/officeart/2005/8/layout/default#1"/>
    <dgm:cxn modelId="{AA448AA2-60A7-40E9-9851-975D27FFF416}" type="presOf" srcId="{8DFA2306-7720-42E1-883E-E1BAA0EDDFC7}" destId="{E19E0078-0D17-41EC-8DC1-D285F501E8F0}" srcOrd="0" destOrd="0" presId="urn:microsoft.com/office/officeart/2005/8/layout/default#1"/>
    <dgm:cxn modelId="{831067F7-6DC8-4627-A94D-51ACEC258F24}" type="presOf" srcId="{6F201E51-5281-49E4-A934-636C205DE411}" destId="{FB6DEDB1-B4D7-4B6D-B3BD-481EDB3B1272}" srcOrd="0" destOrd="0" presId="urn:microsoft.com/office/officeart/2005/8/layout/default#1"/>
    <dgm:cxn modelId="{5E9617CC-138E-476E-8049-2C1066E3FDAA}" srcId="{A5FD5230-12BC-4F36-91A9-650E7E52DC4D}" destId="{2EDBC84F-8599-4B01-981E-E6BADF452EC9}" srcOrd="1" destOrd="0" parTransId="{AB9C7EFB-AA78-4AA4-9E20-5F7492581955}" sibTransId="{D1A6C196-4ABF-4CB4-BB69-9C284D36D8C3}"/>
    <dgm:cxn modelId="{70595677-2545-46B0-9CB8-50F275E910FC}" srcId="{A5FD5230-12BC-4F36-91A9-650E7E52DC4D}" destId="{8DFA2306-7720-42E1-883E-E1BAA0EDDFC7}" srcOrd="2" destOrd="0" parTransId="{9E469F0F-6A45-4EDB-B40F-A3167A9DEAF7}" sibTransId="{F2054900-337D-4F24-ADE9-9AA814523DDF}"/>
    <dgm:cxn modelId="{58E181CC-14AD-42E6-A537-94848732EF06}" type="presOf" srcId="{9B6FB88E-3F25-4C6E-BA24-01012D92891A}" destId="{CCEB821E-4C39-448B-9C54-FFF70084B3C6}" srcOrd="0" destOrd="0" presId="urn:microsoft.com/office/officeart/2005/8/layout/default#1"/>
    <dgm:cxn modelId="{CC84DD8E-04F0-4CA9-A29E-7A862A121807}" type="presOf" srcId="{2EDBC84F-8599-4B01-981E-E6BADF452EC9}" destId="{41F48998-13E7-48E2-9D9B-F77F59D90B15}" srcOrd="0" destOrd="0" presId="urn:microsoft.com/office/officeart/2005/8/layout/default#1"/>
    <dgm:cxn modelId="{BA401944-20A9-4AAE-B486-9030B90DA070}" srcId="{A5FD5230-12BC-4F36-91A9-650E7E52DC4D}" destId="{BBC5E0FA-49C4-47CC-9AEA-EE30BA72B1DD}" srcOrd="4" destOrd="0" parTransId="{C9DEFA31-4EEC-4D87-982E-862BEB10F357}" sibTransId="{E3B85345-29BB-4D57-8F97-9E0465496C2D}"/>
    <dgm:cxn modelId="{60998776-E84B-4984-97E7-76E90DEC3EB3}" type="presOf" srcId="{A5FD5230-12BC-4F36-91A9-650E7E52DC4D}" destId="{61399F66-C375-42A9-B7A1-D29609F6BD72}" srcOrd="0" destOrd="0" presId="urn:microsoft.com/office/officeart/2005/8/layout/default#1"/>
    <dgm:cxn modelId="{6EF8CFA8-EFCF-4DA9-BF2E-16D8997D5EA9}" srcId="{A5FD5230-12BC-4F36-91A9-650E7E52DC4D}" destId="{9B6FB88E-3F25-4C6E-BA24-01012D92891A}" srcOrd="0" destOrd="0" parTransId="{934232F2-9A11-4A8D-A8FF-D3190EA4983A}" sibTransId="{77448F9E-0F61-47F3-8927-B0720A7B0A61}"/>
    <dgm:cxn modelId="{7AB8173C-7E8B-441B-B7C4-5B95780BA6D3}" type="presParOf" srcId="{61399F66-C375-42A9-B7A1-D29609F6BD72}" destId="{CCEB821E-4C39-448B-9C54-FFF70084B3C6}" srcOrd="0" destOrd="0" presId="urn:microsoft.com/office/officeart/2005/8/layout/default#1"/>
    <dgm:cxn modelId="{BF4E4478-0E37-4239-816F-3C14FF87A7BC}" type="presParOf" srcId="{61399F66-C375-42A9-B7A1-D29609F6BD72}" destId="{2199A72D-9D23-4AB5-874E-4E2993270817}" srcOrd="1" destOrd="0" presId="urn:microsoft.com/office/officeart/2005/8/layout/default#1"/>
    <dgm:cxn modelId="{83B9258F-EED9-483E-A88D-F9AD33F3AFDA}" type="presParOf" srcId="{61399F66-C375-42A9-B7A1-D29609F6BD72}" destId="{41F48998-13E7-48E2-9D9B-F77F59D90B15}" srcOrd="2" destOrd="0" presId="urn:microsoft.com/office/officeart/2005/8/layout/default#1"/>
    <dgm:cxn modelId="{42E2805B-C9E9-4E0E-80A0-6BE8FAAA7C69}" type="presParOf" srcId="{61399F66-C375-42A9-B7A1-D29609F6BD72}" destId="{D87FA2C6-1874-4DBE-BEDC-41239A4228E7}" srcOrd="3" destOrd="0" presId="urn:microsoft.com/office/officeart/2005/8/layout/default#1"/>
    <dgm:cxn modelId="{5185C800-D9F6-4DFA-B1CA-D6407F082FCE}" type="presParOf" srcId="{61399F66-C375-42A9-B7A1-D29609F6BD72}" destId="{E19E0078-0D17-41EC-8DC1-D285F501E8F0}" srcOrd="4" destOrd="0" presId="urn:microsoft.com/office/officeart/2005/8/layout/default#1"/>
    <dgm:cxn modelId="{5327FAA3-66F2-4417-9890-FFF53A92AE76}" type="presParOf" srcId="{61399F66-C375-42A9-B7A1-D29609F6BD72}" destId="{414AB843-0AB7-443A-AA6F-9160F95DB468}" srcOrd="5" destOrd="0" presId="urn:microsoft.com/office/officeart/2005/8/layout/default#1"/>
    <dgm:cxn modelId="{25060F4E-E354-4F33-93E8-5563BEA1A05B}" type="presParOf" srcId="{61399F66-C375-42A9-B7A1-D29609F6BD72}" destId="{FB6DEDB1-B4D7-4B6D-B3BD-481EDB3B1272}" srcOrd="6" destOrd="0" presId="urn:microsoft.com/office/officeart/2005/8/layout/default#1"/>
    <dgm:cxn modelId="{2F9B2833-02B4-4290-B3A5-F11B154C5197}" type="presParOf" srcId="{61399F66-C375-42A9-B7A1-D29609F6BD72}" destId="{642392D0-D440-4917-ADF2-EE771C9AA170}" srcOrd="7" destOrd="0" presId="urn:microsoft.com/office/officeart/2005/8/layout/default#1"/>
    <dgm:cxn modelId="{92EE94F6-7865-4945-BCD1-AAD323548E06}" type="presParOf" srcId="{61399F66-C375-42A9-B7A1-D29609F6BD72}" destId="{5D722D70-EC6F-42F6-9C34-D36539BF890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B821E-4C39-448B-9C54-FFF70084B3C6}">
      <dsp:nvSpPr>
        <dsp:cNvPr id="0" name=""/>
        <dsp:cNvSpPr/>
      </dsp:nvSpPr>
      <dsp:spPr>
        <a:xfrm>
          <a:off x="1585830" y="165944"/>
          <a:ext cx="4109584" cy="2263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Экспресс-тесты</a:t>
          </a:r>
          <a:endParaRPr lang="ru-RU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5830" y="165944"/>
        <a:ext cx="4109584" cy="2263132"/>
      </dsp:txXfrm>
    </dsp:sp>
    <dsp:sp modelId="{41F48998-13E7-48E2-9D9B-F77F59D90B15}">
      <dsp:nvSpPr>
        <dsp:cNvPr id="0" name=""/>
        <dsp:cNvSpPr/>
      </dsp:nvSpPr>
      <dsp:spPr>
        <a:xfrm>
          <a:off x="6162073" y="147228"/>
          <a:ext cx="4102078" cy="2263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Иммуноферментный анализ (ИФА)</a:t>
          </a:r>
          <a:endParaRPr lang="ru-RU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62073" y="147228"/>
        <a:ext cx="4102078" cy="2263132"/>
      </dsp:txXfrm>
    </dsp:sp>
    <dsp:sp modelId="{E19E0078-0D17-41EC-8DC1-D285F501E8F0}">
      <dsp:nvSpPr>
        <dsp:cNvPr id="0" name=""/>
        <dsp:cNvSpPr/>
      </dsp:nvSpPr>
      <dsp:spPr>
        <a:xfrm>
          <a:off x="4203" y="2787549"/>
          <a:ext cx="3632893" cy="2297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Иммунохемилюминесцентный анализ (ИХЛА)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" y="2787549"/>
        <a:ext cx="3632893" cy="2297622"/>
      </dsp:txXfrm>
    </dsp:sp>
    <dsp:sp modelId="{FB6DEDB1-B4D7-4B6D-B3BD-481EDB3B1272}">
      <dsp:nvSpPr>
        <dsp:cNvPr id="0" name=""/>
        <dsp:cNvSpPr/>
      </dsp:nvSpPr>
      <dsp:spPr>
        <a:xfrm>
          <a:off x="3958159" y="2842227"/>
          <a:ext cx="3771887" cy="2263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Иммуноблот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8159" y="2842227"/>
        <a:ext cx="3771887" cy="2263132"/>
      </dsp:txXfrm>
    </dsp:sp>
    <dsp:sp modelId="{5D722D70-EC6F-42F6-9C34-D36539BF8900}">
      <dsp:nvSpPr>
        <dsp:cNvPr id="0" name=""/>
        <dsp:cNvSpPr/>
      </dsp:nvSpPr>
      <dsp:spPr>
        <a:xfrm>
          <a:off x="8163361" y="2804794"/>
          <a:ext cx="3771887" cy="22631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антигена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3361" y="2804794"/>
        <a:ext cx="3771887" cy="226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3E1D-DE5A-4FFA-9D4C-BB43AA4F6D48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5DCD0-AA20-4AFA-8E03-D64ED368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5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20545" y="10240378"/>
            <a:ext cx="2917336" cy="53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94" tIns="45866" rIns="92094" bIns="45866" anchor="b"/>
          <a:lstStyle>
            <a:lvl1pPr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DF8A0214-BE4A-4A02-A230-567A58EDE4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6450"/>
            <a:ext cx="7185025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16" y="5121051"/>
            <a:ext cx="4945624" cy="484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FC55-210A-4E55-A2E6-65A89C818E3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DCD0-AA20-4AFA-8E03-D64ED368C8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8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6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81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2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5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7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8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1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4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3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3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0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0D2D-B3A7-4B19-9725-29BDDF614E8B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7A0BC0-58E7-4899-B81E-51A67D05C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7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5423" y="5029201"/>
            <a:ext cx="6228806" cy="16045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фельдшер-лаборант высшей категории ГБУЗ СОКЦ </a:t>
            </a:r>
            <a:r>
              <a:rPr lang="ru-RU" sz="6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СПИД </a:t>
            </a:r>
            <a:r>
              <a:rPr lang="ru-RU" sz="6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Голованова Ольга Георгиевна</a:t>
            </a:r>
            <a:endParaRPr lang="ru-RU" sz="6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l">
              <a:lnSpc>
                <a:spcPct val="120000"/>
              </a:lnSpc>
            </a:pPr>
            <a:endParaRPr lang="ru-RU" sz="6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             Самара 2018</a:t>
            </a:r>
            <a:endParaRPr lang="ru-RU" sz="6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72392" y="2760425"/>
            <a:ext cx="72172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«Анализ прогностической и эпидемиологической значимости в выявлении антигена р-24 при ранней диагностике  ВИЧ-инфекции»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4586748"/>
            <a:ext cx="2098766" cy="204700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18614" t="22736" r="17760" b="27823"/>
          <a:stretch>
            <a:fillRect/>
          </a:stretch>
        </p:blipFill>
        <p:spPr bwMode="auto">
          <a:xfrm>
            <a:off x="790540" y="0"/>
            <a:ext cx="5000660" cy="22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4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1665" y="152400"/>
            <a:ext cx="8180437" cy="609600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9900"/>
                </a:solidFill>
                <a:latin typeface="Trebuchet MS" panose="020B0603020202020204" pitchFamily="34" charset="0"/>
                <a:ea typeface="+mj-ea"/>
                <a:cs typeface="Times New Roman" pitchFamily="18" charset="0"/>
              </a:rPr>
              <a:t>РЕЗУЛЬТАТЫ ИММУНОБЛОТТИНГА</a:t>
            </a:r>
            <a:endParaRPr lang="ru-RU" sz="3600" dirty="0">
              <a:solidFill>
                <a:srgbClr val="009900"/>
              </a:solidFill>
              <a:latin typeface="Trebuchet MS" panose="020B0603020202020204" pitchFamily="34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94333"/>
              </p:ext>
            </p:extLst>
          </p:nvPr>
        </p:nvGraphicFramePr>
        <p:xfrm>
          <a:off x="486697" y="857234"/>
          <a:ext cx="9114503" cy="5214973"/>
        </p:xfrm>
        <a:graphic>
          <a:graphicData uri="http://schemas.openxmlformats.org/drawingml/2006/table">
            <a:tbl>
              <a:tblPr/>
              <a:tblGrid>
                <a:gridCol w="285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6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интерпретации результатов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иммуноблоттинга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ВИЧ-1 и ВИЧ-2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ВИЧ-1,2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Положительный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полосы env </a:t>
                      </a:r>
                      <a:b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+/- полосы pol</a:t>
                      </a:r>
                      <a:b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+/- полосы gag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Отрицательный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ВИЧ-специфических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5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Неопределенный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профили, не рассматриваемые как позитивные или негативные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71" marR="15971" marT="15971" marB="159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25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9900"/>
                </a:solidFill>
              </a:rPr>
              <a:t>Исследование </a:t>
            </a:r>
            <a:r>
              <a:rPr lang="ru-RU" sz="4000" dirty="0" smtClean="0">
                <a:solidFill>
                  <a:srgbClr val="009900"/>
                </a:solidFill>
              </a:rPr>
              <a:t>                       на р-24 антиген</a:t>
            </a:r>
            <a:endParaRPr lang="ru-RU" sz="40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452" y="2212258"/>
            <a:ext cx="9306231" cy="30401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Антиген р-24 в сыворотке в норме отсутствует.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выявлен методом ИФА в период от 2 до 8 нед., что позволяет диагностировать ВИЧ-инфекцию на ранних стадиях.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подъём содержания в крови белка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р-24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приходится на период формирования СПИД.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6" y="4739148"/>
            <a:ext cx="2098766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9900"/>
                </a:solidFill>
              </a:rPr>
              <a:t>РАННИЕ МАРКЕРЫ ВИЧ</a:t>
            </a:r>
            <a:endParaRPr lang="ru-RU" sz="40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452" y="1474839"/>
            <a:ext cx="5161935" cy="507836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РНК/ДНК ВИЧ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Антиген Р-24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выявления РНК ВИЧ не позволяет на сегодняшний день применять данное исследование для массового скрининга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на ранней стадии ВИЧ-инфекции может быть достигнута при строгом соблюдении стандартного диагностического алгоритма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7" y="1718136"/>
            <a:ext cx="4807975" cy="41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Диагностическая  </a:t>
            </a:r>
            <a:r>
              <a:rPr lang="ru-RU" dirty="0">
                <a:solidFill>
                  <a:srgbClr val="009900"/>
                </a:solidFill>
              </a:rPr>
              <a:t>значимость </a:t>
            </a:r>
            <a:r>
              <a:rPr lang="ru-RU" dirty="0" smtClean="0">
                <a:solidFill>
                  <a:srgbClr val="009900"/>
                </a:solidFill>
              </a:rPr>
              <a:t>выявления антигена </a:t>
            </a:r>
            <a:r>
              <a:rPr lang="ru-RU" dirty="0">
                <a:solidFill>
                  <a:srgbClr val="009900"/>
                </a:solidFill>
              </a:rPr>
              <a:t>р-24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2671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3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Прогностическая значимость выявления </a:t>
            </a:r>
            <a:r>
              <a:rPr lang="ru-RU" dirty="0">
                <a:solidFill>
                  <a:srgbClr val="009900"/>
                </a:solidFill>
              </a:rPr>
              <a:t>антигена р-24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46070"/>
            <a:ext cx="8596668" cy="34153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Своевременное лечение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Удлинение бессимптомной фазы инфекции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Замедление прогрессирования заболевания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Профилактика оппортунистических инфекций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Сохранение и продление жизни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79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Эпидемиологическая значимость выявления 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>
                <a:solidFill>
                  <a:srgbClr val="009900"/>
                </a:solidFill>
              </a:rPr>
              <a:t>антигена р-24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44993"/>
            <a:ext cx="8596668" cy="39164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Своевременное выявление источника инфицирования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Своевременное выявление контактов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Профилактика последующего распространения инфекции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Регистрация изменений в эпидемической картине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5423" y="5029201"/>
            <a:ext cx="4038600" cy="1604556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43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фельдшер-лаборант высшей категории ГБУЗ СОКЦ </a:t>
            </a:r>
            <a:r>
              <a:rPr lang="ru-RU" sz="43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СПИД </a:t>
            </a:r>
            <a:r>
              <a:rPr lang="ru-RU" sz="43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20000"/>
              </a:lnSpc>
            </a:pPr>
            <a:r>
              <a:rPr lang="ru-RU" sz="43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Голованова Ольга Георгиевна</a:t>
            </a:r>
            <a:endParaRPr lang="ru-RU" sz="43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43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Самара </a:t>
            </a:r>
            <a:r>
              <a:rPr lang="ru-RU" sz="43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43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3889" y="2544981"/>
            <a:ext cx="79958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 </a:t>
            </a:r>
            <a:r>
              <a:rPr lang="ru-RU" altLang="ru-RU" sz="4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«Анализ </a:t>
            </a:r>
            <a:r>
              <a:rPr lang="ru-RU" altLang="ru-RU" sz="1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прогностической и эпидемиологической значимости в выявлении антигена р-24 при ранней диагностике  ВИЧ-инфекции»</a:t>
            </a:r>
            <a:endParaRPr lang="ru-RU" sz="1800" dirty="0">
              <a:solidFill>
                <a:srgbClr val="0099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4586748"/>
            <a:ext cx="2098766" cy="204700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18614" t="22736" r="17760" b="27823"/>
          <a:stretch>
            <a:fillRect/>
          </a:stretch>
        </p:blipFill>
        <p:spPr bwMode="auto">
          <a:xfrm>
            <a:off x="790540" y="0"/>
            <a:ext cx="5000660" cy="22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"/>
          <p:cNvSpPr>
            <a:spLocks noChangeArrowheads="1"/>
          </p:cNvSpPr>
          <p:nvPr/>
        </p:nvSpPr>
        <p:spPr bwMode="auto">
          <a:xfrm>
            <a:off x="725534" y="882758"/>
            <a:ext cx="504586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Пораженность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100 000 населения</a:t>
            </a:r>
            <a:r>
              <a:rPr lang="ru-RU" alt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altLang="ru-RU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9" name="Text Box 5"/>
          <p:cNvSpPr txBox="1">
            <a:spLocks noChangeArrowheads="1"/>
          </p:cNvSpPr>
          <p:nvPr/>
        </p:nvSpPr>
        <p:spPr bwMode="auto">
          <a:xfrm>
            <a:off x="1373699" y="106900"/>
            <a:ext cx="3922712" cy="9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3400"/>
              </a:spcAft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 млн. чел.)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99708"/>
              </p:ext>
            </p:extLst>
          </p:nvPr>
        </p:nvGraphicFramePr>
        <p:xfrm>
          <a:off x="235974" y="1568031"/>
          <a:ext cx="5309420" cy="426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3137" y="6124123"/>
            <a:ext cx="110606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Эпидситуация по ВИЧ-инфекции в Самарской области остается напряженной!</a:t>
            </a:r>
            <a:endParaRPr lang="ru-RU" altLang="ru-RU" sz="2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45395" y="1009328"/>
            <a:ext cx="5029200" cy="48235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srgbClr val="AD0101">
                    <a:lumMod val="50000"/>
                  </a:srgbClr>
                </a:solidFill>
              </a:rPr>
              <a:t>ЛЖВ – 35073 </a:t>
            </a:r>
            <a:r>
              <a:rPr lang="ru-RU" sz="2800" dirty="0" smtClean="0">
                <a:solidFill>
                  <a:srgbClr val="AD0101">
                    <a:lumMod val="50000"/>
                  </a:srgbClr>
                </a:solidFill>
              </a:rPr>
              <a:t>человека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AD0101">
                    <a:lumMod val="50000"/>
                  </a:srgbClr>
                </a:solidFill>
              </a:rPr>
              <a:t>пораженность населения региона – 1,1%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rgbClr val="AD0101">
                    <a:lumMod val="50000"/>
                  </a:srgbClr>
                </a:solidFill>
              </a:rPr>
              <a:t>ежегодно регистрируется более 3000 новых случаев (3277 в 2017 году)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srgbClr val="AD0101">
                    <a:lumMod val="50000"/>
                  </a:srgbClr>
                </a:solidFill>
              </a:rPr>
              <a:t>за 8 мес. 2018 года – </a:t>
            </a:r>
            <a:r>
              <a:rPr lang="ru-RU" sz="2800" dirty="0" smtClean="0">
                <a:solidFill>
                  <a:srgbClr val="AD0101">
                    <a:lumMod val="50000"/>
                  </a:srgbClr>
                </a:solidFill>
              </a:rPr>
              <a:t>1979 новых случаев</a:t>
            </a:r>
            <a:endParaRPr lang="ru-RU" sz="2800" dirty="0">
              <a:solidFill>
                <a:srgbClr val="AD010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9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926653"/>
              </p:ext>
            </p:extLst>
          </p:nvPr>
        </p:nvGraphicFramePr>
        <p:xfrm>
          <a:off x="78377" y="1338215"/>
          <a:ext cx="11939452" cy="523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0"/>
            <a:ext cx="7162800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Тесты, используемые при диагностике ВИЧ-инфекции</a:t>
            </a:r>
            <a:endParaRPr 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8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13208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9900"/>
                </a:solidFill>
              </a:rPr>
              <a:t>Простые/быстрые тесты: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>
          <a:xfrm>
            <a:off x="516196" y="1630363"/>
            <a:ext cx="3967316" cy="1385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Инвазивные: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сследуемый материал -  </a:t>
            </a:r>
            <a:r>
              <a:rPr lang="ru-RU" altLang="ru-RU" sz="2000" b="1" dirty="0">
                <a:solidFill>
                  <a:srgbClr val="C00000"/>
                </a:solidFill>
              </a:rPr>
              <a:t>кровь, плазма, сыворотка </a:t>
            </a:r>
          </a:p>
        </p:txBody>
      </p:sp>
      <p:pic>
        <p:nvPicPr>
          <p:cNvPr id="15364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655" y="3573463"/>
            <a:ext cx="4049713" cy="2700337"/>
          </a:xfrm>
        </p:spPr>
      </p:pic>
      <p:pic>
        <p:nvPicPr>
          <p:cNvPr id="15365" name="Picture 2" descr="Вакутайнеры: вакуумные пробирки и иглы для забора крови BD Becton Dickinson Вакуумные системы для взятия венозной крови Vacu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5" y="3573464"/>
            <a:ext cx="3967316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8655" y="1630363"/>
            <a:ext cx="4049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Неинвазивные: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altLang="ru-RU" sz="2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сследуемый материал -  </a:t>
            </a:r>
            <a:r>
              <a:rPr lang="ru-RU" altLang="ru-RU" sz="2000" b="1" dirty="0">
                <a:solidFill>
                  <a:srgbClr val="C00000"/>
                </a:solidFill>
              </a:rPr>
              <a:t>околодесенная жидкость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87713" y="1196976"/>
            <a:ext cx="863600" cy="40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16725" y="1196975"/>
            <a:ext cx="431800" cy="43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4"/>
            <a:ext cx="9571703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9900"/>
                </a:solidFill>
                <a:latin typeface="Trebuchet MS" panose="020B0603020202020204" pitchFamily="34" charset="0"/>
                <a:cs typeface="Times New Roman" pitchFamily="18" charset="0"/>
              </a:rPr>
              <a:t>СКРИНИНГОВАЯ ЛАБОРАТОРИЯ</a:t>
            </a:r>
            <a:r>
              <a:rPr lang="ru-RU" sz="4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9346" y="715554"/>
            <a:ext cx="8365611" cy="24610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положительном результате анализ последовательно проводится ещё 2 раза.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получены два положительны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результата из трёх постановок, сыворотка считается первично-положительной.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сыворотка направляется в референс-лабораторию.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612" t="18024" r="82" b="6554"/>
          <a:stretch>
            <a:fillRect/>
          </a:stretch>
        </p:blipFill>
        <p:spPr bwMode="auto">
          <a:xfrm>
            <a:off x="3135086" y="2925264"/>
            <a:ext cx="6069875" cy="362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6" y="4739148"/>
            <a:ext cx="2098766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665" y="4354"/>
            <a:ext cx="879003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9900"/>
                </a:solidFill>
                <a:latin typeface="Trebuchet MS" panose="020B0603020202020204" pitchFamily="34" charset="0"/>
                <a:cs typeface="Times New Roman" pitchFamily="18" charset="0"/>
              </a:rPr>
              <a:t>РЕФЕРЕНС- ЛАБОРАТОРИЯ</a:t>
            </a:r>
            <a:r>
              <a:rPr lang="ru-RU" sz="4000" dirty="0">
                <a:solidFill>
                  <a:srgbClr val="009900"/>
                </a:solidFill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990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9347" y="958645"/>
            <a:ext cx="8365611" cy="28275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Сыворотка исследуется в другой тест-системе иного производителя.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получении отрицательного результата, он повторно исследуется в третьей тест-системе, которая отличается от первой и второй по составу антител, антигенов или формату тестов.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3429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553" y="3439886"/>
            <a:ext cx="5097463" cy="311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6" y="4739148"/>
            <a:ext cx="2098766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0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  <a:latin typeface="Trebuchet MS" panose="020B0603020202020204" pitchFamily="34" charset="0"/>
                <a:cs typeface="Times New Roman" pitchFamily="18" charset="0"/>
              </a:rPr>
              <a:t> РЕЗУЛЬТАТЫ                             РЕФЕРЕНС- ИССЛЕДОВАНИЯ</a:t>
            </a:r>
            <a:endParaRPr lang="ru-RU" dirty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207824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получении отрицательного результата (во второй и третьей тест-системах) выдаётся заключение об отсутствии антител к ВИЧ.</a:t>
            </a:r>
          </a:p>
          <a:p>
            <a:pPr lvl="0">
              <a:buClr>
                <a:srgbClr val="90C226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получении положительного результата (во второй или третьей тест-системе) сыворотку необходимо исследовать в иммунном или линейном блоте.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6" y="4739148"/>
            <a:ext cx="2098766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04" y="0"/>
            <a:ext cx="6447501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  <a:latin typeface="Trebuchet MS" panose="020B0603020202020204" pitchFamily="34" charset="0"/>
                <a:cs typeface="Times New Roman" pitchFamily="18" charset="0"/>
              </a:rPr>
              <a:t>ИММУНОБЛОТТИНГ</a:t>
            </a:r>
            <a:endParaRPr lang="ru-RU" dirty="0">
              <a:solidFill>
                <a:srgbClr val="009900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729" y="838202"/>
            <a:ext cx="9326739" cy="25907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стандарту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этим методом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подтверждают или отрицают положительный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ИФА.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Считается более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специфичным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хотя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более сложным.</a:t>
            </a:r>
          </a:p>
          <a:p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14875" b="11051"/>
          <a:stretch/>
        </p:blipFill>
        <p:spPr>
          <a:xfrm>
            <a:off x="2227007" y="2563318"/>
            <a:ext cx="5939946" cy="4214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4739148"/>
            <a:ext cx="2035277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38401" y="609600"/>
            <a:ext cx="6447501" cy="838200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009900"/>
                </a:solidFill>
                <a:latin typeface="Trebuchet MS" panose="020B0603020202020204" pitchFamily="34" charset="0"/>
                <a:ea typeface="+mj-ea"/>
                <a:cs typeface="Times New Roman" pitchFamily="18" charset="0"/>
              </a:rPr>
              <a:t>Интерпретация результата </a:t>
            </a:r>
            <a:endParaRPr lang="ru-RU" sz="3600" dirty="0">
              <a:solidFill>
                <a:srgbClr val="009900"/>
              </a:solidFill>
              <a:latin typeface="Trebuchet MS" panose="020B0603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test\Desktop\лена\бл.jpg"/>
          <p:cNvPicPr>
            <a:picLocks noChangeAspect="1" noChangeArrowheads="1"/>
          </p:cNvPicPr>
          <p:nvPr/>
        </p:nvPicPr>
        <p:blipFill>
          <a:blip r:embed="rId2"/>
          <a:srcRect t="8428"/>
          <a:stretch>
            <a:fillRect/>
          </a:stretch>
        </p:blipFill>
        <p:spPr bwMode="auto">
          <a:xfrm>
            <a:off x="1381205" y="1928802"/>
            <a:ext cx="393858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10380" y="1428737"/>
            <a:ext cx="2235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Рекомбинантный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1290" y="1428737"/>
            <a:ext cx="1369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Лизатный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8" b="10108"/>
          <a:stretch>
            <a:fillRect/>
          </a:stretch>
        </p:blipFill>
        <p:spPr>
          <a:xfrm>
            <a:off x="5870831" y="1928802"/>
            <a:ext cx="4040085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53125" y="6072206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Положительный результат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101" y="6072206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Отрицательный результат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711092" y="5072074"/>
            <a:ext cx="498907" cy="997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38480" y="5072074"/>
            <a:ext cx="615386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238480" y="5036331"/>
            <a:ext cx="6215236" cy="103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251280" y="4677938"/>
            <a:ext cx="2101878" cy="1344044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381752" y="3964785"/>
            <a:ext cx="795310" cy="203598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381752" y="3893347"/>
            <a:ext cx="2393538" cy="2107421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381639" y="3821909"/>
            <a:ext cx="1474964" cy="214315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" y="5072074"/>
            <a:ext cx="1540599" cy="17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6048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1714</TotalTime>
  <Words>441</Words>
  <Application>Microsoft Office PowerPoint</Application>
  <PresentationFormat>Широкоэкранный</PresentationFormat>
  <Paragraphs>84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«Анализ прогностической и эпидемиологической значимости в выявлении антигена р-24 при ранней диагностике  ВИЧ-инфекции»</vt:lpstr>
      <vt:lpstr>Презентация PowerPoint</vt:lpstr>
      <vt:lpstr>Тесты, используемые при диагностике ВИЧ-инфекции</vt:lpstr>
      <vt:lpstr>Простые/быстрые тесты:</vt:lpstr>
      <vt:lpstr>СКРИНИНГОВАЯ ЛАБОРАТОРИЯ </vt:lpstr>
      <vt:lpstr>РЕФЕРЕНС- ЛАБОРАТОРИЯ </vt:lpstr>
      <vt:lpstr> РЕЗУЛЬТАТЫ                             РЕФЕРЕНС- ИССЛЕДОВАНИЯ</vt:lpstr>
      <vt:lpstr>ИММУНОБЛОТТИНГ</vt:lpstr>
      <vt:lpstr>Презентация PowerPoint</vt:lpstr>
      <vt:lpstr>Презентация PowerPoint</vt:lpstr>
      <vt:lpstr>Исследование                        на р-24 антиген</vt:lpstr>
      <vt:lpstr> РАННИЕ МАРКЕРЫ ВИЧ</vt:lpstr>
      <vt:lpstr>Диагностическая  значимость выявления антигена р-24</vt:lpstr>
      <vt:lpstr>Прогностическая значимость выявления антигена р-24</vt:lpstr>
      <vt:lpstr>Эпидемиологическая значимость выявления  антигена р-24</vt:lpstr>
      <vt:lpstr>БЛАГОДАРЮ ЗА ВНИМАНИЕ   «Анализ прогностической и эпидемиологической значимости в выявлении антигена р-24 при ранней диагностике  ВИЧ-инфекции»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прогностической и эпидемиологической значимости в выявлении антигена р-24 при ранней диагностике  Вич-инфекции</dc:title>
  <dc:creator>Голованова Ольга Георгиевна</dc:creator>
  <cp:lastModifiedBy>Пользователь Windows</cp:lastModifiedBy>
  <cp:revision>77</cp:revision>
  <cp:lastPrinted>2018-09-27T07:02:18Z</cp:lastPrinted>
  <dcterms:created xsi:type="dcterms:W3CDTF">2018-08-29T09:46:11Z</dcterms:created>
  <dcterms:modified xsi:type="dcterms:W3CDTF">2018-11-22T16:59:18Z</dcterms:modified>
</cp:coreProperties>
</file>