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notesMasterIdLst>
    <p:notesMasterId r:id="rId20"/>
  </p:notesMasterIdLst>
  <p:sldIdLst>
    <p:sldId id="256" r:id="rId2"/>
    <p:sldId id="269" r:id="rId3"/>
    <p:sldId id="271" r:id="rId4"/>
    <p:sldId id="270" r:id="rId5"/>
    <p:sldId id="267" r:id="rId6"/>
    <p:sldId id="257" r:id="rId7"/>
    <p:sldId id="262" r:id="rId8"/>
    <p:sldId id="281" r:id="rId9"/>
    <p:sldId id="282" r:id="rId10"/>
    <p:sldId id="274" r:id="rId11"/>
    <p:sldId id="263" r:id="rId12"/>
    <p:sldId id="260" r:id="rId13"/>
    <p:sldId id="264" r:id="rId14"/>
    <p:sldId id="265" r:id="rId15"/>
    <p:sldId id="266" r:id="rId16"/>
    <p:sldId id="276" r:id="rId17"/>
    <p:sldId id="279" r:id="rId18"/>
    <p:sldId id="277" r:id="rId19"/>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0" clrIdx="0">
    <p:extLst>
      <p:ext uri="{19B8F6BF-5375-455C-9EA6-DF929625EA0E}">
        <p15:presenceInfo xmlns:p15="http://schemas.microsoft.com/office/powerpoint/2012/main" userId="Пользователь"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67" autoAdjust="0"/>
  </p:normalViewPr>
  <p:slideViewPr>
    <p:cSldViewPr snapToGrid="0">
      <p:cViewPr varScale="1">
        <p:scale>
          <a:sx n="52" d="100"/>
          <a:sy n="52" d="100"/>
        </p:scale>
        <p:origin x="144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55577427821516"/>
          <c:y val="0.19486111111111123"/>
          <c:w val="0.82655533683289584"/>
          <c:h val="0.49454870224555286"/>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Lbls>
            <c:dLbl>
              <c:idx val="0"/>
              <c:layout>
                <c:manualLayout>
                  <c:x val="3.2884158173318689E-2"/>
                  <c:y val="-2.148904411260824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7.2858271793795656E-2"/>
                  <c:y val="1.464605737697514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1820033234734698E-2"/>
                  <c:y val="7.7867283588468503E-8"/>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3138804091053694"/>
                      <c:h val="0.10845479850905954"/>
                    </c:manualLayout>
                  </c15:layout>
                </c:ext>
              </c:extLst>
            </c:dLbl>
            <c:dLbl>
              <c:idx val="3"/>
              <c:layout>
                <c:manualLayout>
                  <c:x val="2.6863615749609025E-2"/>
                  <c:y val="3.164526406508950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4.2727786539594005E-2"/>
                  <c:y val="7.542583281395841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8.9883365673737725E-2"/>
                  <c:y val="0.1038637132109398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9.2075642885292353E-2"/>
                  <c:y val="5.730411763362185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7.4537425192855708E-2"/>
                  <c:y val="-1.790753676050687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8"/>
              <c:layout>
                <c:manualLayout>
                  <c:x val="-9.6287405998497333E-2"/>
                  <c:y val="-3.378427834626089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8.0423235208512425E-2"/>
                  <c:y val="-3.1485324664524382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6.4564225617144019E-2"/>
                  <c:y val="-2.704836897630375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1454459614043878E-2"/>
                      <c:h val="0.10449914050092333"/>
                    </c:manualLayout>
                  </c15:layout>
                </c:ext>
              </c:extLst>
            </c:dLbl>
            <c:dLbl>
              <c:idx val="11"/>
              <c:layout>
                <c:manualLayout>
                  <c:x val="-8.7691088462183205E-3"/>
                  <c:y val="-4.2978088225216482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sysClr val="window" lastClr="FFFFFF"/>
              </a:solidFill>
              <a:ln w="28575">
                <a:solidFill>
                  <a:srgbClr val="0F6FC6">
                    <a:lumMod val="75000"/>
                  </a:srgb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1">
                        <a:lumMod val="75000"/>
                      </a:schemeClr>
                    </a:solidFill>
                    <a:latin typeface="+mn-lt"/>
                    <a:ea typeface="+mn-ea"/>
                    <a:cs typeface="+mn-cs"/>
                  </a:defRPr>
                </a:pPr>
                <a:endParaRPr lang="ru-RU"/>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EllipseCallout">
                    <a:avLst/>
                  </a:prstGeom>
                  <a:noFill/>
                  <a:ln>
                    <a:noFill/>
                  </a:ln>
                </c15:spPr>
              </c:ext>
            </c:extLst>
          </c:dLbls>
          <c:cat>
            <c:strRef>
              <c:f>Лист1!$F$40:$Q$40</c:f>
              <c:strCache>
                <c:ptCount val="12"/>
                <c:pt idx="0">
                  <c:v>Эндокринолог</c:v>
                </c:pt>
                <c:pt idx="1">
                  <c:v>Онколог</c:v>
                </c:pt>
                <c:pt idx="2">
                  <c:v>Уролог</c:v>
                </c:pt>
                <c:pt idx="3">
                  <c:v>Окулист</c:v>
                </c:pt>
                <c:pt idx="4">
                  <c:v>Гинеколог</c:v>
                </c:pt>
                <c:pt idx="5">
                  <c:v>Хирург</c:v>
                </c:pt>
                <c:pt idx="6">
                  <c:v>Фтизиатр</c:v>
                </c:pt>
                <c:pt idx="7">
                  <c:v>Дерматолог</c:v>
                </c:pt>
                <c:pt idx="8">
                  <c:v>Психиатр</c:v>
                </c:pt>
                <c:pt idx="9">
                  <c:v>Нарколог</c:v>
                </c:pt>
                <c:pt idx="10">
                  <c:v>ЛОР</c:v>
                </c:pt>
                <c:pt idx="11">
                  <c:v>Невролог</c:v>
                </c:pt>
              </c:strCache>
            </c:strRef>
          </c:cat>
          <c:val>
            <c:numRef>
              <c:f>Лист1!$F$41:$Q$41</c:f>
              <c:numCache>
                <c:formatCode>General</c:formatCode>
                <c:ptCount val="12"/>
                <c:pt idx="0">
                  <c:v>7</c:v>
                </c:pt>
                <c:pt idx="1">
                  <c:v>10</c:v>
                </c:pt>
                <c:pt idx="2">
                  <c:v>12</c:v>
                </c:pt>
                <c:pt idx="3">
                  <c:v>21</c:v>
                </c:pt>
                <c:pt idx="4">
                  <c:v>14</c:v>
                </c:pt>
                <c:pt idx="5">
                  <c:v>10</c:v>
                </c:pt>
                <c:pt idx="6">
                  <c:v>1</c:v>
                </c:pt>
                <c:pt idx="7">
                  <c:v>10</c:v>
                </c:pt>
                <c:pt idx="8">
                  <c:v>4</c:v>
                </c:pt>
                <c:pt idx="9">
                  <c:v>12</c:v>
                </c:pt>
                <c:pt idx="10">
                  <c:v>3</c:v>
                </c:pt>
                <c:pt idx="11">
                  <c:v>8</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cene3d>
              <a:camera prst="orthographicFront"/>
              <a:lightRig rig="threePt" dir="t"/>
            </a:scene3d>
            <a:sp3d>
              <a:bevelT/>
            </a:sp3d>
          </c:spPr>
          <c:explosion val="2"/>
          <c:dPt>
            <c:idx val="0"/>
            <c:bubble3D val="0"/>
            <c:spPr>
              <a:solidFill>
                <a:schemeClr val="accent1"/>
              </a:solidFill>
              <a:ln w="19050">
                <a:solidFill>
                  <a:schemeClr val="lt1"/>
                </a:solidFill>
              </a:ln>
              <a:effectLst/>
              <a:scene3d>
                <a:camera prst="orthographicFront"/>
                <a:lightRig rig="threePt" dir="t"/>
              </a:scene3d>
              <a:sp3d>
                <a:bevelT/>
              </a:sp3d>
            </c:spPr>
          </c:dPt>
          <c:dPt>
            <c:idx val="1"/>
            <c:bubble3D val="0"/>
            <c:spPr>
              <a:solidFill>
                <a:schemeClr val="accent2"/>
              </a:solidFill>
              <a:ln w="19050">
                <a:solidFill>
                  <a:schemeClr val="lt1"/>
                </a:solidFill>
              </a:ln>
              <a:effectLst/>
              <a:scene3d>
                <a:camera prst="orthographicFront"/>
                <a:lightRig rig="threePt" dir="t"/>
              </a:scene3d>
              <a:sp3d>
                <a:bevelT/>
              </a:sp3d>
            </c:spPr>
          </c:dPt>
          <c:dPt>
            <c:idx val="2"/>
            <c:bubble3D val="0"/>
            <c:spPr>
              <a:solidFill>
                <a:schemeClr val="accent3"/>
              </a:solidFill>
              <a:ln w="19050">
                <a:solidFill>
                  <a:schemeClr val="lt1"/>
                </a:solidFill>
              </a:ln>
              <a:effectLst/>
              <a:scene3d>
                <a:camera prst="orthographicFront"/>
                <a:lightRig rig="threePt" dir="t"/>
              </a:scene3d>
              <a:sp3d>
                <a:bevelT/>
              </a:sp3d>
            </c:spPr>
          </c:dPt>
          <c:dPt>
            <c:idx val="3"/>
            <c:bubble3D val="0"/>
            <c:spPr>
              <a:solidFill>
                <a:schemeClr val="accent4"/>
              </a:solidFill>
              <a:ln w="19050">
                <a:solidFill>
                  <a:schemeClr val="lt1"/>
                </a:solidFill>
              </a:ln>
              <a:effectLst/>
              <a:scene3d>
                <a:camera prst="orthographicFront"/>
                <a:lightRig rig="threePt" dir="t"/>
              </a:scene3d>
              <a:sp3d>
                <a:bevelT/>
              </a:sp3d>
            </c:spPr>
          </c:dPt>
          <c:dPt>
            <c:idx val="4"/>
            <c:bubble3D val="0"/>
            <c:spPr>
              <a:solidFill>
                <a:schemeClr val="accent5"/>
              </a:solidFill>
              <a:ln w="19050">
                <a:solidFill>
                  <a:schemeClr val="lt1"/>
                </a:solidFill>
              </a:ln>
              <a:effectLst/>
              <a:scene3d>
                <a:camera prst="orthographicFront"/>
                <a:lightRig rig="threePt" dir="t"/>
              </a:scene3d>
              <a:sp3d>
                <a:bevelT/>
              </a:sp3d>
            </c:spPr>
          </c:dPt>
          <c:dPt>
            <c:idx val="5"/>
            <c:bubble3D val="0"/>
            <c:spPr>
              <a:solidFill>
                <a:schemeClr val="accent6"/>
              </a:solidFill>
              <a:ln w="19050">
                <a:solidFill>
                  <a:schemeClr val="lt1"/>
                </a:solidFill>
              </a:ln>
              <a:effectLst/>
              <a:scene3d>
                <a:camera prst="orthographicFront"/>
                <a:lightRig rig="threePt" dir="t"/>
              </a:scene3d>
              <a:sp3d>
                <a:bevelT/>
              </a:sp3d>
            </c:spPr>
          </c:dPt>
          <c:dPt>
            <c:idx val="6"/>
            <c:bubble3D val="0"/>
            <c:spPr>
              <a:solidFill>
                <a:schemeClr val="accent1">
                  <a:lumMod val="60000"/>
                </a:schemeClr>
              </a:solidFill>
              <a:ln w="19050">
                <a:solidFill>
                  <a:schemeClr val="lt1"/>
                </a:solidFill>
              </a:ln>
              <a:effectLst/>
              <a:scene3d>
                <a:camera prst="orthographicFront"/>
                <a:lightRig rig="threePt" dir="t"/>
              </a:scene3d>
              <a:sp3d>
                <a:bevelT/>
              </a:sp3d>
            </c:spPr>
          </c:dPt>
          <c:dPt>
            <c:idx val="7"/>
            <c:bubble3D val="0"/>
            <c:spPr>
              <a:solidFill>
                <a:schemeClr val="accent2">
                  <a:lumMod val="60000"/>
                </a:schemeClr>
              </a:solidFill>
              <a:ln w="19050">
                <a:solidFill>
                  <a:schemeClr val="lt1"/>
                </a:solidFill>
              </a:ln>
              <a:effectLst/>
              <a:scene3d>
                <a:camera prst="orthographicFront"/>
                <a:lightRig rig="threePt" dir="t"/>
              </a:scene3d>
              <a:sp3d>
                <a:bevelT/>
              </a:sp3d>
            </c:spPr>
          </c:dPt>
          <c:dLbls>
            <c:dLbl>
              <c:idx val="0"/>
              <c:layout>
                <c:manualLayout>
                  <c:x val="4.1243466147983979E-2"/>
                  <c:y val="1.198351521227052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035589441783832"/>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24591719337649595"/>
                  <c:y val="-1.132320458275461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4275344426626332"/>
                  <c:y val="-0.1531601043679037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7.0049796121187891E-2"/>
                  <c:y val="-0.1996833108701942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2179706022581213"/>
                  <c:y val="2.2768678903313983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7924087665910075E-2"/>
                      <c:h val="0.11106340770409813"/>
                    </c:manualLayout>
                  </c15:layout>
                </c:ext>
              </c:extLst>
            </c:dLbl>
            <c:dLbl>
              <c:idx val="6"/>
              <c:layout>
                <c:manualLayout>
                  <c:x val="0.12475611238734545"/>
                  <c:y val="8.422323241602372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0.1123917378383649"/>
                  <c:y val="0.25884387203078435"/>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sysClr val="window" lastClr="FFFFFF"/>
              </a:solidFill>
              <a:ln w="28575">
                <a:solidFill>
                  <a:srgbClr val="009DD9">
                    <a:lumMod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accent1">
                        <a:lumMod val="75000"/>
                      </a:schemeClr>
                    </a:solidFill>
                    <a:latin typeface="+mn-lt"/>
                    <a:ea typeface="+mn-ea"/>
                    <a:cs typeface="+mn-cs"/>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Лист1!$B$61:$I$61</c:f>
              <c:strCache>
                <c:ptCount val="8"/>
                <c:pt idx="0">
                  <c:v>Эндокринные заболевания</c:v>
                </c:pt>
                <c:pt idx="1">
                  <c:v>Заб-ния нервной системы</c:v>
                </c:pt>
                <c:pt idx="2">
                  <c:v>Заболевания легких</c:v>
                </c:pt>
                <c:pt idx="3">
                  <c:v>Заболевания почек</c:v>
                </c:pt>
                <c:pt idx="4">
                  <c:v>Заболевани ЖКТ</c:v>
                </c:pt>
                <c:pt idx="5">
                  <c:v>ССЗ</c:v>
                </c:pt>
                <c:pt idx="6">
                  <c:v>Заб-ния опорно-двигательного аппарата</c:v>
                </c:pt>
                <c:pt idx="7">
                  <c:v>Заболевания крови</c:v>
                </c:pt>
              </c:strCache>
            </c:strRef>
          </c:cat>
          <c:val>
            <c:numRef>
              <c:f>Лист1!$B$62:$I$62</c:f>
              <c:numCache>
                <c:formatCode>General</c:formatCode>
                <c:ptCount val="8"/>
                <c:pt idx="0">
                  <c:v>135</c:v>
                </c:pt>
                <c:pt idx="1">
                  <c:v>18</c:v>
                </c:pt>
                <c:pt idx="2">
                  <c:v>25</c:v>
                </c:pt>
                <c:pt idx="3">
                  <c:v>51</c:v>
                </c:pt>
                <c:pt idx="4">
                  <c:v>38</c:v>
                </c:pt>
                <c:pt idx="5">
                  <c:v>168</c:v>
                </c:pt>
                <c:pt idx="6">
                  <c:v>37</c:v>
                </c:pt>
                <c:pt idx="7">
                  <c:v>7</c:v>
                </c:pt>
              </c:numCache>
            </c:numRef>
          </c:val>
        </c:ser>
        <c:dLbls>
          <c:showLegendKey val="0"/>
          <c:showVal val="0"/>
          <c:showCatName val="0"/>
          <c:showSerName val="0"/>
          <c:showPercent val="0"/>
          <c:showBubbleSize val="0"/>
          <c:showLeaderLines val="0"/>
        </c:dLbls>
        <c:firstSliceAng val="56"/>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0.84834</cdr:x>
      <cdr:y>0.58767</cdr:y>
    </cdr:from>
    <cdr:to>
      <cdr:x>0.96266</cdr:x>
      <cdr:y>0.88629</cdr:y>
    </cdr:to>
    <cdr:sp macro="" textlink="">
      <cdr:nvSpPr>
        <cdr:cNvPr id="2" name="TextBox 1"/>
        <cdr:cNvSpPr txBox="1"/>
      </cdr:nvSpPr>
      <cdr:spPr>
        <a:xfrm xmlns:a="http://schemas.openxmlformats.org/drawingml/2006/main">
          <a:off x="10026554" y="3773516"/>
          <a:ext cx="1351128" cy="19175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ru-RU" sz="1800" b="1" dirty="0">
            <a:solidFill>
              <a:schemeClr val="accent1">
                <a:lumMod val="75000"/>
              </a:schemeClr>
            </a:solidFill>
          </a:endParaRPr>
        </a:p>
      </cdr:txBody>
    </cdr:sp>
  </cdr:relSizeAnchor>
  <cdr:relSizeAnchor xmlns:cdr="http://schemas.openxmlformats.org/drawingml/2006/chartDrawing">
    <cdr:from>
      <cdr:x>0.4846</cdr:x>
      <cdr:y>0.37512</cdr:y>
    </cdr:from>
    <cdr:to>
      <cdr:x>0.61624</cdr:x>
      <cdr:y>0.51328</cdr:y>
    </cdr:to>
    <cdr:sp macro="" textlink="">
      <cdr:nvSpPr>
        <cdr:cNvPr id="3" name="Скругленный прямоугольник 2"/>
        <cdr:cNvSpPr/>
      </cdr:nvSpPr>
      <cdr:spPr>
        <a:xfrm xmlns:a="http://schemas.openxmlformats.org/drawingml/2006/main">
          <a:off x="5727510" y="2408741"/>
          <a:ext cx="1555844" cy="887103"/>
        </a:xfrm>
        <a:prstGeom xmlns:a="http://schemas.openxmlformats.org/drawingml/2006/main" prst="round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ru-RU" sz="2000" b="1" dirty="0" smtClean="0">
              <a:solidFill>
                <a:schemeClr val="bg1"/>
              </a:solidFill>
            </a:rPr>
            <a:t>Всего 108 человек</a:t>
          </a:r>
        </a:p>
        <a:p xmlns:a="http://schemas.openxmlformats.org/drawingml/2006/main">
          <a:endParaRPr lang="ru-RU"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4973" cy="497520"/>
          </a:xfrm>
          <a:prstGeom prst="rect">
            <a:avLst/>
          </a:prstGeom>
        </p:spPr>
        <p:txBody>
          <a:bodyPr vert="horz" lIns="91257" tIns="45629" rIns="91257" bIns="45629" rtlCol="0"/>
          <a:lstStyle>
            <a:lvl1pPr algn="l">
              <a:defRPr sz="1200"/>
            </a:lvl1pPr>
          </a:lstStyle>
          <a:p>
            <a:endParaRPr lang="ru-RU"/>
          </a:p>
        </p:txBody>
      </p:sp>
      <p:sp>
        <p:nvSpPr>
          <p:cNvPr id="3" name="Дата 2"/>
          <p:cNvSpPr>
            <a:spLocks noGrp="1"/>
          </p:cNvSpPr>
          <p:nvPr>
            <p:ph type="dt" idx="1"/>
          </p:nvPr>
        </p:nvSpPr>
        <p:spPr>
          <a:xfrm>
            <a:off x="3851118" y="1"/>
            <a:ext cx="2944972" cy="497520"/>
          </a:xfrm>
          <a:prstGeom prst="rect">
            <a:avLst/>
          </a:prstGeom>
        </p:spPr>
        <p:txBody>
          <a:bodyPr vert="horz" lIns="91257" tIns="45629" rIns="91257" bIns="45629" rtlCol="0"/>
          <a:lstStyle>
            <a:lvl1pPr algn="r">
              <a:defRPr sz="1200"/>
            </a:lvl1pPr>
          </a:lstStyle>
          <a:p>
            <a:fld id="{B771975C-5858-4018-B98A-C59D3E6E5C42}" type="datetimeFigureOut">
              <a:rPr lang="ru-RU" smtClean="0"/>
              <a:t>29.10.2018</a:t>
            </a:fld>
            <a:endParaRPr lang="ru-RU"/>
          </a:p>
        </p:txBody>
      </p:sp>
      <p:sp>
        <p:nvSpPr>
          <p:cNvPr id="4" name="Образ слайда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257" tIns="45629" rIns="91257" bIns="45629" rtlCol="0" anchor="ctr"/>
          <a:lstStyle/>
          <a:p>
            <a:endParaRPr lang="ru-RU"/>
          </a:p>
        </p:txBody>
      </p:sp>
      <p:sp>
        <p:nvSpPr>
          <p:cNvPr id="5" name="Заметки 4"/>
          <p:cNvSpPr>
            <a:spLocks noGrp="1"/>
          </p:cNvSpPr>
          <p:nvPr>
            <p:ph type="body" sz="quarter" idx="3"/>
          </p:nvPr>
        </p:nvSpPr>
        <p:spPr>
          <a:xfrm>
            <a:off x="679610" y="4777145"/>
            <a:ext cx="5438456" cy="3908861"/>
          </a:xfrm>
          <a:prstGeom prst="rect">
            <a:avLst/>
          </a:prstGeom>
        </p:spPr>
        <p:txBody>
          <a:bodyPr vert="horz" lIns="91257" tIns="45629" rIns="91257" bIns="45629"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118"/>
            <a:ext cx="2944973" cy="497520"/>
          </a:xfrm>
          <a:prstGeom prst="rect">
            <a:avLst/>
          </a:prstGeom>
        </p:spPr>
        <p:txBody>
          <a:bodyPr vert="horz" lIns="91257" tIns="45629" rIns="91257" bIns="45629" rtlCol="0" anchor="b"/>
          <a:lstStyle>
            <a:lvl1pPr algn="l">
              <a:defRPr sz="1200"/>
            </a:lvl1pPr>
          </a:lstStyle>
          <a:p>
            <a:endParaRPr lang="ru-RU"/>
          </a:p>
        </p:txBody>
      </p:sp>
      <p:sp>
        <p:nvSpPr>
          <p:cNvPr id="7" name="Номер слайда 6"/>
          <p:cNvSpPr>
            <a:spLocks noGrp="1"/>
          </p:cNvSpPr>
          <p:nvPr>
            <p:ph type="sldNum" sz="quarter" idx="5"/>
          </p:nvPr>
        </p:nvSpPr>
        <p:spPr>
          <a:xfrm>
            <a:off x="3851118" y="9429118"/>
            <a:ext cx="2944972" cy="497520"/>
          </a:xfrm>
          <a:prstGeom prst="rect">
            <a:avLst/>
          </a:prstGeom>
        </p:spPr>
        <p:txBody>
          <a:bodyPr vert="horz" lIns="91257" tIns="45629" rIns="91257" bIns="45629" rtlCol="0" anchor="b"/>
          <a:lstStyle>
            <a:lvl1pPr algn="r">
              <a:defRPr sz="1200"/>
            </a:lvl1pPr>
          </a:lstStyle>
          <a:p>
            <a:fld id="{8F17842D-9B03-4AAC-A7EC-B615B3DEAD02}" type="slidenum">
              <a:rPr lang="ru-RU" smtClean="0"/>
              <a:t>‹#›</a:t>
            </a:fld>
            <a:endParaRPr lang="ru-RU"/>
          </a:p>
        </p:txBody>
      </p:sp>
    </p:spTree>
    <p:extLst>
      <p:ext uri="{BB962C8B-B14F-4D97-AF65-F5344CB8AC3E}">
        <p14:creationId xmlns:p14="http://schemas.microsoft.com/office/powerpoint/2010/main" val="2481948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Добрый день уважаемые коллеги! Тема моей презентации </a:t>
            </a:r>
          </a:p>
          <a:p>
            <a:r>
              <a:rPr lang="ru-RU" dirty="0"/>
              <a:t>«Особенности ведения диспансерного наблюдения</a:t>
            </a:r>
          </a:p>
          <a:p>
            <a:r>
              <a:rPr lang="ru-RU" dirty="0"/>
              <a:t> больных с хроническими неинфекционными заболеваниями» или как вести учет диспансерных пациентов эффективно.</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a:t>
            </a:fld>
            <a:endParaRPr lang="ru-RU"/>
          </a:p>
        </p:txBody>
      </p:sp>
    </p:spTree>
    <p:extLst>
      <p:ext uri="{BB962C8B-B14F-4D97-AF65-F5344CB8AC3E}">
        <p14:creationId xmlns:p14="http://schemas.microsoft.com/office/powerpoint/2010/main" val="75294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Население 102 участка составляет 2238 человек, </a:t>
            </a:r>
          </a:p>
          <a:p>
            <a:r>
              <a:rPr lang="ru-RU" dirty="0"/>
              <a:t>Из них 1073 мужчин и 1165 женщин</a:t>
            </a:r>
          </a:p>
          <a:p>
            <a:r>
              <a:rPr lang="ru-RU" dirty="0"/>
              <a:t>Состоящих на диспансерном наблюдении 627 человек, из них 255 трудоспособного возраста.</a:t>
            </a:r>
          </a:p>
          <a:p>
            <a:r>
              <a:rPr lang="ru-RU" dirty="0"/>
              <a:t>Территориальных льготников 153 человека, федеральных 38. </a:t>
            </a:r>
          </a:p>
          <a:p>
            <a:pPr defTabSz="912571"/>
            <a:r>
              <a:rPr lang="ru-RU" dirty="0"/>
              <a:t>Федеральную льготу определяет Закон РФ «О государственной социальной помощи»</a:t>
            </a:r>
          </a:p>
          <a:p>
            <a:r>
              <a:rPr lang="ru-RU" dirty="0"/>
              <a:t>Территориальная льгота предоставляется отдельным категориям заболеваний и групп населения согласно Постановлению Правительства Самарской области от 27.11.2013 N 674"Об утверждении государственной программы Самарской области "Развитие здравоохранения в Самарской области" на 2014 - 2019 годы» </a:t>
            </a:r>
          </a:p>
        </p:txBody>
      </p:sp>
      <p:sp>
        <p:nvSpPr>
          <p:cNvPr id="4" name="Номер слайда 3"/>
          <p:cNvSpPr>
            <a:spLocks noGrp="1"/>
          </p:cNvSpPr>
          <p:nvPr>
            <p:ph type="sldNum" sz="quarter" idx="10"/>
          </p:nvPr>
        </p:nvSpPr>
        <p:spPr/>
        <p:txBody>
          <a:bodyPr/>
          <a:lstStyle/>
          <a:p>
            <a:fld id="{8F17842D-9B03-4AAC-A7EC-B615B3DEAD02}" type="slidenum">
              <a:rPr lang="ru-RU" smtClean="0"/>
              <a:t>10</a:t>
            </a:fld>
            <a:endParaRPr lang="ru-RU"/>
          </a:p>
        </p:txBody>
      </p:sp>
    </p:spTree>
    <p:extLst>
      <p:ext uri="{BB962C8B-B14F-4D97-AF65-F5344CB8AC3E}">
        <p14:creationId xmlns:p14="http://schemas.microsoft.com/office/powerpoint/2010/main" val="9378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Часть пациентов терапевтического участка 102 состоят на учете у врачей-специалистов, таких как </a:t>
            </a:r>
          </a:p>
          <a:p>
            <a:r>
              <a:rPr lang="ru-RU" dirty="0"/>
              <a:t>- Невролог, эндокринолог, онколог, уролог, окулист, гинеколог, хирург, фтизиатр, дерматолог, психиатр, нарколог, лор, невролог. Всего таких пациентов 108 человек. На учете у эндокринолога всего 6 % от указан числа пациентов. Дело в том, что у эндокринолога состоят на учете пациенты с 1 типом диабета. </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11</a:t>
            </a:fld>
            <a:endParaRPr lang="ru-RU"/>
          </a:p>
        </p:txBody>
      </p:sp>
    </p:spTree>
    <p:extLst>
      <p:ext uri="{BB962C8B-B14F-4D97-AF65-F5344CB8AC3E}">
        <p14:creationId xmlns:p14="http://schemas.microsoft.com/office/powerpoint/2010/main" val="222402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Тогда как на терапевтическом учете пациентов с сахарным диабетом 2 типа состоят 28% .На моем участке большую часть пациентов, состоящих на диспансерном учете составляет так называемая группа с сердечно-сосудистыми заболеваниями, на втором месте группа с эндокринологическими заболеваниями. Остальные группы пациентов составляют наименьший процент.</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12</a:t>
            </a:fld>
            <a:endParaRPr lang="ru-RU"/>
          </a:p>
        </p:txBody>
      </p:sp>
    </p:spTree>
    <p:extLst>
      <p:ext uri="{BB962C8B-B14F-4D97-AF65-F5344CB8AC3E}">
        <p14:creationId xmlns:p14="http://schemas.microsoft.com/office/powerpoint/2010/main" val="41773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Существенную роль  в диспансерном наблюдении за больными с ХНИЗ играет медицинская сестра. Она </a:t>
            </a:r>
          </a:p>
          <a:p>
            <a:r>
              <a:rPr lang="ru-RU" dirty="0"/>
              <a:t>- активно приглашает пациентов на диспансерный осмотр, ведет контроль за явкой</a:t>
            </a:r>
          </a:p>
          <a:p>
            <a:r>
              <a:rPr lang="ru-RU" dirty="0"/>
              <a:t>- выполняет назначения врача и ведет контроль за выполнением врачебных назначений пациентом</a:t>
            </a:r>
          </a:p>
          <a:p>
            <a:r>
              <a:rPr lang="ru-RU" dirty="0"/>
              <a:t>- ведет картотеку и учетные документа участка.</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13</a:t>
            </a:fld>
            <a:endParaRPr lang="ru-RU"/>
          </a:p>
        </p:txBody>
      </p:sp>
    </p:spTree>
    <p:extLst>
      <p:ext uri="{BB962C8B-B14F-4D97-AF65-F5344CB8AC3E}">
        <p14:creationId xmlns:p14="http://schemas.microsoft.com/office/powerpoint/2010/main" val="125117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Медицинская документация по учету и контролю диспансерных больных. Это амбулаторная карта пациента, контрольная карта диспансерного наблюдения, эпикриз, и заполняемый по итогам каждого года и электронный журнал учета.</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14</a:t>
            </a:fld>
            <a:endParaRPr lang="ru-RU"/>
          </a:p>
        </p:txBody>
      </p:sp>
    </p:spTree>
    <p:extLst>
      <p:ext uri="{BB962C8B-B14F-4D97-AF65-F5344CB8AC3E}">
        <p14:creationId xmlns:p14="http://schemas.microsoft.com/office/powerpoint/2010/main" val="3104456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Незаменимым помощником в работе по ведению и учету диспансерных больных стал электронный журнал. На базе стандартной офисной программы Майкрософта </a:t>
            </a:r>
            <a:r>
              <a:rPr lang="ru-RU" dirty="0" err="1"/>
              <a:t>Эксель</a:t>
            </a:r>
            <a:r>
              <a:rPr lang="ru-RU" dirty="0"/>
              <a:t> мной был создан данный журнал и активно применяется последние полтора года. «Контрольная карта диспансерного наблюдения» 030у, или как мы попросту ее называем «тридцатка», послужила базой для создания формы журнала. Итак, возможности нашей «Тридцатки» расширились. Теперь это не стандартная форма, а полноценный живой партнер и помощник, который всегда под рукой, данные его всегда актуальны, готов принять и обработать важную информацию, контроль и составление отчетности позволяет сделать быстро, точно и оперативно.</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15</a:t>
            </a:fld>
            <a:endParaRPr lang="ru-RU"/>
          </a:p>
        </p:txBody>
      </p:sp>
    </p:spTree>
    <p:extLst>
      <p:ext uri="{BB962C8B-B14F-4D97-AF65-F5344CB8AC3E}">
        <p14:creationId xmlns:p14="http://schemas.microsoft.com/office/powerpoint/2010/main" val="863399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Предлагаю посмотреть небольшой обзор электронного журнала</a:t>
            </a:r>
            <a:r>
              <a:rPr lang="ru-RU" dirty="0" smtClean="0"/>
              <a:t>.</a:t>
            </a:r>
          </a:p>
          <a:p>
            <a:r>
              <a:rPr lang="ru-RU" dirty="0" smtClean="0"/>
              <a:t>Это его общий вид. И теперь посмотрим на него более детально. В левом верхнем углу мы видим ячейки разного цвета. Каждая ячейка это группы пациентов по нозологии. Каждую группу мы можем отсортировать по отдельности. Здесь у нас представлена группа ИБС.  У некоторых пациентов, как вы заметили нозологий несколько. В соответствии с этим составляется индивидуальный план обследований на год.   Имея графу дата последнего посещения, мы можем запланировать прием диспансерных пациентов на неделю месяц или же год.   Также</a:t>
            </a:r>
            <a:r>
              <a:rPr lang="ru-RU" baseline="0" dirty="0" smtClean="0"/>
              <a:t> при выезде на участок, мы можем запланировать посещение пациентов по улицам, например улица аэродромная. При планировании посещения мы видим что пациентка давно не обследовалась. Мы приглашаем ее на прием с целью проведения обследования. Красным цветом мы выделяем в журнале пациентов которые умерли, сняты с учета по выздоровлению, или же в связи со сменой места жительства. На данный момент на моем участке умерло 6 человек. Всех их здесь мы можем увидеть. Сняты с учета 4 человека. В конце года при составлении отчета все эти пациенты будут удалены из журнала. При составлении отчета мы легко можем подсчитать впервые выявленных пациентов, их на моем участке на данный момент 20 человек. Также мы увидим сколько пациентов с ОНМК, с перенесенным инфарктом миокарда, пациентов с онкологическими заболеваниями. Ведение диспансерного журнала это каждодневный труд участковой медсестры. Но на его заполнение мы тратим минимум своего времени. Когда пациент приходит на прием и приносит нам пройденные обследования. Мы быстро находим его с помощью поисковика в журнале и вносим его данные. Таким образом мы экономим время на поиске «тридцатки» в бумажном варианте. А если нозологий у пациента 4, то искать нам нужно четыре тридцатки. Но при внедрении в поликлинику проекта «Бережливая поликлиника» мы не можем себе позволить терять много времени на приеме. </a:t>
            </a:r>
            <a:r>
              <a:rPr lang="ru-RU" dirty="0" smtClean="0"/>
              <a:t>На </a:t>
            </a:r>
            <a:r>
              <a:rPr lang="ru-RU" dirty="0" smtClean="0"/>
              <a:t>самом деле здесь показана </a:t>
            </a:r>
            <a:r>
              <a:rPr lang="ru-RU" dirty="0" smtClean="0"/>
              <a:t>малая </a:t>
            </a:r>
            <a:r>
              <a:rPr lang="ru-RU" dirty="0" smtClean="0"/>
              <a:t>часть того что можно делать в электронном </a:t>
            </a:r>
            <a:r>
              <a:rPr lang="ru-RU" dirty="0" smtClean="0"/>
              <a:t>журнале. Использование сортировки позволяет нам составлять планы на </a:t>
            </a:r>
            <a:r>
              <a:rPr lang="ru-RU" dirty="0" err="1" smtClean="0"/>
              <a:t>флюороосмотры</a:t>
            </a:r>
            <a:r>
              <a:rPr lang="ru-RU" dirty="0" smtClean="0"/>
              <a:t>,</a:t>
            </a:r>
            <a:r>
              <a:rPr lang="ru-RU" baseline="0" dirty="0" smtClean="0"/>
              <a:t> прохождение ФГДС у пациентов с язвенной болезнью, Легко пересчитать мужчин и женщин, трудоспособных и нетрудоспособных пациентов. С помощью фильтра мы без труда составим группы пациентов по заболеваниям и пригласим пациентов на плановые </a:t>
            </a:r>
            <a:r>
              <a:rPr lang="ru-RU" baseline="0" dirty="0" err="1" smtClean="0"/>
              <a:t>госпитазизации</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16</a:t>
            </a:fld>
            <a:endParaRPr lang="ru-RU"/>
          </a:p>
        </p:txBody>
      </p:sp>
    </p:spTree>
    <p:extLst>
      <p:ext uri="{BB962C8B-B14F-4D97-AF65-F5344CB8AC3E}">
        <p14:creationId xmlns:p14="http://schemas.microsoft.com/office/powerpoint/2010/main" val="3386244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Делая выводы , я пришла к тому, что систематизированный подход, оперативность, применение современных  методов учета и контроля позволяет нам улучшить качество работы по ведению диспансерного наблюдения, а следовательно позволит сохранять здоровье</a:t>
            </a:r>
            <a:r>
              <a:rPr lang="ru-RU" baseline="0" dirty="0" smtClean="0"/>
              <a:t> наших пациентов, уменьшить количество госпитализаций в экстренном порядке, вызовов СМП, осложнений заболеваний, снизить предотвратимую смертность и повысить качество и продолжительность жизни.</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17</a:t>
            </a:fld>
            <a:endParaRPr lang="ru-RU"/>
          </a:p>
        </p:txBody>
      </p:sp>
    </p:spTree>
    <p:extLst>
      <p:ext uri="{BB962C8B-B14F-4D97-AF65-F5344CB8AC3E}">
        <p14:creationId xmlns:p14="http://schemas.microsoft.com/office/powerpoint/2010/main" val="257987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Уважаемые коллеги, если у вас есть ко мне вопросы задавайте пожалуйста.</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18</a:t>
            </a:fld>
            <a:endParaRPr lang="ru-RU"/>
          </a:p>
        </p:txBody>
      </p:sp>
    </p:spTree>
    <p:extLst>
      <p:ext uri="{BB962C8B-B14F-4D97-AF65-F5344CB8AC3E}">
        <p14:creationId xmlns:p14="http://schemas.microsoft.com/office/powerpoint/2010/main" val="103608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Диспансерное наблюдение – это динамическое наблюдение, обследование </a:t>
            </a:r>
          </a:p>
          <a:p>
            <a:r>
              <a:rPr lang="ru-RU" dirty="0"/>
              <a:t>необходимые для предупреждения осложнений, обострений и иных патологических состояний </a:t>
            </a:r>
          </a:p>
          <a:p>
            <a:r>
              <a:rPr lang="ru-RU" dirty="0"/>
              <a:t>больных с хроническими заболеваниями.</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2</a:t>
            </a:fld>
            <a:endParaRPr lang="ru-RU"/>
          </a:p>
        </p:txBody>
      </p:sp>
    </p:spTree>
    <p:extLst>
      <p:ext uri="{BB962C8B-B14F-4D97-AF65-F5344CB8AC3E}">
        <p14:creationId xmlns:p14="http://schemas.microsoft.com/office/powerpoint/2010/main" val="407553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Нормативная база, используемая для ведения диспансерного наблюдения:</a:t>
            </a:r>
          </a:p>
          <a:p>
            <a:pPr marL="171107" indent="-171107">
              <a:buFontTx/>
              <a:buChar char="-"/>
            </a:pPr>
            <a:r>
              <a:rPr lang="ru-RU" dirty="0"/>
              <a:t>Федеральный закон «Об основах охраны здоровья граждан РФ»</a:t>
            </a:r>
          </a:p>
          <a:p>
            <a:pPr marL="171107" indent="-171107">
              <a:buFontTx/>
              <a:buChar char="-"/>
            </a:pPr>
            <a:r>
              <a:rPr lang="ru-RU" dirty="0"/>
              <a:t>Приказы </a:t>
            </a:r>
            <a:r>
              <a:rPr lang="ru-RU" dirty="0" err="1"/>
              <a:t>Миндрава</a:t>
            </a:r>
            <a:r>
              <a:rPr lang="ru-RU" dirty="0"/>
              <a:t> России «Об утверждении порядка проведения диспансерного наблюдения» и приказ «О порядке проведения всеобщей диспансеризации»</a:t>
            </a:r>
          </a:p>
          <a:p>
            <a:r>
              <a:rPr lang="ru-RU" dirty="0"/>
              <a:t>- стандарты оказания первичной медико-санитарной помощи.</a:t>
            </a:r>
          </a:p>
          <a:p>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3</a:t>
            </a:fld>
            <a:endParaRPr lang="ru-RU" dirty="0"/>
          </a:p>
        </p:txBody>
      </p:sp>
    </p:spTree>
    <p:extLst>
      <p:ext uri="{BB962C8B-B14F-4D97-AF65-F5344CB8AC3E}">
        <p14:creationId xmlns:p14="http://schemas.microsoft.com/office/powerpoint/2010/main" val="282081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Основной документ  - 1344 н - приказ, который регламентирует:</a:t>
            </a:r>
          </a:p>
          <a:p>
            <a:r>
              <a:rPr lang="ru-RU" dirty="0"/>
              <a:t>-Перечень заболеваний,</a:t>
            </a:r>
          </a:p>
          <a:p>
            <a:r>
              <a:rPr lang="ru-RU" dirty="0"/>
              <a:t>-Периодичность осмотров, длительность наблюдения и основание для прекращения </a:t>
            </a:r>
          </a:p>
          <a:p>
            <a:r>
              <a:rPr lang="ru-RU" dirty="0"/>
              <a:t>диспансерного наблюдения, учет пациентов</a:t>
            </a:r>
          </a:p>
          <a:p>
            <a:r>
              <a:rPr lang="ru-RU" dirty="0"/>
              <a:t>-критерии эффективности диспансерного наблюдения</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4</a:t>
            </a:fld>
            <a:endParaRPr lang="ru-RU" dirty="0"/>
          </a:p>
        </p:txBody>
      </p:sp>
    </p:spTree>
    <p:extLst>
      <p:ext uri="{BB962C8B-B14F-4D97-AF65-F5344CB8AC3E}">
        <p14:creationId xmlns:p14="http://schemas.microsoft.com/office/powerpoint/2010/main" val="404647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Цели диспансерного наблюдения складываются из критериев эффективности диспансерного наблюдения:</a:t>
            </a:r>
          </a:p>
          <a:p>
            <a:r>
              <a:rPr lang="ru-RU" dirty="0"/>
              <a:t>1.уменьшение числа случаев и количества дней временной нетрудоспособности;</a:t>
            </a:r>
          </a:p>
          <a:p>
            <a:r>
              <a:rPr lang="ru-RU" dirty="0"/>
              <a:t>2.уменьшение числа госпитализаций, в том числе по экстренным медицинским показаниям, </a:t>
            </a:r>
          </a:p>
          <a:p>
            <a:r>
              <a:rPr lang="ru-RU" dirty="0"/>
              <a:t>3.отсутствие увеличения или сокращение числа случаев инвалидности;</a:t>
            </a:r>
          </a:p>
          <a:p>
            <a:r>
              <a:rPr lang="ru-RU" dirty="0"/>
              <a:t>4.снижение показателей предотвратимой смертности, </a:t>
            </a:r>
          </a:p>
          <a:p>
            <a:r>
              <a:rPr lang="ru-RU" dirty="0"/>
              <a:t>5.уменьшение частоты обострений хронических заболеваний;</a:t>
            </a:r>
          </a:p>
          <a:p>
            <a:r>
              <a:rPr lang="ru-RU" dirty="0"/>
              <a:t>6.снижение числа вызовов скорой медицинской помощи.</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5</a:t>
            </a:fld>
            <a:endParaRPr lang="ru-RU" dirty="0"/>
          </a:p>
        </p:txBody>
      </p:sp>
    </p:spTree>
    <p:extLst>
      <p:ext uri="{BB962C8B-B14F-4D97-AF65-F5344CB8AC3E}">
        <p14:creationId xmlns:p14="http://schemas.microsoft.com/office/powerpoint/2010/main" val="227305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Заболевания, подлежащие диспансерному наблюдению</a:t>
            </a:r>
          </a:p>
          <a:p>
            <a:r>
              <a:rPr lang="ru-RU" dirty="0"/>
              <a:t> - это заболевания сердечно-сосудистой системы, заболевания органов дыхания, неврологические заболевания, заболевания желудочно-кишечного тракта, мочевыделительной системы, опорно-двигательного аппарата, эндокринной системы и заболевания крови.</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6</a:t>
            </a:fld>
            <a:endParaRPr lang="ru-RU"/>
          </a:p>
        </p:txBody>
      </p:sp>
    </p:spTree>
    <p:extLst>
      <p:ext uri="{BB962C8B-B14F-4D97-AF65-F5344CB8AC3E}">
        <p14:creationId xmlns:p14="http://schemas.microsoft.com/office/powerpoint/2010/main" val="260203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Сергиевской ЦРБ  диспансерное наблюдение осуществляют :</a:t>
            </a:r>
          </a:p>
          <a:p>
            <a:r>
              <a:rPr lang="ru-RU" dirty="0"/>
              <a:t>Врач-терапевт участковый, врач общей практики, врачи специалисты, врач кабинета профилактики.</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7</a:t>
            </a:fld>
            <a:endParaRPr lang="ru-RU"/>
          </a:p>
        </p:txBody>
      </p:sp>
    </p:spTree>
    <p:extLst>
      <p:ext uri="{BB962C8B-B14F-4D97-AF65-F5344CB8AC3E}">
        <p14:creationId xmlns:p14="http://schemas.microsoft.com/office/powerpoint/2010/main" val="329797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Концепция профилактики хронических заболеваний</a:t>
            </a:r>
          </a:p>
          <a:p>
            <a:r>
              <a:rPr lang="ru-RU" dirty="0"/>
              <a:t>Научной основой профилактики хронических неинфекционных заболеваний стала концепция факторов риска.</a:t>
            </a:r>
          </a:p>
          <a:p>
            <a:r>
              <a:rPr lang="ru-RU" dirty="0"/>
              <a:t>Первопричины хронических заболеваний до конца не известны, однако выявлены факторы, способствующие их развитию и прогрессированию.</a:t>
            </a:r>
          </a:p>
          <a:p>
            <a:r>
              <a:rPr lang="ru-RU" dirty="0"/>
              <a:t>Здесь видно, как работа, по проведению диспансерного наблюдения,  способствует уменьшению обострений, экстренных госпитализаций, вызовов СМП, снижение предотвратимой смертности</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8</a:t>
            </a:fld>
            <a:endParaRPr lang="ru-RU"/>
          </a:p>
        </p:txBody>
      </p:sp>
    </p:spTree>
    <p:extLst>
      <p:ext uri="{BB962C8B-B14F-4D97-AF65-F5344CB8AC3E}">
        <p14:creationId xmlns:p14="http://schemas.microsoft.com/office/powerpoint/2010/main" val="8994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 же немаловажное </a:t>
            </a:r>
            <a:r>
              <a:rPr lang="ru-RU" dirty="0" smtClean="0"/>
              <a:t>значение имеет вторичная профилактика больных с хроническими заболеваниями. Чем больше времени и сил мы будем уделять ей, тем меньше сил,</a:t>
            </a:r>
            <a:r>
              <a:rPr lang="ru-RU" baseline="0" dirty="0" smtClean="0"/>
              <a:t> </a:t>
            </a:r>
            <a:r>
              <a:rPr lang="ru-RU" dirty="0" smtClean="0"/>
              <a:t>времени и средств мы затратим на лечение болезней.</a:t>
            </a:r>
            <a:endParaRPr lang="ru-RU" dirty="0"/>
          </a:p>
        </p:txBody>
      </p:sp>
      <p:sp>
        <p:nvSpPr>
          <p:cNvPr id="4" name="Номер слайда 3"/>
          <p:cNvSpPr>
            <a:spLocks noGrp="1"/>
          </p:cNvSpPr>
          <p:nvPr>
            <p:ph type="sldNum" sz="quarter" idx="10"/>
          </p:nvPr>
        </p:nvSpPr>
        <p:spPr/>
        <p:txBody>
          <a:bodyPr/>
          <a:lstStyle/>
          <a:p>
            <a:fld id="{8F17842D-9B03-4AAC-A7EC-B615B3DEAD02}" type="slidenum">
              <a:rPr lang="ru-RU" smtClean="0"/>
              <a:t>9</a:t>
            </a:fld>
            <a:endParaRPr lang="ru-RU"/>
          </a:p>
        </p:txBody>
      </p:sp>
    </p:spTree>
    <p:extLst>
      <p:ext uri="{BB962C8B-B14F-4D97-AF65-F5344CB8AC3E}">
        <p14:creationId xmlns:p14="http://schemas.microsoft.com/office/powerpoint/2010/main" val="302679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194991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348852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98DEDF-B983-4284-92E1-7B538A2D22D2}"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14096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3433168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98DEDF-B983-4284-92E1-7B538A2D22D2}"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8436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254040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2505961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383670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147544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55080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95971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236744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130852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199361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348719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C262C6F-2A34-436D-81AA-E3DDCEADAB52}"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98DEDF-B983-4284-92E1-7B538A2D22D2}" type="slidenum">
              <a:rPr lang="ru-RU" smtClean="0"/>
              <a:pPr/>
              <a:t>‹#›</a:t>
            </a:fld>
            <a:endParaRPr lang="ru-RU"/>
          </a:p>
        </p:txBody>
      </p:sp>
    </p:spTree>
    <p:extLst>
      <p:ext uri="{BB962C8B-B14F-4D97-AF65-F5344CB8AC3E}">
        <p14:creationId xmlns:p14="http://schemas.microsoft.com/office/powerpoint/2010/main" val="93688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C262C6F-2A34-436D-81AA-E3DDCEADAB52}" type="datetimeFigureOut">
              <a:rPr lang="ru-RU" smtClean="0"/>
              <a:pPr/>
              <a:t>29.10.2018</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A98DEDF-B983-4284-92E1-7B538A2D22D2}" type="slidenum">
              <a:rPr lang="ru-RU" smtClean="0"/>
              <a:pPr/>
              <a:t>‹#›</a:t>
            </a:fld>
            <a:endParaRPr lang="ru-RU"/>
          </a:p>
        </p:txBody>
      </p:sp>
    </p:spTree>
    <p:extLst>
      <p:ext uri="{BB962C8B-B14F-4D97-AF65-F5344CB8AC3E}">
        <p14:creationId xmlns:p14="http://schemas.microsoft.com/office/powerpoint/2010/main" val="126892861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344529" y="4639189"/>
            <a:ext cx="5570385" cy="2071099"/>
          </a:xfrm>
        </p:spPr>
        <p:txBody>
          <a:bodyPr>
            <a:noAutofit/>
          </a:bodyPr>
          <a:lstStyle/>
          <a:p>
            <a:pPr algn="r"/>
            <a:r>
              <a:rPr lang="ru-RU" sz="2400" i="1" dirty="0" smtClean="0">
                <a:solidFill>
                  <a:schemeClr val="tx2">
                    <a:lumMod val="75000"/>
                  </a:schemeClr>
                </a:solidFill>
              </a:rPr>
              <a:t>Участковая медицинская сестра, поликлинического отделения №1 ГБУЗ СО «Сергиевская ЦРБ» , </a:t>
            </a:r>
            <a:r>
              <a:rPr lang="ru-RU" sz="2400" i="1" dirty="0" err="1" smtClean="0">
                <a:solidFill>
                  <a:schemeClr val="tx2">
                    <a:lumMod val="75000"/>
                  </a:schemeClr>
                </a:solidFill>
              </a:rPr>
              <a:t>с.Сергиевск</a:t>
            </a:r>
            <a:r>
              <a:rPr lang="ru-RU" sz="2400" i="1" dirty="0" smtClean="0">
                <a:solidFill>
                  <a:schemeClr val="tx2">
                    <a:lumMod val="75000"/>
                  </a:schemeClr>
                </a:solidFill>
              </a:rPr>
              <a:t>   </a:t>
            </a:r>
          </a:p>
          <a:p>
            <a:pPr algn="r"/>
            <a:r>
              <a:rPr lang="ru-RU" sz="2400" i="1" dirty="0" smtClean="0">
                <a:solidFill>
                  <a:schemeClr val="tx2">
                    <a:lumMod val="75000"/>
                  </a:schemeClr>
                </a:solidFill>
              </a:rPr>
              <a:t> Лемкова Наталья Леонидовна</a:t>
            </a:r>
          </a:p>
          <a:p>
            <a:endParaRPr lang="ru-RU" sz="3600" dirty="0">
              <a:solidFill>
                <a:schemeClr val="accent1">
                  <a:lumMod val="75000"/>
                </a:schemeClr>
              </a:solidFill>
            </a:endParaRPr>
          </a:p>
          <a:p>
            <a:endParaRPr lang="ru-RU" sz="3600" dirty="0">
              <a:solidFill>
                <a:schemeClr val="accent1">
                  <a:lumMod val="75000"/>
                </a:schemeClr>
              </a:solidFill>
            </a:endParaRPr>
          </a:p>
        </p:txBody>
      </p:sp>
      <p:sp>
        <p:nvSpPr>
          <p:cNvPr id="2" name="Заголовок 1"/>
          <p:cNvSpPr>
            <a:spLocks noGrp="1"/>
          </p:cNvSpPr>
          <p:nvPr>
            <p:ph type="ctrTitle"/>
          </p:nvPr>
        </p:nvSpPr>
        <p:spPr>
          <a:xfrm>
            <a:off x="2320119" y="274320"/>
            <a:ext cx="8666328" cy="3443068"/>
          </a:xfrm>
        </p:spPr>
        <p:txBody>
          <a:bodyPr>
            <a:noAutofit/>
          </a:bodyPr>
          <a:lstStyle/>
          <a:p>
            <a:r>
              <a:rPr lang="ru-RU" sz="3600" b="1" dirty="0" smtClean="0">
                <a:solidFill>
                  <a:schemeClr val="tx2">
                    <a:lumMod val="75000"/>
                  </a:schemeClr>
                </a:solidFill>
              </a:rPr>
              <a:t>Особенности ведения </a:t>
            </a:r>
            <a:br>
              <a:rPr lang="ru-RU" sz="3600" b="1" dirty="0" smtClean="0">
                <a:solidFill>
                  <a:schemeClr val="tx2">
                    <a:lumMod val="75000"/>
                  </a:schemeClr>
                </a:solidFill>
              </a:rPr>
            </a:br>
            <a:r>
              <a:rPr lang="ru-RU" sz="3600" b="1" dirty="0" smtClean="0">
                <a:solidFill>
                  <a:schemeClr val="tx2">
                    <a:lumMod val="75000"/>
                  </a:schemeClr>
                </a:solidFill>
              </a:rPr>
              <a:t>диспансерного наблюдения </a:t>
            </a:r>
            <a:r>
              <a:rPr lang="ru-RU" sz="3600" b="1" dirty="0">
                <a:solidFill>
                  <a:schemeClr val="tx2">
                    <a:lumMod val="75000"/>
                  </a:schemeClr>
                </a:solidFill>
              </a:rPr>
              <a:t/>
            </a:r>
            <a:br>
              <a:rPr lang="ru-RU" sz="3600" b="1" dirty="0">
                <a:solidFill>
                  <a:schemeClr val="tx2">
                    <a:lumMod val="75000"/>
                  </a:schemeClr>
                </a:solidFill>
              </a:rPr>
            </a:br>
            <a:r>
              <a:rPr lang="ru-RU" sz="3600" b="1" dirty="0" smtClean="0">
                <a:solidFill>
                  <a:schemeClr val="tx2">
                    <a:lumMod val="75000"/>
                  </a:schemeClr>
                </a:solidFill>
              </a:rPr>
              <a:t>больных  с ХНИЗ </a:t>
            </a:r>
            <a:br>
              <a:rPr lang="ru-RU" sz="3600" b="1" dirty="0" smtClean="0">
                <a:solidFill>
                  <a:schemeClr val="tx2">
                    <a:lumMod val="75000"/>
                  </a:schemeClr>
                </a:solidFill>
              </a:rPr>
            </a:br>
            <a:r>
              <a:rPr lang="ru-RU" sz="3600" b="1" dirty="0" smtClean="0">
                <a:solidFill>
                  <a:schemeClr val="tx2">
                    <a:lumMod val="75000"/>
                  </a:schemeClr>
                </a:solidFill>
              </a:rPr>
              <a:t>на терапевтическом участке №102, поликлинического отделения № 1,  </a:t>
            </a:r>
            <a:br>
              <a:rPr lang="ru-RU" sz="3600" b="1" dirty="0" smtClean="0">
                <a:solidFill>
                  <a:schemeClr val="tx2">
                    <a:lumMod val="75000"/>
                  </a:schemeClr>
                </a:solidFill>
              </a:rPr>
            </a:br>
            <a:r>
              <a:rPr lang="ru-RU" sz="3600" b="1" dirty="0" smtClean="0">
                <a:solidFill>
                  <a:schemeClr val="tx2">
                    <a:lumMod val="75000"/>
                  </a:schemeClr>
                </a:solidFill>
              </a:rPr>
              <a:t>ГБУЗ СО «</a:t>
            </a:r>
            <a:r>
              <a:rPr lang="ru-RU" sz="3600" b="1" dirty="0" err="1" smtClean="0">
                <a:solidFill>
                  <a:schemeClr val="tx2">
                    <a:lumMod val="75000"/>
                  </a:schemeClr>
                </a:solidFill>
              </a:rPr>
              <a:t>Сергиевкая</a:t>
            </a:r>
            <a:r>
              <a:rPr lang="ru-RU" sz="3600" b="1" dirty="0" smtClean="0">
                <a:solidFill>
                  <a:schemeClr val="tx2">
                    <a:lumMod val="75000"/>
                  </a:schemeClr>
                </a:solidFill>
              </a:rPr>
              <a:t> ЦРБ» </a:t>
            </a:r>
            <a:endParaRPr lang="ru-RU" sz="3600" b="1" dirty="0">
              <a:solidFill>
                <a:schemeClr val="tx2">
                  <a:lumMod val="75000"/>
                </a:schemeClr>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19" y="3717388"/>
            <a:ext cx="4351844" cy="2900069"/>
          </a:xfrm>
          <a:prstGeom prst="rect">
            <a:avLst/>
          </a:prstGeom>
          <a:effectLst>
            <a:softEdge rad="127000"/>
          </a:effectLst>
        </p:spPr>
      </p:pic>
    </p:spTree>
    <p:extLst>
      <p:ext uri="{BB962C8B-B14F-4D97-AF65-F5344CB8AC3E}">
        <p14:creationId xmlns:p14="http://schemas.microsoft.com/office/powerpoint/2010/main" val="328124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255608" y="248798"/>
            <a:ext cx="5002100" cy="836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n w="0"/>
                <a:solidFill>
                  <a:schemeClr val="accent1">
                    <a:lumMod val="75000"/>
                  </a:schemeClr>
                </a:solidFill>
                <a:effectLst>
                  <a:outerShdw blurRad="38100" dist="25400" dir="5400000" algn="ctr" rotWithShape="0">
                    <a:srgbClr val="6E747A">
                      <a:alpha val="43000"/>
                    </a:srgbClr>
                  </a:outerShdw>
                </a:effectLst>
              </a:rPr>
              <a:t>Паспорт терапевтического участка № 102 </a:t>
            </a:r>
            <a:r>
              <a:rPr lang="ru-RU" sz="2400" b="1" dirty="0" err="1" smtClean="0">
                <a:ln w="0"/>
                <a:solidFill>
                  <a:schemeClr val="accent1">
                    <a:lumMod val="75000"/>
                  </a:schemeClr>
                </a:solidFill>
                <a:effectLst>
                  <a:outerShdw blurRad="38100" dist="25400" dir="5400000" algn="ctr" rotWithShape="0">
                    <a:srgbClr val="6E747A">
                      <a:alpha val="43000"/>
                    </a:srgbClr>
                  </a:outerShdw>
                </a:effectLst>
              </a:rPr>
              <a:t>с.Сергиевск</a:t>
            </a:r>
            <a:endParaRPr lang="ru-RU" sz="2400" b="1" dirty="0">
              <a:ln w="0"/>
              <a:solidFill>
                <a:schemeClr val="accent1">
                  <a:lumMod val="75000"/>
                </a:schemeClr>
              </a:solidFill>
              <a:effectLst>
                <a:outerShdw blurRad="38100" dist="25400" dir="5400000" algn="ctr" rotWithShape="0">
                  <a:srgbClr val="6E747A">
                    <a:alpha val="43000"/>
                  </a:srgbClr>
                </a:outerShdw>
              </a:effectLst>
            </a:endParaRPr>
          </a:p>
        </p:txBody>
      </p:sp>
      <p:sp>
        <p:nvSpPr>
          <p:cNvPr id="10" name="Скругленный прямоугольник 9"/>
          <p:cNvSpPr/>
          <p:nvPr/>
        </p:nvSpPr>
        <p:spPr>
          <a:xfrm>
            <a:off x="7935361" y="1398895"/>
            <a:ext cx="2290679" cy="91820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n w="0"/>
                <a:solidFill>
                  <a:schemeClr val="accent1">
                    <a:lumMod val="75000"/>
                  </a:schemeClr>
                </a:solidFill>
                <a:effectLst>
                  <a:outerShdw blurRad="38100" dist="25400" dir="5400000" algn="ctr" rotWithShape="0">
                    <a:srgbClr val="6E747A">
                      <a:alpha val="43000"/>
                    </a:srgbClr>
                  </a:outerShdw>
                </a:effectLst>
              </a:rPr>
              <a:t>Всего население </a:t>
            </a:r>
            <a:r>
              <a:rPr lang="ru-RU" b="1" dirty="0" smtClean="0">
                <a:ln w="0"/>
                <a:solidFill>
                  <a:schemeClr val="accent1">
                    <a:lumMod val="75000"/>
                  </a:schemeClr>
                </a:solidFill>
                <a:effectLst>
                  <a:outerShdw blurRad="38100" dist="25400" dir="5400000" algn="ctr" rotWithShape="0">
                    <a:srgbClr val="6E747A">
                      <a:alpha val="43000"/>
                    </a:srgbClr>
                  </a:outerShdw>
                </a:effectLst>
              </a:rPr>
              <a:t>2238 </a:t>
            </a:r>
            <a:r>
              <a:rPr lang="ru-RU" b="1" dirty="0" smtClean="0">
                <a:ln w="0"/>
                <a:solidFill>
                  <a:schemeClr val="accent1">
                    <a:lumMod val="75000"/>
                  </a:schemeClr>
                </a:solidFill>
                <a:effectLst>
                  <a:outerShdw blurRad="38100" dist="25400" dir="5400000" algn="ctr" rotWithShape="0">
                    <a:srgbClr val="6E747A">
                      <a:alpha val="43000"/>
                    </a:srgbClr>
                  </a:outerShdw>
                </a:effectLst>
              </a:rPr>
              <a:t>человек </a:t>
            </a:r>
            <a:r>
              <a:rPr lang="ru-RU" b="1" dirty="0" err="1" smtClean="0">
                <a:ln w="0"/>
                <a:solidFill>
                  <a:schemeClr val="accent1">
                    <a:lumMod val="75000"/>
                  </a:schemeClr>
                </a:solidFill>
                <a:effectLst>
                  <a:outerShdw blurRad="38100" dist="25400" dir="5400000" algn="ctr" rotWithShape="0">
                    <a:srgbClr val="6E747A">
                      <a:alpha val="43000"/>
                    </a:srgbClr>
                  </a:outerShdw>
                </a:effectLst>
              </a:rPr>
              <a:t>с.Сергиевск</a:t>
            </a:r>
            <a:endParaRPr lang="ru-RU" b="1" dirty="0">
              <a:ln w="0"/>
              <a:solidFill>
                <a:schemeClr val="accent1">
                  <a:lumMod val="75000"/>
                </a:schemeClr>
              </a:solidFill>
              <a:effectLst>
                <a:outerShdw blurRad="38100" dist="25400" dir="5400000" algn="ctr" rotWithShape="0">
                  <a:srgbClr val="6E747A">
                    <a:alpha val="43000"/>
                  </a:srgbClr>
                </a:outerShdw>
              </a:effectLst>
            </a:endParaRPr>
          </a:p>
        </p:txBody>
      </p:sp>
      <p:sp>
        <p:nvSpPr>
          <p:cNvPr id="11" name="Скругленный прямоугольник 10"/>
          <p:cNvSpPr/>
          <p:nvPr/>
        </p:nvSpPr>
        <p:spPr>
          <a:xfrm>
            <a:off x="3255607" y="1757544"/>
            <a:ext cx="1185116" cy="5595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n w="0"/>
                <a:solidFill>
                  <a:schemeClr val="accent1">
                    <a:lumMod val="75000"/>
                  </a:schemeClr>
                </a:solidFill>
                <a:effectLst>
                  <a:outerShdw blurRad="38100" dist="25400" dir="5400000" algn="ctr" rotWithShape="0">
                    <a:srgbClr val="6E747A">
                      <a:alpha val="43000"/>
                    </a:srgbClr>
                  </a:outerShdw>
                </a:effectLst>
              </a:rPr>
              <a:t>Мужчин </a:t>
            </a:r>
            <a:r>
              <a:rPr lang="ru-RU" b="1" dirty="0" smtClean="0">
                <a:ln w="0"/>
                <a:solidFill>
                  <a:schemeClr val="accent1">
                    <a:lumMod val="75000"/>
                  </a:schemeClr>
                </a:solidFill>
                <a:effectLst>
                  <a:outerShdw blurRad="38100" dist="25400" dir="5400000" algn="ctr" rotWithShape="0">
                    <a:srgbClr val="6E747A">
                      <a:alpha val="43000"/>
                    </a:srgbClr>
                  </a:outerShdw>
                </a:effectLst>
              </a:rPr>
              <a:t>1073</a:t>
            </a:r>
            <a:endParaRPr lang="ru-RU" b="1" dirty="0">
              <a:solidFill>
                <a:schemeClr val="accent1">
                  <a:lumMod val="75000"/>
                </a:schemeClr>
              </a:solidFill>
            </a:endParaRPr>
          </a:p>
        </p:txBody>
      </p:sp>
      <p:sp>
        <p:nvSpPr>
          <p:cNvPr id="13" name="Скругленный прямоугольник 12"/>
          <p:cNvSpPr/>
          <p:nvPr/>
        </p:nvSpPr>
        <p:spPr>
          <a:xfrm>
            <a:off x="4695949" y="1757544"/>
            <a:ext cx="1269241" cy="5595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n w="0"/>
                <a:solidFill>
                  <a:schemeClr val="accent1">
                    <a:lumMod val="75000"/>
                  </a:schemeClr>
                </a:solidFill>
                <a:effectLst>
                  <a:outerShdw blurRad="38100" dist="25400" dir="5400000" algn="ctr" rotWithShape="0">
                    <a:srgbClr val="6E747A">
                      <a:alpha val="43000"/>
                    </a:srgbClr>
                  </a:outerShdw>
                </a:effectLst>
              </a:rPr>
              <a:t>Женщин </a:t>
            </a:r>
            <a:r>
              <a:rPr lang="ru-RU" b="1" dirty="0" smtClean="0">
                <a:ln w="0"/>
                <a:solidFill>
                  <a:schemeClr val="accent1">
                    <a:lumMod val="75000"/>
                  </a:schemeClr>
                </a:solidFill>
                <a:effectLst>
                  <a:outerShdw blurRad="38100" dist="25400" dir="5400000" algn="ctr" rotWithShape="0">
                    <a:srgbClr val="6E747A">
                      <a:alpha val="43000"/>
                    </a:srgbClr>
                  </a:outerShdw>
                </a:effectLst>
              </a:rPr>
              <a:t>1165</a:t>
            </a:r>
            <a:endParaRPr lang="ru-RU" b="1" dirty="0">
              <a:ln w="0"/>
              <a:solidFill>
                <a:schemeClr val="accent1">
                  <a:lumMod val="75000"/>
                </a:schemeClr>
              </a:solidFill>
              <a:effectLst>
                <a:outerShdw blurRad="38100" dist="25400" dir="5400000" algn="ctr" rotWithShape="0">
                  <a:srgbClr val="6E747A">
                    <a:alpha val="43000"/>
                  </a:srgbClr>
                </a:outerShdw>
              </a:effectLst>
            </a:endParaRPr>
          </a:p>
        </p:txBody>
      </p:sp>
      <p:sp>
        <p:nvSpPr>
          <p:cNvPr id="14" name="Скругленный прямоугольник 13"/>
          <p:cNvSpPr/>
          <p:nvPr/>
        </p:nvSpPr>
        <p:spPr>
          <a:xfrm>
            <a:off x="2604288" y="2618532"/>
            <a:ext cx="3672871" cy="12828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n w="0"/>
                <a:solidFill>
                  <a:schemeClr val="accent1">
                    <a:lumMod val="75000"/>
                  </a:schemeClr>
                </a:solidFill>
                <a:effectLst>
                  <a:outerShdw blurRad="38100" dist="25400" dir="5400000" algn="ctr" rotWithShape="0">
                    <a:srgbClr val="6E747A">
                      <a:alpha val="43000"/>
                    </a:srgbClr>
                  </a:outerShdw>
                </a:effectLst>
              </a:rPr>
              <a:t>Состоят на диспансерном наблюдении - </a:t>
            </a:r>
            <a:r>
              <a:rPr lang="ru-RU" b="1" dirty="0" smtClean="0">
                <a:ln w="0"/>
                <a:solidFill>
                  <a:schemeClr val="accent1">
                    <a:lumMod val="75000"/>
                  </a:schemeClr>
                </a:solidFill>
                <a:effectLst>
                  <a:outerShdw blurRad="38100" dist="25400" dir="5400000" algn="ctr" rotWithShape="0">
                    <a:srgbClr val="6E747A">
                      <a:alpha val="43000"/>
                    </a:srgbClr>
                  </a:outerShdw>
                </a:effectLst>
              </a:rPr>
              <a:t>627 </a:t>
            </a:r>
            <a:r>
              <a:rPr lang="ru-RU" b="1" dirty="0" smtClean="0">
                <a:ln w="0"/>
                <a:solidFill>
                  <a:schemeClr val="accent1">
                    <a:lumMod val="75000"/>
                  </a:schemeClr>
                </a:solidFill>
                <a:effectLst>
                  <a:outerShdw blurRad="38100" dist="25400" dir="5400000" algn="ctr" rotWithShape="0">
                    <a:srgbClr val="6E747A">
                      <a:alpha val="43000"/>
                    </a:srgbClr>
                  </a:outerShdw>
                </a:effectLst>
              </a:rPr>
              <a:t>человек, из них – 255 человек трудоспособного возраста</a:t>
            </a:r>
            <a:endParaRPr lang="ru-RU" b="1" dirty="0">
              <a:ln w="0"/>
              <a:solidFill>
                <a:schemeClr val="accent1">
                  <a:lumMod val="75000"/>
                </a:schemeClr>
              </a:solidFill>
              <a:effectLst>
                <a:outerShdw blurRad="38100" dist="25400" dir="5400000" algn="ctr" rotWithShape="0">
                  <a:srgbClr val="6E747A">
                    <a:alpha val="43000"/>
                  </a:srgbClr>
                </a:outerShdw>
              </a:effectLst>
            </a:endParaRPr>
          </a:p>
        </p:txBody>
      </p:sp>
      <p:sp>
        <p:nvSpPr>
          <p:cNvPr id="15" name="Скругленный прямоугольник 14"/>
          <p:cNvSpPr/>
          <p:nvPr/>
        </p:nvSpPr>
        <p:spPr>
          <a:xfrm>
            <a:off x="1569098" y="4196685"/>
            <a:ext cx="4696453" cy="11327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accent1">
                    <a:lumMod val="75000"/>
                  </a:schemeClr>
                </a:solidFill>
              </a:rPr>
              <a:t>Имеют льготную категорию :</a:t>
            </a:r>
          </a:p>
          <a:p>
            <a:r>
              <a:rPr lang="ru-RU" b="1" dirty="0" smtClean="0">
                <a:solidFill>
                  <a:schemeClr val="accent1">
                    <a:lumMod val="75000"/>
                  </a:schemeClr>
                </a:solidFill>
              </a:rPr>
              <a:t>-Территориальная льгота – </a:t>
            </a:r>
            <a:r>
              <a:rPr lang="ru-RU" b="1" dirty="0" smtClean="0">
                <a:solidFill>
                  <a:schemeClr val="accent1">
                    <a:lumMod val="75000"/>
                  </a:schemeClr>
                </a:solidFill>
              </a:rPr>
              <a:t>153 </a:t>
            </a:r>
            <a:r>
              <a:rPr lang="ru-RU" b="1" dirty="0" smtClean="0">
                <a:solidFill>
                  <a:schemeClr val="accent1">
                    <a:lumMod val="75000"/>
                  </a:schemeClr>
                </a:solidFill>
              </a:rPr>
              <a:t>чел.</a:t>
            </a:r>
          </a:p>
          <a:p>
            <a:r>
              <a:rPr lang="ru-RU" b="1" dirty="0" smtClean="0">
                <a:solidFill>
                  <a:schemeClr val="accent1">
                    <a:lumMod val="75000"/>
                  </a:schemeClr>
                </a:solidFill>
              </a:rPr>
              <a:t>- Федеральная льгота – 38 чел.</a:t>
            </a:r>
            <a:endParaRPr lang="ru-RU" b="1" dirty="0">
              <a:solidFill>
                <a:schemeClr val="accent1">
                  <a:lumMod val="75000"/>
                </a:schemeClr>
              </a:solidFill>
            </a:endParaRPr>
          </a:p>
        </p:txBody>
      </p:sp>
      <p:sp>
        <p:nvSpPr>
          <p:cNvPr id="17" name="Стрелка углом вверх 16"/>
          <p:cNvSpPr/>
          <p:nvPr/>
        </p:nvSpPr>
        <p:spPr>
          <a:xfrm rot="10800000">
            <a:off x="2006220" y="3466530"/>
            <a:ext cx="586853" cy="730153"/>
          </a:xfrm>
          <a:prstGeom prst="bentUpArrow">
            <a:avLst>
              <a:gd name="adj1" fmla="val 25000"/>
              <a:gd name="adj2" fmla="val 26219"/>
              <a:gd name="adj3" fmla="val 46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углом 17"/>
          <p:cNvSpPr/>
          <p:nvPr/>
        </p:nvSpPr>
        <p:spPr>
          <a:xfrm rot="5400000">
            <a:off x="8199299" y="686207"/>
            <a:ext cx="771096" cy="65428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0" name="Прямоугольник 19"/>
          <p:cNvSpPr/>
          <p:nvPr/>
        </p:nvSpPr>
        <p:spPr>
          <a:xfrm>
            <a:off x="3835021" y="1484588"/>
            <a:ext cx="4100340" cy="102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3790413" y="1558733"/>
            <a:ext cx="196773" cy="198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5213445" y="1558733"/>
            <a:ext cx="232012" cy="198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4440723" y="2037322"/>
            <a:ext cx="255226" cy="119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низ 24"/>
          <p:cNvSpPr/>
          <p:nvPr/>
        </p:nvSpPr>
        <p:spPr>
          <a:xfrm>
            <a:off x="4440723" y="2116583"/>
            <a:ext cx="255226" cy="49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3"/>
          <a:stretch>
            <a:fillRect/>
          </a:stretch>
        </p:blipFill>
        <p:spPr>
          <a:xfrm>
            <a:off x="6816749" y="2658745"/>
            <a:ext cx="4604664" cy="2558147"/>
          </a:xfrm>
          <a:prstGeom prst="rect">
            <a:avLst/>
          </a:prstGeom>
        </p:spPr>
      </p:pic>
    </p:spTree>
    <p:extLst>
      <p:ext uri="{BB962C8B-B14F-4D97-AF65-F5344CB8AC3E}">
        <p14:creationId xmlns:p14="http://schemas.microsoft.com/office/powerpoint/2010/main" val="2886821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212630"/>
            <a:ext cx="8911687" cy="1280890"/>
          </a:xfrm>
        </p:spPr>
        <p:txBody>
          <a:bodyPr>
            <a:normAutofit fontScale="90000"/>
          </a:bodyPr>
          <a:lstStyle/>
          <a:p>
            <a:pPr algn="ctr"/>
            <a:r>
              <a:rPr lang="ru-RU" sz="2800" dirty="0" smtClean="0"/>
              <a:t>Пациенты 102 участка состоящие на ДУ </a:t>
            </a:r>
            <a:br>
              <a:rPr lang="ru-RU" sz="2800" dirty="0" smtClean="0"/>
            </a:br>
            <a:r>
              <a:rPr lang="ru-RU" sz="2800" dirty="0" smtClean="0"/>
              <a:t> у врачей-специалистов ГБУЗ СО «Сергиевской ЦРБ»</a:t>
            </a:r>
            <a:endParaRPr lang="ru-RU" sz="2800" dirty="0"/>
          </a:p>
        </p:txBody>
      </p:sp>
      <p:graphicFrame>
        <p:nvGraphicFramePr>
          <p:cNvPr id="9" name="Диаграмма 8"/>
          <p:cNvGraphicFramePr>
            <a:graphicFrameLocks/>
          </p:cNvGraphicFramePr>
          <p:nvPr>
            <p:extLst>
              <p:ext uri="{D42A27DB-BD31-4B8C-83A1-F6EECF244321}">
                <p14:modId xmlns:p14="http://schemas.microsoft.com/office/powerpoint/2010/main" val="147801139"/>
              </p:ext>
            </p:extLst>
          </p:nvPr>
        </p:nvGraphicFramePr>
        <p:xfrm>
          <a:off x="373040" y="1166974"/>
          <a:ext cx="11818960" cy="64211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7615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3082" y="0"/>
            <a:ext cx="8596668" cy="1320800"/>
          </a:xfrm>
        </p:spPr>
        <p:txBody>
          <a:bodyPr>
            <a:normAutofit/>
          </a:bodyPr>
          <a:lstStyle/>
          <a:p>
            <a:pPr algn="ctr"/>
            <a:r>
              <a:rPr lang="ru-RU" sz="3400" b="1" dirty="0" smtClean="0"/>
              <a:t>Диспансерное наблюдение </a:t>
            </a:r>
            <a:br>
              <a:rPr lang="ru-RU" sz="3400" b="1" dirty="0" smtClean="0"/>
            </a:br>
            <a:r>
              <a:rPr lang="ru-RU" sz="3400" b="1" dirty="0" smtClean="0"/>
              <a:t>участка по нозологиям  </a:t>
            </a:r>
            <a:endParaRPr lang="ru-RU" sz="3400" b="1" dirty="0"/>
          </a:p>
        </p:txBody>
      </p:sp>
      <p:graphicFrame>
        <p:nvGraphicFramePr>
          <p:cNvPr id="6" name="Диаграмма 5"/>
          <p:cNvGraphicFramePr>
            <a:graphicFrameLocks/>
          </p:cNvGraphicFramePr>
          <p:nvPr>
            <p:extLst>
              <p:ext uri="{D42A27DB-BD31-4B8C-83A1-F6EECF244321}">
                <p14:modId xmlns:p14="http://schemas.microsoft.com/office/powerpoint/2010/main" val="2263016281"/>
              </p:ext>
            </p:extLst>
          </p:nvPr>
        </p:nvGraphicFramePr>
        <p:xfrm>
          <a:off x="1266398" y="653142"/>
          <a:ext cx="10372093" cy="58347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3556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t>Обязанности медицинской сестры в работе с диспансерной группой</a:t>
            </a:r>
            <a:endParaRPr lang="ru-RU" dirty="0"/>
          </a:p>
        </p:txBody>
      </p:sp>
      <p:sp>
        <p:nvSpPr>
          <p:cNvPr id="3" name="Объект 2"/>
          <p:cNvSpPr>
            <a:spLocks noGrp="1"/>
          </p:cNvSpPr>
          <p:nvPr>
            <p:ph idx="1"/>
          </p:nvPr>
        </p:nvSpPr>
        <p:spPr/>
        <p:txBody>
          <a:bodyPr>
            <a:normAutofit/>
          </a:bodyPr>
          <a:lstStyle/>
          <a:p>
            <a:r>
              <a:rPr lang="ru-RU" sz="2000" dirty="0">
                <a:solidFill>
                  <a:schemeClr val="accent1">
                    <a:lumMod val="75000"/>
                  </a:schemeClr>
                </a:solidFill>
              </a:rPr>
              <a:t>ведение </a:t>
            </a:r>
            <a:r>
              <a:rPr lang="ru-RU" sz="2000" dirty="0" smtClean="0">
                <a:solidFill>
                  <a:schemeClr val="accent1">
                    <a:lumMod val="75000"/>
                  </a:schemeClr>
                </a:solidFill>
              </a:rPr>
              <a:t>картотеки состоящих на учете; </a:t>
            </a:r>
            <a:endParaRPr lang="ru-RU" sz="2000" dirty="0">
              <a:solidFill>
                <a:schemeClr val="accent1">
                  <a:lumMod val="75000"/>
                </a:schemeClr>
              </a:solidFill>
            </a:endParaRPr>
          </a:p>
          <a:p>
            <a:r>
              <a:rPr lang="ru-RU" sz="2000" dirty="0">
                <a:solidFill>
                  <a:schemeClr val="accent1">
                    <a:lumMod val="75000"/>
                  </a:schemeClr>
                </a:solidFill>
              </a:rPr>
              <a:t>отправление </a:t>
            </a:r>
            <a:r>
              <a:rPr lang="ru-RU" sz="2000" dirty="0" smtClean="0">
                <a:solidFill>
                  <a:schemeClr val="accent1">
                    <a:lumMod val="75000"/>
                  </a:schemeClr>
                </a:solidFill>
              </a:rPr>
              <a:t>сообщений </a:t>
            </a:r>
            <a:r>
              <a:rPr lang="ru-RU" sz="2000" dirty="0">
                <a:solidFill>
                  <a:schemeClr val="accent1">
                    <a:lumMod val="75000"/>
                  </a:schemeClr>
                </a:solidFill>
              </a:rPr>
              <a:t>больным о необходимости посетить поликлинику или определенного специалиста; </a:t>
            </a:r>
          </a:p>
          <a:p>
            <a:r>
              <a:rPr lang="ru-RU" sz="2000" dirty="0">
                <a:solidFill>
                  <a:schemeClr val="accent1">
                    <a:lumMod val="75000"/>
                  </a:schemeClr>
                </a:solidFill>
              </a:rPr>
              <a:t>контроль за явкой; </a:t>
            </a:r>
          </a:p>
          <a:p>
            <a:r>
              <a:rPr lang="ru-RU" sz="2000" dirty="0">
                <a:solidFill>
                  <a:schemeClr val="accent1">
                    <a:lumMod val="75000"/>
                  </a:schemeClr>
                </a:solidFill>
              </a:rPr>
              <a:t>подготовка документов перед очередным осмотром; </a:t>
            </a:r>
          </a:p>
          <a:p>
            <a:r>
              <a:rPr lang="ru-RU" sz="2000" dirty="0">
                <a:solidFill>
                  <a:schemeClr val="accent1">
                    <a:lumMod val="75000"/>
                  </a:schemeClr>
                </a:solidFill>
              </a:rPr>
              <a:t>выполнение назначений врача;</a:t>
            </a:r>
          </a:p>
          <a:p>
            <a:r>
              <a:rPr lang="ru-RU" sz="2000" dirty="0">
                <a:solidFill>
                  <a:schemeClr val="accent1">
                    <a:lumMod val="75000"/>
                  </a:schemeClr>
                </a:solidFill>
              </a:rPr>
              <a:t>контроль выполнения врачебных назначений пациентом; </a:t>
            </a:r>
          </a:p>
          <a:p>
            <a:r>
              <a:rPr lang="ru-RU" sz="2000" dirty="0">
                <a:solidFill>
                  <a:schemeClr val="accent1">
                    <a:lumMod val="75000"/>
                  </a:schemeClr>
                </a:solidFill>
              </a:rPr>
              <a:t>домашний патронаж; </a:t>
            </a:r>
          </a:p>
          <a:p>
            <a:r>
              <a:rPr lang="ru-RU" sz="2000" dirty="0">
                <a:solidFill>
                  <a:schemeClr val="accent1">
                    <a:lumMod val="75000"/>
                  </a:schemeClr>
                </a:solidFill>
              </a:rPr>
              <a:t>ведение учетных документов. </a:t>
            </a:r>
          </a:p>
        </p:txBody>
      </p:sp>
    </p:spTree>
    <p:extLst>
      <p:ext uri="{BB962C8B-B14F-4D97-AF65-F5344CB8AC3E}">
        <p14:creationId xmlns:p14="http://schemas.microsoft.com/office/powerpoint/2010/main" val="247609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a:t>Медицинская документация по учету и контролю диспансерных больных</a:t>
            </a:r>
          </a:p>
        </p:txBody>
      </p:sp>
      <p:sp>
        <p:nvSpPr>
          <p:cNvPr id="3" name="Объект 2"/>
          <p:cNvSpPr>
            <a:spLocks noGrp="1"/>
          </p:cNvSpPr>
          <p:nvPr>
            <p:ph idx="1"/>
          </p:nvPr>
        </p:nvSpPr>
        <p:spPr>
          <a:xfrm>
            <a:off x="2907944" y="2712413"/>
            <a:ext cx="8596668" cy="3630611"/>
          </a:xfrm>
        </p:spPr>
        <p:txBody>
          <a:bodyPr>
            <a:normAutofit lnSpcReduction="10000"/>
          </a:bodyPr>
          <a:lstStyle/>
          <a:p>
            <a:r>
              <a:rPr lang="ru-RU" sz="2800" dirty="0">
                <a:solidFill>
                  <a:schemeClr val="accent1">
                    <a:lumMod val="75000"/>
                  </a:schemeClr>
                </a:solidFill>
              </a:rPr>
              <a:t>Медицинская карта амбулаторного </a:t>
            </a:r>
            <a:r>
              <a:rPr lang="ru-RU" sz="2800" dirty="0" smtClean="0">
                <a:solidFill>
                  <a:schemeClr val="accent1">
                    <a:lumMod val="75000"/>
                  </a:schemeClr>
                </a:solidFill>
              </a:rPr>
              <a:t>пациента</a:t>
            </a:r>
            <a:r>
              <a:rPr lang="ru-RU" sz="2800" dirty="0">
                <a:solidFill>
                  <a:schemeClr val="accent1">
                    <a:lumMod val="75000"/>
                  </a:schemeClr>
                </a:solidFill>
              </a:rPr>
              <a:t>(учетная форма №025/у</a:t>
            </a:r>
            <a:r>
              <a:rPr lang="ru-RU" sz="2800" dirty="0" smtClean="0">
                <a:solidFill>
                  <a:schemeClr val="accent1">
                    <a:lumMod val="75000"/>
                  </a:schemeClr>
                </a:solidFill>
              </a:rPr>
              <a:t>)</a:t>
            </a:r>
          </a:p>
          <a:p>
            <a:r>
              <a:rPr lang="ru-RU" sz="2800" dirty="0">
                <a:solidFill>
                  <a:schemeClr val="accent1">
                    <a:lumMod val="75000"/>
                  </a:schemeClr>
                </a:solidFill>
              </a:rPr>
              <a:t>Контрольная карта диспансерного </a:t>
            </a:r>
            <a:r>
              <a:rPr lang="ru-RU" sz="2800" dirty="0" smtClean="0">
                <a:solidFill>
                  <a:schemeClr val="accent1">
                    <a:lumMod val="75000"/>
                  </a:schemeClr>
                </a:solidFill>
              </a:rPr>
              <a:t>наблюдения (Форма </a:t>
            </a:r>
            <a:r>
              <a:rPr lang="ru-RU" sz="2800" dirty="0" smtClean="0">
                <a:solidFill>
                  <a:schemeClr val="accent1">
                    <a:lumMod val="75000"/>
                  </a:schemeClr>
                </a:solidFill>
              </a:rPr>
              <a:t>030-у) </a:t>
            </a:r>
            <a:endParaRPr lang="ru-RU" sz="2800" dirty="0">
              <a:solidFill>
                <a:schemeClr val="accent1">
                  <a:lumMod val="75000"/>
                </a:schemeClr>
              </a:solidFill>
            </a:endParaRPr>
          </a:p>
          <a:p>
            <a:r>
              <a:rPr lang="ru-RU" sz="2800" dirty="0">
                <a:solidFill>
                  <a:schemeClr val="accent1">
                    <a:lumMod val="75000"/>
                  </a:schemeClr>
                </a:solidFill>
              </a:rPr>
              <a:t>Эпикриз, заполняемый по итогам каждого </a:t>
            </a:r>
            <a:r>
              <a:rPr lang="ru-RU" sz="2800" dirty="0" smtClean="0">
                <a:solidFill>
                  <a:schemeClr val="accent1">
                    <a:lumMod val="75000"/>
                  </a:schemeClr>
                </a:solidFill>
              </a:rPr>
              <a:t>года</a:t>
            </a:r>
            <a:endParaRPr lang="ru-RU" sz="2800" dirty="0">
              <a:solidFill>
                <a:schemeClr val="accent1">
                  <a:lumMod val="75000"/>
                </a:schemeClr>
              </a:solidFill>
            </a:endParaRPr>
          </a:p>
          <a:p>
            <a:r>
              <a:rPr lang="ru-RU" sz="2800" dirty="0" smtClean="0">
                <a:solidFill>
                  <a:schemeClr val="accent1">
                    <a:lumMod val="75000"/>
                  </a:schemeClr>
                </a:solidFill>
              </a:rPr>
              <a:t>Электронный </a:t>
            </a:r>
            <a:r>
              <a:rPr lang="ru-RU" sz="2800" dirty="0">
                <a:solidFill>
                  <a:schemeClr val="accent1">
                    <a:lumMod val="75000"/>
                  </a:schemeClr>
                </a:solidFill>
              </a:rPr>
              <a:t>журнал учета диспансерных больных.</a:t>
            </a:r>
          </a:p>
          <a:p>
            <a:endParaRPr lang="ru-RU" dirty="0">
              <a:solidFill>
                <a:schemeClr val="accent1">
                  <a:lumMod val="60000"/>
                  <a:lumOff val="40000"/>
                </a:schemeClr>
              </a:solidFill>
            </a:endParaRPr>
          </a:p>
        </p:txBody>
      </p:sp>
    </p:spTree>
    <p:extLst>
      <p:ext uri="{BB962C8B-B14F-4D97-AF65-F5344CB8AC3E}">
        <p14:creationId xmlns:p14="http://schemas.microsoft.com/office/powerpoint/2010/main" val="153536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solidFill>
                  <a:schemeClr val="accent1">
                    <a:lumMod val="60000"/>
                    <a:lumOff val="40000"/>
                  </a:schemeClr>
                </a:solidFill>
              </a:rPr>
              <a:t>Электронный журнал учета диспансерных </a:t>
            </a:r>
            <a:r>
              <a:rPr lang="ru-RU" dirty="0" smtClean="0">
                <a:solidFill>
                  <a:schemeClr val="accent1">
                    <a:lumMod val="60000"/>
                    <a:lumOff val="40000"/>
                  </a:schemeClr>
                </a:solidFill>
              </a:rPr>
              <a:t>больных участка 102 Сергиевской ЦРБ</a:t>
            </a:r>
            <a:r>
              <a:rPr lang="ru-RU" dirty="0">
                <a:solidFill>
                  <a:schemeClr val="accent1">
                    <a:lumMod val="60000"/>
                    <a:lumOff val="40000"/>
                  </a:schemeClr>
                </a:solidFill>
              </a:rPr>
              <a:t/>
            </a:r>
            <a:br>
              <a:rPr lang="ru-RU" dirty="0">
                <a:solidFill>
                  <a:schemeClr val="accent1">
                    <a:lumMod val="60000"/>
                    <a:lumOff val="40000"/>
                  </a:schemeClr>
                </a:solidFill>
              </a:rPr>
            </a:br>
            <a:endParaRPr lang="ru-RU" dirty="0"/>
          </a:p>
        </p:txBody>
      </p:sp>
      <p:sp>
        <p:nvSpPr>
          <p:cNvPr id="3" name="Объект 2"/>
          <p:cNvSpPr>
            <a:spLocks noGrp="1"/>
          </p:cNvSpPr>
          <p:nvPr>
            <p:ph idx="1"/>
          </p:nvPr>
        </p:nvSpPr>
        <p:spPr/>
        <p:txBody>
          <a:bodyPr>
            <a:normAutofit fontScale="92500" lnSpcReduction="10000"/>
          </a:bodyPr>
          <a:lstStyle/>
          <a:p>
            <a:pPr marL="0" indent="0" algn="ctr">
              <a:buNone/>
            </a:pPr>
            <a:r>
              <a:rPr lang="ru-RU" sz="2400" dirty="0">
                <a:solidFill>
                  <a:schemeClr val="accent1">
                    <a:lumMod val="75000"/>
                  </a:schemeClr>
                </a:solidFill>
              </a:rPr>
              <a:t>Позволяет быстро, точно, оперативно:</a:t>
            </a:r>
          </a:p>
          <a:p>
            <a:r>
              <a:rPr lang="ru-RU" sz="2000" dirty="0">
                <a:solidFill>
                  <a:schemeClr val="accent1">
                    <a:lumMod val="75000"/>
                  </a:schemeClr>
                </a:solidFill>
              </a:rPr>
              <a:t>Работать с данными (вносить, систематизировать, анализировать)</a:t>
            </a:r>
          </a:p>
          <a:p>
            <a:r>
              <a:rPr lang="ru-RU" sz="2000" dirty="0">
                <a:solidFill>
                  <a:schemeClr val="accent1">
                    <a:lumMod val="75000"/>
                  </a:schemeClr>
                </a:solidFill>
              </a:rPr>
              <a:t>Вести учет как по нозологиям, так и в общей диспансерной группе.</a:t>
            </a:r>
          </a:p>
          <a:p>
            <a:r>
              <a:rPr lang="ru-RU" sz="2000" dirty="0">
                <a:solidFill>
                  <a:schemeClr val="accent1">
                    <a:lumMod val="75000"/>
                  </a:schemeClr>
                </a:solidFill>
              </a:rPr>
              <a:t>Создавать план посещения пациентов.</a:t>
            </a:r>
          </a:p>
          <a:p>
            <a:r>
              <a:rPr lang="ru-RU" sz="2000" dirty="0">
                <a:solidFill>
                  <a:schemeClr val="accent1">
                    <a:lumMod val="75000"/>
                  </a:schemeClr>
                </a:solidFill>
              </a:rPr>
              <a:t>Создавать индивидуальный план обследований, консультаций для каждого пациента.</a:t>
            </a:r>
          </a:p>
          <a:p>
            <a:r>
              <a:rPr lang="ru-RU" sz="2000" dirty="0">
                <a:solidFill>
                  <a:schemeClr val="accent1">
                    <a:lumMod val="75000"/>
                  </a:schemeClr>
                </a:solidFill>
              </a:rPr>
              <a:t>Вести контроль за выполнением плана индивидуального диспансерного наблюдения.</a:t>
            </a:r>
          </a:p>
          <a:p>
            <a:r>
              <a:rPr lang="ru-RU" sz="2000" dirty="0">
                <a:solidFill>
                  <a:schemeClr val="accent1">
                    <a:lumMod val="75000"/>
                  </a:schemeClr>
                </a:solidFill>
              </a:rPr>
              <a:t>Использовать журнал    для    составления    отчетной    формы</a:t>
            </a:r>
            <a:br>
              <a:rPr lang="ru-RU" sz="2000" dirty="0">
                <a:solidFill>
                  <a:schemeClr val="accent1">
                    <a:lumMod val="75000"/>
                  </a:schemeClr>
                </a:solidFill>
              </a:rPr>
            </a:br>
            <a:r>
              <a:rPr lang="ru-RU" sz="2000" dirty="0">
                <a:solidFill>
                  <a:schemeClr val="accent1">
                    <a:lumMod val="75000"/>
                  </a:schemeClr>
                </a:solidFill>
              </a:rPr>
              <a:t>государственного  статистического  наблюдения. </a:t>
            </a:r>
          </a:p>
        </p:txBody>
      </p:sp>
    </p:spTree>
    <p:extLst>
      <p:ext uri="{BB962C8B-B14F-4D97-AF65-F5344CB8AC3E}">
        <p14:creationId xmlns:p14="http://schemas.microsoft.com/office/powerpoint/2010/main" val="477043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Recording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5900"/>
            <a:ext cx="12192000" cy="642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20973" y="2125905"/>
            <a:ext cx="8915400" cy="3777622"/>
          </a:xfrm>
        </p:spPr>
        <p:txBody>
          <a:bodyPr/>
          <a:lstStyle/>
          <a:p>
            <a:endParaRPr lang="ru-RU" dirty="0" smtClean="0">
              <a:latin typeface="Trebuchet MS" panose="020B0603020202020204" pitchFamily="34" charset="0"/>
            </a:endParaRPr>
          </a:p>
          <a:p>
            <a:endParaRPr lang="ru-RU" dirty="0" smtClean="0"/>
          </a:p>
          <a:p>
            <a:endParaRPr lang="ru-RU" dirty="0"/>
          </a:p>
        </p:txBody>
      </p:sp>
      <p:sp>
        <p:nvSpPr>
          <p:cNvPr id="8" name="Скругленный прямоугольник 7"/>
          <p:cNvSpPr/>
          <p:nvPr/>
        </p:nvSpPr>
        <p:spPr>
          <a:xfrm>
            <a:off x="3420237" y="1258607"/>
            <a:ext cx="1733266" cy="98263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latin typeface="Trebuchet MS" panose="020B0603020202020204" pitchFamily="34" charset="0"/>
            </a:endParaRPr>
          </a:p>
          <a:p>
            <a:pPr algn="ctr"/>
            <a:r>
              <a:rPr lang="ru-RU" dirty="0" err="1" smtClean="0">
                <a:solidFill>
                  <a:schemeClr val="tx2">
                    <a:lumMod val="75000"/>
                  </a:schemeClr>
                </a:solidFill>
                <a:latin typeface="Trebuchet MS" panose="020B0603020202020204" pitchFamily="34" charset="0"/>
              </a:rPr>
              <a:t>Систематизи-рованный</a:t>
            </a:r>
            <a:r>
              <a:rPr lang="ru-RU" dirty="0" smtClean="0">
                <a:solidFill>
                  <a:schemeClr val="tx2">
                    <a:lumMod val="75000"/>
                  </a:schemeClr>
                </a:solidFill>
                <a:latin typeface="Trebuchet MS" panose="020B0603020202020204" pitchFamily="34" charset="0"/>
              </a:rPr>
              <a:t> </a:t>
            </a:r>
            <a:r>
              <a:rPr lang="ru-RU" dirty="0">
                <a:solidFill>
                  <a:schemeClr val="tx2">
                    <a:lumMod val="75000"/>
                  </a:schemeClr>
                </a:solidFill>
                <a:latin typeface="Trebuchet MS" panose="020B0603020202020204" pitchFamily="34" charset="0"/>
              </a:rPr>
              <a:t>подход</a:t>
            </a:r>
          </a:p>
          <a:p>
            <a:pPr algn="ctr"/>
            <a:endParaRPr lang="ru-RU" dirty="0"/>
          </a:p>
        </p:txBody>
      </p:sp>
      <p:sp>
        <p:nvSpPr>
          <p:cNvPr id="9" name="Скругленный прямоугольник 8"/>
          <p:cNvSpPr/>
          <p:nvPr/>
        </p:nvSpPr>
        <p:spPr>
          <a:xfrm>
            <a:off x="7401247" y="1156249"/>
            <a:ext cx="2317159" cy="118735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latin typeface="Trebuchet MS" panose="020B0603020202020204" pitchFamily="34" charset="0"/>
            </a:endParaRPr>
          </a:p>
          <a:p>
            <a:pPr algn="ctr"/>
            <a:r>
              <a:rPr lang="ru-RU" dirty="0" smtClean="0">
                <a:solidFill>
                  <a:schemeClr val="tx2">
                    <a:lumMod val="75000"/>
                  </a:schemeClr>
                </a:solidFill>
                <a:latin typeface="Trebuchet MS" panose="020B0603020202020204" pitchFamily="34" charset="0"/>
              </a:rPr>
              <a:t>Применение </a:t>
            </a:r>
            <a:r>
              <a:rPr lang="ru-RU" dirty="0">
                <a:solidFill>
                  <a:schemeClr val="tx2">
                    <a:lumMod val="75000"/>
                  </a:schemeClr>
                </a:solidFill>
                <a:latin typeface="Trebuchet MS" panose="020B0603020202020204" pitchFamily="34" charset="0"/>
              </a:rPr>
              <a:t>современных методов учета и контроля</a:t>
            </a:r>
          </a:p>
          <a:p>
            <a:pPr algn="ctr"/>
            <a:endParaRPr lang="ru-RU" dirty="0"/>
          </a:p>
        </p:txBody>
      </p:sp>
      <p:sp>
        <p:nvSpPr>
          <p:cNvPr id="10" name="Скругленный прямоугольник 9"/>
          <p:cNvSpPr/>
          <p:nvPr/>
        </p:nvSpPr>
        <p:spPr>
          <a:xfrm>
            <a:off x="5367831" y="1340927"/>
            <a:ext cx="1855644" cy="758589"/>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latin typeface="Trebuchet MS" panose="020B0603020202020204" pitchFamily="34" charset="0"/>
            </a:endParaRPr>
          </a:p>
          <a:p>
            <a:pPr algn="ctr"/>
            <a:r>
              <a:rPr lang="ru-RU" dirty="0" smtClean="0">
                <a:solidFill>
                  <a:schemeClr val="tx2">
                    <a:lumMod val="75000"/>
                  </a:schemeClr>
                </a:solidFill>
                <a:latin typeface="Trebuchet MS" panose="020B0603020202020204" pitchFamily="34" charset="0"/>
              </a:rPr>
              <a:t>Оперативность</a:t>
            </a:r>
            <a:endParaRPr lang="ru-RU" dirty="0">
              <a:solidFill>
                <a:schemeClr val="tx2">
                  <a:lumMod val="75000"/>
                </a:schemeClr>
              </a:solidFill>
              <a:latin typeface="Trebuchet MS" panose="020B0603020202020204" pitchFamily="34" charset="0"/>
            </a:endParaRPr>
          </a:p>
          <a:p>
            <a:pPr algn="ctr"/>
            <a:endParaRPr lang="ru-RU" dirty="0"/>
          </a:p>
        </p:txBody>
      </p:sp>
      <p:sp>
        <p:nvSpPr>
          <p:cNvPr id="11" name="Скругленный прямоугольник 10"/>
          <p:cNvSpPr/>
          <p:nvPr/>
        </p:nvSpPr>
        <p:spPr>
          <a:xfrm>
            <a:off x="3899789" y="2919802"/>
            <a:ext cx="4801853" cy="933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smtClean="0">
              <a:latin typeface="Trebuchet MS" panose="020B0603020202020204" pitchFamily="34" charset="0"/>
            </a:endParaRPr>
          </a:p>
          <a:p>
            <a:pPr algn="ctr"/>
            <a:r>
              <a:rPr lang="ru-RU" sz="2000" dirty="0" smtClean="0">
                <a:latin typeface="Trebuchet MS" panose="020B0603020202020204" pitchFamily="34" charset="0"/>
              </a:rPr>
              <a:t>Улучшение </a:t>
            </a:r>
            <a:r>
              <a:rPr lang="ru-RU" sz="2000" dirty="0">
                <a:latin typeface="Trebuchet MS" panose="020B0603020202020204" pitchFamily="34" charset="0"/>
              </a:rPr>
              <a:t>качества </a:t>
            </a:r>
            <a:r>
              <a:rPr lang="ru-RU" sz="2000" dirty="0" smtClean="0">
                <a:latin typeface="Trebuchet MS" panose="020B0603020202020204" pitchFamily="34" charset="0"/>
              </a:rPr>
              <a:t>работы по ведению диспансерного наблюдения</a:t>
            </a:r>
            <a:endParaRPr lang="ru-RU" sz="2000" dirty="0">
              <a:latin typeface="Trebuchet MS" panose="020B0603020202020204" pitchFamily="34" charset="0"/>
            </a:endParaRPr>
          </a:p>
          <a:p>
            <a:pPr algn="ctr"/>
            <a:endParaRPr lang="ru-RU" sz="2000" dirty="0"/>
          </a:p>
        </p:txBody>
      </p:sp>
      <p:sp>
        <p:nvSpPr>
          <p:cNvPr id="12" name="Скругленный прямоугольник 11"/>
          <p:cNvSpPr/>
          <p:nvPr/>
        </p:nvSpPr>
        <p:spPr>
          <a:xfrm>
            <a:off x="5348242" y="4415921"/>
            <a:ext cx="2019869" cy="928047"/>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latin typeface="Trebuchet MS" panose="020B0603020202020204" pitchFamily="34" charset="0"/>
            </a:endParaRPr>
          </a:p>
          <a:p>
            <a:pPr algn="ctr"/>
            <a:r>
              <a:rPr lang="ru-RU" b="1" dirty="0" smtClean="0">
                <a:solidFill>
                  <a:schemeClr val="accent5">
                    <a:lumMod val="50000"/>
                  </a:schemeClr>
                </a:solidFill>
                <a:latin typeface="Trebuchet MS" panose="020B0603020202020204" pitchFamily="34" charset="0"/>
              </a:rPr>
              <a:t>Уменьшение </a:t>
            </a:r>
            <a:r>
              <a:rPr lang="ru-RU" b="1" dirty="0">
                <a:solidFill>
                  <a:schemeClr val="accent5">
                    <a:lumMod val="50000"/>
                  </a:schemeClr>
                </a:solidFill>
                <a:latin typeface="Trebuchet MS" panose="020B0603020202020204" pitchFamily="34" charset="0"/>
              </a:rPr>
              <a:t>осложнений заболеваний</a:t>
            </a:r>
          </a:p>
          <a:p>
            <a:pPr algn="ctr"/>
            <a:endParaRPr lang="ru-RU" dirty="0"/>
          </a:p>
        </p:txBody>
      </p:sp>
      <p:sp>
        <p:nvSpPr>
          <p:cNvPr id="14" name="Скругленный прямоугольник 13"/>
          <p:cNvSpPr/>
          <p:nvPr/>
        </p:nvSpPr>
        <p:spPr>
          <a:xfrm>
            <a:off x="8156874" y="5030089"/>
            <a:ext cx="3493827" cy="682388"/>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latin typeface="Trebuchet MS" panose="020B0603020202020204" pitchFamily="34" charset="0"/>
            </a:endParaRPr>
          </a:p>
          <a:p>
            <a:pPr algn="ctr"/>
            <a:r>
              <a:rPr lang="ru-RU" b="1" dirty="0" smtClean="0">
                <a:solidFill>
                  <a:schemeClr val="accent5">
                    <a:lumMod val="50000"/>
                  </a:schemeClr>
                </a:solidFill>
                <a:latin typeface="Trebuchet MS" panose="020B0603020202020204" pitchFamily="34" charset="0"/>
              </a:rPr>
              <a:t>Повышение </a:t>
            </a:r>
            <a:r>
              <a:rPr lang="ru-RU" b="1" dirty="0">
                <a:solidFill>
                  <a:schemeClr val="accent5">
                    <a:lumMod val="50000"/>
                  </a:schemeClr>
                </a:solidFill>
                <a:latin typeface="Trebuchet MS" panose="020B0603020202020204" pitchFamily="34" charset="0"/>
              </a:rPr>
              <a:t>качества и продолжительности жизни.</a:t>
            </a:r>
          </a:p>
          <a:p>
            <a:pPr algn="ctr"/>
            <a:endParaRPr lang="ru-RU" dirty="0"/>
          </a:p>
        </p:txBody>
      </p:sp>
      <p:sp>
        <p:nvSpPr>
          <p:cNvPr id="13" name="Скругленный прямоугольник 12"/>
          <p:cNvSpPr/>
          <p:nvPr/>
        </p:nvSpPr>
        <p:spPr>
          <a:xfrm>
            <a:off x="1157324" y="4879945"/>
            <a:ext cx="3402156" cy="1164720"/>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latin typeface="Trebuchet MS" panose="020B0603020202020204" pitchFamily="34" charset="0"/>
            </a:endParaRPr>
          </a:p>
          <a:p>
            <a:pPr algn="ctr"/>
            <a:r>
              <a:rPr lang="ru-RU" b="1" dirty="0" smtClean="0">
                <a:solidFill>
                  <a:schemeClr val="accent5">
                    <a:lumMod val="50000"/>
                  </a:schemeClr>
                </a:solidFill>
                <a:latin typeface="Trebuchet MS" panose="020B0603020202020204" pitchFamily="34" charset="0"/>
              </a:rPr>
              <a:t>Уменьшение </a:t>
            </a:r>
            <a:r>
              <a:rPr lang="ru-RU" b="1" dirty="0">
                <a:solidFill>
                  <a:schemeClr val="accent5">
                    <a:lumMod val="50000"/>
                  </a:schemeClr>
                </a:solidFill>
                <a:latin typeface="Trebuchet MS" panose="020B0603020202020204" pitchFamily="34" charset="0"/>
              </a:rPr>
              <a:t>количества госпитализаций в экстренном </a:t>
            </a:r>
            <a:r>
              <a:rPr lang="ru-RU" b="1" dirty="0" smtClean="0">
                <a:solidFill>
                  <a:schemeClr val="accent5">
                    <a:lumMod val="50000"/>
                  </a:schemeClr>
                </a:solidFill>
                <a:latin typeface="Trebuchet MS" panose="020B0603020202020204" pitchFamily="34" charset="0"/>
              </a:rPr>
              <a:t>порядке и вызовов СМП</a:t>
            </a:r>
            <a:endParaRPr lang="ru-RU" b="1" dirty="0">
              <a:solidFill>
                <a:schemeClr val="accent5">
                  <a:lumMod val="50000"/>
                </a:schemeClr>
              </a:solidFill>
              <a:latin typeface="Trebuchet MS" panose="020B0603020202020204" pitchFamily="34" charset="0"/>
            </a:endParaRPr>
          </a:p>
          <a:p>
            <a:pPr algn="ctr"/>
            <a:endParaRPr lang="ru-RU" dirty="0"/>
          </a:p>
        </p:txBody>
      </p:sp>
      <p:sp>
        <p:nvSpPr>
          <p:cNvPr id="15" name="Прямоугольник 14"/>
          <p:cNvSpPr/>
          <p:nvPr/>
        </p:nvSpPr>
        <p:spPr>
          <a:xfrm>
            <a:off x="3765716" y="65593"/>
            <a:ext cx="5059873" cy="923330"/>
          </a:xfrm>
          <a:prstGeom prst="rect">
            <a:avLst/>
          </a:prstGeom>
          <a:noFill/>
          <a:scene3d>
            <a:camera prst="orthographicFront"/>
            <a:lightRig rig="threePt" dir="t"/>
          </a:scene3d>
          <a:sp3d>
            <a:bevelT prst="angle"/>
          </a:sp3d>
        </p:spPr>
        <p:txBody>
          <a:bodyPr wrap="square" lIns="91440" tIns="45720" rIns="91440" bIns="45720">
            <a:spAutoFit/>
          </a:bodyPr>
          <a:lstStyle/>
          <a:p>
            <a:pPr algn="ctr"/>
            <a:r>
              <a:rPr lang="ru-RU" sz="5400" b="1" dirty="0" smtClean="0">
                <a:ln w="0"/>
                <a:solidFill>
                  <a:schemeClr val="accent1"/>
                </a:solidFill>
                <a:effectLst>
                  <a:outerShdw blurRad="38100" dist="25400" dir="5400000" algn="ctr" rotWithShape="0">
                    <a:srgbClr val="6E747A">
                      <a:alpha val="43000"/>
                    </a:srgbClr>
                  </a:outerShdw>
                </a:effectLst>
                <a:latin typeface="Trebuchet MS" panose="020B0603020202020204" pitchFamily="34" charset="0"/>
              </a:rPr>
              <a:t>В Ы В О Д Ы:</a:t>
            </a:r>
            <a:endParaRPr lang="ru-RU" sz="5400" b="1" dirty="0">
              <a:ln w="22225">
                <a:solidFill>
                  <a:schemeClr val="accent2"/>
                </a:solidFill>
                <a:prstDash val="solid"/>
              </a:ln>
              <a:solidFill>
                <a:schemeClr val="accent1">
                  <a:lumMod val="60000"/>
                  <a:lumOff val="40000"/>
                </a:schemeClr>
              </a:solidFill>
            </a:endParaRPr>
          </a:p>
        </p:txBody>
      </p:sp>
      <p:cxnSp>
        <p:nvCxnSpPr>
          <p:cNvPr id="23" name="Прямая со стрелкой 22"/>
          <p:cNvCxnSpPr>
            <a:stCxn id="8" idx="2"/>
            <a:endCxn id="11" idx="0"/>
          </p:cNvCxnSpPr>
          <p:nvPr/>
        </p:nvCxnSpPr>
        <p:spPr>
          <a:xfrm>
            <a:off x="4286870" y="2241245"/>
            <a:ext cx="2013846" cy="678557"/>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10" idx="2"/>
            <a:endCxn id="11" idx="0"/>
          </p:cNvCxnSpPr>
          <p:nvPr/>
        </p:nvCxnSpPr>
        <p:spPr>
          <a:xfrm>
            <a:off x="6295653" y="2099516"/>
            <a:ext cx="5063" cy="820286"/>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9" idx="2"/>
            <a:endCxn id="11" idx="0"/>
          </p:cNvCxnSpPr>
          <p:nvPr/>
        </p:nvCxnSpPr>
        <p:spPr>
          <a:xfrm flipH="1">
            <a:off x="6300716" y="2343604"/>
            <a:ext cx="2259111" cy="576198"/>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 name="Овал 101"/>
          <p:cNvSpPr/>
          <p:nvPr/>
        </p:nvSpPr>
        <p:spPr>
          <a:xfrm>
            <a:off x="409433" y="4257401"/>
            <a:ext cx="11782567" cy="2384909"/>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4" name="Прямая со стрелкой 103"/>
          <p:cNvCxnSpPr>
            <a:stCxn id="11" idx="2"/>
            <a:endCxn id="102" idx="0"/>
          </p:cNvCxnSpPr>
          <p:nvPr/>
        </p:nvCxnSpPr>
        <p:spPr>
          <a:xfrm>
            <a:off x="6300716" y="3853270"/>
            <a:ext cx="1" cy="404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7" name="Скругленный прямоугольник 116"/>
          <p:cNvSpPr/>
          <p:nvPr/>
        </p:nvSpPr>
        <p:spPr>
          <a:xfrm>
            <a:off x="5104801" y="5682801"/>
            <a:ext cx="2574715" cy="838156"/>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accent5">
                    <a:lumMod val="50000"/>
                  </a:schemeClr>
                </a:solidFill>
              </a:rPr>
              <a:t>Снижение смертности</a:t>
            </a:r>
            <a:endParaRPr lang="ru-RU" b="1" dirty="0">
              <a:solidFill>
                <a:schemeClr val="accent5">
                  <a:lumMod val="50000"/>
                </a:schemeClr>
              </a:solidFill>
            </a:endParaRPr>
          </a:p>
        </p:txBody>
      </p:sp>
    </p:spTree>
    <p:extLst>
      <p:ext uri="{BB962C8B-B14F-4D97-AF65-F5344CB8AC3E}">
        <p14:creationId xmlns:p14="http://schemas.microsoft.com/office/powerpoint/2010/main" val="186981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2894960" y="532262"/>
            <a:ext cx="6861119" cy="4566166"/>
          </a:xfrm>
          <a:prstGeom prst="rect">
            <a:avLst/>
          </a:prstGeom>
          <a:effectLst/>
        </p:spPr>
      </p:pic>
      <p:sp>
        <p:nvSpPr>
          <p:cNvPr id="3" name="TextBox 2"/>
          <p:cNvSpPr txBox="1"/>
          <p:nvPr/>
        </p:nvSpPr>
        <p:spPr>
          <a:xfrm>
            <a:off x="1521929" y="5098428"/>
            <a:ext cx="10072047" cy="1200329"/>
          </a:xfrm>
          <a:prstGeom prst="rect">
            <a:avLst/>
          </a:prstGeom>
          <a:noFill/>
        </p:spPr>
        <p:txBody>
          <a:bodyPr wrap="square" rtlCol="0">
            <a:spAutoFit/>
          </a:bodyPr>
          <a:lstStyle/>
          <a:p>
            <a:r>
              <a:rPr lang="ru-RU" sz="7200" b="1" dirty="0" smtClean="0">
                <a:solidFill>
                  <a:schemeClr val="accent1"/>
                </a:solidFill>
                <a:latin typeface="Trebuchet MS" panose="020B0603020202020204" pitchFamily="34" charset="0"/>
              </a:rPr>
              <a:t>Спасибо за внимание!</a:t>
            </a:r>
            <a:endParaRPr lang="ru-RU" sz="7200" b="1" dirty="0">
              <a:solidFill>
                <a:schemeClr val="accent1"/>
              </a:solidFill>
              <a:latin typeface="Trebuchet MS" panose="020B0603020202020204" pitchFamily="34" charset="0"/>
            </a:endParaRPr>
          </a:p>
        </p:txBody>
      </p:sp>
    </p:spTree>
    <p:extLst>
      <p:ext uri="{BB962C8B-B14F-4D97-AF65-F5344CB8AC3E}">
        <p14:creationId xmlns:p14="http://schemas.microsoft.com/office/powerpoint/2010/main" val="594557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b="1" dirty="0"/>
              <a:t>Диспансерное наблюдение: определение </a:t>
            </a:r>
            <a:r>
              <a:rPr lang="ru-RU" sz="4000" dirty="0"/>
              <a:t/>
            </a:r>
            <a:br>
              <a:rPr lang="ru-RU" sz="4000" dirty="0"/>
            </a:br>
            <a:endParaRPr lang="ru-RU" sz="4000" dirty="0"/>
          </a:p>
        </p:txBody>
      </p:sp>
      <p:sp>
        <p:nvSpPr>
          <p:cNvPr id="3" name="Объект 2"/>
          <p:cNvSpPr>
            <a:spLocks noGrp="1"/>
          </p:cNvSpPr>
          <p:nvPr>
            <p:ph idx="1"/>
          </p:nvPr>
        </p:nvSpPr>
        <p:spPr>
          <a:xfrm>
            <a:off x="2396254" y="2222633"/>
            <a:ext cx="5759505" cy="3754655"/>
          </a:xfrm>
        </p:spPr>
        <p:txBody>
          <a:bodyPr>
            <a:normAutofit/>
          </a:bodyPr>
          <a:lstStyle/>
          <a:p>
            <a:pPr marL="0" indent="0">
              <a:buNone/>
            </a:pPr>
            <a:r>
              <a:rPr lang="ru-RU" sz="2800" dirty="0" smtClean="0">
                <a:solidFill>
                  <a:schemeClr val="accent1">
                    <a:lumMod val="75000"/>
                  </a:schemeClr>
                </a:solidFill>
              </a:rPr>
              <a:t>-</a:t>
            </a:r>
            <a:r>
              <a:rPr lang="ru-RU" sz="1900" b="1" dirty="0">
                <a:solidFill>
                  <a:schemeClr val="accent1">
                    <a:lumMod val="75000"/>
                  </a:schemeClr>
                </a:solidFill>
              </a:rPr>
              <a:t>динамическое наблюдение, в том числе необходимое обследование, за состоянием здоровья лиц, страдающих хроническими заболеваниями, функциональными расстройствами, иными состояниями, в целях своевременного выявления, предупреждения осложнений, обострений заболеваний, иных патологических состояний, их профилактики и осуществления медицинской реабилитации указанных </a:t>
            </a:r>
            <a:r>
              <a:rPr lang="ru-RU" sz="1900" b="1" dirty="0" smtClean="0">
                <a:solidFill>
                  <a:schemeClr val="accent1">
                    <a:lumMod val="75000"/>
                  </a:schemeClr>
                </a:solidFill>
              </a:rPr>
              <a:t>лиц</a:t>
            </a:r>
            <a:endParaRPr lang="ru-RU" sz="1900" b="1" dirty="0">
              <a:solidFill>
                <a:schemeClr val="accent1">
                  <a:lumMod val="75000"/>
                </a:schemeClr>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2555" y="2747441"/>
            <a:ext cx="3482298" cy="2425059"/>
          </a:xfrm>
          <a:prstGeom prst="rect">
            <a:avLst/>
          </a:prstGeom>
        </p:spPr>
      </p:pic>
    </p:spTree>
    <p:extLst>
      <p:ext uri="{BB962C8B-B14F-4D97-AF65-F5344CB8AC3E}">
        <p14:creationId xmlns:p14="http://schemas.microsoft.com/office/powerpoint/2010/main" val="328060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4887" y="179301"/>
            <a:ext cx="8093764" cy="1280890"/>
          </a:xfrm>
        </p:spPr>
        <p:txBody>
          <a:bodyPr>
            <a:normAutofit/>
          </a:bodyPr>
          <a:lstStyle/>
          <a:p>
            <a:pPr algn="ctr"/>
            <a:r>
              <a:rPr lang="ru-RU" b="1" dirty="0" smtClean="0"/>
              <a:t>Нормативная база диспансерного наблюдения</a:t>
            </a:r>
            <a:endParaRPr lang="ru-RU" b="1" dirty="0"/>
          </a:p>
        </p:txBody>
      </p:sp>
      <p:sp>
        <p:nvSpPr>
          <p:cNvPr id="3" name="Объект 2"/>
          <p:cNvSpPr>
            <a:spLocks noGrp="1"/>
          </p:cNvSpPr>
          <p:nvPr>
            <p:ph idx="1"/>
          </p:nvPr>
        </p:nvSpPr>
        <p:spPr>
          <a:xfrm>
            <a:off x="1890626" y="1628504"/>
            <a:ext cx="5703794" cy="3880773"/>
          </a:xfrm>
        </p:spPr>
        <p:txBody>
          <a:bodyPr>
            <a:normAutofit fontScale="92500" lnSpcReduction="20000"/>
          </a:bodyPr>
          <a:lstStyle/>
          <a:p>
            <a:r>
              <a:rPr lang="ru-RU" sz="1600" dirty="0"/>
              <a:t> </a:t>
            </a:r>
            <a:r>
              <a:rPr lang="ru-RU" sz="2000" b="1" dirty="0">
                <a:solidFill>
                  <a:schemeClr val="accent1">
                    <a:lumMod val="75000"/>
                  </a:schemeClr>
                </a:solidFill>
                <a:latin typeface="Trebuchet MS" panose="020B0603020202020204" pitchFamily="34" charset="0"/>
              </a:rPr>
              <a:t>Федеральный закон от 21.11.2011 № 323-ФЗ «Об основах охраны здоровья граждан Российской Федерации» в </a:t>
            </a:r>
            <a:r>
              <a:rPr lang="ru-RU" sz="2000" b="1" dirty="0" err="1">
                <a:solidFill>
                  <a:schemeClr val="accent1">
                    <a:lumMod val="75000"/>
                  </a:schemeClr>
                </a:solidFill>
                <a:latin typeface="Trebuchet MS" panose="020B0603020202020204" pitchFamily="34" charset="0"/>
              </a:rPr>
              <a:t>ред.от</a:t>
            </a:r>
            <a:r>
              <a:rPr lang="ru-RU" sz="2000" b="1" dirty="0">
                <a:solidFill>
                  <a:schemeClr val="accent1">
                    <a:lumMod val="75000"/>
                  </a:schemeClr>
                </a:solidFill>
                <a:latin typeface="Trebuchet MS" panose="020B0603020202020204" pitchFamily="34" charset="0"/>
              </a:rPr>
              <a:t> 03.08.2018г., ст.46, п.5.</a:t>
            </a:r>
          </a:p>
          <a:p>
            <a:r>
              <a:rPr lang="ru-RU" sz="2000" b="1" dirty="0" smtClean="0">
                <a:solidFill>
                  <a:schemeClr val="accent1">
                    <a:lumMod val="75000"/>
                  </a:schemeClr>
                </a:solidFill>
              </a:rPr>
              <a:t>Приказ </a:t>
            </a:r>
            <a:r>
              <a:rPr lang="ru-RU" sz="2000" b="1" dirty="0">
                <a:solidFill>
                  <a:schemeClr val="accent1">
                    <a:lumMod val="75000"/>
                  </a:schemeClr>
                </a:solidFill>
              </a:rPr>
              <a:t>Минздрава России от 21.12.2012 г. № 1344н - «Об утверждении Порядка проведения диспансерного наблюдения</a:t>
            </a:r>
            <a:r>
              <a:rPr lang="ru-RU" sz="2000" b="1" dirty="0" smtClean="0">
                <a:solidFill>
                  <a:schemeClr val="accent1">
                    <a:lumMod val="75000"/>
                  </a:schemeClr>
                </a:solidFill>
              </a:rPr>
              <a:t>»</a:t>
            </a:r>
            <a:endParaRPr lang="ru-RU" sz="2000" b="1" dirty="0">
              <a:solidFill>
                <a:schemeClr val="accent1">
                  <a:lumMod val="75000"/>
                </a:schemeClr>
              </a:solidFill>
            </a:endParaRPr>
          </a:p>
          <a:p>
            <a:r>
              <a:rPr lang="ru-RU" sz="2000" b="1" dirty="0">
                <a:solidFill>
                  <a:schemeClr val="accent1">
                    <a:lumMod val="75000"/>
                  </a:schemeClr>
                </a:solidFill>
              </a:rPr>
              <a:t>Приказ от 30 мая 1986 г. N 770 "О порядке проведения всеобщей диспансеризации населения" </a:t>
            </a:r>
            <a:endParaRPr lang="ru-RU" sz="2000" b="1" dirty="0" smtClean="0">
              <a:solidFill>
                <a:schemeClr val="accent1">
                  <a:lumMod val="75000"/>
                </a:schemeClr>
              </a:solidFill>
            </a:endParaRPr>
          </a:p>
          <a:p>
            <a:r>
              <a:rPr lang="ru-RU" sz="2000" b="1" dirty="0" smtClean="0">
                <a:solidFill>
                  <a:schemeClr val="accent1">
                    <a:lumMod val="75000"/>
                  </a:schemeClr>
                </a:solidFill>
              </a:rPr>
              <a:t>Стандарты </a:t>
            </a:r>
            <a:r>
              <a:rPr lang="ru-RU" sz="2000" b="1" dirty="0" smtClean="0">
                <a:solidFill>
                  <a:schemeClr val="accent1">
                    <a:lumMod val="75000"/>
                  </a:schemeClr>
                </a:solidFill>
              </a:rPr>
              <a:t>оказания первичной </a:t>
            </a:r>
            <a:r>
              <a:rPr lang="ru-RU" sz="2000" b="1" dirty="0">
                <a:solidFill>
                  <a:schemeClr val="accent1">
                    <a:lumMod val="75000"/>
                  </a:schemeClr>
                </a:solidFill>
              </a:rPr>
              <a:t>медико-санитарной помощи в </a:t>
            </a:r>
            <a:r>
              <a:rPr lang="ru-RU" sz="2000" b="1" dirty="0" smtClean="0">
                <a:solidFill>
                  <a:schemeClr val="accent1">
                    <a:lumMod val="75000"/>
                  </a:schemeClr>
                </a:solidFill>
              </a:rPr>
              <a:t>амбулаторных условиях больным ХНИЗ, утвержденные приказами Минздрава России</a:t>
            </a:r>
          </a:p>
          <a:p>
            <a:pPr marL="0" indent="0">
              <a:buNone/>
            </a:pPr>
            <a:endParaRPr lang="ru-RU" sz="2000" b="1" dirty="0">
              <a:solidFill>
                <a:schemeClr val="accent1">
                  <a:lumMod val="75000"/>
                </a:schemeClr>
              </a:solidFill>
            </a:endParaRPr>
          </a:p>
        </p:txBody>
      </p:sp>
      <p:pic>
        <p:nvPicPr>
          <p:cNvPr id="7" name="Рисунок 6"/>
          <p:cNvPicPr>
            <a:picLocks noChangeAspect="1"/>
          </p:cNvPicPr>
          <p:nvPr/>
        </p:nvPicPr>
        <p:blipFill>
          <a:blip r:embed="rId3"/>
          <a:stretch>
            <a:fillRect/>
          </a:stretch>
        </p:blipFill>
        <p:spPr>
          <a:xfrm>
            <a:off x="6973513" y="1392072"/>
            <a:ext cx="5546033" cy="4353636"/>
          </a:xfrm>
          <a:prstGeom prst="rect">
            <a:avLst/>
          </a:prstGeom>
          <a:effectLst>
            <a:softEdge rad="635000"/>
          </a:effectLst>
        </p:spPr>
      </p:pic>
    </p:spTree>
    <p:extLst>
      <p:ext uri="{BB962C8B-B14F-4D97-AF65-F5344CB8AC3E}">
        <p14:creationId xmlns:p14="http://schemas.microsoft.com/office/powerpoint/2010/main" val="1662952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4749" y="609599"/>
            <a:ext cx="6772773" cy="1701422"/>
          </a:xfrm>
        </p:spPr>
        <p:txBody>
          <a:bodyPr>
            <a:normAutofit fontScale="90000"/>
          </a:bodyPr>
          <a:lstStyle/>
          <a:p>
            <a:r>
              <a:rPr lang="ru-RU" sz="2400" b="1" dirty="0"/>
              <a:t>Основной нормативно-правовой документ-</a:t>
            </a:r>
            <a:r>
              <a:rPr lang="ru-RU" sz="2400" dirty="0"/>
              <a:t/>
            </a:r>
            <a:br>
              <a:rPr lang="ru-RU" sz="2400" dirty="0"/>
            </a:br>
            <a:r>
              <a:rPr lang="ru-RU" sz="2400" b="1" dirty="0"/>
              <a:t>приказ МЗ РФ от 21.12.2012 г. № 1344н </a:t>
            </a:r>
            <a:r>
              <a:rPr lang="ru-RU" sz="2400" dirty="0"/>
              <a:t/>
            </a:r>
            <a:br>
              <a:rPr lang="ru-RU" sz="2400" dirty="0"/>
            </a:br>
            <a:r>
              <a:rPr lang="ru-RU" sz="2400" b="1" dirty="0"/>
              <a:t>«Об утверждении Порядка проведения диспансерного наблюдения»</a:t>
            </a:r>
            <a:r>
              <a:rPr lang="ru-RU" dirty="0"/>
              <a:t/>
            </a:r>
            <a:br>
              <a:rPr lang="ru-RU" dirty="0"/>
            </a:br>
            <a:endParaRPr lang="ru-RU" dirty="0"/>
          </a:p>
        </p:txBody>
      </p:sp>
      <p:sp>
        <p:nvSpPr>
          <p:cNvPr id="3" name="Объект 2"/>
          <p:cNvSpPr>
            <a:spLocks noGrp="1"/>
          </p:cNvSpPr>
          <p:nvPr>
            <p:ph idx="1"/>
          </p:nvPr>
        </p:nvSpPr>
        <p:spPr>
          <a:xfrm>
            <a:off x="2602860" y="2311021"/>
            <a:ext cx="8915400" cy="3777622"/>
          </a:xfrm>
        </p:spPr>
        <p:txBody>
          <a:bodyPr>
            <a:noAutofit/>
          </a:bodyPr>
          <a:lstStyle/>
          <a:p>
            <a:pPr marL="0" indent="0" algn="ctr">
              <a:buNone/>
            </a:pPr>
            <a:r>
              <a:rPr lang="ru-RU" sz="2000" b="1" dirty="0" smtClean="0">
                <a:solidFill>
                  <a:schemeClr val="accent1">
                    <a:lumMod val="75000"/>
                  </a:schemeClr>
                </a:solidFill>
              </a:rPr>
              <a:t>Регламентирует</a:t>
            </a:r>
            <a:r>
              <a:rPr lang="ru-RU" sz="2000" b="1" dirty="0">
                <a:solidFill>
                  <a:schemeClr val="accent1">
                    <a:lumMod val="75000"/>
                  </a:schemeClr>
                </a:solidFill>
              </a:rPr>
              <a:t>:</a:t>
            </a:r>
          </a:p>
          <a:p>
            <a:r>
              <a:rPr lang="ru-RU" sz="2000" dirty="0">
                <a:solidFill>
                  <a:schemeClr val="accent1">
                    <a:lumMod val="75000"/>
                  </a:schemeClr>
                </a:solidFill>
              </a:rPr>
              <a:t>-</a:t>
            </a:r>
            <a:r>
              <a:rPr lang="ru-RU" sz="2000" b="1" dirty="0">
                <a:solidFill>
                  <a:schemeClr val="accent1">
                    <a:lumMod val="75000"/>
                  </a:schemeClr>
                </a:solidFill>
              </a:rPr>
              <a:t>перечень заболеваний (состояний), при наличии которых устанавливается группа диспансерного наблюдения врачом-терапевтом;</a:t>
            </a:r>
          </a:p>
          <a:p>
            <a:r>
              <a:rPr lang="ru-RU" sz="2000" b="1" dirty="0">
                <a:solidFill>
                  <a:schemeClr val="accent1">
                    <a:lumMod val="75000"/>
                  </a:schemeClr>
                </a:solidFill>
              </a:rPr>
              <a:t>-периодичность осмотров;</a:t>
            </a:r>
          </a:p>
          <a:p>
            <a:r>
              <a:rPr lang="ru-RU" sz="2000" b="1" dirty="0">
                <a:solidFill>
                  <a:schemeClr val="accent1">
                    <a:lumMod val="75000"/>
                  </a:schemeClr>
                </a:solidFill>
              </a:rPr>
              <a:t>-длительность </a:t>
            </a:r>
            <a:r>
              <a:rPr lang="ru-RU" sz="2000" b="1" dirty="0" smtClean="0">
                <a:solidFill>
                  <a:schemeClr val="accent1">
                    <a:lumMod val="75000"/>
                  </a:schemeClr>
                </a:solidFill>
              </a:rPr>
              <a:t>диспансерного </a:t>
            </a:r>
            <a:r>
              <a:rPr lang="ru-RU" sz="2000" b="1" dirty="0">
                <a:solidFill>
                  <a:schemeClr val="accent1">
                    <a:lumMod val="75000"/>
                  </a:schemeClr>
                </a:solidFill>
              </a:rPr>
              <a:t>наблюдения;</a:t>
            </a:r>
          </a:p>
          <a:p>
            <a:r>
              <a:rPr lang="ru-RU" sz="2000" b="1" dirty="0">
                <a:solidFill>
                  <a:schemeClr val="accent1">
                    <a:lumMod val="75000"/>
                  </a:schemeClr>
                </a:solidFill>
              </a:rPr>
              <a:t>-перечень специалистов, осуществляющих диспансерное наблюдение; </a:t>
            </a:r>
          </a:p>
          <a:p>
            <a:r>
              <a:rPr lang="ru-RU" sz="2000" b="1" dirty="0">
                <a:solidFill>
                  <a:schemeClr val="accent1">
                    <a:lumMod val="75000"/>
                  </a:schemeClr>
                </a:solidFill>
              </a:rPr>
              <a:t>-основания для прекращения </a:t>
            </a:r>
            <a:r>
              <a:rPr lang="ru-RU" sz="2000" b="1" dirty="0" smtClean="0">
                <a:solidFill>
                  <a:schemeClr val="accent1">
                    <a:lumMod val="75000"/>
                  </a:schemeClr>
                </a:solidFill>
              </a:rPr>
              <a:t>диспансерного </a:t>
            </a:r>
            <a:r>
              <a:rPr lang="ru-RU" sz="2000" b="1" dirty="0">
                <a:solidFill>
                  <a:schemeClr val="accent1">
                    <a:lumMod val="75000"/>
                  </a:schemeClr>
                </a:solidFill>
              </a:rPr>
              <a:t>наблюдения;</a:t>
            </a:r>
          </a:p>
          <a:p>
            <a:r>
              <a:rPr lang="ru-RU" sz="2000" b="1" dirty="0">
                <a:solidFill>
                  <a:schemeClr val="accent1">
                    <a:lumMod val="75000"/>
                  </a:schemeClr>
                </a:solidFill>
              </a:rPr>
              <a:t>-учет пациентов;</a:t>
            </a:r>
          </a:p>
          <a:p>
            <a:r>
              <a:rPr lang="ru-RU" sz="2000" b="1" dirty="0">
                <a:solidFill>
                  <a:schemeClr val="accent1">
                    <a:lumMod val="75000"/>
                  </a:schemeClr>
                </a:solidFill>
              </a:rPr>
              <a:t>-критерии эффективности </a:t>
            </a:r>
            <a:r>
              <a:rPr lang="ru-RU" sz="2000" b="1" dirty="0" smtClean="0">
                <a:solidFill>
                  <a:schemeClr val="accent1">
                    <a:lumMod val="75000"/>
                  </a:schemeClr>
                </a:solidFill>
              </a:rPr>
              <a:t>диспансерного наблюдения </a:t>
            </a:r>
            <a:r>
              <a:rPr lang="ru-RU" sz="2000" b="1" dirty="0">
                <a:solidFill>
                  <a:schemeClr val="accent1">
                    <a:lumMod val="75000"/>
                  </a:schemeClr>
                </a:solidFill>
              </a:rPr>
              <a:t>и т.д.</a:t>
            </a:r>
          </a:p>
        </p:txBody>
      </p:sp>
      <p:pic>
        <p:nvPicPr>
          <p:cNvPr id="4" name="Рисунок 3"/>
          <p:cNvPicPr>
            <a:picLocks noChangeAspect="1"/>
          </p:cNvPicPr>
          <p:nvPr/>
        </p:nvPicPr>
        <p:blipFill>
          <a:blip r:embed="rId3"/>
          <a:stretch>
            <a:fillRect/>
          </a:stretch>
        </p:blipFill>
        <p:spPr>
          <a:xfrm>
            <a:off x="8354822" y="126487"/>
            <a:ext cx="3531549" cy="2653099"/>
          </a:xfrm>
          <a:prstGeom prst="rect">
            <a:avLst/>
          </a:prstGeom>
        </p:spPr>
      </p:pic>
    </p:spTree>
    <p:extLst>
      <p:ext uri="{BB962C8B-B14F-4D97-AF65-F5344CB8AC3E}">
        <p14:creationId xmlns:p14="http://schemas.microsoft.com/office/powerpoint/2010/main" val="334491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8338" y="582306"/>
            <a:ext cx="5805352" cy="796119"/>
          </a:xfrm>
        </p:spPr>
        <p:txBody>
          <a:bodyPr>
            <a:normAutofit fontScale="90000"/>
          </a:bodyPr>
          <a:lstStyle/>
          <a:p>
            <a:pPr algn="ctr"/>
            <a:r>
              <a:rPr lang="ru-RU" b="1" dirty="0" smtClean="0"/>
              <a:t>Цели диспансерного наблюдения</a:t>
            </a:r>
            <a:endParaRPr lang="ru-RU" b="1" dirty="0"/>
          </a:p>
        </p:txBody>
      </p:sp>
      <p:sp>
        <p:nvSpPr>
          <p:cNvPr id="3" name="Объект 2"/>
          <p:cNvSpPr>
            <a:spLocks noGrp="1"/>
          </p:cNvSpPr>
          <p:nvPr>
            <p:ph idx="1"/>
          </p:nvPr>
        </p:nvSpPr>
        <p:spPr>
          <a:xfrm>
            <a:off x="2197375" y="2454106"/>
            <a:ext cx="9518227" cy="3805871"/>
          </a:xfrm>
        </p:spPr>
        <p:txBody>
          <a:bodyPr>
            <a:normAutofit lnSpcReduction="10000"/>
          </a:bodyPr>
          <a:lstStyle/>
          <a:p>
            <a:r>
              <a:rPr lang="ru-RU" sz="2400" b="1" dirty="0">
                <a:solidFill>
                  <a:schemeClr val="accent1">
                    <a:lumMod val="75000"/>
                  </a:schemeClr>
                </a:solidFill>
              </a:rPr>
              <a:t>предотвратить развитие </a:t>
            </a:r>
            <a:r>
              <a:rPr lang="ru-RU" sz="2400" b="1" dirty="0" smtClean="0">
                <a:solidFill>
                  <a:schemeClr val="accent1">
                    <a:lumMod val="75000"/>
                  </a:schemeClr>
                </a:solidFill>
              </a:rPr>
              <a:t>обострения</a:t>
            </a:r>
          </a:p>
          <a:p>
            <a:pPr marL="0" indent="0">
              <a:buNone/>
            </a:pPr>
            <a:r>
              <a:rPr lang="ru-RU" sz="2400" b="1" dirty="0">
                <a:solidFill>
                  <a:schemeClr val="accent1">
                    <a:lumMod val="75000"/>
                  </a:schemeClr>
                </a:solidFill>
              </a:rPr>
              <a:t> </a:t>
            </a:r>
            <a:r>
              <a:rPr lang="ru-RU" sz="2400" b="1" dirty="0" smtClean="0">
                <a:solidFill>
                  <a:schemeClr val="accent1">
                    <a:lumMod val="75000"/>
                  </a:schemeClr>
                </a:solidFill>
              </a:rPr>
              <a:t>    и </a:t>
            </a:r>
            <a:r>
              <a:rPr lang="ru-RU" sz="2400" b="1" dirty="0">
                <a:solidFill>
                  <a:schemeClr val="accent1">
                    <a:lumMod val="75000"/>
                  </a:schemeClr>
                </a:solidFill>
              </a:rPr>
              <a:t>осложнения болезни</a:t>
            </a:r>
          </a:p>
          <a:p>
            <a:r>
              <a:rPr lang="ru-RU" sz="2400" b="1" dirty="0">
                <a:solidFill>
                  <a:schemeClr val="accent1">
                    <a:lumMod val="75000"/>
                  </a:schemeClr>
                </a:solidFill>
              </a:rPr>
              <a:t>снижение числа госпитализаций </a:t>
            </a:r>
            <a:r>
              <a:rPr lang="en-US" sz="2400" b="1" dirty="0" smtClean="0">
                <a:solidFill>
                  <a:schemeClr val="accent1">
                    <a:lumMod val="75000"/>
                  </a:schemeClr>
                </a:solidFill>
              </a:rPr>
              <a:t> </a:t>
            </a:r>
            <a:r>
              <a:rPr lang="ru-RU" sz="2400" b="1" dirty="0" smtClean="0">
                <a:solidFill>
                  <a:schemeClr val="accent1">
                    <a:lumMod val="75000"/>
                  </a:schemeClr>
                </a:solidFill>
              </a:rPr>
              <a:t>и </a:t>
            </a:r>
          </a:p>
          <a:p>
            <a:pPr>
              <a:buNone/>
            </a:pPr>
            <a:r>
              <a:rPr lang="ru-RU" sz="2400" b="1" dirty="0" smtClean="0">
                <a:solidFill>
                  <a:schemeClr val="accent1">
                    <a:lumMod val="75000"/>
                  </a:schemeClr>
                </a:solidFill>
              </a:rPr>
              <a:t>     вызовов СМП</a:t>
            </a:r>
            <a:endParaRPr lang="ru-RU" sz="2400" b="1" dirty="0">
              <a:solidFill>
                <a:schemeClr val="accent1">
                  <a:lumMod val="75000"/>
                </a:schemeClr>
              </a:solidFill>
            </a:endParaRPr>
          </a:p>
          <a:p>
            <a:r>
              <a:rPr lang="ru-RU" sz="2400" b="1" dirty="0" smtClean="0">
                <a:solidFill>
                  <a:schemeClr val="accent1">
                    <a:lumMod val="75000"/>
                  </a:schemeClr>
                </a:solidFill>
              </a:rPr>
              <a:t>достижение заданных значений параметров физикального, лабораторного и инструментального обследования </a:t>
            </a:r>
          </a:p>
          <a:p>
            <a:r>
              <a:rPr lang="ru-RU" sz="2400" b="1" dirty="0" smtClean="0">
                <a:solidFill>
                  <a:schemeClr val="accent1">
                    <a:lumMod val="75000"/>
                  </a:schemeClr>
                </a:solidFill>
              </a:rPr>
              <a:t>повышение </a:t>
            </a:r>
            <a:r>
              <a:rPr lang="ru-RU" sz="2400" b="1" dirty="0">
                <a:solidFill>
                  <a:schemeClr val="accent1">
                    <a:lumMod val="75000"/>
                  </a:schemeClr>
                </a:solidFill>
              </a:rPr>
              <a:t>качества и увеличения продолжительности </a:t>
            </a:r>
            <a:r>
              <a:rPr lang="ru-RU" sz="2400" b="1" dirty="0" smtClean="0">
                <a:solidFill>
                  <a:schemeClr val="accent1">
                    <a:lumMod val="75000"/>
                  </a:schemeClr>
                </a:solidFill>
              </a:rPr>
              <a:t>жизни</a:t>
            </a:r>
            <a:endParaRPr lang="ru-RU" sz="2400" b="1" dirty="0">
              <a:solidFill>
                <a:schemeClr val="accent1">
                  <a:lumMod val="75000"/>
                </a:schemeClr>
              </a:solidFill>
            </a:endParaRPr>
          </a:p>
        </p:txBody>
      </p:sp>
      <p:pic>
        <p:nvPicPr>
          <p:cNvPr id="4" name="Рисунок 3"/>
          <p:cNvPicPr>
            <a:picLocks noChangeAspect="1"/>
          </p:cNvPicPr>
          <p:nvPr/>
        </p:nvPicPr>
        <p:blipFill>
          <a:blip r:embed="rId3" cstate="print"/>
          <a:stretch>
            <a:fillRect/>
          </a:stretch>
        </p:blipFill>
        <p:spPr>
          <a:xfrm>
            <a:off x="8581073" y="292952"/>
            <a:ext cx="3241641" cy="3246628"/>
          </a:xfrm>
          <a:prstGeom prst="rect">
            <a:avLst/>
          </a:prstGeom>
          <a:effectLst>
            <a:softEdge rad="31750"/>
          </a:effectLst>
        </p:spPr>
      </p:pic>
    </p:spTree>
    <p:extLst>
      <p:ext uri="{BB962C8B-B14F-4D97-AF65-F5344CB8AC3E}">
        <p14:creationId xmlns:p14="http://schemas.microsoft.com/office/powerpoint/2010/main" val="241408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54806" y="-38098"/>
            <a:ext cx="6975824" cy="1320800"/>
          </a:xfrm>
        </p:spPr>
        <p:txBody>
          <a:bodyPr/>
          <a:lstStyle/>
          <a:p>
            <a:pPr algn="ctr"/>
            <a:r>
              <a:rPr lang="ru-RU" dirty="0"/>
              <a:t>Заболевания, подлежащие диспансерному контролю </a:t>
            </a:r>
          </a:p>
        </p:txBody>
      </p:sp>
      <p:sp>
        <p:nvSpPr>
          <p:cNvPr id="3" name="Объект 2"/>
          <p:cNvSpPr>
            <a:spLocks noGrp="1"/>
          </p:cNvSpPr>
          <p:nvPr>
            <p:ph idx="1"/>
          </p:nvPr>
        </p:nvSpPr>
        <p:spPr>
          <a:xfrm>
            <a:off x="2215155" y="1238637"/>
            <a:ext cx="7724633" cy="3583295"/>
          </a:xfrm>
        </p:spPr>
        <p:txBody>
          <a:bodyPr>
            <a:noAutofit/>
          </a:bodyPr>
          <a:lstStyle/>
          <a:p>
            <a:r>
              <a:rPr lang="ru-RU" sz="2000" b="1" dirty="0" smtClean="0">
                <a:solidFill>
                  <a:schemeClr val="accent1">
                    <a:lumMod val="75000"/>
                  </a:schemeClr>
                </a:solidFill>
              </a:rPr>
              <a:t>Заболевания сердечно-сосудистой системы </a:t>
            </a:r>
          </a:p>
          <a:p>
            <a:r>
              <a:rPr lang="ru-RU" sz="2000" b="1" dirty="0" smtClean="0">
                <a:solidFill>
                  <a:schemeClr val="accent1">
                    <a:lumMod val="75000"/>
                  </a:schemeClr>
                </a:solidFill>
              </a:rPr>
              <a:t>Заболевания органов дыхания </a:t>
            </a:r>
          </a:p>
          <a:p>
            <a:r>
              <a:rPr lang="ru-RU" sz="2000" b="1" dirty="0" smtClean="0">
                <a:solidFill>
                  <a:schemeClr val="accent1">
                    <a:lumMod val="75000"/>
                  </a:schemeClr>
                </a:solidFill>
              </a:rPr>
              <a:t>Неврологические заболевания</a:t>
            </a:r>
          </a:p>
          <a:p>
            <a:r>
              <a:rPr lang="ru-RU" sz="2000" b="1" dirty="0" smtClean="0">
                <a:solidFill>
                  <a:schemeClr val="accent1">
                    <a:lumMod val="75000"/>
                  </a:schemeClr>
                </a:solidFill>
              </a:rPr>
              <a:t>Заболевания ЖКТ</a:t>
            </a:r>
          </a:p>
          <a:p>
            <a:r>
              <a:rPr lang="ru-RU" sz="2000" b="1" dirty="0" smtClean="0">
                <a:solidFill>
                  <a:schemeClr val="accent1">
                    <a:lumMod val="75000"/>
                  </a:schemeClr>
                </a:solidFill>
              </a:rPr>
              <a:t>Заболевания </a:t>
            </a:r>
            <a:r>
              <a:rPr lang="ru-RU" sz="2000" b="1" dirty="0">
                <a:solidFill>
                  <a:schemeClr val="accent1">
                    <a:lumMod val="75000"/>
                  </a:schemeClr>
                </a:solidFill>
              </a:rPr>
              <a:t>мочевыделительной системы </a:t>
            </a:r>
            <a:endParaRPr lang="ru-RU" sz="2000" b="1" dirty="0" smtClean="0">
              <a:solidFill>
                <a:schemeClr val="accent1">
                  <a:lumMod val="75000"/>
                </a:schemeClr>
              </a:solidFill>
            </a:endParaRPr>
          </a:p>
          <a:p>
            <a:r>
              <a:rPr lang="ru-RU" sz="2000" b="1" dirty="0" smtClean="0">
                <a:solidFill>
                  <a:schemeClr val="accent1">
                    <a:lumMod val="75000"/>
                  </a:schemeClr>
                </a:solidFill>
              </a:rPr>
              <a:t>Заболевания </a:t>
            </a:r>
            <a:r>
              <a:rPr lang="ru-RU" sz="2000" b="1" dirty="0" err="1" smtClean="0">
                <a:solidFill>
                  <a:schemeClr val="accent1">
                    <a:lumMod val="75000"/>
                  </a:schemeClr>
                </a:solidFill>
              </a:rPr>
              <a:t>опорно</a:t>
            </a:r>
            <a:r>
              <a:rPr lang="ru-RU" sz="2000" b="1" dirty="0" smtClean="0">
                <a:solidFill>
                  <a:schemeClr val="accent1">
                    <a:lumMod val="75000"/>
                  </a:schemeClr>
                </a:solidFill>
              </a:rPr>
              <a:t> -двигательного </a:t>
            </a:r>
            <a:r>
              <a:rPr lang="ru-RU" sz="2000" b="1" dirty="0">
                <a:solidFill>
                  <a:schemeClr val="accent1">
                    <a:lumMod val="75000"/>
                  </a:schemeClr>
                </a:solidFill>
              </a:rPr>
              <a:t>аппарата </a:t>
            </a:r>
            <a:endParaRPr lang="ru-RU" sz="2000" b="1" dirty="0" smtClean="0">
              <a:solidFill>
                <a:schemeClr val="accent1">
                  <a:lumMod val="75000"/>
                </a:schemeClr>
              </a:solidFill>
            </a:endParaRPr>
          </a:p>
          <a:p>
            <a:r>
              <a:rPr lang="ru-RU" sz="2000" b="1" dirty="0" smtClean="0">
                <a:solidFill>
                  <a:schemeClr val="accent1">
                    <a:lumMod val="75000"/>
                  </a:schemeClr>
                </a:solidFill>
              </a:rPr>
              <a:t>Заболевания эндокринной системы</a:t>
            </a:r>
          </a:p>
          <a:p>
            <a:r>
              <a:rPr lang="ru-RU" sz="2000" b="1" dirty="0" smtClean="0">
                <a:solidFill>
                  <a:schemeClr val="accent1">
                    <a:lumMod val="75000"/>
                  </a:schemeClr>
                </a:solidFill>
              </a:rPr>
              <a:t>Заболевания крови.</a:t>
            </a:r>
          </a:p>
          <a:p>
            <a:pPr>
              <a:buNone/>
            </a:pPr>
            <a:endParaRPr lang="ru-RU" sz="2400" dirty="0" smtClean="0">
              <a:solidFill>
                <a:schemeClr val="accent1">
                  <a:lumMod val="75000"/>
                </a:schemeClr>
              </a:solidFill>
            </a:endParaRPr>
          </a:p>
          <a:p>
            <a:endParaRPr lang="ru-RU" sz="2400" dirty="0" smtClean="0">
              <a:solidFill>
                <a:schemeClr val="accent1">
                  <a:lumMod val="75000"/>
                </a:schemeClr>
              </a:solidFill>
            </a:endParaRPr>
          </a:p>
          <a:p>
            <a:endParaRPr lang="ru-RU" sz="2400" dirty="0">
              <a:solidFill>
                <a:schemeClr val="accent1">
                  <a:lumMod val="75000"/>
                </a:schemeClr>
              </a:solidFill>
            </a:endParaRPr>
          </a:p>
        </p:txBody>
      </p:sp>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747" y="-36223"/>
            <a:ext cx="2154954" cy="2355548"/>
          </a:xfrm>
          <a:prstGeom prst="rect">
            <a:avLst/>
          </a:prstGeom>
          <a:effectLst>
            <a:softEdge rad="127000"/>
          </a:effectLst>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861" y="5005052"/>
            <a:ext cx="2273031" cy="2080481"/>
          </a:xfrm>
          <a:prstGeom prst="rect">
            <a:avLst/>
          </a:prstGeom>
        </p:spPr>
      </p:pic>
      <p:pic>
        <p:nvPicPr>
          <p:cNvPr id="8" name="Рисунок 7" descr="Вырезка экрана"/>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0747" y="2540035"/>
            <a:ext cx="2207512" cy="1749684"/>
          </a:xfrm>
          <a:prstGeom prst="rect">
            <a:avLst/>
          </a:prstGeom>
          <a:effectLst>
            <a:softEdge rad="127000"/>
          </a:effectLst>
        </p:spPr>
      </p:pic>
      <p:pic>
        <p:nvPicPr>
          <p:cNvPr id="9" name="Рисунок 8" descr="Вырезка экрана"/>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64" y="4818997"/>
            <a:ext cx="2684452" cy="2103190"/>
          </a:xfrm>
          <a:prstGeom prst="rect">
            <a:avLst/>
          </a:prstGeom>
          <a:effectLst>
            <a:softEdge rad="127000"/>
          </a:effectLst>
        </p:spPr>
      </p:pic>
      <p:pic>
        <p:nvPicPr>
          <p:cNvPr id="11" name="Рисунок 10" descr="Вырезка экрана"/>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0516" y="4666951"/>
            <a:ext cx="2056903" cy="2191049"/>
          </a:xfrm>
          <a:prstGeom prst="rect">
            <a:avLst/>
          </a:prstGeom>
          <a:effectLst>
            <a:softEdge rad="127000"/>
          </a:effectLst>
        </p:spPr>
      </p:pic>
      <p:pic>
        <p:nvPicPr>
          <p:cNvPr id="12" name="Рисунок 11" descr="Вырезка экрана"/>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4602" y="5168078"/>
            <a:ext cx="2434321" cy="1754430"/>
          </a:xfrm>
          <a:prstGeom prst="rect">
            <a:avLst/>
          </a:prstGeom>
          <a:ln>
            <a:solidFill>
              <a:schemeClr val="bg1"/>
            </a:solidFill>
          </a:ln>
        </p:spPr>
      </p:pic>
    </p:spTree>
    <p:extLst>
      <p:ext uri="{BB962C8B-B14F-4D97-AF65-F5344CB8AC3E}">
        <p14:creationId xmlns:p14="http://schemas.microsoft.com/office/powerpoint/2010/main" val="156940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6010" y="268406"/>
            <a:ext cx="8596668" cy="1320800"/>
          </a:xfrm>
        </p:spPr>
        <p:txBody>
          <a:bodyPr>
            <a:noAutofit/>
          </a:bodyPr>
          <a:lstStyle/>
          <a:p>
            <a:pPr algn="ctr"/>
            <a:r>
              <a:rPr lang="ru-RU" sz="3200" b="1" dirty="0"/>
              <a:t>Кто осуществляет диспансерное наблюдение</a:t>
            </a:r>
            <a:endParaRPr lang="ru-RU" sz="3200" dirty="0"/>
          </a:p>
        </p:txBody>
      </p:sp>
      <p:sp>
        <p:nvSpPr>
          <p:cNvPr id="3" name="Объект 2"/>
          <p:cNvSpPr>
            <a:spLocks noGrp="1"/>
          </p:cNvSpPr>
          <p:nvPr>
            <p:ph idx="1"/>
          </p:nvPr>
        </p:nvSpPr>
        <p:spPr>
          <a:xfrm>
            <a:off x="1743052" y="1589206"/>
            <a:ext cx="4125486" cy="4873808"/>
          </a:xfrm>
        </p:spPr>
        <p:txBody>
          <a:bodyPr>
            <a:normAutofit/>
          </a:bodyPr>
          <a:lstStyle/>
          <a:p>
            <a:pPr>
              <a:buFont typeface="Wingdings" panose="05000000000000000000" pitchFamily="2" charset="2"/>
              <a:buChar char="Ø"/>
            </a:pPr>
            <a:r>
              <a:rPr lang="ru-RU" sz="2400" b="1" dirty="0" smtClean="0">
                <a:solidFill>
                  <a:schemeClr val="accent1">
                    <a:lumMod val="75000"/>
                  </a:schemeClr>
                </a:solidFill>
              </a:rPr>
              <a:t>врач-терапевт (</a:t>
            </a:r>
            <a:r>
              <a:rPr lang="ru-RU" sz="2400" b="1" dirty="0" err="1" smtClean="0">
                <a:solidFill>
                  <a:schemeClr val="accent1">
                    <a:lumMod val="75000"/>
                  </a:schemeClr>
                </a:solidFill>
              </a:rPr>
              <a:t>врач-терапевт</a:t>
            </a:r>
            <a:r>
              <a:rPr lang="ru-RU" sz="2400" b="1" dirty="0" smtClean="0">
                <a:solidFill>
                  <a:schemeClr val="accent1">
                    <a:lumMod val="75000"/>
                  </a:schemeClr>
                </a:solidFill>
              </a:rPr>
              <a:t> участковый, </a:t>
            </a:r>
            <a:r>
              <a:rPr lang="ru-RU" sz="2400" b="1" dirty="0">
                <a:solidFill>
                  <a:schemeClr val="accent1">
                    <a:lumMod val="75000"/>
                  </a:schemeClr>
                </a:solidFill>
              </a:rPr>
              <a:t>врач общей практики (семейный врач</a:t>
            </a:r>
            <a:r>
              <a:rPr lang="ru-RU" sz="2400" b="1" dirty="0" smtClean="0">
                <a:solidFill>
                  <a:schemeClr val="accent1">
                    <a:lumMod val="75000"/>
                  </a:schemeClr>
                </a:solidFill>
              </a:rPr>
              <a:t>);</a:t>
            </a:r>
          </a:p>
          <a:p>
            <a:pPr>
              <a:buFont typeface="Wingdings" panose="05000000000000000000" pitchFamily="2" charset="2"/>
              <a:buChar char="Ø"/>
            </a:pPr>
            <a:r>
              <a:rPr lang="ru-RU" sz="2400" b="1" dirty="0" smtClean="0">
                <a:solidFill>
                  <a:schemeClr val="accent1">
                    <a:lumMod val="75000"/>
                  </a:schemeClr>
                </a:solidFill>
              </a:rPr>
              <a:t>врачи-специалисты </a:t>
            </a:r>
            <a:r>
              <a:rPr lang="ru-RU" sz="2400" b="1" dirty="0">
                <a:solidFill>
                  <a:schemeClr val="accent1">
                    <a:lumMod val="75000"/>
                  </a:schemeClr>
                </a:solidFill>
              </a:rPr>
              <a:t>(по профилю заболевания гражданина); </a:t>
            </a:r>
            <a:endParaRPr lang="ru-RU" sz="2400" b="1" dirty="0" smtClean="0">
              <a:solidFill>
                <a:schemeClr val="accent1">
                  <a:lumMod val="75000"/>
                </a:schemeClr>
              </a:solidFill>
            </a:endParaRPr>
          </a:p>
          <a:p>
            <a:pPr>
              <a:buFont typeface="Wingdings" panose="05000000000000000000" pitchFamily="2" charset="2"/>
              <a:buChar char="Ø"/>
            </a:pPr>
            <a:r>
              <a:rPr lang="ru-RU" sz="2400" b="1" dirty="0" smtClean="0">
                <a:solidFill>
                  <a:schemeClr val="accent1">
                    <a:lumMod val="75000"/>
                  </a:schemeClr>
                </a:solidFill>
              </a:rPr>
              <a:t>врач </a:t>
            </a:r>
            <a:r>
              <a:rPr lang="ru-RU" sz="2400" b="1" dirty="0">
                <a:solidFill>
                  <a:schemeClr val="accent1">
                    <a:lumMod val="75000"/>
                  </a:schemeClr>
                </a:solidFill>
              </a:rPr>
              <a:t>(фельдшер) отделения (кабинета) медицинской </a:t>
            </a:r>
            <a:r>
              <a:rPr lang="ru-RU" sz="2400" b="1" dirty="0" smtClean="0">
                <a:solidFill>
                  <a:schemeClr val="accent1">
                    <a:lumMod val="75000"/>
                  </a:schemeClr>
                </a:solidFill>
              </a:rPr>
              <a:t>профилактики.</a:t>
            </a:r>
          </a:p>
        </p:txBody>
      </p:sp>
      <p:pic>
        <p:nvPicPr>
          <p:cNvPr id="4" name="Рисунок 3"/>
          <p:cNvPicPr>
            <a:picLocks noChangeAspect="1"/>
          </p:cNvPicPr>
          <p:nvPr/>
        </p:nvPicPr>
        <p:blipFill>
          <a:blip r:embed="rId3" cstate="print"/>
          <a:stretch>
            <a:fillRect/>
          </a:stretch>
        </p:blipFill>
        <p:spPr>
          <a:xfrm>
            <a:off x="6122081" y="1941579"/>
            <a:ext cx="5399117" cy="3599412"/>
          </a:xfrm>
          <a:prstGeom prst="rect">
            <a:avLst/>
          </a:prstGeom>
          <a:effectLst>
            <a:softEdge rad="317500"/>
          </a:effectLst>
        </p:spPr>
      </p:pic>
    </p:spTree>
    <p:extLst>
      <p:ext uri="{BB962C8B-B14F-4D97-AF65-F5344CB8AC3E}">
        <p14:creationId xmlns:p14="http://schemas.microsoft.com/office/powerpoint/2010/main" val="243630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4057" y="171092"/>
            <a:ext cx="10871999" cy="738664"/>
          </a:xfrm>
          <a:prstGeom prst="rect">
            <a:avLst/>
          </a:prstGeom>
          <a:noFill/>
        </p:spPr>
        <p:txBody>
          <a:bodyPr wrap="square" rtlCol="0">
            <a:spAutoFit/>
          </a:bodyPr>
          <a:lstStyle/>
          <a:p>
            <a:pPr algn="ctr"/>
            <a:r>
              <a:rPr lang="ru-RU" sz="2400" b="1" dirty="0" smtClean="0">
                <a:solidFill>
                  <a:schemeClr val="accent2">
                    <a:lumMod val="75000"/>
                  </a:schemeClr>
                </a:solidFill>
                <a:latin typeface="Trebuchet MS" panose="020B0603020202020204" pitchFamily="34" charset="0"/>
              </a:rPr>
              <a:t>Концепция профилактики ХНИЗ на терапевтическом участке № 102</a:t>
            </a:r>
          </a:p>
          <a:p>
            <a:pPr algn="ctr"/>
            <a:r>
              <a:rPr lang="ru-RU" i="1" dirty="0" smtClean="0">
                <a:solidFill>
                  <a:schemeClr val="accent1"/>
                </a:solidFill>
              </a:rPr>
              <a:t>(реализация стратегий высокого риска и вторичной профилактики)</a:t>
            </a:r>
            <a:endParaRPr lang="ru-RU" i="1" dirty="0">
              <a:solidFill>
                <a:schemeClr val="accent1"/>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96" y="958734"/>
            <a:ext cx="9662614" cy="54531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Овал 6"/>
          <p:cNvSpPr/>
          <p:nvPr/>
        </p:nvSpPr>
        <p:spPr>
          <a:xfrm>
            <a:off x="3267596" y="4580530"/>
            <a:ext cx="212204" cy="232012"/>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3864496" y="3989980"/>
            <a:ext cx="320154" cy="308970"/>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4607446" y="3474597"/>
            <a:ext cx="510654" cy="421394"/>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5572646" y="2984500"/>
            <a:ext cx="605904" cy="527050"/>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6633096" y="2622550"/>
            <a:ext cx="694804" cy="603250"/>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19242" y="5522938"/>
            <a:ext cx="2954456" cy="123354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Диспансерное</a:t>
            </a:r>
          </a:p>
          <a:p>
            <a:pPr algn="ctr"/>
            <a:r>
              <a:rPr lang="ru-RU" sz="2400" b="1" dirty="0" smtClean="0"/>
              <a:t>наблюдение</a:t>
            </a:r>
            <a:endParaRPr lang="ru-RU" sz="2400" b="1" dirty="0"/>
          </a:p>
        </p:txBody>
      </p:sp>
      <p:sp>
        <p:nvSpPr>
          <p:cNvPr id="13" name="Скругленный прямоугольник 12"/>
          <p:cNvSpPr/>
          <p:nvPr/>
        </p:nvSpPr>
        <p:spPr>
          <a:xfrm>
            <a:off x="8468912" y="863675"/>
            <a:ext cx="3534960" cy="3812669"/>
          </a:xfrm>
          <a:prstGeom prst="roundRect">
            <a:avLst>
              <a:gd name="adj" fmla="val 32199"/>
            </a:avLst>
          </a:prstGeom>
          <a:solidFill>
            <a:schemeClr val="accent5"/>
          </a:solidFill>
          <a:ln>
            <a:noFill/>
          </a:ln>
          <a:effectLst>
            <a:outerShdw blurRad="225425" dist="50800" dir="5220000" algn="ctr">
              <a:srgbClr val="000000">
                <a:alpha val="33000"/>
              </a:srgbClr>
            </a:outerShdw>
          </a:effectLst>
          <a:scene3d>
            <a:camera prst="perspectiveFront" fov="4200000">
              <a:rot lat="21582856" lon="1850520" rev="21284251"/>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Уменьшение обострений,</a:t>
            </a:r>
          </a:p>
          <a:p>
            <a:pPr algn="ctr"/>
            <a:r>
              <a:rPr lang="ru-RU" sz="2400" b="1" dirty="0" smtClean="0"/>
              <a:t>экстренных госпитализаций, вызовов СМП, снижение предотвратимой смертности</a:t>
            </a:r>
            <a:endParaRPr lang="ru-RU" sz="2400" b="1" dirty="0"/>
          </a:p>
        </p:txBody>
      </p:sp>
      <p:sp>
        <p:nvSpPr>
          <p:cNvPr id="15" name="Прямоугольная выноска 14"/>
          <p:cNvSpPr/>
          <p:nvPr/>
        </p:nvSpPr>
        <p:spPr>
          <a:xfrm>
            <a:off x="939800" y="3792096"/>
            <a:ext cx="1729925" cy="1020445"/>
          </a:xfrm>
          <a:prstGeom prst="wedgeRectCallout">
            <a:avLst>
              <a:gd name="adj1" fmla="val 79854"/>
              <a:gd name="adj2" fmla="val 34958"/>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Выявление осложнений и риска их развития</a:t>
            </a:r>
            <a:endParaRPr lang="ru-RU" sz="1400" b="1" dirty="0"/>
          </a:p>
        </p:txBody>
      </p:sp>
      <p:sp>
        <p:nvSpPr>
          <p:cNvPr id="16" name="Прямоугольная выноска 15"/>
          <p:cNvSpPr/>
          <p:nvPr/>
        </p:nvSpPr>
        <p:spPr>
          <a:xfrm>
            <a:off x="2286755" y="1148144"/>
            <a:ext cx="1961681" cy="989581"/>
          </a:xfrm>
          <a:prstGeom prst="wedgeRectCallout">
            <a:avLst>
              <a:gd name="adj1" fmla="val 107652"/>
              <a:gd name="adj2" fmla="val 1152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Увеличение посещений с </a:t>
            </a:r>
            <a:r>
              <a:rPr lang="ru-RU" sz="1600" b="1" dirty="0" err="1" smtClean="0"/>
              <a:t>проф.целью</a:t>
            </a:r>
            <a:endParaRPr lang="ru-RU" sz="1600" b="1" dirty="0"/>
          </a:p>
        </p:txBody>
      </p:sp>
      <p:sp>
        <p:nvSpPr>
          <p:cNvPr id="17" name="Прямоугольная выноска 16"/>
          <p:cNvSpPr/>
          <p:nvPr/>
        </p:nvSpPr>
        <p:spPr>
          <a:xfrm>
            <a:off x="5387205" y="4747504"/>
            <a:ext cx="1821336" cy="1251332"/>
          </a:xfrm>
          <a:prstGeom prst="wedgeRectCallout">
            <a:avLst>
              <a:gd name="adj1" fmla="val -67451"/>
              <a:gd name="adj2" fmla="val -103336"/>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Увеличение группы диспансерного наблюдения</a:t>
            </a:r>
            <a:endParaRPr lang="ru-RU" sz="1600" b="1" dirty="0"/>
          </a:p>
        </p:txBody>
      </p:sp>
      <p:sp>
        <p:nvSpPr>
          <p:cNvPr id="18" name="Прямоугольная выноска 17"/>
          <p:cNvSpPr/>
          <p:nvPr/>
        </p:nvSpPr>
        <p:spPr>
          <a:xfrm>
            <a:off x="1178540" y="2353248"/>
            <a:ext cx="1904053" cy="990658"/>
          </a:xfrm>
          <a:prstGeom prst="wedgeRectCallout">
            <a:avLst>
              <a:gd name="adj1" fmla="val 85660"/>
              <a:gd name="adj2" fmla="val 110071"/>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Формирование ЗОЖ, снижение риска</a:t>
            </a:r>
            <a:endParaRPr lang="ru-RU" sz="1600" b="1" dirty="0"/>
          </a:p>
        </p:txBody>
      </p:sp>
      <p:sp>
        <p:nvSpPr>
          <p:cNvPr id="19" name="Прямоугольная выноска 18"/>
          <p:cNvSpPr/>
          <p:nvPr/>
        </p:nvSpPr>
        <p:spPr>
          <a:xfrm>
            <a:off x="4777891" y="897631"/>
            <a:ext cx="1907998" cy="1240094"/>
          </a:xfrm>
          <a:prstGeom prst="wedgeRectCallout">
            <a:avLst>
              <a:gd name="adj1" fmla="val 51046"/>
              <a:gd name="adj2" fmla="val 7593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Активный эффективный контроль показателей здоровья</a:t>
            </a:r>
            <a:endParaRPr lang="ru-RU" sz="1600" b="1" dirty="0"/>
          </a:p>
        </p:txBody>
      </p:sp>
    </p:spTree>
    <p:extLst>
      <p:ext uri="{BB962C8B-B14F-4D97-AF65-F5344CB8AC3E}">
        <p14:creationId xmlns:p14="http://schemas.microsoft.com/office/powerpoint/2010/main" val="283653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5806776" y="-2381884"/>
            <a:ext cx="1747609" cy="9348720"/>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авнобедренный треугольник 4"/>
          <p:cNvSpPr/>
          <p:nvPr/>
        </p:nvSpPr>
        <p:spPr>
          <a:xfrm rot="16200000">
            <a:off x="7657184" y="1744022"/>
            <a:ext cx="1499680" cy="5895834"/>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Равнобедренный треугольник 1"/>
          <p:cNvSpPr/>
          <p:nvPr/>
        </p:nvSpPr>
        <p:spPr>
          <a:xfrm rot="5400000">
            <a:off x="3217458" y="-180835"/>
            <a:ext cx="1241946" cy="4906374"/>
          </a:xfrm>
          <a:prstGeom prst="triangle">
            <a:avLst>
              <a:gd name="adj" fmla="val 5151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Равнобедренный треугольник 2"/>
          <p:cNvSpPr/>
          <p:nvPr/>
        </p:nvSpPr>
        <p:spPr>
          <a:xfrm rot="5400000">
            <a:off x="5004569" y="424216"/>
            <a:ext cx="1325322" cy="8563973"/>
          </a:xfrm>
          <a:prstGeom prst="triangle">
            <a:avLst>
              <a:gd name="adj" fmla="val 5833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622935" y="1865865"/>
            <a:ext cx="2142698" cy="707886"/>
          </a:xfrm>
          <a:prstGeom prst="rect">
            <a:avLst/>
          </a:prstGeom>
          <a:noFill/>
        </p:spPr>
        <p:txBody>
          <a:bodyPr wrap="square" rtlCol="0">
            <a:spAutoFit/>
          </a:bodyPr>
          <a:lstStyle/>
          <a:p>
            <a:r>
              <a:rPr lang="ru-RU" sz="2000" b="1" dirty="0" smtClean="0">
                <a:solidFill>
                  <a:schemeClr val="bg2">
                    <a:lumMod val="25000"/>
                  </a:schemeClr>
                </a:solidFill>
              </a:rPr>
              <a:t>Вторичная профилактика</a:t>
            </a:r>
            <a:endParaRPr lang="ru-RU" sz="2000" b="1" dirty="0">
              <a:solidFill>
                <a:schemeClr val="bg2">
                  <a:lumMod val="25000"/>
                </a:schemeClr>
              </a:solidFill>
            </a:endParaRPr>
          </a:p>
        </p:txBody>
      </p:sp>
      <p:sp>
        <p:nvSpPr>
          <p:cNvPr id="7" name="TextBox 6"/>
          <p:cNvSpPr txBox="1"/>
          <p:nvPr/>
        </p:nvSpPr>
        <p:spPr>
          <a:xfrm>
            <a:off x="1692322" y="4348598"/>
            <a:ext cx="2361061" cy="707886"/>
          </a:xfrm>
          <a:prstGeom prst="rect">
            <a:avLst/>
          </a:prstGeom>
          <a:noFill/>
        </p:spPr>
        <p:txBody>
          <a:bodyPr wrap="square" rtlCol="0">
            <a:spAutoFit/>
          </a:bodyPr>
          <a:lstStyle/>
          <a:p>
            <a:r>
              <a:rPr lang="ru-RU" sz="2000" b="1" dirty="0" smtClean="0">
                <a:solidFill>
                  <a:schemeClr val="bg2">
                    <a:lumMod val="25000"/>
                  </a:schemeClr>
                </a:solidFill>
              </a:rPr>
              <a:t>Вторичная профилактика</a:t>
            </a:r>
            <a:endParaRPr lang="ru-RU" sz="2000" b="1" dirty="0">
              <a:solidFill>
                <a:schemeClr val="bg2">
                  <a:lumMod val="25000"/>
                </a:schemeClr>
              </a:solidFill>
            </a:endParaRPr>
          </a:p>
        </p:txBody>
      </p:sp>
      <p:sp>
        <p:nvSpPr>
          <p:cNvPr id="8" name="TextBox 7"/>
          <p:cNvSpPr txBox="1"/>
          <p:nvPr/>
        </p:nvSpPr>
        <p:spPr>
          <a:xfrm>
            <a:off x="8884696" y="2019869"/>
            <a:ext cx="2115402" cy="400110"/>
          </a:xfrm>
          <a:prstGeom prst="rect">
            <a:avLst/>
          </a:prstGeom>
          <a:noFill/>
        </p:spPr>
        <p:txBody>
          <a:bodyPr wrap="square" rtlCol="0">
            <a:spAutoFit/>
          </a:bodyPr>
          <a:lstStyle/>
          <a:p>
            <a:r>
              <a:rPr lang="ru-RU" sz="2000" b="1" dirty="0" smtClean="0">
                <a:solidFill>
                  <a:schemeClr val="bg1">
                    <a:lumMod val="95000"/>
                  </a:schemeClr>
                </a:solidFill>
              </a:rPr>
              <a:t>Л е ч е н и е</a:t>
            </a:r>
            <a:endParaRPr lang="ru-RU" sz="2000" b="1" dirty="0">
              <a:solidFill>
                <a:schemeClr val="bg1">
                  <a:lumMod val="95000"/>
                </a:schemeClr>
              </a:solidFill>
            </a:endParaRPr>
          </a:p>
        </p:txBody>
      </p:sp>
      <p:sp>
        <p:nvSpPr>
          <p:cNvPr id="9" name="TextBox 8"/>
          <p:cNvSpPr txBox="1"/>
          <p:nvPr/>
        </p:nvSpPr>
        <p:spPr>
          <a:xfrm>
            <a:off x="8884696" y="4316962"/>
            <a:ext cx="2074459" cy="400110"/>
          </a:xfrm>
          <a:prstGeom prst="rect">
            <a:avLst/>
          </a:prstGeom>
          <a:noFill/>
        </p:spPr>
        <p:txBody>
          <a:bodyPr wrap="square" rtlCol="0">
            <a:spAutoFit/>
          </a:bodyPr>
          <a:lstStyle/>
          <a:p>
            <a:r>
              <a:rPr lang="ru-RU" sz="2000" b="1" dirty="0" smtClean="0">
                <a:solidFill>
                  <a:schemeClr val="bg1">
                    <a:lumMod val="95000"/>
                  </a:schemeClr>
                </a:solidFill>
              </a:rPr>
              <a:t>Л е ч е н и е</a:t>
            </a:r>
            <a:endParaRPr lang="ru-RU" sz="2000" b="1" dirty="0">
              <a:solidFill>
                <a:schemeClr val="bg1">
                  <a:lumMod val="95000"/>
                </a:schemeClr>
              </a:solidFill>
            </a:endParaRPr>
          </a:p>
        </p:txBody>
      </p:sp>
      <p:sp>
        <p:nvSpPr>
          <p:cNvPr id="10" name="TextBox 9"/>
          <p:cNvSpPr txBox="1"/>
          <p:nvPr/>
        </p:nvSpPr>
        <p:spPr>
          <a:xfrm>
            <a:off x="1665026" y="1339849"/>
            <a:ext cx="2309882" cy="369332"/>
          </a:xfrm>
          <a:prstGeom prst="rect">
            <a:avLst/>
          </a:prstGeom>
          <a:noFill/>
        </p:spPr>
        <p:txBody>
          <a:bodyPr wrap="square" rtlCol="0">
            <a:spAutoFit/>
          </a:bodyPr>
          <a:lstStyle/>
          <a:p>
            <a:r>
              <a:rPr lang="ru-RU" b="1" u="sng" dirty="0" smtClean="0">
                <a:solidFill>
                  <a:schemeClr val="tx2"/>
                </a:solidFill>
              </a:rPr>
              <a:t>Настоящее:</a:t>
            </a:r>
            <a:endParaRPr lang="ru-RU" b="1" u="sng" dirty="0">
              <a:solidFill>
                <a:schemeClr val="tx2"/>
              </a:solidFill>
            </a:endParaRPr>
          </a:p>
        </p:txBody>
      </p:sp>
      <p:sp>
        <p:nvSpPr>
          <p:cNvPr id="11" name="TextBox 10"/>
          <p:cNvSpPr txBox="1"/>
          <p:nvPr/>
        </p:nvSpPr>
        <p:spPr>
          <a:xfrm>
            <a:off x="1665026" y="3644276"/>
            <a:ext cx="1978926" cy="400110"/>
          </a:xfrm>
          <a:prstGeom prst="rect">
            <a:avLst/>
          </a:prstGeom>
          <a:noFill/>
        </p:spPr>
        <p:txBody>
          <a:bodyPr wrap="square" rtlCol="0">
            <a:spAutoFit/>
          </a:bodyPr>
          <a:lstStyle/>
          <a:p>
            <a:r>
              <a:rPr lang="ru-RU" sz="2000" b="1" u="sng" dirty="0" smtClean="0">
                <a:solidFill>
                  <a:schemeClr val="tx2"/>
                </a:solidFill>
              </a:rPr>
              <a:t>Будущее:</a:t>
            </a:r>
            <a:endParaRPr lang="ru-RU" sz="2000" b="1" u="sng" dirty="0">
              <a:solidFill>
                <a:schemeClr val="tx2"/>
              </a:solidFill>
            </a:endParaRPr>
          </a:p>
        </p:txBody>
      </p:sp>
      <p:sp>
        <p:nvSpPr>
          <p:cNvPr id="12" name="Прямоугольник 11"/>
          <p:cNvSpPr/>
          <p:nvPr/>
        </p:nvSpPr>
        <p:spPr>
          <a:xfrm>
            <a:off x="2006220" y="43387"/>
            <a:ext cx="9103058" cy="954107"/>
          </a:xfrm>
          <a:prstGeom prst="rect">
            <a:avLst/>
          </a:prstGeom>
        </p:spPr>
        <p:txBody>
          <a:bodyPr wrap="square">
            <a:spAutoFit/>
          </a:bodyPr>
          <a:lstStyle/>
          <a:p>
            <a:pPr algn="ctr"/>
            <a:r>
              <a:rPr lang="ru-RU" sz="2800" b="1" dirty="0">
                <a:solidFill>
                  <a:srgbClr val="FF0000"/>
                </a:solidFill>
                <a:latin typeface="Arial" panose="020B0604020202020204" pitchFamily="34" charset="0"/>
              </a:rPr>
              <a:t>Изменение парадигмы</a:t>
            </a:r>
            <a:r>
              <a:rPr lang="ru-RU" sz="2800" b="1" dirty="0" smtClean="0">
                <a:solidFill>
                  <a:srgbClr val="FF0000"/>
                </a:solidFill>
                <a:latin typeface="Arial" panose="020B0604020202020204" pitchFamily="34" charset="0"/>
              </a:rPr>
              <a:t>:</a:t>
            </a:r>
          </a:p>
          <a:p>
            <a:pPr algn="ctr"/>
            <a:r>
              <a:rPr lang="ru-RU" sz="2800" b="1" dirty="0" smtClean="0">
                <a:solidFill>
                  <a:srgbClr val="FF0000"/>
                </a:solidFill>
                <a:latin typeface="Arial" panose="020B0604020202020204" pitchFamily="34" charset="0"/>
              </a:rPr>
              <a:t> </a:t>
            </a:r>
            <a:r>
              <a:rPr lang="ru-RU" sz="2800" b="1" dirty="0">
                <a:solidFill>
                  <a:srgbClr val="FF0000"/>
                </a:solidFill>
                <a:latin typeface="Arial" panose="020B0604020202020204" pitchFamily="34" charset="0"/>
              </a:rPr>
              <a:t>от лечения заболеваний к их профилактике!</a:t>
            </a:r>
            <a:endParaRPr lang="ru-RU" sz="2800" dirty="0">
              <a:solidFill>
                <a:srgbClr val="FF0000"/>
              </a:solidFill>
            </a:endParaRPr>
          </a:p>
        </p:txBody>
      </p:sp>
      <p:cxnSp>
        <p:nvCxnSpPr>
          <p:cNvPr id="14" name="Прямая соединительная линия 13"/>
          <p:cNvCxnSpPr>
            <a:stCxn id="2" idx="4"/>
          </p:cNvCxnSpPr>
          <p:nvPr/>
        </p:nvCxnSpPr>
        <p:spPr>
          <a:xfrm flipH="1">
            <a:off x="1385243" y="2893325"/>
            <a:ext cx="1" cy="53226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4503760" y="2552131"/>
            <a:ext cx="0" cy="81886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stCxn id="4" idx="2"/>
          </p:cNvCxnSpPr>
          <p:nvPr/>
        </p:nvCxnSpPr>
        <p:spPr>
          <a:xfrm>
            <a:off x="11354941" y="3166280"/>
            <a:ext cx="0" cy="35484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a:stCxn id="3" idx="4"/>
          </p:cNvCxnSpPr>
          <p:nvPr/>
        </p:nvCxnSpPr>
        <p:spPr>
          <a:xfrm flipH="1">
            <a:off x="1385243" y="5368864"/>
            <a:ext cx="1" cy="7453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615451" y="5036024"/>
            <a:ext cx="0" cy="107817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a:stCxn id="5" idx="2"/>
          </p:cNvCxnSpPr>
          <p:nvPr/>
        </p:nvCxnSpPr>
        <p:spPr>
          <a:xfrm>
            <a:off x="11354941" y="5441779"/>
            <a:ext cx="0" cy="65815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1385243" y="3425588"/>
            <a:ext cx="311851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4503760" y="3425588"/>
            <a:ext cx="6851181"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1385243" y="6114197"/>
            <a:ext cx="6230208"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7615451" y="6114197"/>
            <a:ext cx="3787258"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43994" y="3204013"/>
            <a:ext cx="1631239" cy="400110"/>
          </a:xfrm>
          <a:prstGeom prst="rect">
            <a:avLst/>
          </a:prstGeom>
          <a:solidFill>
            <a:schemeClr val="bg1"/>
          </a:solidFill>
        </p:spPr>
        <p:txBody>
          <a:bodyPr wrap="square" rtlCol="0">
            <a:spAutoFit/>
          </a:bodyPr>
          <a:lstStyle/>
          <a:p>
            <a:pPr algn="ctr"/>
            <a:r>
              <a:rPr lang="ru-RU" sz="2000" b="1" dirty="0" smtClean="0">
                <a:solidFill>
                  <a:schemeClr val="tx2">
                    <a:lumMod val="60000"/>
                    <a:lumOff val="40000"/>
                  </a:schemeClr>
                </a:solidFill>
              </a:rPr>
              <a:t>Ремиссия</a:t>
            </a:r>
            <a:endParaRPr lang="ru-RU" sz="2000" b="1" dirty="0">
              <a:solidFill>
                <a:schemeClr val="tx2">
                  <a:lumMod val="60000"/>
                  <a:lumOff val="40000"/>
                </a:schemeClr>
              </a:solidFill>
            </a:endParaRPr>
          </a:p>
        </p:txBody>
      </p:sp>
      <p:sp>
        <p:nvSpPr>
          <p:cNvPr id="37" name="TextBox 36"/>
          <p:cNvSpPr txBox="1"/>
          <p:nvPr/>
        </p:nvSpPr>
        <p:spPr>
          <a:xfrm>
            <a:off x="3759953" y="5914142"/>
            <a:ext cx="1582068" cy="400110"/>
          </a:xfrm>
          <a:prstGeom prst="rect">
            <a:avLst/>
          </a:prstGeom>
          <a:solidFill>
            <a:schemeClr val="bg1"/>
          </a:solidFill>
        </p:spPr>
        <p:txBody>
          <a:bodyPr wrap="square" rtlCol="0">
            <a:spAutoFit/>
          </a:bodyPr>
          <a:lstStyle/>
          <a:p>
            <a:pPr algn="ctr"/>
            <a:r>
              <a:rPr lang="ru-RU" sz="2000" b="1" dirty="0" smtClean="0">
                <a:solidFill>
                  <a:schemeClr val="tx2">
                    <a:lumMod val="60000"/>
                    <a:lumOff val="40000"/>
                  </a:schemeClr>
                </a:solidFill>
              </a:rPr>
              <a:t>Ремиссия</a:t>
            </a:r>
            <a:endParaRPr lang="ru-RU" sz="2000" b="1" dirty="0">
              <a:solidFill>
                <a:schemeClr val="tx2">
                  <a:lumMod val="60000"/>
                  <a:lumOff val="40000"/>
                </a:schemeClr>
              </a:solidFill>
            </a:endParaRPr>
          </a:p>
        </p:txBody>
      </p:sp>
      <p:sp>
        <p:nvSpPr>
          <p:cNvPr id="38" name="TextBox 37"/>
          <p:cNvSpPr txBox="1"/>
          <p:nvPr/>
        </p:nvSpPr>
        <p:spPr>
          <a:xfrm>
            <a:off x="6967183" y="3166280"/>
            <a:ext cx="1859183" cy="400110"/>
          </a:xfrm>
          <a:prstGeom prst="rect">
            <a:avLst/>
          </a:prstGeom>
          <a:solidFill>
            <a:srgbClr val="FFFFFF"/>
          </a:solidFill>
        </p:spPr>
        <p:txBody>
          <a:bodyPr wrap="square" rtlCol="0">
            <a:spAutoFit/>
          </a:bodyPr>
          <a:lstStyle/>
          <a:p>
            <a:pPr algn="ctr"/>
            <a:r>
              <a:rPr lang="ru-RU" sz="2000" b="1" dirty="0" smtClean="0">
                <a:solidFill>
                  <a:srgbClr val="FF0000"/>
                </a:solidFill>
              </a:rPr>
              <a:t>Обострение</a:t>
            </a:r>
            <a:endParaRPr lang="ru-RU" sz="2000" b="1" dirty="0">
              <a:solidFill>
                <a:srgbClr val="FF0000"/>
              </a:solidFill>
            </a:endParaRPr>
          </a:p>
        </p:txBody>
      </p:sp>
      <p:sp>
        <p:nvSpPr>
          <p:cNvPr id="39" name="TextBox 38"/>
          <p:cNvSpPr txBox="1"/>
          <p:nvPr/>
        </p:nvSpPr>
        <p:spPr>
          <a:xfrm>
            <a:off x="8614612" y="5855307"/>
            <a:ext cx="2079056" cy="400110"/>
          </a:xfrm>
          <a:prstGeom prst="rect">
            <a:avLst/>
          </a:prstGeom>
          <a:solidFill>
            <a:srgbClr val="FFFFFF"/>
          </a:solidFill>
        </p:spPr>
        <p:txBody>
          <a:bodyPr wrap="square" rtlCol="0">
            <a:spAutoFit/>
          </a:bodyPr>
          <a:lstStyle/>
          <a:p>
            <a:pPr algn="ctr"/>
            <a:r>
              <a:rPr lang="ru-RU" sz="2000" b="1" dirty="0" smtClean="0">
                <a:solidFill>
                  <a:schemeClr val="tx2"/>
                </a:solidFill>
              </a:rPr>
              <a:t>Обострение</a:t>
            </a:r>
            <a:endParaRPr lang="ru-RU" sz="2000" b="1" dirty="0">
              <a:solidFill>
                <a:schemeClr val="tx2"/>
              </a:solidFill>
            </a:endParaRPr>
          </a:p>
        </p:txBody>
      </p:sp>
      <p:sp>
        <p:nvSpPr>
          <p:cNvPr id="27" name="Прямоугольник 26"/>
          <p:cNvSpPr/>
          <p:nvPr/>
        </p:nvSpPr>
        <p:spPr>
          <a:xfrm>
            <a:off x="2000047" y="43387"/>
            <a:ext cx="9103058" cy="954107"/>
          </a:xfrm>
          <a:prstGeom prst="rect">
            <a:avLst/>
          </a:prstGeom>
        </p:spPr>
        <p:txBody>
          <a:bodyPr wrap="square">
            <a:spAutoFit/>
          </a:bodyPr>
          <a:lstStyle/>
          <a:p>
            <a:pPr algn="ctr"/>
            <a:r>
              <a:rPr lang="ru-RU" sz="2800" b="1" dirty="0">
                <a:solidFill>
                  <a:schemeClr val="accent1">
                    <a:lumMod val="75000"/>
                  </a:schemeClr>
                </a:solidFill>
                <a:latin typeface="Arial" panose="020B0604020202020204" pitchFamily="34" charset="0"/>
              </a:rPr>
              <a:t>Изменение парадигмы</a:t>
            </a:r>
            <a:r>
              <a:rPr lang="ru-RU" sz="2800" b="1" dirty="0" smtClean="0">
                <a:solidFill>
                  <a:schemeClr val="accent1">
                    <a:lumMod val="75000"/>
                  </a:schemeClr>
                </a:solidFill>
                <a:latin typeface="Arial" panose="020B0604020202020204" pitchFamily="34" charset="0"/>
              </a:rPr>
              <a:t>:</a:t>
            </a:r>
          </a:p>
          <a:p>
            <a:pPr algn="ctr"/>
            <a:r>
              <a:rPr lang="ru-RU" sz="2800" b="1" dirty="0" smtClean="0">
                <a:solidFill>
                  <a:schemeClr val="accent1">
                    <a:lumMod val="75000"/>
                  </a:schemeClr>
                </a:solidFill>
                <a:latin typeface="Arial" panose="020B0604020202020204" pitchFamily="34" charset="0"/>
              </a:rPr>
              <a:t> </a:t>
            </a:r>
            <a:r>
              <a:rPr lang="ru-RU" sz="2800" b="1" dirty="0">
                <a:solidFill>
                  <a:schemeClr val="accent1">
                    <a:lumMod val="75000"/>
                  </a:schemeClr>
                </a:solidFill>
                <a:latin typeface="Arial" panose="020B0604020202020204" pitchFamily="34" charset="0"/>
              </a:rPr>
              <a:t>от лечения заболеваний к их профилактике!</a:t>
            </a:r>
            <a:endParaRPr lang="ru-RU" sz="2800" dirty="0">
              <a:solidFill>
                <a:schemeClr val="accent1">
                  <a:lumMod val="75000"/>
                </a:schemeClr>
              </a:solidFill>
            </a:endParaRPr>
          </a:p>
        </p:txBody>
      </p:sp>
      <p:sp>
        <p:nvSpPr>
          <p:cNvPr id="29" name="TextBox 28"/>
          <p:cNvSpPr txBox="1"/>
          <p:nvPr/>
        </p:nvSpPr>
        <p:spPr>
          <a:xfrm>
            <a:off x="6961010" y="3166280"/>
            <a:ext cx="1859183" cy="400110"/>
          </a:xfrm>
          <a:prstGeom prst="rect">
            <a:avLst/>
          </a:prstGeom>
          <a:solidFill>
            <a:srgbClr val="FFFFFF"/>
          </a:solidFill>
        </p:spPr>
        <p:txBody>
          <a:bodyPr wrap="square" rtlCol="0">
            <a:spAutoFit/>
          </a:bodyPr>
          <a:lstStyle/>
          <a:p>
            <a:pPr algn="ctr"/>
            <a:r>
              <a:rPr lang="ru-RU" sz="2000" b="1" dirty="0" smtClean="0">
                <a:solidFill>
                  <a:schemeClr val="tx2"/>
                </a:solidFill>
              </a:rPr>
              <a:t>Обострение</a:t>
            </a:r>
            <a:endParaRPr lang="ru-RU" sz="2000" b="1" dirty="0">
              <a:solidFill>
                <a:schemeClr val="tx2"/>
              </a:solidFill>
            </a:endParaRPr>
          </a:p>
        </p:txBody>
      </p:sp>
    </p:spTree>
    <p:extLst>
      <p:ext uri="{BB962C8B-B14F-4D97-AF65-F5344CB8AC3E}">
        <p14:creationId xmlns:p14="http://schemas.microsoft.com/office/powerpoint/2010/main" val="1161884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20408</TotalTime>
  <Words>1854</Words>
  <Application>Microsoft Office PowerPoint</Application>
  <PresentationFormat>Широкоэкранный</PresentationFormat>
  <Paragraphs>205</Paragraphs>
  <Slides>18</Slides>
  <Notes>18</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Calibri</vt:lpstr>
      <vt:lpstr>Century Gothic</vt:lpstr>
      <vt:lpstr>Trebuchet MS</vt:lpstr>
      <vt:lpstr>Wingdings</vt:lpstr>
      <vt:lpstr>Wingdings 3</vt:lpstr>
      <vt:lpstr>Легкий дым</vt:lpstr>
      <vt:lpstr>Особенности ведения  диспансерного наблюдения  больных  с ХНИЗ  на терапевтическом участке №102, поликлинического отделения № 1,   ГБУЗ СО «Сергиевкая ЦРБ» </vt:lpstr>
      <vt:lpstr>Диспансерное наблюдение: определение  </vt:lpstr>
      <vt:lpstr>Нормативная база диспансерного наблюдения</vt:lpstr>
      <vt:lpstr>Основной нормативно-правовой документ- приказ МЗ РФ от 21.12.2012 г. № 1344н  «Об утверждении Порядка проведения диспансерного наблюдения» </vt:lpstr>
      <vt:lpstr>Цели диспансерного наблюдения</vt:lpstr>
      <vt:lpstr>Заболевания, подлежащие диспансерному контролю </vt:lpstr>
      <vt:lpstr>Кто осуществляет диспансерное наблюдение</vt:lpstr>
      <vt:lpstr>Презентация PowerPoint</vt:lpstr>
      <vt:lpstr>Презентация PowerPoint</vt:lpstr>
      <vt:lpstr>Презентация PowerPoint</vt:lpstr>
      <vt:lpstr>Пациенты 102 участка состоящие на ДУ   у врачей-специалистов ГБУЗ СО «Сергиевской ЦРБ»</vt:lpstr>
      <vt:lpstr>Диспансерное наблюдение  участка по нозологиям  </vt:lpstr>
      <vt:lpstr>Обязанности медицинской сестры в работе с диспансерной группой</vt:lpstr>
      <vt:lpstr>Медицинская документация по учету и контролю диспансерных больных</vt:lpstr>
      <vt:lpstr>Электронный журнал учета диспансерных больных участка 102 Сергиевской ЦРБ </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Диспансерное наблюдение  хронических больных</dc:title>
  <dc:creator>Пользователь</dc:creator>
  <cp:lastModifiedBy>Пользователь</cp:lastModifiedBy>
  <cp:revision>228</cp:revision>
  <cp:lastPrinted>2018-10-29T16:24:14Z</cp:lastPrinted>
  <dcterms:created xsi:type="dcterms:W3CDTF">2018-09-20T18:18:39Z</dcterms:created>
  <dcterms:modified xsi:type="dcterms:W3CDTF">2018-10-29T16:32:38Z</dcterms:modified>
</cp:coreProperties>
</file>