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0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1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7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93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08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8433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24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4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96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17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8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46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7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2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83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1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36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3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ED9E-F882-44BC-B909-1FCA3F2CC57A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F26C-033A-47FC-9A6F-07D1C0B98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80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Профилактика ВБИ в стоматологии: значение дезинфицирующих средств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36543" y="4696188"/>
            <a:ext cx="6780969" cy="141836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Доцент кафедры общей и клинической микробиологии, иммунологии и аллергологии СамГМУ, врач-бактериолог микробиологического отдела КДЛ Клиник СамГМУ, к.м.н.,</a:t>
            </a:r>
          </a:p>
          <a:p>
            <a:r>
              <a:rPr lang="ru-RU" dirty="0" smtClean="0"/>
              <a:t> А.В. Лямин</a:t>
            </a:r>
          </a:p>
        </p:txBody>
      </p:sp>
    </p:spTree>
    <p:extLst>
      <p:ext uri="{BB962C8B-B14F-4D97-AF65-F5344CB8AC3E}">
        <p14:creationId xmlns:p14="http://schemas.microsoft.com/office/powerpoint/2010/main" val="896111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893468" cy="424680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Профилактическая </a:t>
            </a:r>
          </a:p>
          <a:p>
            <a:pPr marL="0" indent="0">
              <a:buNone/>
            </a:pPr>
            <a:r>
              <a:rPr lang="ru-RU" sz="3600" dirty="0"/>
              <a:t>проводится постоянно, независимо от эпидемической обстановки: </a:t>
            </a:r>
            <a:r>
              <a:rPr lang="ru-RU" sz="3600" dirty="0" smtClean="0"/>
              <a:t>обработка окружающих </a:t>
            </a:r>
            <a:r>
              <a:rPr lang="ru-RU" sz="3600" dirty="0"/>
              <a:t>предметов с использованием моющих и чистящих средств, содержащих бактерицидные добавки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2591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893468" cy="4246807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Профилактическая </a:t>
            </a:r>
          </a:p>
          <a:p>
            <a:pPr marL="0" indent="0">
              <a:buNone/>
            </a:pPr>
            <a:r>
              <a:rPr lang="ru-RU" sz="3600" dirty="0"/>
              <a:t>проводится постоянно, независимо от эпидемической обстановки: </a:t>
            </a:r>
            <a:r>
              <a:rPr lang="ru-RU" sz="3600" dirty="0" smtClean="0"/>
              <a:t>обработка окружающих </a:t>
            </a:r>
            <a:r>
              <a:rPr lang="ru-RU" sz="3600" dirty="0"/>
              <a:t>предметов с использованием моющих и чистящих средств, содержащих бактерицидные добавки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Мытье рук?</a:t>
            </a:r>
          </a:p>
        </p:txBody>
      </p:sp>
    </p:spTree>
    <p:extLst>
      <p:ext uri="{BB962C8B-B14F-4D97-AF65-F5344CB8AC3E}">
        <p14:creationId xmlns:p14="http://schemas.microsoft.com/office/powerpoint/2010/main" val="369283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893468" cy="424680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Текущая</a:t>
            </a:r>
          </a:p>
          <a:p>
            <a:pPr marL="0" indent="0">
              <a:buNone/>
            </a:pPr>
            <a:r>
              <a:rPr lang="ru-RU" sz="3600" dirty="0"/>
              <a:t>проводится у постели больного, в изоляторах медицинских пунктов, лечебных учреждениях с целью предупреждения распространения инфекционных заболеваний за пределы очага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7076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893468" cy="424680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Заключительная</a:t>
            </a:r>
          </a:p>
          <a:p>
            <a:pPr marL="0" indent="0">
              <a:buNone/>
            </a:pPr>
            <a:r>
              <a:rPr lang="ru-RU" sz="3600" dirty="0"/>
              <a:t>проводится после изоляции, госпитализации, выздоровления или смерти больного с целью освобождения эпидемического очага от возбудителей, рассеянных больным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6256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мероприятий для борьбы с ИСМП: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Зачем?</a:t>
            </a:r>
          </a:p>
          <a:p>
            <a:r>
              <a:rPr lang="ru-RU" sz="5400" dirty="0" smtClean="0"/>
              <a:t>С чем (кем)?</a:t>
            </a:r>
          </a:p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Чем?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2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Патогенные микроорганизмы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629" y="2336873"/>
            <a:ext cx="11920451" cy="359931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+mj-lt"/>
                <a:ea typeface="+mj-ea"/>
                <a:cs typeface="+mj-cs"/>
              </a:rPr>
              <a:t>Микроорганизмы, </a:t>
            </a:r>
            <a:r>
              <a:rPr lang="ru-RU" sz="3600" dirty="0" smtClean="0">
                <a:latin typeface="+mj-lt"/>
                <a:ea typeface="+mj-ea"/>
                <a:cs typeface="+mj-cs"/>
              </a:rPr>
              <a:t>эволюционно приспособившиеся к паразитированию в живом организме и способные вызывать инфекционные болезни [</a:t>
            </a:r>
            <a:r>
              <a:rPr lang="ru-RU" sz="3600" dirty="0">
                <a:latin typeface="+mj-lt"/>
                <a:ea typeface="+mj-ea"/>
                <a:cs typeface="+mj-cs"/>
              </a:rPr>
              <a:t>ГОСТ Р 22.0.04 95</a:t>
            </a:r>
            <a:r>
              <a:rPr lang="ru-RU" sz="3600" dirty="0" smtClean="0">
                <a:latin typeface="+mj-lt"/>
                <a:ea typeface="+mj-ea"/>
                <a:cs typeface="+mj-cs"/>
              </a:rPr>
              <a:t>]</a:t>
            </a:r>
            <a:endParaRPr lang="ru-RU" sz="3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2129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Патогенные микроорганизмы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629" y="2336873"/>
            <a:ext cx="11920451" cy="423018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+mj-lt"/>
                <a:ea typeface="+mj-ea"/>
                <a:cs typeface="+mj-cs"/>
              </a:rPr>
              <a:t>Вирус гепатита В</a:t>
            </a:r>
          </a:p>
          <a:p>
            <a:r>
              <a:rPr lang="ru-RU" sz="3600" dirty="0" smtClean="0">
                <a:latin typeface="+mj-lt"/>
                <a:ea typeface="+mj-ea"/>
                <a:cs typeface="+mj-cs"/>
              </a:rPr>
              <a:t>Вирус гепатита С</a:t>
            </a:r>
          </a:p>
          <a:p>
            <a:r>
              <a:rPr lang="ru-RU" sz="3600" dirty="0" smtClean="0">
                <a:latin typeface="+mj-lt"/>
                <a:ea typeface="+mj-ea"/>
                <a:cs typeface="+mj-cs"/>
              </a:rPr>
              <a:t>Вирус иммунодефицита человека</a:t>
            </a:r>
          </a:p>
          <a:p>
            <a:r>
              <a:rPr lang="en-US" sz="3600" i="1" dirty="0" smtClean="0">
                <a:latin typeface="+mj-lt"/>
                <a:ea typeface="+mj-ea"/>
                <a:cs typeface="+mj-cs"/>
              </a:rPr>
              <a:t>Clostridium </a:t>
            </a:r>
            <a:r>
              <a:rPr lang="en-US" sz="3600" i="1" dirty="0" err="1" smtClean="0">
                <a:latin typeface="+mj-lt"/>
                <a:ea typeface="+mj-ea"/>
                <a:cs typeface="+mj-cs"/>
              </a:rPr>
              <a:t>tetani</a:t>
            </a:r>
            <a:endParaRPr lang="en-US" sz="3600" i="1" dirty="0" smtClean="0">
              <a:latin typeface="+mj-lt"/>
              <a:ea typeface="+mj-ea"/>
              <a:cs typeface="+mj-cs"/>
            </a:endParaRPr>
          </a:p>
          <a:p>
            <a:r>
              <a:rPr lang="en-US" sz="3600" i="1" dirty="0" smtClean="0">
                <a:latin typeface="+mj-lt"/>
                <a:ea typeface="+mj-ea"/>
                <a:cs typeface="+mj-cs"/>
              </a:rPr>
              <a:t>Clostridium perfringens</a:t>
            </a:r>
          </a:p>
          <a:p>
            <a:r>
              <a:rPr lang="en-US" sz="3600" i="1" dirty="0" smtClean="0">
                <a:latin typeface="+mj-lt"/>
                <a:ea typeface="+mj-ea"/>
                <a:cs typeface="+mj-cs"/>
              </a:rPr>
              <a:t>Treponema </a:t>
            </a:r>
            <a:r>
              <a:rPr lang="en-US" sz="3600" i="1" dirty="0" smtClean="0">
                <a:latin typeface="+mj-lt"/>
                <a:ea typeface="+mj-ea"/>
                <a:cs typeface="+mj-cs"/>
              </a:rPr>
              <a:t>pallidum</a:t>
            </a:r>
            <a:endParaRPr lang="en-US" sz="3600" i="1" dirty="0" smtClean="0">
              <a:latin typeface="+mj-lt"/>
              <a:ea typeface="+mj-ea"/>
              <a:cs typeface="+mj-cs"/>
            </a:endParaRPr>
          </a:p>
          <a:p>
            <a:endParaRPr lang="ru-RU" sz="3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351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Условно патогенные микроорганизмы – возбудители ВБИ (ИСМП)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Staphylococcus aureus</a:t>
            </a:r>
          </a:p>
          <a:p>
            <a:r>
              <a:rPr lang="en-US" sz="3200" i="1" dirty="0" smtClean="0"/>
              <a:t>Escherichia coli</a:t>
            </a:r>
          </a:p>
          <a:p>
            <a:r>
              <a:rPr lang="en-US" sz="3200" i="1" dirty="0" smtClean="0"/>
              <a:t>Enterococcus faecalis</a:t>
            </a:r>
          </a:p>
          <a:p>
            <a:r>
              <a:rPr lang="en-US" sz="3200" i="1" dirty="0" smtClean="0"/>
              <a:t>Pseudomonas aeruginosa</a:t>
            </a:r>
          </a:p>
          <a:p>
            <a:r>
              <a:rPr lang="en-US" sz="3200" i="1" dirty="0" smtClean="0"/>
              <a:t>Acinetobacter </a:t>
            </a:r>
            <a:r>
              <a:rPr lang="en-US" sz="3200" i="1" dirty="0" smtClean="0"/>
              <a:t>baumanii</a:t>
            </a:r>
            <a:endParaRPr lang="ru-RU" sz="3200" i="1" dirty="0" smtClean="0"/>
          </a:p>
          <a:p>
            <a:r>
              <a:rPr lang="en-US" sz="3200" i="1" dirty="0" smtClean="0"/>
              <a:t>Candida </a:t>
            </a:r>
            <a:r>
              <a:rPr lang="en-US" sz="3200" i="1" dirty="0" err="1" smtClean="0"/>
              <a:t>albicans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74814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Микроорганизмы – представители </a:t>
            </a:r>
            <a:r>
              <a:rPr lang="ru-RU" dirty="0" err="1" smtClean="0"/>
              <a:t>нормофлоры</a:t>
            </a:r>
            <a:r>
              <a:rPr lang="ru-RU" dirty="0" smtClean="0"/>
              <a:t> кожи и слизистых оболочек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Streptococcus salivarius</a:t>
            </a:r>
          </a:p>
          <a:p>
            <a:r>
              <a:rPr lang="en-US" sz="3200" i="1" dirty="0" smtClean="0"/>
              <a:t>Streptococcus vestibularis</a:t>
            </a:r>
          </a:p>
          <a:p>
            <a:r>
              <a:rPr lang="en-US" sz="3200" i="1" dirty="0" smtClean="0"/>
              <a:t>Rothia dentocariosa</a:t>
            </a:r>
          </a:p>
          <a:p>
            <a:r>
              <a:rPr lang="en-US" sz="3200" i="1" dirty="0" smtClean="0"/>
              <a:t>Neisseria flavescens</a:t>
            </a:r>
          </a:p>
          <a:p>
            <a:r>
              <a:rPr lang="en-US" sz="3200" i="1" dirty="0" smtClean="0"/>
              <a:t>Streptococcus </a:t>
            </a:r>
            <a:r>
              <a:rPr lang="en-US" sz="3200" i="1" dirty="0" err="1" smtClean="0"/>
              <a:t>sanguis</a:t>
            </a:r>
            <a:endParaRPr lang="en-US" sz="3200" i="1" dirty="0" smtClean="0"/>
          </a:p>
          <a:p>
            <a:r>
              <a:rPr lang="en-US" sz="3200" i="1" dirty="0" smtClean="0"/>
              <a:t>Streptococcus mitis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561695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Микроорганизмы – представители </a:t>
            </a:r>
            <a:r>
              <a:rPr lang="ru-RU" dirty="0" err="1" smtClean="0"/>
              <a:t>нормофлоры</a:t>
            </a:r>
            <a:r>
              <a:rPr lang="ru-RU" dirty="0" smtClean="0"/>
              <a:t> окружающей среды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err="1" smtClean="0"/>
              <a:t>Stenotrophomonas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maltophilia</a:t>
            </a:r>
            <a:endParaRPr lang="en-US" sz="3200" i="1" dirty="0" smtClean="0"/>
          </a:p>
          <a:p>
            <a:r>
              <a:rPr lang="en-US" sz="3200" i="1" dirty="0" smtClean="0"/>
              <a:t>Burkholderia cepacia</a:t>
            </a:r>
          </a:p>
          <a:p>
            <a:r>
              <a:rPr lang="en-US" sz="3200" i="1" dirty="0" smtClean="0"/>
              <a:t>Pseudomonas </a:t>
            </a:r>
            <a:r>
              <a:rPr lang="en-US" sz="3200" i="1" dirty="0" err="1" smtClean="0"/>
              <a:t>alcaligenes</a:t>
            </a:r>
            <a:endParaRPr lang="en-US" sz="3200" i="1" dirty="0" smtClean="0"/>
          </a:p>
          <a:p>
            <a:r>
              <a:rPr lang="en-US" sz="3200" i="1" dirty="0"/>
              <a:t>Achromobacter </a:t>
            </a:r>
            <a:r>
              <a:rPr lang="en-US" sz="3200" i="1" dirty="0" err="1"/>
              <a:t>xylosoxydans</a:t>
            </a:r>
            <a:endParaRPr lang="ru-RU" sz="3200" i="1" dirty="0"/>
          </a:p>
          <a:p>
            <a:r>
              <a:rPr lang="en-US" sz="3200" i="1" dirty="0"/>
              <a:t>Sphingobacterium </a:t>
            </a:r>
            <a:r>
              <a:rPr lang="en-US" sz="3200" i="1" dirty="0" err="1"/>
              <a:t>multivorum</a:t>
            </a:r>
            <a:endParaRPr lang="ru-RU" sz="3200" i="1" dirty="0"/>
          </a:p>
          <a:p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427448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Инфекции, связанные с оказанием медицинской </a:t>
            </a:r>
            <a:r>
              <a:rPr lang="ru-RU" dirty="0" smtClean="0"/>
              <a:t>помощи (</a:t>
            </a:r>
            <a:r>
              <a:rPr lang="ru-RU" dirty="0"/>
              <a:t>ИСМП)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инфекционные заболевания, присоединяющиеся к</a:t>
            </a:r>
          </a:p>
          <a:p>
            <a:pPr marL="0" indent="0">
              <a:buNone/>
            </a:pPr>
            <a:r>
              <a:rPr lang="ru-RU" dirty="0"/>
              <a:t>основному заболеванию у госпитализированных пациентов, а</a:t>
            </a:r>
          </a:p>
          <a:p>
            <a:pPr marL="0" indent="0">
              <a:buNone/>
            </a:pPr>
            <a:r>
              <a:rPr lang="ru-RU" dirty="0"/>
              <a:t>также связанных с оказанием любых видов медицинской</a:t>
            </a:r>
          </a:p>
          <a:p>
            <a:pPr marL="0" indent="0">
              <a:buNone/>
            </a:pPr>
            <a:r>
              <a:rPr lang="ru-RU" dirty="0"/>
              <a:t>помощи (в амбулаторно-поликлинических, образовательных,</a:t>
            </a:r>
          </a:p>
          <a:p>
            <a:pPr marL="0" indent="0">
              <a:buNone/>
            </a:pPr>
            <a:r>
              <a:rPr lang="ru-RU" dirty="0"/>
              <a:t>санаторно-оздоровительных  учреждениях,  учреждениях</a:t>
            </a:r>
          </a:p>
          <a:p>
            <a:pPr marL="0" indent="0">
              <a:buNone/>
            </a:pPr>
            <a:r>
              <a:rPr lang="ru-RU" dirty="0"/>
              <a:t>социальной  защиты  населения,  при  оказании  скорой</a:t>
            </a:r>
          </a:p>
          <a:p>
            <a:pPr marL="0" indent="0">
              <a:buNone/>
            </a:pPr>
            <a:r>
              <a:rPr lang="ru-RU" dirty="0"/>
              <a:t>медицинской помощи, помощи на дому и др.), и случаи</a:t>
            </a:r>
          </a:p>
          <a:p>
            <a:pPr marL="0" indent="0">
              <a:buNone/>
            </a:pPr>
            <a:r>
              <a:rPr lang="ru-RU" dirty="0"/>
              <a:t>инфицирования медицинских работников в результате их</a:t>
            </a:r>
          </a:p>
          <a:p>
            <a:pPr marL="0" indent="0">
              <a:buNone/>
            </a:pPr>
            <a:r>
              <a:rPr lang="ru-RU" dirty="0"/>
              <a:t>профессиональной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307192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Пародонтопатогенная</a:t>
            </a:r>
            <a:r>
              <a:rPr lang="ru-RU" dirty="0" smtClean="0"/>
              <a:t> микрофлора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err="1"/>
              <a:t>Porphiromonas</a:t>
            </a:r>
            <a:r>
              <a:rPr lang="en-US" sz="3200" i="1" dirty="0"/>
              <a:t> </a:t>
            </a:r>
            <a:r>
              <a:rPr lang="en-US" sz="3200" i="1" dirty="0" err="1" smtClean="0"/>
              <a:t>gingivalis</a:t>
            </a:r>
            <a:endParaRPr lang="ru-RU" sz="3200" i="1" dirty="0" smtClean="0"/>
          </a:p>
          <a:p>
            <a:r>
              <a:rPr lang="en-US" sz="3200" i="1" dirty="0" err="1"/>
              <a:t>Tannerella</a:t>
            </a:r>
            <a:r>
              <a:rPr lang="en-US" sz="3200" i="1" dirty="0"/>
              <a:t> </a:t>
            </a:r>
            <a:r>
              <a:rPr lang="en-US" sz="3200" i="1" dirty="0" smtClean="0"/>
              <a:t>forsythia</a:t>
            </a:r>
            <a:endParaRPr lang="ru-RU" sz="3200" i="1" dirty="0" smtClean="0"/>
          </a:p>
          <a:p>
            <a:r>
              <a:rPr lang="en-US" sz="3200" i="1" dirty="0" smtClean="0"/>
              <a:t>Treponema</a:t>
            </a:r>
            <a:r>
              <a:rPr lang="ru-RU" sz="3200" i="1" dirty="0" smtClean="0"/>
              <a:t> </a:t>
            </a:r>
            <a:r>
              <a:rPr lang="en-US" sz="3200" i="1" dirty="0" err="1" smtClean="0"/>
              <a:t>denticola</a:t>
            </a:r>
            <a:endParaRPr lang="ru-RU" sz="3200" i="1" dirty="0" smtClean="0"/>
          </a:p>
          <a:p>
            <a:r>
              <a:rPr lang="en-US" sz="3200" dirty="0" smtClean="0"/>
              <a:t>Veillonella </a:t>
            </a:r>
            <a:r>
              <a:rPr lang="en-US" sz="3200" dirty="0" err="1" smtClean="0"/>
              <a:t>parvula</a:t>
            </a:r>
            <a:endParaRPr lang="en-US" sz="3200" dirty="0"/>
          </a:p>
          <a:p>
            <a:r>
              <a:rPr lang="en-US" sz="3200" dirty="0" smtClean="0"/>
              <a:t> Actinomyces </a:t>
            </a:r>
            <a:r>
              <a:rPr lang="en-US" sz="3200" dirty="0" err="1" smtClean="0"/>
              <a:t>odontolyticus</a:t>
            </a:r>
            <a:endParaRPr lang="en-US" sz="3200" dirty="0" smtClean="0"/>
          </a:p>
          <a:p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039146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«микроорганизмы»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Прионы</a:t>
            </a:r>
            <a:r>
              <a:rPr lang="ru-RU" sz="4400" dirty="0" smtClean="0"/>
              <a:t>?</a:t>
            </a:r>
          </a:p>
          <a:p>
            <a:endParaRPr lang="ru-RU" sz="4400" dirty="0"/>
          </a:p>
          <a:p>
            <a:r>
              <a:rPr lang="ru-RU" sz="4400" dirty="0" err="1" smtClean="0"/>
              <a:t>Спонгиоморфная</a:t>
            </a:r>
            <a:r>
              <a:rPr lang="ru-RU" sz="4400" dirty="0" smtClean="0"/>
              <a:t> энцефалопатия крупного рогатого скота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45434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мероприятий для борьбы с ИСМП: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Зачем?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С чем (кем)?</a:t>
            </a:r>
          </a:p>
          <a:p>
            <a:r>
              <a:rPr lang="ru-RU" sz="5400" dirty="0" smtClean="0"/>
              <a:t>Чем?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63077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Дезинфицирующие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Современные ДС представляют собой индивидуальные химические соединения или композиционные составы, включающие несколько ДВ. Кроме того, в состав ДС часто входят различные функциональные компоненты: ингибиторы коррозии, красители, отдушки, стабилизаторы, загустители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164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Дезинфицирующие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/>
              <a:t>Главные требования, предъявляемые к современным ДС, применяемым в медицинских организациях, является их эффективность и безопасность.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157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Дезинфицирующие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Эффективность ДС оценивается по их антимикробному действию, которое включает:</a:t>
            </a:r>
          </a:p>
          <a:p>
            <a:pPr marL="0" indent="0">
              <a:buNone/>
            </a:pPr>
            <a:r>
              <a:rPr lang="ru-RU" sz="3200" dirty="0"/>
              <a:t>- бактерицидную активность;</a:t>
            </a:r>
          </a:p>
          <a:p>
            <a:pPr marL="0" indent="0">
              <a:buNone/>
            </a:pPr>
            <a:r>
              <a:rPr lang="ru-RU" sz="3200" dirty="0"/>
              <a:t>- </a:t>
            </a:r>
            <a:r>
              <a:rPr lang="ru-RU" sz="3200" dirty="0" err="1"/>
              <a:t>туберкулоцидную</a:t>
            </a:r>
            <a:r>
              <a:rPr lang="ru-RU" sz="3200" dirty="0"/>
              <a:t> активность;</a:t>
            </a:r>
          </a:p>
          <a:p>
            <a:pPr marL="0" indent="0">
              <a:buNone/>
            </a:pPr>
            <a:r>
              <a:rPr lang="ru-RU" sz="3200" dirty="0"/>
              <a:t>- </a:t>
            </a:r>
            <a:r>
              <a:rPr lang="ru-RU" sz="3200" dirty="0" err="1"/>
              <a:t>фунгицидную</a:t>
            </a:r>
            <a:r>
              <a:rPr lang="ru-RU" sz="3200" dirty="0"/>
              <a:t> активность;</a:t>
            </a:r>
          </a:p>
          <a:p>
            <a:pPr marL="0" indent="0">
              <a:buNone/>
            </a:pPr>
            <a:r>
              <a:rPr lang="ru-RU" sz="3200" dirty="0"/>
              <a:t>- </a:t>
            </a:r>
            <a:r>
              <a:rPr lang="ru-RU" sz="3200" dirty="0" err="1"/>
              <a:t>вирулицидную</a:t>
            </a:r>
            <a:r>
              <a:rPr lang="ru-RU" sz="3200" dirty="0"/>
              <a:t> активность;</a:t>
            </a:r>
          </a:p>
          <a:p>
            <a:pPr marL="0" indent="0">
              <a:buNone/>
            </a:pPr>
            <a:r>
              <a:rPr lang="ru-RU" sz="3200" dirty="0" smtClean="0"/>
              <a:t>- </a:t>
            </a:r>
            <a:r>
              <a:rPr lang="ru-RU" sz="3200" dirty="0" err="1"/>
              <a:t>спороцидную</a:t>
            </a:r>
            <a:r>
              <a:rPr lang="ru-RU" sz="3200" dirty="0"/>
              <a:t> активность.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408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Дезинфицирующие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277" y="2092570"/>
            <a:ext cx="11342077" cy="44137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dirty="0"/>
              <a:t>Безопасность ДС оценивается по их токсикологическим характеристикам в соответствии с общепринятыми классификациями опасности и токсичности:</a:t>
            </a:r>
          </a:p>
          <a:p>
            <a:pPr marL="0" indent="0" algn="just">
              <a:buNone/>
            </a:pPr>
            <a:r>
              <a:rPr lang="ru-RU" sz="3200" dirty="0"/>
              <a:t>- классификация опасности по степени воздействия на </a:t>
            </a:r>
            <a:r>
              <a:rPr lang="ru-RU" sz="3200" dirty="0" smtClean="0"/>
              <a:t>организм;</a:t>
            </a:r>
            <a:endParaRPr lang="ru-RU" sz="3200" dirty="0"/>
          </a:p>
          <a:p>
            <a:pPr marL="0" indent="0" algn="just">
              <a:buNone/>
            </a:pPr>
            <a:r>
              <a:rPr lang="ru-RU" sz="3200" dirty="0"/>
              <a:t>- классификация </a:t>
            </a:r>
            <a:r>
              <a:rPr lang="ru-RU" sz="3200" dirty="0" smtClean="0"/>
              <a:t>токсичности;</a:t>
            </a:r>
            <a:endParaRPr lang="ru-RU" sz="3200" dirty="0"/>
          </a:p>
          <a:p>
            <a:pPr marL="0" indent="0" algn="just">
              <a:buNone/>
            </a:pPr>
            <a:r>
              <a:rPr lang="ru-RU" sz="3200" dirty="0"/>
              <a:t>- классификация химических веществ по степени </a:t>
            </a:r>
            <a:r>
              <a:rPr lang="ru-RU" sz="3200" dirty="0" smtClean="0"/>
              <a:t>летучести;</a:t>
            </a:r>
            <a:endParaRPr lang="ru-RU" sz="3200" dirty="0"/>
          </a:p>
          <a:p>
            <a:pPr marL="0" indent="0" algn="just">
              <a:buNone/>
            </a:pPr>
            <a:r>
              <a:rPr lang="ru-RU" sz="3200" dirty="0" smtClean="0"/>
              <a:t>-классификация </a:t>
            </a:r>
            <a:r>
              <a:rPr lang="ru-RU" sz="3200" dirty="0"/>
              <a:t>опасности по выраженности </a:t>
            </a:r>
            <a:r>
              <a:rPr lang="ru-RU" sz="3200" dirty="0" err="1"/>
              <a:t>местнораздражающих</a:t>
            </a:r>
            <a:r>
              <a:rPr lang="ru-RU" sz="3200" dirty="0"/>
              <a:t> </a:t>
            </a:r>
            <a:r>
              <a:rPr lang="ru-RU" sz="3200" dirty="0" smtClean="0"/>
              <a:t>свойств;</a:t>
            </a:r>
          </a:p>
          <a:p>
            <a:pPr marL="0" indent="0" algn="just">
              <a:buNone/>
            </a:pPr>
            <a:r>
              <a:rPr lang="ru-RU" sz="3200" dirty="0" smtClean="0"/>
              <a:t>- классификация степени ингаляционной опасности;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921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Дезинфицирующие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277" y="2092570"/>
            <a:ext cx="11342077" cy="44137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dirty="0"/>
              <a:t>Для использования в медицинских организациях выбирают готовые к применению средства или рабочие растворы средств, относящиеся при поступлении в желудок и нанесении на кожу </a:t>
            </a:r>
            <a:r>
              <a:rPr lang="ru-RU" sz="3600" dirty="0" smtClean="0"/>
              <a:t>к</a:t>
            </a:r>
          </a:p>
          <a:p>
            <a:pPr marL="0" indent="0" algn="just">
              <a:buNone/>
            </a:pPr>
            <a:endParaRPr lang="ru-RU" sz="3600" dirty="0"/>
          </a:p>
          <a:p>
            <a:pPr marL="0" indent="0" algn="just">
              <a:buNone/>
            </a:pPr>
            <a:r>
              <a:rPr lang="ru-RU" sz="3600" dirty="0" smtClean="0"/>
              <a:t>4 </a:t>
            </a:r>
            <a:r>
              <a:rPr lang="ru-RU" sz="3600" dirty="0"/>
              <a:t>классу (малоопасных) или </a:t>
            </a:r>
            <a:endParaRPr lang="ru-RU" sz="3600" dirty="0" smtClean="0"/>
          </a:p>
          <a:p>
            <a:pPr marL="0" indent="0" algn="just">
              <a:buNone/>
            </a:pPr>
            <a:endParaRPr lang="ru-RU" sz="3600" dirty="0" smtClean="0"/>
          </a:p>
          <a:p>
            <a:pPr marL="0" indent="0" algn="just">
              <a:buNone/>
            </a:pPr>
            <a:r>
              <a:rPr lang="ru-RU" sz="3600" dirty="0" smtClean="0"/>
              <a:t>3 </a:t>
            </a:r>
            <a:r>
              <a:rPr lang="ru-RU" sz="3600" dirty="0"/>
              <a:t>классу (умеренно опасных</a:t>
            </a:r>
            <a:r>
              <a:rPr lang="ru-RU" sz="3600" dirty="0" smtClean="0"/>
              <a:t>) соединений.</a:t>
            </a:r>
            <a:endParaRPr lang="ru-RU" sz="36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027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Дезинфицирующие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277" y="2092570"/>
            <a:ext cx="11342077" cy="44137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/>
              <a:t>Для текущей дезинфекции (в присутствии пациентов) используют рабочие растворы ДС, относящиеся к 4 классу опасности при ингаляционном пути </a:t>
            </a:r>
            <a:r>
              <a:rPr lang="ru-RU" sz="3600" dirty="0" smtClean="0"/>
              <a:t>поступления.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637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</a:t>
            </a:r>
            <a:r>
              <a:rPr lang="ru-RU" dirty="0" err="1"/>
              <a:t>дезсредств</a:t>
            </a:r>
            <a:r>
              <a:rPr lang="ru-RU" dirty="0"/>
              <a:t> по химическому составу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039816"/>
            <a:ext cx="10556248" cy="481818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dirty="0"/>
              <a:t>Катионные поверхностно-активные вещества (КПАВ</a:t>
            </a:r>
            <a:r>
              <a:rPr lang="ru-RU" b="1" dirty="0" smtClean="0"/>
              <a:t>)</a:t>
            </a:r>
          </a:p>
          <a:p>
            <a:r>
              <a:rPr lang="ru-RU" b="1" i="1" dirty="0"/>
              <a:t>Четвертичные аммониевые соединения (ЧАС)</a:t>
            </a:r>
          </a:p>
          <a:p>
            <a:r>
              <a:rPr lang="ru-RU" b="1" i="1" dirty="0"/>
              <a:t>Производные </a:t>
            </a:r>
            <a:r>
              <a:rPr lang="ru-RU" b="1" i="1" dirty="0" err="1"/>
              <a:t>гуанидинов</a:t>
            </a:r>
            <a:endParaRPr lang="ru-RU" b="1" i="1" dirty="0"/>
          </a:p>
          <a:p>
            <a:r>
              <a:rPr lang="ru-RU" b="1" i="1" dirty="0"/>
              <a:t>Алкиламины</a:t>
            </a:r>
          </a:p>
          <a:p>
            <a:pPr marL="0" indent="0">
              <a:buNone/>
            </a:pPr>
            <a:r>
              <a:rPr lang="ru-RU" b="1" dirty="0" smtClean="0"/>
              <a:t>2. Кислородактивные средства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,Italic"/>
              </a:rPr>
              <a:t>3. Хлорактивные </a:t>
            </a:r>
            <a:r>
              <a:rPr lang="ru-RU" b="1" i="1" dirty="0">
                <a:latin typeface="Times New Roman,Italic"/>
              </a:rPr>
              <a:t>соединения</a:t>
            </a:r>
          </a:p>
          <a:p>
            <a:pPr marL="0" indent="0">
              <a:buNone/>
            </a:pPr>
            <a:r>
              <a:rPr lang="ru-RU" b="1" dirty="0" smtClean="0"/>
              <a:t>4. Альдегиды</a:t>
            </a:r>
            <a:endParaRPr lang="ru-RU" b="1" dirty="0"/>
          </a:p>
          <a:p>
            <a:pPr marL="0" indent="0">
              <a:buNone/>
            </a:pPr>
            <a:r>
              <a:rPr lang="ru-RU" b="1" i="1" dirty="0" smtClean="0"/>
              <a:t>5. Спирты</a:t>
            </a:r>
            <a:endParaRPr lang="ru-RU" b="1" i="1" dirty="0"/>
          </a:p>
          <a:p>
            <a:pPr marL="0" indent="0">
              <a:buNone/>
            </a:pPr>
            <a:r>
              <a:rPr lang="ru-RU" b="1" dirty="0" smtClean="0"/>
              <a:t>6. Фенол </a:t>
            </a:r>
            <a:r>
              <a:rPr lang="ru-RU" b="1" dirty="0"/>
              <a:t>и его производные</a:t>
            </a:r>
          </a:p>
          <a:p>
            <a:pPr marL="0" indent="0">
              <a:buNone/>
            </a:pPr>
            <a:r>
              <a:rPr lang="ru-RU" b="1" dirty="0" smtClean="0"/>
              <a:t>7. Неорганические </a:t>
            </a:r>
            <a:r>
              <a:rPr lang="ru-RU" b="1" dirty="0"/>
              <a:t>и органические кислоты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9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мероприятий для борьбы с ИСМП: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Зачем?</a:t>
            </a:r>
          </a:p>
          <a:p>
            <a:r>
              <a:rPr lang="ru-RU" sz="5400" dirty="0" smtClean="0"/>
              <a:t>С чем (кем)?</a:t>
            </a:r>
          </a:p>
          <a:p>
            <a:r>
              <a:rPr lang="ru-RU" sz="5400" dirty="0" smtClean="0"/>
              <a:t>Чем?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05908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Катионные поверхностно-активные вещества (КПАВ)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Обладают </a:t>
            </a:r>
            <a:r>
              <a:rPr lang="ru-RU" sz="3600" dirty="0"/>
              <a:t>бактерицидной активностью, </a:t>
            </a:r>
            <a:r>
              <a:rPr lang="ru-RU" sz="3600" dirty="0" err="1"/>
              <a:t>фунгициднойи</a:t>
            </a:r>
            <a:r>
              <a:rPr lang="ru-RU" sz="3600" dirty="0"/>
              <a:t> избирательной </a:t>
            </a:r>
            <a:r>
              <a:rPr lang="ru-RU" sz="3600" dirty="0" err="1"/>
              <a:t>вирулицидной</a:t>
            </a:r>
            <a:r>
              <a:rPr lang="ru-RU" sz="3600" dirty="0"/>
              <a:t> активностью. </a:t>
            </a:r>
            <a:endParaRPr lang="ru-RU" sz="3600" dirty="0" smtClean="0"/>
          </a:p>
          <a:p>
            <a:r>
              <a:rPr lang="ru-RU" sz="3600" dirty="0" smtClean="0"/>
              <a:t>Они </a:t>
            </a:r>
            <a:r>
              <a:rPr lang="ru-RU" sz="3600" dirty="0"/>
              <a:t>не проявляют </a:t>
            </a:r>
            <a:r>
              <a:rPr lang="ru-RU" sz="3600" dirty="0" err="1"/>
              <a:t>спороцидного</a:t>
            </a:r>
            <a:r>
              <a:rPr lang="ru-RU" sz="3600" dirty="0"/>
              <a:t>, а также </a:t>
            </a:r>
            <a:r>
              <a:rPr lang="ru-RU" sz="3600" dirty="0" err="1"/>
              <a:t>туберкулоцидного</a:t>
            </a:r>
            <a:r>
              <a:rPr lang="ru-RU" sz="3600" dirty="0"/>
              <a:t> (за исключением </a:t>
            </a:r>
            <a:r>
              <a:rPr lang="ru-RU" sz="3600" dirty="0" err="1"/>
              <a:t>алкиламинов</a:t>
            </a:r>
            <a:r>
              <a:rPr lang="ru-RU" sz="3600" dirty="0"/>
              <a:t>)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518477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Четвертичные аммониевые соединения (ЧАС)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784848" cy="3599316"/>
          </a:xfrm>
        </p:spPr>
        <p:txBody>
          <a:bodyPr/>
          <a:lstStyle/>
          <a:p>
            <a:r>
              <a:rPr lang="ru-RU" dirty="0"/>
              <a:t>Отрицательное влияние на антимикробную активность ЧАС оказывают катионы металлов, кислая среда (</a:t>
            </a:r>
            <a:r>
              <a:rPr lang="ru-RU" dirty="0" err="1"/>
              <a:t>pH</a:t>
            </a:r>
            <a:r>
              <a:rPr lang="ru-RU" dirty="0"/>
              <a:t>&lt;3), органические вещества, повышенная минерализация воды.</a:t>
            </a:r>
          </a:p>
          <a:p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проявляют </a:t>
            </a:r>
            <a:r>
              <a:rPr lang="ru-RU" dirty="0" err="1"/>
              <a:t>туберкулоцидной</a:t>
            </a:r>
            <a:r>
              <a:rPr lang="ru-RU" dirty="0"/>
              <a:t> и </a:t>
            </a:r>
            <a:r>
              <a:rPr lang="ru-RU" dirty="0" err="1"/>
              <a:t>спороцидной</a:t>
            </a:r>
            <a:r>
              <a:rPr lang="ru-RU" dirty="0"/>
              <a:t> </a:t>
            </a:r>
            <a:r>
              <a:rPr lang="ru-RU" dirty="0" smtClean="0"/>
              <a:t>активности </a:t>
            </a:r>
          </a:p>
          <a:p>
            <a:r>
              <a:rPr lang="ru-RU" dirty="0" smtClean="0"/>
              <a:t>Избирательно инактивируют </a:t>
            </a:r>
            <a:r>
              <a:rPr lang="ru-RU" dirty="0" err="1"/>
              <a:t>липофильные</a:t>
            </a:r>
            <a:r>
              <a:rPr lang="ru-RU" dirty="0"/>
              <a:t> </a:t>
            </a:r>
            <a:r>
              <a:rPr lang="ru-RU" dirty="0" smtClean="0"/>
              <a:t>вирусы (оболочечные)</a:t>
            </a:r>
          </a:p>
          <a:p>
            <a:r>
              <a:rPr lang="ru-RU" dirty="0" smtClean="0"/>
              <a:t>В </a:t>
            </a:r>
            <a:r>
              <a:rPr lang="ru-RU" dirty="0"/>
              <a:t>высоких концентрациях − гидрофильные </a:t>
            </a:r>
            <a:r>
              <a:rPr lang="ru-RU" dirty="0" smtClean="0"/>
              <a:t>вирусы (</a:t>
            </a:r>
            <a:r>
              <a:rPr lang="ru-RU" dirty="0" err="1" smtClean="0"/>
              <a:t>безоболочечные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190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Производные </a:t>
            </a:r>
            <a:r>
              <a:rPr lang="ru-RU" b="1" i="1" dirty="0" err="1"/>
              <a:t>гуанидинов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Проявляют </a:t>
            </a:r>
            <a:r>
              <a:rPr lang="ru-RU" dirty="0"/>
              <a:t>хорошую бактерицидную и </a:t>
            </a:r>
            <a:r>
              <a:rPr lang="ru-RU" dirty="0" err="1"/>
              <a:t>вирулицидную</a:t>
            </a:r>
            <a:r>
              <a:rPr lang="ru-RU" dirty="0"/>
              <a:t> активность в отношении оболочечных (</a:t>
            </a:r>
            <a:r>
              <a:rPr lang="ru-RU" dirty="0" err="1"/>
              <a:t>липофильных</a:t>
            </a:r>
            <a:r>
              <a:rPr lang="ru-RU" dirty="0"/>
              <a:t>) и </a:t>
            </a:r>
            <a:r>
              <a:rPr lang="ru-RU" dirty="0" err="1" smtClean="0"/>
              <a:t>безоболочечных</a:t>
            </a:r>
            <a:r>
              <a:rPr lang="ru-RU" dirty="0" smtClean="0"/>
              <a:t> </a:t>
            </a:r>
            <a:r>
              <a:rPr lang="ru-RU" dirty="0"/>
              <a:t>(гидрофильных) </a:t>
            </a:r>
            <a:r>
              <a:rPr lang="ru-RU" dirty="0" smtClean="0"/>
              <a:t>вирусов</a:t>
            </a:r>
          </a:p>
          <a:p>
            <a:endParaRPr lang="ru-RU" dirty="0"/>
          </a:p>
          <a:p>
            <a:r>
              <a:rPr lang="ru-RU" dirty="0"/>
              <a:t>Особенностью полимерных производных </a:t>
            </a:r>
            <a:r>
              <a:rPr lang="ru-RU" dirty="0" err="1"/>
              <a:t>гуанидина</a:t>
            </a:r>
            <a:r>
              <a:rPr lang="ru-RU" dirty="0"/>
              <a:t> (</a:t>
            </a:r>
            <a:r>
              <a:rPr lang="ru-RU" dirty="0" err="1"/>
              <a:t>полигуанидинов</a:t>
            </a:r>
            <a:r>
              <a:rPr lang="ru-RU" dirty="0"/>
              <a:t>) является способность к образованию пленки на обработанной поверхности, чем обусловлено длительное остаточное (пролонгированное) антимикробное действие таких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958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Алкиламины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/>
              <a:t>Дезинфицирующие средства, содержащие третичный амин или диамин, проявляют высокую бактерицидную, </a:t>
            </a:r>
            <a:r>
              <a:rPr lang="ru-RU" sz="3600" dirty="0" err="1"/>
              <a:t>туберкулоцидную</a:t>
            </a:r>
            <a:r>
              <a:rPr lang="ru-RU" sz="3600" dirty="0"/>
              <a:t>, </a:t>
            </a:r>
            <a:r>
              <a:rPr lang="ru-RU" sz="3600" dirty="0" err="1"/>
              <a:t>фунгицидную</a:t>
            </a:r>
            <a:r>
              <a:rPr lang="ru-RU" sz="3600" dirty="0"/>
              <a:t> и </a:t>
            </a:r>
            <a:r>
              <a:rPr lang="ru-RU" sz="3600" dirty="0" err="1"/>
              <a:t>вирулицидную</a:t>
            </a:r>
            <a:r>
              <a:rPr lang="ru-RU" sz="3600" dirty="0"/>
              <a:t> </a:t>
            </a:r>
            <a:r>
              <a:rPr lang="ru-RU" sz="3600" dirty="0" smtClean="0"/>
              <a:t>активность </a:t>
            </a:r>
          </a:p>
          <a:p>
            <a:endParaRPr lang="ru-RU" sz="3600" dirty="0" smtClean="0"/>
          </a:p>
          <a:p>
            <a:r>
              <a:rPr lang="ru-RU" sz="3600" dirty="0" smtClean="0"/>
              <a:t>Не обладают </a:t>
            </a:r>
            <a:r>
              <a:rPr lang="ru-RU" sz="3600" dirty="0" err="1" smtClean="0"/>
              <a:t>спороцидным</a:t>
            </a:r>
            <a:r>
              <a:rPr lang="ru-RU" sz="3600" dirty="0" smtClean="0"/>
              <a:t> действием. 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4208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Кислородактивные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Повышение температуры рабочих растворов ДС, выделяющих кислород, приводит к усилению антимикробного действия. </a:t>
            </a:r>
            <a:endParaRPr lang="ru-RU" sz="2800" dirty="0" smtClean="0"/>
          </a:p>
          <a:p>
            <a:r>
              <a:rPr lang="ru-RU" sz="2800" dirty="0" smtClean="0"/>
              <a:t>Кислая </a:t>
            </a:r>
            <a:r>
              <a:rPr lang="ru-RU" sz="2800" dirty="0"/>
              <a:t>среда (</a:t>
            </a:r>
            <a:r>
              <a:rPr lang="ru-RU" sz="2800" dirty="0" err="1"/>
              <a:t>pH</a:t>
            </a:r>
            <a:r>
              <a:rPr lang="ru-RU" sz="2800" dirty="0"/>
              <a:t> 3,07 – 4,3) является оптимальной для воздействия </a:t>
            </a:r>
            <a:r>
              <a:rPr lang="ru-RU" sz="2800" dirty="0" err="1"/>
              <a:t>кислородактивных</a:t>
            </a:r>
            <a:r>
              <a:rPr lang="ru-RU" sz="2800" dirty="0"/>
              <a:t> соединений на микроорганизмы. </a:t>
            </a:r>
            <a:endParaRPr lang="ru-RU" sz="2800" dirty="0" smtClean="0"/>
          </a:p>
          <a:p>
            <a:r>
              <a:rPr lang="ru-RU" sz="2800" b="1" u="sng" dirty="0" smtClean="0"/>
              <a:t>Присутствие </a:t>
            </a:r>
            <a:r>
              <a:rPr lang="ru-RU" sz="2800" b="1" u="sng" dirty="0"/>
              <a:t>органических веществ снижает антимикробную активность </a:t>
            </a:r>
            <a:r>
              <a:rPr lang="ru-RU" sz="2800" b="1" u="sng" dirty="0" err="1"/>
              <a:t>кислородактивных</a:t>
            </a:r>
            <a:r>
              <a:rPr lang="ru-RU" sz="2800" b="1" u="sng" dirty="0"/>
              <a:t> соединений.</a:t>
            </a:r>
          </a:p>
        </p:txBody>
      </p:sp>
    </p:spTree>
    <p:extLst>
      <p:ext uri="{BB962C8B-B14F-4D97-AF65-F5344CB8AC3E}">
        <p14:creationId xmlns:p14="http://schemas.microsoft.com/office/powerpoint/2010/main" val="2466403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Кислородактивные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639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Кислородактивные </a:t>
            </a:r>
            <a:r>
              <a:rPr lang="ru-RU" sz="2800" dirty="0" smtClean="0"/>
              <a:t>соединения имеют </a:t>
            </a:r>
            <a:r>
              <a:rPr lang="ru-RU" sz="2800" dirty="0"/>
              <a:t>различную антимикробную активность. </a:t>
            </a:r>
            <a:endParaRPr lang="ru-RU" sz="2800" dirty="0" smtClean="0"/>
          </a:p>
          <a:p>
            <a:pPr algn="just"/>
            <a:r>
              <a:rPr lang="ru-RU" sz="2800" dirty="0" smtClean="0"/>
              <a:t>Наиболее </a:t>
            </a:r>
            <a:r>
              <a:rPr lang="ru-RU" sz="2800" dirty="0"/>
              <a:t>эффективными из них являются </a:t>
            </a:r>
            <a:r>
              <a:rPr lang="ru-RU" sz="2800" dirty="0" err="1"/>
              <a:t>надкислоты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err="1" smtClean="0"/>
              <a:t>Пербораты</a:t>
            </a:r>
            <a:r>
              <a:rPr lang="ru-RU" sz="2800" dirty="0" smtClean="0"/>
              <a:t> </a:t>
            </a:r>
            <a:r>
              <a:rPr lang="ru-RU" sz="2800" dirty="0"/>
              <a:t>и </a:t>
            </a:r>
            <a:r>
              <a:rPr lang="ru-RU" sz="2800" dirty="0" err="1"/>
              <a:t>перкабонаты</a:t>
            </a:r>
            <a:r>
              <a:rPr lang="ru-RU" sz="2800" dirty="0"/>
              <a:t> натрия </a:t>
            </a:r>
            <a:r>
              <a:rPr lang="ru-RU" sz="2800" dirty="0" smtClean="0"/>
              <a:t>в сочетании </a:t>
            </a:r>
            <a:r>
              <a:rPr lang="ru-RU" sz="2800" dirty="0"/>
              <a:t>с </a:t>
            </a:r>
            <a:r>
              <a:rPr lang="ru-RU" sz="2800" dirty="0" err="1"/>
              <a:t>тетраацетилэтилендиамином</a:t>
            </a:r>
            <a:r>
              <a:rPr lang="ru-RU" sz="2800" dirty="0"/>
              <a:t> (ТАЭД) проявляют высокую активность в отношении всех видов бактерий, в том числе споровых форм, а также грибов и вирусов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6111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Кислородактивные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Эффективные </a:t>
            </a:r>
            <a:r>
              <a:rPr lang="ru-RU" sz="2800" dirty="0"/>
              <a:t>концентрации перекиси водорода в виде </a:t>
            </a:r>
            <a:r>
              <a:rPr lang="ru-RU" sz="2800" dirty="0" err="1"/>
              <a:t>монопрепарата</a:t>
            </a:r>
            <a:r>
              <a:rPr lang="ru-RU" sz="2800" dirty="0"/>
              <a:t> составляют 3-6%.</a:t>
            </a:r>
          </a:p>
          <a:p>
            <a:pPr marL="0" indent="0" algn="just">
              <a:buNone/>
            </a:pPr>
            <a:r>
              <a:rPr lang="ru-RU" sz="2800" dirty="0"/>
              <a:t>Перекись водорода в композиционных средствах с катионными и анионными ПАВ может повышать свою антимикробную активность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b="1" u="sng" dirty="0" smtClean="0"/>
              <a:t>НО! Бактерии, активно выделяющие каталазы и </a:t>
            </a:r>
            <a:r>
              <a:rPr lang="ru-RU" sz="2800" b="1" u="sng" dirty="0" err="1" smtClean="0"/>
              <a:t>пероксидазы</a:t>
            </a:r>
            <a:r>
              <a:rPr lang="ru-RU" sz="2800" b="1" u="sng" dirty="0" smtClean="0"/>
              <a:t> могут оказаться устойчивыми к </a:t>
            </a:r>
            <a:r>
              <a:rPr lang="ru-RU" sz="2800" b="1" u="sng" dirty="0" err="1" smtClean="0"/>
              <a:t>перикиси</a:t>
            </a:r>
            <a:r>
              <a:rPr lang="ru-RU" sz="2800" b="1" u="sng" dirty="0" smtClean="0"/>
              <a:t> водорода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29701072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,Italic"/>
              </a:rPr>
              <a:t>Хлорактивные соединения</a:t>
            </a:r>
            <a:br>
              <a:rPr lang="ru-RU" b="1" i="1" dirty="0">
                <a:latin typeface="Times New Roman,Italic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10028710" cy="4345281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</a:rPr>
              <a:t>Хлорактивные ДС проявляют высокую эффективность и демонстрируют  широкий спектр антимикробной активности в отношении всех видов бактерий (в том числе образующих споры), а также вирусов и грибов. </a:t>
            </a:r>
            <a:endParaRPr lang="ru-RU" sz="3200" dirty="0" smtClean="0">
              <a:latin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</a:rPr>
              <a:t>повышением температуры растворов антимикробная активность </a:t>
            </a:r>
            <a:r>
              <a:rPr lang="ru-RU" sz="3200" dirty="0" err="1">
                <a:latin typeface="Times New Roman" panose="02020603050405020304" pitchFamily="18" charset="0"/>
              </a:rPr>
              <a:t>хлорактивных</a:t>
            </a:r>
            <a:r>
              <a:rPr lang="ru-RU" sz="3200" dirty="0">
                <a:latin typeface="Times New Roman" panose="02020603050405020304" pitchFamily="18" charset="0"/>
              </a:rPr>
              <a:t> соединений возрастает. </a:t>
            </a:r>
            <a:endParaRPr lang="ru-RU" sz="3200" dirty="0" smtClean="0">
              <a:latin typeface="Times New Roman" panose="02020603050405020304" pitchFamily="18" charset="0"/>
            </a:endParaRPr>
          </a:p>
          <a:p>
            <a:r>
              <a:rPr lang="ru-RU" sz="3200" b="1" u="sng" dirty="0" smtClean="0">
                <a:latin typeface="Times New Roman" panose="02020603050405020304" pitchFamily="18" charset="0"/>
              </a:rPr>
              <a:t>В </a:t>
            </a:r>
            <a:r>
              <a:rPr lang="ru-RU" sz="3200" b="1" u="sng" dirty="0">
                <a:latin typeface="Times New Roman" panose="02020603050405020304" pitchFamily="18" charset="0"/>
              </a:rPr>
              <a:t>присутствии органических веществ антимикробное действие </a:t>
            </a:r>
            <a:r>
              <a:rPr lang="ru-RU" sz="3200" b="1" u="sng" dirty="0" err="1">
                <a:latin typeface="Times New Roman" panose="02020603050405020304" pitchFamily="18" charset="0"/>
              </a:rPr>
              <a:t>хлорактивных</a:t>
            </a:r>
            <a:r>
              <a:rPr lang="ru-RU" sz="3200" b="1" u="sng" dirty="0">
                <a:latin typeface="Times New Roman" panose="02020603050405020304" pitchFamily="18" charset="0"/>
              </a:rPr>
              <a:t> ДС снижается за счет взаимодействия хлора с органическим субстратом.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9272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Альдегиды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538" y="2022232"/>
            <a:ext cx="10920047" cy="4835768"/>
          </a:xfrm>
        </p:spPr>
        <p:txBody>
          <a:bodyPr>
            <a:normAutofit/>
          </a:bodyPr>
          <a:lstStyle/>
          <a:p>
            <a:r>
              <a:rPr lang="ru-RU" dirty="0"/>
              <a:t>Альдегиды являются одними из важнейших ДВ, которые обладают бактерицидной, в том числе </a:t>
            </a:r>
            <a:r>
              <a:rPr lang="ru-RU" dirty="0" err="1"/>
              <a:t>туберкулоцидной</a:t>
            </a:r>
            <a:r>
              <a:rPr lang="ru-RU" dirty="0"/>
              <a:t>, </a:t>
            </a:r>
            <a:r>
              <a:rPr lang="ru-RU" dirty="0" err="1"/>
              <a:t>спороцидной</a:t>
            </a:r>
            <a:r>
              <a:rPr lang="ru-RU" dirty="0"/>
              <a:t>, </a:t>
            </a:r>
            <a:r>
              <a:rPr lang="ru-RU" dirty="0" err="1"/>
              <a:t>фунгицидной</a:t>
            </a:r>
            <a:r>
              <a:rPr lang="ru-RU" dirty="0"/>
              <a:t> и </a:t>
            </a:r>
            <a:r>
              <a:rPr lang="ru-RU" dirty="0" err="1"/>
              <a:t>вирулицидной</a:t>
            </a:r>
            <a:r>
              <a:rPr lang="ru-RU" dirty="0"/>
              <a:t> активностью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Большим </a:t>
            </a:r>
            <a:r>
              <a:rPr lang="ru-RU" dirty="0"/>
              <a:t>преимуществом альдегидов является щадящее действие на изделия из металлов, полимерных материалов, стекла. ДС на основе альдегидов используют для стерилизации и ДВУ эндоскопов, дезинфекции и стерилизации стоматологических и других медицинских изделий.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Существенным </a:t>
            </a:r>
            <a:r>
              <a:rPr lang="ru-RU" dirty="0"/>
              <a:t>недостатком альдегидов является их способность фиксировать органические загрязнения на поверхности и в каналах медицинских изделий, поэтому необходима их тщательная очистка перед использованием </a:t>
            </a:r>
            <a:r>
              <a:rPr lang="ru-RU" dirty="0" err="1"/>
              <a:t>альдегидсодержащих</a:t>
            </a:r>
            <a:r>
              <a:rPr lang="ru-RU" dirty="0"/>
              <a:t>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1616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Спирты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692" y="2004646"/>
            <a:ext cx="10427677" cy="4853353"/>
          </a:xfrm>
        </p:spPr>
        <p:txBody>
          <a:bodyPr>
            <a:noAutofit/>
          </a:bodyPr>
          <a:lstStyle/>
          <a:p>
            <a:r>
              <a:rPr lang="ru-RU" sz="2600" dirty="0"/>
              <a:t>Спирты обладают бактерицидным, </a:t>
            </a:r>
            <a:r>
              <a:rPr lang="ru-RU" sz="2600" dirty="0" err="1"/>
              <a:t>вирулицидным</a:t>
            </a:r>
            <a:r>
              <a:rPr lang="ru-RU" sz="2600" dirty="0"/>
              <a:t> и. </a:t>
            </a:r>
            <a:r>
              <a:rPr lang="ru-RU" sz="2600" dirty="0" err="1"/>
              <a:t>фунгицидным</a:t>
            </a:r>
            <a:r>
              <a:rPr lang="ru-RU" sz="2600" dirty="0"/>
              <a:t> действием. Изопропиловый спирт </a:t>
            </a:r>
            <a:r>
              <a:rPr lang="ru-RU" sz="2600" dirty="0" err="1"/>
              <a:t>вконцентрациях</a:t>
            </a:r>
            <a:r>
              <a:rPr lang="ru-RU" sz="2600" dirty="0"/>
              <a:t> не ниже 60% вызывает гибель микобактерий </a:t>
            </a:r>
            <a:r>
              <a:rPr lang="ru-RU" sz="2600" dirty="0" err="1" smtClean="0"/>
              <a:t>туберк</a:t>
            </a:r>
            <a:endParaRPr lang="ru-RU" sz="2600" dirty="0" smtClean="0"/>
          </a:p>
          <a:p>
            <a:r>
              <a:rPr lang="ru-RU" sz="2600" dirty="0" smtClean="0"/>
              <a:t>Вирулицидная </a:t>
            </a:r>
            <a:r>
              <a:rPr lang="ru-RU" sz="2600" dirty="0"/>
              <a:t>активность спиртов неоднозначна. </a:t>
            </a:r>
            <a:endParaRPr lang="ru-RU" sz="2600" dirty="0" smtClean="0"/>
          </a:p>
          <a:p>
            <a:r>
              <a:rPr lang="ru-RU" sz="2600" dirty="0" err="1" smtClean="0"/>
              <a:t>Липофильные</a:t>
            </a:r>
            <a:r>
              <a:rPr lang="ru-RU" sz="2600" dirty="0" smtClean="0"/>
              <a:t> </a:t>
            </a:r>
            <a:r>
              <a:rPr lang="ru-RU" sz="2600" dirty="0"/>
              <a:t>вирусы чувствительны ко всем </a:t>
            </a:r>
            <a:r>
              <a:rPr lang="ru-RU" sz="2600" dirty="0" smtClean="0"/>
              <a:t>спиртам</a:t>
            </a:r>
            <a:r>
              <a:rPr lang="ru-RU" sz="2600" dirty="0"/>
              <a:t>. Гидрофильные вирусы (например, вирус гепатита А, </a:t>
            </a:r>
            <a:r>
              <a:rPr lang="ru-RU" sz="2600" dirty="0" err="1"/>
              <a:t>полиовирус</a:t>
            </a:r>
            <a:r>
              <a:rPr lang="ru-RU" sz="2600" dirty="0"/>
              <a:t>, </a:t>
            </a:r>
            <a:r>
              <a:rPr lang="ru-RU" sz="2600" dirty="0" err="1"/>
              <a:t>энтеровирусы</a:t>
            </a:r>
            <a:r>
              <a:rPr lang="ru-RU" sz="2600" dirty="0"/>
              <a:t> </a:t>
            </a:r>
            <a:r>
              <a:rPr lang="ru-RU" sz="2600" dirty="0" err="1"/>
              <a:t>Коксаки</a:t>
            </a:r>
            <a:r>
              <a:rPr lang="ru-RU" sz="2600" dirty="0"/>
              <a:t> и ЕСНО) инактивируются только </a:t>
            </a:r>
            <a:r>
              <a:rPr lang="ru-RU" sz="2600" dirty="0" smtClean="0"/>
              <a:t>этанолом.</a:t>
            </a:r>
          </a:p>
          <a:p>
            <a:r>
              <a:rPr lang="ru-RU" sz="2600" b="1" u="sng" dirty="0" smtClean="0"/>
              <a:t>НО! Возможна резистентность за счет </a:t>
            </a:r>
            <a:r>
              <a:rPr lang="ru-RU" sz="2600" b="1" u="sng" dirty="0" err="1" smtClean="0"/>
              <a:t>кислото</a:t>
            </a:r>
            <a:r>
              <a:rPr lang="ru-RU" sz="2600" b="1" u="sng" dirty="0" smtClean="0"/>
              <a:t> и </a:t>
            </a:r>
            <a:r>
              <a:rPr lang="ru-RU" sz="2600" b="1" u="sng" dirty="0" err="1" smtClean="0"/>
              <a:t>спиртоустойчивости</a:t>
            </a:r>
            <a:r>
              <a:rPr lang="ru-RU" sz="2600" b="1" u="sng" dirty="0" smtClean="0"/>
              <a:t> некоторых бактерий (представители порядка </a:t>
            </a:r>
            <a:r>
              <a:rPr lang="en-US" sz="2600" b="1" i="1" u="sng" dirty="0" smtClean="0"/>
              <a:t>Actinomycetales</a:t>
            </a:r>
            <a:r>
              <a:rPr lang="en-US" sz="2600" b="1" u="sng" dirty="0" smtClean="0"/>
              <a:t>)</a:t>
            </a:r>
            <a:endParaRPr lang="ru-RU" sz="2600" b="1" u="sng" dirty="0"/>
          </a:p>
        </p:txBody>
      </p:sp>
    </p:spTree>
    <p:extLst>
      <p:ext uri="{BB962C8B-B14F-4D97-AF65-F5344CB8AC3E}">
        <p14:creationId xmlns:p14="http://schemas.microsoft.com/office/powerpoint/2010/main" val="376442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мероприятий для борьбы с ИСМП: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Зачем?</a:t>
            </a:r>
          </a:p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С чем (кем)?</a:t>
            </a:r>
          </a:p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Чем?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604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Фенол и его производные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817694" cy="4187019"/>
          </a:xfrm>
        </p:spPr>
        <p:txBody>
          <a:bodyPr>
            <a:normAutofit/>
          </a:bodyPr>
          <a:lstStyle/>
          <a:p>
            <a:r>
              <a:rPr lang="ru-RU" dirty="0"/>
              <a:t>Наиболее высокую антимикробную активность производные фенола проявляют в кислой среде. </a:t>
            </a:r>
            <a:endParaRPr lang="en-US" dirty="0" smtClean="0"/>
          </a:p>
          <a:p>
            <a:r>
              <a:rPr lang="ru-RU" dirty="0" smtClean="0"/>
              <a:t>Они </a:t>
            </a:r>
            <a:r>
              <a:rPr lang="ru-RU" dirty="0"/>
              <a:t>обладают бактерицидным, в том числе </a:t>
            </a:r>
            <a:r>
              <a:rPr lang="ru-RU" dirty="0" err="1"/>
              <a:t>туберкулоцидным</a:t>
            </a:r>
            <a:r>
              <a:rPr lang="ru-RU" dirty="0"/>
              <a:t>, </a:t>
            </a:r>
            <a:r>
              <a:rPr lang="ru-RU" dirty="0" err="1"/>
              <a:t>фунгицидным</a:t>
            </a:r>
            <a:r>
              <a:rPr lang="ru-RU" dirty="0"/>
              <a:t> и избирательным </a:t>
            </a:r>
            <a:r>
              <a:rPr lang="ru-RU" dirty="0" err="1"/>
              <a:t>вирулицидным</a:t>
            </a:r>
            <a:r>
              <a:rPr lang="ru-RU" dirty="0"/>
              <a:t> действием. </a:t>
            </a:r>
            <a:endParaRPr lang="en-US" dirty="0" smtClean="0"/>
          </a:p>
          <a:p>
            <a:r>
              <a:rPr lang="ru-RU" dirty="0" smtClean="0"/>
              <a:t>Однако </a:t>
            </a:r>
            <a:r>
              <a:rPr lang="ru-RU" dirty="0"/>
              <a:t>не все  производные фенола обладают широким спектром антимикробного действия. Например, </a:t>
            </a:r>
            <a:r>
              <a:rPr lang="ru-RU" dirty="0" err="1"/>
              <a:t>триклозан</a:t>
            </a:r>
            <a:r>
              <a:rPr lang="ru-RU" dirty="0"/>
              <a:t> эффективен только против бактерий (за исключением микобактерий туберкулеза). </a:t>
            </a:r>
            <a:endParaRPr lang="en-US" dirty="0" smtClean="0"/>
          </a:p>
          <a:p>
            <a:r>
              <a:rPr lang="ru-RU" dirty="0" smtClean="0"/>
              <a:t>Органические </a:t>
            </a:r>
            <a:r>
              <a:rPr lang="ru-RU" dirty="0"/>
              <a:t>загрязнения снижают активность производных фенола в меньшей степени, чем других ДВ.</a:t>
            </a:r>
          </a:p>
        </p:txBody>
      </p:sp>
    </p:spTree>
    <p:extLst>
      <p:ext uri="{BB962C8B-B14F-4D97-AF65-F5344CB8AC3E}">
        <p14:creationId xmlns:p14="http://schemas.microsoft.com/office/powerpoint/2010/main" val="6231312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Неорганические и органические кислоты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955" y="2180492"/>
            <a:ext cx="10445260" cy="4237893"/>
          </a:xfrm>
        </p:spPr>
        <p:txBody>
          <a:bodyPr>
            <a:normAutofit/>
          </a:bodyPr>
          <a:lstStyle/>
          <a:p>
            <a:r>
              <a:rPr lang="ru-RU" sz="2800" dirty="0"/>
              <a:t>Кислоты могут использоваться в качестве самостоятельных ДС, а также в качестве вспомогательных веществ в сложных составах, выполняющих, помимо антимикробного действия, другие функции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r>
              <a:rPr lang="ru-RU" sz="2800" dirty="0"/>
              <a:t>Органические кислоты (лимонная, молочная, гликолевая) избирательно действуют на вирусы и в водных растворах эффективны против оболочечных вирусов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r>
              <a:rPr lang="ru-RU" sz="2800" dirty="0"/>
              <a:t>Надкислоты характеризуются широким спектром антимикробной (бактерии, в том числе микобактерии туберкулеза, споры бактерий, вирусы, грибы) активности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40421020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Устойчивость микроорганизмов к химическим дезинфицирующим средствам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10204556" cy="4187019"/>
          </a:xfrm>
        </p:spPr>
        <p:txBody>
          <a:bodyPr/>
          <a:lstStyle/>
          <a:p>
            <a:pPr algn="just"/>
            <a:r>
              <a:rPr lang="ru-RU" dirty="0"/>
              <a:t>Микроорганизмы разных видов существенно различаются между собой по чувствительности/устойчивости к различным химическим соединениям, что следует учитывать при выборе дезинфицирующих и стерилизующих средств.</a:t>
            </a:r>
          </a:p>
          <a:p>
            <a:pPr algn="just"/>
            <a:r>
              <a:rPr lang="ru-RU" dirty="0"/>
              <a:t>Самыми устойчивыми к действию химических средств дезинфекции являются </a:t>
            </a:r>
            <a:r>
              <a:rPr lang="ru-RU" dirty="0" err="1"/>
              <a:t>прионы</a:t>
            </a:r>
            <a:r>
              <a:rPr lang="ru-RU" dirty="0"/>
              <a:t> и споры </a:t>
            </a:r>
            <a:r>
              <a:rPr lang="ru-RU" dirty="0" smtClean="0"/>
              <a:t>бактерий, </a:t>
            </a:r>
            <a:endParaRPr lang="en-US" dirty="0" smtClean="0"/>
          </a:p>
          <a:p>
            <a:pPr algn="just"/>
            <a:r>
              <a:rPr lang="ru-RU" dirty="0"/>
              <a:t>Н</a:t>
            </a:r>
            <a:r>
              <a:rPr lang="ru-RU" dirty="0" smtClean="0"/>
              <a:t>аименее </a:t>
            </a:r>
            <a:r>
              <a:rPr lang="ru-RU" dirty="0"/>
              <a:t>устойчивыми вегетативные формы бактерий и слабоустойчивые вирусы парентеральных гепатитов В, С, Д, ВИЧ-инфекции, герпеса, гриппа и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9667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Устойчивость микроорганизмов к химическим дезинфицирующим средствам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519" y="2055518"/>
            <a:ext cx="11018650" cy="4134265"/>
          </a:xfrm>
        </p:spPr>
        <p:txBody>
          <a:bodyPr>
            <a:noAutofit/>
          </a:bodyPr>
          <a:lstStyle/>
          <a:p>
            <a:r>
              <a:rPr lang="ru-RU" sz="2800" dirty="0"/>
              <a:t>При выборе режимов дезинфекции (концентрация, время дезинфекционной выдержки) различных объектов, контаминированных </a:t>
            </a:r>
            <a:r>
              <a:rPr lang="ru-RU" sz="2800" dirty="0" smtClean="0"/>
              <a:t>микроорганизмами</a:t>
            </a:r>
            <a:r>
              <a:rPr lang="ru-RU" sz="2800" dirty="0"/>
              <a:t>, необходимо учитывать, что, если средство эффективно в отношении более устойчивых микроорганизмов, то оно будет эффективно и в отношении менее устойчивых микроорганизмов. </a:t>
            </a:r>
            <a:endParaRPr lang="en-US" sz="2800" dirty="0" smtClean="0"/>
          </a:p>
          <a:p>
            <a:r>
              <a:rPr lang="ru-RU" sz="2800" dirty="0" smtClean="0"/>
              <a:t>Из </a:t>
            </a:r>
            <a:r>
              <a:rPr lang="ru-RU" sz="2800" dirty="0"/>
              <a:t>этого следует, что, например, химические средства и режимы дезинфекции, эффективные в отношении споровых форм бактерий, будут эффективны в отношении всех ниже расположенных групп менее устойчивых микроорганизмов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41933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Устойчивость микроорганизмов к химическим дезинфицирующим средствам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519" y="2055518"/>
            <a:ext cx="11018650" cy="4134265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НО! </a:t>
            </a:r>
            <a:r>
              <a:rPr lang="ru-RU" sz="2800" b="1" u="sng" dirty="0"/>
              <a:t>Спектр антимикробной активности средств различается. </a:t>
            </a:r>
            <a:endParaRPr lang="ru-RU" sz="2800" b="1" u="sng" dirty="0" smtClean="0"/>
          </a:p>
          <a:p>
            <a:r>
              <a:rPr lang="ru-RU" sz="2800" b="1" u="sng" dirty="0" smtClean="0"/>
              <a:t>Он </a:t>
            </a:r>
            <a:r>
              <a:rPr lang="ru-RU" sz="2800" b="1" u="sng" dirty="0"/>
              <a:t>зависит от химического состава средства, его концентрации, режима применения и естественной (или сформировавшейся) устойчивости к действию средства микроорганизмов, циркулирующих в медицинских организациях.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99601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Эффективная дезинфекция невозможна без:</a:t>
            </a:r>
          </a:p>
          <a:p>
            <a:r>
              <a:rPr lang="ru-RU" dirty="0" smtClean="0"/>
              <a:t>Подбора </a:t>
            </a:r>
            <a:r>
              <a:rPr lang="ru-RU" dirty="0" err="1" smtClean="0"/>
              <a:t>дезсредства</a:t>
            </a:r>
            <a:r>
              <a:rPr lang="ru-RU" dirty="0" smtClean="0"/>
              <a:t>, подходящего под требования обработки конкретного объекта</a:t>
            </a:r>
          </a:p>
          <a:p>
            <a:r>
              <a:rPr lang="ru-RU" dirty="0" smtClean="0"/>
              <a:t>Соблюдения режимов дезинфекции</a:t>
            </a:r>
            <a:r>
              <a:rPr lang="ru-RU" dirty="0"/>
              <a:t> (концентрация, время дезинфекционной выдержки) </a:t>
            </a:r>
            <a:endParaRPr lang="ru-RU" dirty="0" smtClean="0"/>
          </a:p>
          <a:p>
            <a:r>
              <a:rPr lang="ru-RU" dirty="0" smtClean="0"/>
              <a:t>Ротации </a:t>
            </a:r>
            <a:r>
              <a:rPr lang="ru-RU" dirty="0" err="1" smtClean="0"/>
              <a:t>дезсредств</a:t>
            </a:r>
            <a:r>
              <a:rPr lang="ru-RU" dirty="0" smtClean="0"/>
              <a:t> с целью предотвращения формирования резистентности к ним</a:t>
            </a:r>
          </a:p>
          <a:p>
            <a:r>
              <a:rPr lang="ru-RU" dirty="0" smtClean="0"/>
              <a:t>Учета особенностей видового состава и </a:t>
            </a:r>
            <a:r>
              <a:rPr lang="ru-RU" smtClean="0"/>
              <a:t>свойств микроорганизмов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11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«Прописные истины»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Комплекс мероприятий по предотвращению распространения инфекций, включающих </a:t>
            </a:r>
            <a:r>
              <a:rPr lang="ru-RU" sz="2800" b="1" u="sng" dirty="0" smtClean="0"/>
              <a:t>стерилизацию </a:t>
            </a:r>
            <a:r>
              <a:rPr lang="ru-RU" sz="2800" dirty="0" smtClean="0"/>
              <a:t>и </a:t>
            </a:r>
            <a:r>
              <a:rPr lang="ru-RU" sz="2800" b="1" u="sng" dirty="0" smtClean="0"/>
              <a:t>дезинфекцию</a:t>
            </a:r>
            <a:r>
              <a:rPr lang="ru-RU" sz="2800" dirty="0" smtClean="0"/>
              <a:t>, является общим для всех отраслей медицины</a:t>
            </a:r>
          </a:p>
          <a:p>
            <a:endParaRPr lang="ru-RU" sz="2800" dirty="0"/>
          </a:p>
          <a:p>
            <a:r>
              <a:rPr lang="ru-RU" sz="2800" dirty="0" smtClean="0"/>
              <a:t>Цель – обрыв путей передачи инфекционного агента, опосредованно с </a:t>
            </a:r>
            <a:r>
              <a:rPr lang="ru-RU" sz="2800" b="1" u="sng" dirty="0" smtClean="0"/>
              <a:t>медицинским оборудованием </a:t>
            </a:r>
            <a:r>
              <a:rPr lang="ru-RU" sz="2800" dirty="0" smtClean="0"/>
              <a:t>или с </a:t>
            </a:r>
            <a:r>
              <a:rPr lang="ru-RU" sz="2800" b="1" u="sng" dirty="0" smtClean="0"/>
              <a:t>действиями медицинского персонала </a:t>
            </a:r>
            <a:r>
              <a:rPr lang="ru-RU" sz="2800" dirty="0" smtClean="0"/>
              <a:t>и снижение риска передачи инфекционных заболеваний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98705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Стерилизация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Уничтожение всех форм жизни в веществе или на поверхности объектов окружающей среды</a:t>
            </a:r>
          </a:p>
          <a:p>
            <a:endParaRPr lang="ru-RU" sz="3200" dirty="0"/>
          </a:p>
          <a:p>
            <a:r>
              <a:rPr lang="ru-RU" sz="3200" dirty="0" smtClean="0"/>
              <a:t>Стерилизации подвергают медицинские инструменты, соприкасающиеся со слизистыми оболочками, раневой поверхностью, контактирующие с кровью, инъекционными препаратами и др.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684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Комплекс мероприятий, направленных на уничтожение патогенных микроорганизмов (возбудителей инфекционных заболеваний) и значительное снижение микробной контаминации объектов окружающей среды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991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Комплекс мероприятий, направленных на уничтожение </a:t>
            </a:r>
            <a:r>
              <a:rPr lang="ru-RU" sz="3200" b="1" u="sng" dirty="0" smtClean="0"/>
              <a:t>патогенных микроорганизмов </a:t>
            </a:r>
            <a:r>
              <a:rPr lang="ru-RU" sz="3200" dirty="0" smtClean="0"/>
              <a:t>(возбудителей инфекционных заболеваний) и значительное снижение микробной контаминации объектов окружающей среды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0457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Дезинфекция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Профилактическая плановая</a:t>
            </a:r>
          </a:p>
          <a:p>
            <a:r>
              <a:rPr lang="ru-RU" sz="3600" dirty="0" smtClean="0"/>
              <a:t>Профилактическая внеплановая</a:t>
            </a:r>
          </a:p>
          <a:p>
            <a:r>
              <a:rPr lang="ru-RU" sz="3600" dirty="0" smtClean="0"/>
              <a:t>Текущая</a:t>
            </a:r>
          </a:p>
          <a:p>
            <a:r>
              <a:rPr lang="ru-RU" sz="3600" dirty="0" smtClean="0"/>
              <a:t>Заключительная</a:t>
            </a:r>
          </a:p>
        </p:txBody>
      </p:sp>
    </p:spTree>
    <p:extLst>
      <p:ext uri="{BB962C8B-B14F-4D97-AF65-F5344CB8AC3E}">
        <p14:creationId xmlns:p14="http://schemas.microsoft.com/office/powerpoint/2010/main" val="280492453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86</TotalTime>
  <Words>1627</Words>
  <Application>Microsoft Office PowerPoint</Application>
  <PresentationFormat>Широкоэкранный</PresentationFormat>
  <Paragraphs>205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0" baseType="lpstr">
      <vt:lpstr>Arial</vt:lpstr>
      <vt:lpstr>Times New Roman</vt:lpstr>
      <vt:lpstr>Times New Roman,Italic</vt:lpstr>
      <vt:lpstr>Trebuchet MS</vt:lpstr>
      <vt:lpstr>Берлин</vt:lpstr>
      <vt:lpstr>Профилактика ВБИ в стоматологии: значение дезинфицирующих средств</vt:lpstr>
      <vt:lpstr>Инфекции, связанные с оказанием медицинской помощи (ИСМП)</vt:lpstr>
      <vt:lpstr>Организация мероприятий для борьбы с ИСМП:</vt:lpstr>
      <vt:lpstr>Организация мероприятий для борьбы с ИСМП:</vt:lpstr>
      <vt:lpstr>«Прописные истины»</vt:lpstr>
      <vt:lpstr>Стерилизация</vt:lpstr>
      <vt:lpstr>Дезинфекция</vt:lpstr>
      <vt:lpstr>Дезинфекция</vt:lpstr>
      <vt:lpstr>Дезинфекция</vt:lpstr>
      <vt:lpstr>Дезинфекция</vt:lpstr>
      <vt:lpstr>Дезинфекция</vt:lpstr>
      <vt:lpstr>Дезинфекция</vt:lpstr>
      <vt:lpstr>Дезинфекция</vt:lpstr>
      <vt:lpstr>Организация мероприятий для борьбы с ИСМП:</vt:lpstr>
      <vt:lpstr>Патогенные микроорганизмы</vt:lpstr>
      <vt:lpstr>Патогенные микроорганизмы</vt:lpstr>
      <vt:lpstr>Условно патогенные микроорганизмы – возбудители ВБИ (ИСМП) </vt:lpstr>
      <vt:lpstr>Микроорганизмы – представители нормофлоры кожи и слизистых оболочек</vt:lpstr>
      <vt:lpstr>Микроорганизмы – представители нормофлоры окружающей среды</vt:lpstr>
      <vt:lpstr>Пародонтопатогенная микрофлора</vt:lpstr>
      <vt:lpstr>Новые «микроорганизмы» </vt:lpstr>
      <vt:lpstr>Организация мероприятий для борьбы с ИСМП:</vt:lpstr>
      <vt:lpstr>Дезинфицирующие средства</vt:lpstr>
      <vt:lpstr>Дезинфицирующие средства</vt:lpstr>
      <vt:lpstr>Дезинфицирующие средства</vt:lpstr>
      <vt:lpstr>Дезинфицирующие средства</vt:lpstr>
      <vt:lpstr>Дезинфицирующие средства</vt:lpstr>
      <vt:lpstr>Дезинфицирующие средства</vt:lpstr>
      <vt:lpstr>Классификация дезсредств по химическому составу</vt:lpstr>
      <vt:lpstr>Катионные поверхностно-активные вещества (КПАВ) </vt:lpstr>
      <vt:lpstr>Четвертичные аммониевые соединения (ЧАС) </vt:lpstr>
      <vt:lpstr>Производные гуанидинов </vt:lpstr>
      <vt:lpstr>Алкиламины </vt:lpstr>
      <vt:lpstr>Кислородактивные средства</vt:lpstr>
      <vt:lpstr>Кислородактивные средства</vt:lpstr>
      <vt:lpstr>Кислородактивные средства</vt:lpstr>
      <vt:lpstr>Хлорактивные соединения </vt:lpstr>
      <vt:lpstr>Альдегиды </vt:lpstr>
      <vt:lpstr>Спирты </vt:lpstr>
      <vt:lpstr>Фенол и его производные </vt:lpstr>
      <vt:lpstr>Неорганические и органические кислоты </vt:lpstr>
      <vt:lpstr>Устойчивость микроорганизмов к химическим дезинфицирующим средствам </vt:lpstr>
      <vt:lpstr>Устойчивость микроорганизмов к химическим дезинфицирующим средствам </vt:lpstr>
      <vt:lpstr>Устойчивость микроорганизмов к химическим дезинфицирующим средствам 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ВБИ в стоматологии: значение дезинфицирующих средств</dc:title>
  <dc:creator>Artem Lyamin</dc:creator>
  <cp:lastModifiedBy>Artem Lyamin</cp:lastModifiedBy>
  <cp:revision>12</cp:revision>
  <dcterms:created xsi:type="dcterms:W3CDTF">2018-11-20T22:08:30Z</dcterms:created>
  <dcterms:modified xsi:type="dcterms:W3CDTF">2018-11-20T23:38:16Z</dcterms:modified>
</cp:coreProperties>
</file>