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2" r:id="rId5"/>
    <p:sldId id="264" r:id="rId6"/>
    <p:sldId id="266" r:id="rId7"/>
    <p:sldId id="263" r:id="rId8"/>
    <p:sldId id="273" r:id="rId9"/>
    <p:sldId id="275" r:id="rId10"/>
    <p:sldId id="276" r:id="rId11"/>
    <p:sldId id="277" r:id="rId12"/>
    <p:sldId id="278" r:id="rId13"/>
    <p:sldId id="279" r:id="rId14"/>
    <p:sldId id="280" r:id="rId15"/>
    <p:sldId id="281" r:id="rId16"/>
    <p:sldId id="282" r:id="rId17"/>
    <p:sldId id="269" r:id="rId18"/>
    <p:sldId id="270" r:id="rId19"/>
    <p:sldId id="271" r:id="rId20"/>
    <p:sldId id="272" r:id="rId21"/>
    <p:sldId id="274" r:id="rId22"/>
    <p:sldId id="283" r:id="rId23"/>
    <p:sldId id="284"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BF07F-7EC9-470B-894E-33C9227E090B}"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ru-RU"/>
        </a:p>
      </dgm:t>
    </dgm:pt>
    <dgm:pt modelId="{41DE8D40-1EC1-4EE5-855E-6AA7FE923F15}">
      <dgm:prSet phldrT="[Текст]"/>
      <dgm:spPr/>
      <dgm:t>
        <a:bodyPr/>
        <a:lstStyle/>
        <a:p>
          <a:r>
            <a:rPr lang="ru-RU" dirty="0" smtClean="0">
              <a:solidFill>
                <a:srgbClr val="002060"/>
              </a:solidFill>
            </a:rPr>
            <a:t>1</a:t>
          </a:r>
          <a:endParaRPr lang="ru-RU" dirty="0">
            <a:solidFill>
              <a:srgbClr val="002060"/>
            </a:solidFill>
          </a:endParaRPr>
        </a:p>
      </dgm:t>
    </dgm:pt>
    <dgm:pt modelId="{0B1DB3B9-C22A-4CE2-BDC2-69EF555B10A4}" type="parTrans" cxnId="{69C26185-6879-40E7-9145-0C50DEB2E3D8}">
      <dgm:prSet/>
      <dgm:spPr/>
      <dgm:t>
        <a:bodyPr/>
        <a:lstStyle/>
        <a:p>
          <a:endParaRPr lang="ru-RU"/>
        </a:p>
      </dgm:t>
    </dgm:pt>
    <dgm:pt modelId="{C84264AF-070D-40D4-8386-301863DBC690}" type="sibTrans" cxnId="{69C26185-6879-40E7-9145-0C50DEB2E3D8}">
      <dgm:prSet/>
      <dgm:spPr/>
      <dgm:t>
        <a:bodyPr/>
        <a:lstStyle/>
        <a:p>
          <a:endParaRPr lang="ru-RU"/>
        </a:p>
      </dgm:t>
    </dgm:pt>
    <dgm:pt modelId="{75403B77-3797-4A04-9D1C-74FA19D9D8AB}">
      <dgm:prSet phldrT="[Текст]" custT="1"/>
      <dgm:spPr/>
      <dgm:t>
        <a:bodyPr/>
        <a:lstStyle/>
        <a:p>
          <a:r>
            <a:rPr lang="ru-RU" sz="1800" dirty="0" smtClean="0">
              <a:latin typeface="Times New Roman" pitchFamily="18" charset="0"/>
              <a:cs typeface="Times New Roman" pitchFamily="18" charset="0"/>
            </a:rPr>
            <a:t>Оценка навыков и умений  специалиста</a:t>
          </a:r>
          <a:endParaRPr lang="ru-RU" sz="1800" dirty="0">
            <a:latin typeface="Times New Roman" pitchFamily="18" charset="0"/>
            <a:cs typeface="Times New Roman" pitchFamily="18" charset="0"/>
          </a:endParaRPr>
        </a:p>
      </dgm:t>
    </dgm:pt>
    <dgm:pt modelId="{3AD5832B-9B96-4DB5-B25A-4265942F5D33}" type="parTrans" cxnId="{B09755F1-62DB-4257-ADE1-7AD363983401}">
      <dgm:prSet/>
      <dgm:spPr/>
      <dgm:t>
        <a:bodyPr/>
        <a:lstStyle/>
        <a:p>
          <a:endParaRPr lang="ru-RU"/>
        </a:p>
      </dgm:t>
    </dgm:pt>
    <dgm:pt modelId="{7AE00EEF-F3E2-456C-8C98-CA1167C8AFCF}" type="sibTrans" cxnId="{B09755F1-62DB-4257-ADE1-7AD363983401}">
      <dgm:prSet/>
      <dgm:spPr/>
      <dgm:t>
        <a:bodyPr/>
        <a:lstStyle/>
        <a:p>
          <a:endParaRPr lang="ru-RU"/>
        </a:p>
      </dgm:t>
    </dgm:pt>
    <dgm:pt modelId="{528C41B5-1E84-4668-89ED-9224CBA18F9A}">
      <dgm:prSet phldrT="[Текст]"/>
      <dgm:spPr/>
      <dgm:t>
        <a:bodyPr/>
        <a:lstStyle/>
        <a:p>
          <a:r>
            <a:rPr lang="ru-RU" dirty="0" smtClean="0">
              <a:solidFill>
                <a:srgbClr val="002060"/>
              </a:solidFill>
            </a:rPr>
            <a:t>2</a:t>
          </a:r>
          <a:endParaRPr lang="ru-RU" dirty="0">
            <a:solidFill>
              <a:srgbClr val="002060"/>
            </a:solidFill>
          </a:endParaRPr>
        </a:p>
      </dgm:t>
    </dgm:pt>
    <dgm:pt modelId="{061EA5C5-EBB3-4646-8B87-1075A5B240EE}" type="parTrans" cxnId="{AB3BF36B-EAF4-4004-85C5-A65EEA8FD574}">
      <dgm:prSet/>
      <dgm:spPr/>
      <dgm:t>
        <a:bodyPr/>
        <a:lstStyle/>
        <a:p>
          <a:endParaRPr lang="ru-RU"/>
        </a:p>
      </dgm:t>
    </dgm:pt>
    <dgm:pt modelId="{0F2E09E1-4D97-453D-98DE-E4E007E88A87}" type="sibTrans" cxnId="{AB3BF36B-EAF4-4004-85C5-A65EEA8FD574}">
      <dgm:prSet/>
      <dgm:spPr/>
      <dgm:t>
        <a:bodyPr/>
        <a:lstStyle/>
        <a:p>
          <a:endParaRPr lang="ru-RU"/>
        </a:p>
      </dgm:t>
    </dgm:pt>
    <dgm:pt modelId="{462B3535-5CEB-4916-A854-56163F31A134}">
      <dgm:prSet phldrT="[Текст]" custT="1"/>
      <dgm:spPr/>
      <dgm:t>
        <a:bodyPr/>
        <a:lstStyle/>
        <a:p>
          <a:r>
            <a:rPr lang="ru-RU" sz="1800" dirty="0" smtClean="0">
              <a:latin typeface="Times New Roman" pitchFamily="18" charset="0"/>
              <a:cs typeface="Times New Roman" pitchFamily="18" charset="0"/>
            </a:rPr>
            <a:t>Составление индивидуального плана НМО</a:t>
          </a:r>
          <a:endParaRPr lang="ru-RU" sz="1800" dirty="0">
            <a:latin typeface="Times New Roman" pitchFamily="18" charset="0"/>
            <a:cs typeface="Times New Roman" pitchFamily="18" charset="0"/>
          </a:endParaRPr>
        </a:p>
      </dgm:t>
    </dgm:pt>
    <dgm:pt modelId="{DF1152D3-70C5-405B-A0A8-5D92FC0DC781}" type="parTrans" cxnId="{F86E31E9-71AD-4813-B23A-59FAFF82AF28}">
      <dgm:prSet/>
      <dgm:spPr/>
      <dgm:t>
        <a:bodyPr/>
        <a:lstStyle/>
        <a:p>
          <a:endParaRPr lang="ru-RU"/>
        </a:p>
      </dgm:t>
    </dgm:pt>
    <dgm:pt modelId="{EB35212C-35A7-4E61-8E5A-C3A1A1DA6C39}" type="sibTrans" cxnId="{F86E31E9-71AD-4813-B23A-59FAFF82AF28}">
      <dgm:prSet/>
      <dgm:spPr/>
      <dgm:t>
        <a:bodyPr/>
        <a:lstStyle/>
        <a:p>
          <a:endParaRPr lang="ru-RU"/>
        </a:p>
      </dgm:t>
    </dgm:pt>
    <dgm:pt modelId="{BA2A82D4-C171-4D7C-B6E5-61599EB1C93A}">
      <dgm:prSet phldrT="[Текст]"/>
      <dgm:spPr/>
      <dgm:t>
        <a:bodyPr/>
        <a:lstStyle/>
        <a:p>
          <a:r>
            <a:rPr lang="ru-RU" dirty="0" smtClean="0">
              <a:solidFill>
                <a:srgbClr val="002060"/>
              </a:solidFill>
            </a:rPr>
            <a:t>3</a:t>
          </a:r>
          <a:endParaRPr lang="ru-RU" dirty="0">
            <a:solidFill>
              <a:srgbClr val="002060"/>
            </a:solidFill>
          </a:endParaRPr>
        </a:p>
      </dgm:t>
    </dgm:pt>
    <dgm:pt modelId="{5664E7EB-C5C3-4F1F-BAF3-EB862EB19335}" type="parTrans" cxnId="{6116A3EC-C301-4D82-90E8-A7E1461DC70A}">
      <dgm:prSet/>
      <dgm:spPr/>
      <dgm:t>
        <a:bodyPr/>
        <a:lstStyle/>
        <a:p>
          <a:endParaRPr lang="ru-RU"/>
        </a:p>
      </dgm:t>
    </dgm:pt>
    <dgm:pt modelId="{8482D3F5-CF60-4235-B876-DA04385C26D0}" type="sibTrans" cxnId="{6116A3EC-C301-4D82-90E8-A7E1461DC70A}">
      <dgm:prSet/>
      <dgm:spPr/>
      <dgm:t>
        <a:bodyPr/>
        <a:lstStyle/>
        <a:p>
          <a:endParaRPr lang="ru-RU"/>
        </a:p>
      </dgm:t>
    </dgm:pt>
    <dgm:pt modelId="{711EFAE8-E39E-4930-84C2-4E9DF296D47D}">
      <dgm:prSet phldrT="[Текст]" custT="1"/>
      <dgm:spPr/>
      <dgm:t>
        <a:bodyPr/>
        <a:lstStyle/>
        <a:p>
          <a:r>
            <a:rPr lang="ru-RU" sz="1800" dirty="0" smtClean="0">
              <a:latin typeface="Times New Roman" pitchFamily="18" charset="0"/>
              <a:cs typeface="Times New Roman" pitchFamily="18" charset="0"/>
            </a:rPr>
            <a:t>Прохождение тематического усовершенствования </a:t>
          </a:r>
          <a:endParaRPr lang="ru-RU" sz="1800" dirty="0">
            <a:latin typeface="Times New Roman" pitchFamily="18" charset="0"/>
            <a:cs typeface="Times New Roman" pitchFamily="18" charset="0"/>
          </a:endParaRPr>
        </a:p>
      </dgm:t>
    </dgm:pt>
    <dgm:pt modelId="{D1762D8E-C2A4-41C6-8865-E8E367594D38}" type="sibTrans" cxnId="{DFD13E5D-8A47-4769-91DE-F26F7EA60EFA}">
      <dgm:prSet/>
      <dgm:spPr/>
      <dgm:t>
        <a:bodyPr/>
        <a:lstStyle/>
        <a:p>
          <a:endParaRPr lang="ru-RU"/>
        </a:p>
      </dgm:t>
    </dgm:pt>
    <dgm:pt modelId="{48D2BEF7-6863-4E69-886D-F3C9425B0ECB}" type="parTrans" cxnId="{DFD13E5D-8A47-4769-91DE-F26F7EA60EFA}">
      <dgm:prSet/>
      <dgm:spPr/>
      <dgm:t>
        <a:bodyPr/>
        <a:lstStyle/>
        <a:p>
          <a:endParaRPr lang="ru-RU"/>
        </a:p>
      </dgm:t>
    </dgm:pt>
    <dgm:pt modelId="{24FA3666-CE8E-4C9A-8EFA-5F76C6B74565}" type="pres">
      <dgm:prSet presAssocID="{237BF07F-7EC9-470B-894E-33C9227E090B}" presName="linearFlow" presStyleCnt="0">
        <dgm:presLayoutVars>
          <dgm:dir/>
          <dgm:animLvl val="lvl"/>
          <dgm:resizeHandles val="exact"/>
        </dgm:presLayoutVars>
      </dgm:prSet>
      <dgm:spPr/>
      <dgm:t>
        <a:bodyPr/>
        <a:lstStyle/>
        <a:p>
          <a:endParaRPr lang="ru-RU"/>
        </a:p>
      </dgm:t>
    </dgm:pt>
    <dgm:pt modelId="{64F57A77-50B4-4BBA-A553-FDF4053750E3}" type="pres">
      <dgm:prSet presAssocID="{41DE8D40-1EC1-4EE5-855E-6AA7FE923F15}" presName="composite" presStyleCnt="0"/>
      <dgm:spPr/>
    </dgm:pt>
    <dgm:pt modelId="{A3416CAC-215A-4120-9513-096B282F9A4B}" type="pres">
      <dgm:prSet presAssocID="{41DE8D40-1EC1-4EE5-855E-6AA7FE923F15}" presName="parentText" presStyleLbl="alignNode1" presStyleIdx="0" presStyleCnt="3">
        <dgm:presLayoutVars>
          <dgm:chMax val="1"/>
          <dgm:bulletEnabled val="1"/>
        </dgm:presLayoutVars>
      </dgm:prSet>
      <dgm:spPr/>
      <dgm:t>
        <a:bodyPr/>
        <a:lstStyle/>
        <a:p>
          <a:endParaRPr lang="ru-RU"/>
        </a:p>
      </dgm:t>
    </dgm:pt>
    <dgm:pt modelId="{D0EDF1BA-4806-4E83-9BD3-2D42758ED5E0}" type="pres">
      <dgm:prSet presAssocID="{41DE8D40-1EC1-4EE5-855E-6AA7FE923F15}" presName="descendantText" presStyleLbl="alignAcc1" presStyleIdx="0" presStyleCnt="3" custLinFactNeighborX="1158" custLinFactNeighborY="-4390">
        <dgm:presLayoutVars>
          <dgm:bulletEnabled val="1"/>
        </dgm:presLayoutVars>
      </dgm:prSet>
      <dgm:spPr/>
      <dgm:t>
        <a:bodyPr/>
        <a:lstStyle/>
        <a:p>
          <a:endParaRPr lang="ru-RU"/>
        </a:p>
      </dgm:t>
    </dgm:pt>
    <dgm:pt modelId="{066418AE-0952-4CFF-B1F7-606CEC9A5994}" type="pres">
      <dgm:prSet presAssocID="{C84264AF-070D-40D4-8386-301863DBC690}" presName="sp" presStyleCnt="0"/>
      <dgm:spPr/>
    </dgm:pt>
    <dgm:pt modelId="{2CB9BE7E-DBC3-48C9-ADBB-3F00E54726A8}" type="pres">
      <dgm:prSet presAssocID="{528C41B5-1E84-4668-89ED-9224CBA18F9A}" presName="composite" presStyleCnt="0"/>
      <dgm:spPr/>
    </dgm:pt>
    <dgm:pt modelId="{E84B7722-80D0-4137-B501-21194D5FA15D}" type="pres">
      <dgm:prSet presAssocID="{528C41B5-1E84-4668-89ED-9224CBA18F9A}" presName="parentText" presStyleLbl="alignNode1" presStyleIdx="1" presStyleCnt="3" custLinFactNeighborX="68" custLinFactNeighborY="1333">
        <dgm:presLayoutVars>
          <dgm:chMax val="1"/>
          <dgm:bulletEnabled val="1"/>
        </dgm:presLayoutVars>
      </dgm:prSet>
      <dgm:spPr/>
      <dgm:t>
        <a:bodyPr/>
        <a:lstStyle/>
        <a:p>
          <a:endParaRPr lang="ru-RU"/>
        </a:p>
      </dgm:t>
    </dgm:pt>
    <dgm:pt modelId="{CF9120B3-9CEA-4384-ACB7-8E9BA97CACCD}" type="pres">
      <dgm:prSet presAssocID="{528C41B5-1E84-4668-89ED-9224CBA18F9A}" presName="descendantText" presStyleLbl="alignAcc1" presStyleIdx="1" presStyleCnt="3" custLinFactNeighborX="1158" custLinFactNeighborY="2051">
        <dgm:presLayoutVars>
          <dgm:bulletEnabled val="1"/>
        </dgm:presLayoutVars>
      </dgm:prSet>
      <dgm:spPr/>
      <dgm:t>
        <a:bodyPr/>
        <a:lstStyle/>
        <a:p>
          <a:endParaRPr lang="ru-RU"/>
        </a:p>
      </dgm:t>
    </dgm:pt>
    <dgm:pt modelId="{AC56E0A3-3335-4E32-8A12-FBD3E3D7498D}" type="pres">
      <dgm:prSet presAssocID="{0F2E09E1-4D97-453D-98DE-E4E007E88A87}" presName="sp" presStyleCnt="0"/>
      <dgm:spPr/>
    </dgm:pt>
    <dgm:pt modelId="{4F1BF6EF-C544-402E-9470-E897CBE046FA}" type="pres">
      <dgm:prSet presAssocID="{BA2A82D4-C171-4D7C-B6E5-61599EB1C93A}" presName="composite" presStyleCnt="0"/>
      <dgm:spPr/>
    </dgm:pt>
    <dgm:pt modelId="{B96D5048-BE85-48A0-8CE8-F7F580DAA625}" type="pres">
      <dgm:prSet presAssocID="{BA2A82D4-C171-4D7C-B6E5-61599EB1C93A}" presName="parentText" presStyleLbl="alignNode1" presStyleIdx="2" presStyleCnt="3">
        <dgm:presLayoutVars>
          <dgm:chMax val="1"/>
          <dgm:bulletEnabled val="1"/>
        </dgm:presLayoutVars>
      </dgm:prSet>
      <dgm:spPr/>
      <dgm:t>
        <a:bodyPr/>
        <a:lstStyle/>
        <a:p>
          <a:endParaRPr lang="ru-RU"/>
        </a:p>
      </dgm:t>
    </dgm:pt>
    <dgm:pt modelId="{5EEEE294-CDE7-4544-9416-F9B78F266E61}" type="pres">
      <dgm:prSet presAssocID="{BA2A82D4-C171-4D7C-B6E5-61599EB1C93A}" presName="descendantText" presStyleLbl="alignAcc1" presStyleIdx="2" presStyleCnt="3" custLinFactNeighborX="-1709" custLinFactNeighborY="-52">
        <dgm:presLayoutVars>
          <dgm:bulletEnabled val="1"/>
        </dgm:presLayoutVars>
      </dgm:prSet>
      <dgm:spPr/>
      <dgm:t>
        <a:bodyPr/>
        <a:lstStyle/>
        <a:p>
          <a:endParaRPr lang="ru-RU"/>
        </a:p>
      </dgm:t>
    </dgm:pt>
  </dgm:ptLst>
  <dgm:cxnLst>
    <dgm:cxn modelId="{78443B21-8543-4677-821C-B3B937990018}" type="presOf" srcId="{BA2A82D4-C171-4D7C-B6E5-61599EB1C93A}" destId="{B96D5048-BE85-48A0-8CE8-F7F580DAA625}" srcOrd="0" destOrd="0" presId="urn:microsoft.com/office/officeart/2005/8/layout/chevron2"/>
    <dgm:cxn modelId="{69C26185-6879-40E7-9145-0C50DEB2E3D8}" srcId="{237BF07F-7EC9-470B-894E-33C9227E090B}" destId="{41DE8D40-1EC1-4EE5-855E-6AA7FE923F15}" srcOrd="0" destOrd="0" parTransId="{0B1DB3B9-C22A-4CE2-BDC2-69EF555B10A4}" sibTransId="{C84264AF-070D-40D4-8386-301863DBC690}"/>
    <dgm:cxn modelId="{7E20FB8E-C921-40B6-A4AC-47874AAC8710}" type="presOf" srcId="{462B3535-5CEB-4916-A854-56163F31A134}" destId="{CF9120B3-9CEA-4384-ACB7-8E9BA97CACCD}" srcOrd="0" destOrd="0" presId="urn:microsoft.com/office/officeart/2005/8/layout/chevron2"/>
    <dgm:cxn modelId="{97CEEDB2-0ED8-4853-AF8F-5498D988F714}" type="presOf" srcId="{75403B77-3797-4A04-9D1C-74FA19D9D8AB}" destId="{D0EDF1BA-4806-4E83-9BD3-2D42758ED5E0}" srcOrd="0" destOrd="0" presId="urn:microsoft.com/office/officeart/2005/8/layout/chevron2"/>
    <dgm:cxn modelId="{F86E31E9-71AD-4813-B23A-59FAFF82AF28}" srcId="{528C41B5-1E84-4668-89ED-9224CBA18F9A}" destId="{462B3535-5CEB-4916-A854-56163F31A134}" srcOrd="0" destOrd="0" parTransId="{DF1152D3-70C5-405B-A0A8-5D92FC0DC781}" sibTransId="{EB35212C-35A7-4E61-8E5A-C3A1A1DA6C39}"/>
    <dgm:cxn modelId="{DFD13E5D-8A47-4769-91DE-F26F7EA60EFA}" srcId="{BA2A82D4-C171-4D7C-B6E5-61599EB1C93A}" destId="{711EFAE8-E39E-4930-84C2-4E9DF296D47D}" srcOrd="0" destOrd="0" parTransId="{48D2BEF7-6863-4E69-886D-F3C9425B0ECB}" sibTransId="{D1762D8E-C2A4-41C6-8865-E8E367594D38}"/>
    <dgm:cxn modelId="{A3A8333A-11C1-4809-AA08-98CEF7DA918B}" type="presOf" srcId="{711EFAE8-E39E-4930-84C2-4E9DF296D47D}" destId="{5EEEE294-CDE7-4544-9416-F9B78F266E61}" srcOrd="0" destOrd="0" presId="urn:microsoft.com/office/officeart/2005/8/layout/chevron2"/>
    <dgm:cxn modelId="{2958D8FD-1236-4AD9-AB2F-90ECC3A511EC}" type="presOf" srcId="{41DE8D40-1EC1-4EE5-855E-6AA7FE923F15}" destId="{A3416CAC-215A-4120-9513-096B282F9A4B}" srcOrd="0" destOrd="0" presId="urn:microsoft.com/office/officeart/2005/8/layout/chevron2"/>
    <dgm:cxn modelId="{22998BDE-5A68-4164-816E-F56202FFC872}" type="presOf" srcId="{237BF07F-7EC9-470B-894E-33C9227E090B}" destId="{24FA3666-CE8E-4C9A-8EFA-5F76C6B74565}" srcOrd="0" destOrd="0" presId="urn:microsoft.com/office/officeart/2005/8/layout/chevron2"/>
    <dgm:cxn modelId="{1A7A0CD2-0B72-4990-BCDC-CF374CE999C8}" type="presOf" srcId="{528C41B5-1E84-4668-89ED-9224CBA18F9A}" destId="{E84B7722-80D0-4137-B501-21194D5FA15D}" srcOrd="0" destOrd="0" presId="urn:microsoft.com/office/officeart/2005/8/layout/chevron2"/>
    <dgm:cxn modelId="{AB3BF36B-EAF4-4004-85C5-A65EEA8FD574}" srcId="{237BF07F-7EC9-470B-894E-33C9227E090B}" destId="{528C41B5-1E84-4668-89ED-9224CBA18F9A}" srcOrd="1" destOrd="0" parTransId="{061EA5C5-EBB3-4646-8B87-1075A5B240EE}" sibTransId="{0F2E09E1-4D97-453D-98DE-E4E007E88A87}"/>
    <dgm:cxn modelId="{6116A3EC-C301-4D82-90E8-A7E1461DC70A}" srcId="{237BF07F-7EC9-470B-894E-33C9227E090B}" destId="{BA2A82D4-C171-4D7C-B6E5-61599EB1C93A}" srcOrd="2" destOrd="0" parTransId="{5664E7EB-C5C3-4F1F-BAF3-EB862EB19335}" sibTransId="{8482D3F5-CF60-4235-B876-DA04385C26D0}"/>
    <dgm:cxn modelId="{B09755F1-62DB-4257-ADE1-7AD363983401}" srcId="{41DE8D40-1EC1-4EE5-855E-6AA7FE923F15}" destId="{75403B77-3797-4A04-9D1C-74FA19D9D8AB}" srcOrd="0" destOrd="0" parTransId="{3AD5832B-9B96-4DB5-B25A-4265942F5D33}" sibTransId="{7AE00EEF-F3E2-456C-8C98-CA1167C8AFCF}"/>
    <dgm:cxn modelId="{64D6466D-0F57-43E9-AC60-65898500D53E}" type="presParOf" srcId="{24FA3666-CE8E-4C9A-8EFA-5F76C6B74565}" destId="{64F57A77-50B4-4BBA-A553-FDF4053750E3}" srcOrd="0" destOrd="0" presId="urn:microsoft.com/office/officeart/2005/8/layout/chevron2"/>
    <dgm:cxn modelId="{B621C473-61D5-4187-85AD-936EE0827AA0}" type="presParOf" srcId="{64F57A77-50B4-4BBA-A553-FDF4053750E3}" destId="{A3416CAC-215A-4120-9513-096B282F9A4B}" srcOrd="0" destOrd="0" presId="urn:microsoft.com/office/officeart/2005/8/layout/chevron2"/>
    <dgm:cxn modelId="{E5E8E37B-D440-466A-B387-29D291DC3184}" type="presParOf" srcId="{64F57A77-50B4-4BBA-A553-FDF4053750E3}" destId="{D0EDF1BA-4806-4E83-9BD3-2D42758ED5E0}" srcOrd="1" destOrd="0" presId="urn:microsoft.com/office/officeart/2005/8/layout/chevron2"/>
    <dgm:cxn modelId="{E4D8CC92-EB59-4170-B959-A3DB589DAC17}" type="presParOf" srcId="{24FA3666-CE8E-4C9A-8EFA-5F76C6B74565}" destId="{066418AE-0952-4CFF-B1F7-606CEC9A5994}" srcOrd="1" destOrd="0" presId="urn:microsoft.com/office/officeart/2005/8/layout/chevron2"/>
    <dgm:cxn modelId="{B2C7385D-5411-4EE7-84B0-39CE42CDAA6F}" type="presParOf" srcId="{24FA3666-CE8E-4C9A-8EFA-5F76C6B74565}" destId="{2CB9BE7E-DBC3-48C9-ADBB-3F00E54726A8}" srcOrd="2" destOrd="0" presId="urn:microsoft.com/office/officeart/2005/8/layout/chevron2"/>
    <dgm:cxn modelId="{118883D3-5E9D-4766-ABCD-789528004B54}" type="presParOf" srcId="{2CB9BE7E-DBC3-48C9-ADBB-3F00E54726A8}" destId="{E84B7722-80D0-4137-B501-21194D5FA15D}" srcOrd="0" destOrd="0" presId="urn:microsoft.com/office/officeart/2005/8/layout/chevron2"/>
    <dgm:cxn modelId="{A0DCCD23-780E-4F0D-AC3E-24F7644C0B03}" type="presParOf" srcId="{2CB9BE7E-DBC3-48C9-ADBB-3F00E54726A8}" destId="{CF9120B3-9CEA-4384-ACB7-8E9BA97CACCD}" srcOrd="1" destOrd="0" presId="urn:microsoft.com/office/officeart/2005/8/layout/chevron2"/>
    <dgm:cxn modelId="{117AFA7C-7F60-475E-A9C6-039C3CA1F9D9}" type="presParOf" srcId="{24FA3666-CE8E-4C9A-8EFA-5F76C6B74565}" destId="{AC56E0A3-3335-4E32-8A12-FBD3E3D7498D}" srcOrd="3" destOrd="0" presId="urn:microsoft.com/office/officeart/2005/8/layout/chevron2"/>
    <dgm:cxn modelId="{0C91F663-16DB-410B-B317-61D0B5502F79}" type="presParOf" srcId="{24FA3666-CE8E-4C9A-8EFA-5F76C6B74565}" destId="{4F1BF6EF-C544-402E-9470-E897CBE046FA}" srcOrd="4" destOrd="0" presId="urn:microsoft.com/office/officeart/2005/8/layout/chevron2"/>
    <dgm:cxn modelId="{D119C49C-4509-4106-B97C-CC6220BA0572}" type="presParOf" srcId="{4F1BF6EF-C544-402E-9470-E897CBE046FA}" destId="{B96D5048-BE85-48A0-8CE8-F7F580DAA625}" srcOrd="0" destOrd="0" presId="urn:microsoft.com/office/officeart/2005/8/layout/chevron2"/>
    <dgm:cxn modelId="{F15B4056-BAD6-44B1-8974-CFFFF6A54435}" type="presParOf" srcId="{4F1BF6EF-C544-402E-9470-E897CBE046FA}" destId="{5EEEE294-CDE7-4544-9416-F9B78F266E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9E20C-5A5C-4864-8A4A-39BD430C8077}"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ru-RU"/>
        </a:p>
      </dgm:t>
    </dgm:pt>
    <dgm:pt modelId="{CC82672C-75AC-4C08-A67B-A727E51253D1}">
      <dgm:prSet phldrT="[Текст]"/>
      <dgm:spPr/>
      <dgm:t>
        <a:bodyPr/>
        <a:lstStyle/>
        <a:p>
          <a:r>
            <a:rPr lang="ru-RU" dirty="0" smtClean="0">
              <a:solidFill>
                <a:srgbClr val="002060"/>
              </a:solidFill>
            </a:rPr>
            <a:t>4</a:t>
          </a:r>
          <a:endParaRPr lang="ru-RU" dirty="0">
            <a:solidFill>
              <a:srgbClr val="002060"/>
            </a:solidFill>
          </a:endParaRPr>
        </a:p>
      </dgm:t>
    </dgm:pt>
    <dgm:pt modelId="{D644C8AA-187C-4DBC-A1D4-130CA5E7AAE4}" type="parTrans" cxnId="{1EB56F9E-371F-4870-A936-DC272F0DA7D9}">
      <dgm:prSet/>
      <dgm:spPr/>
      <dgm:t>
        <a:bodyPr/>
        <a:lstStyle/>
        <a:p>
          <a:endParaRPr lang="ru-RU"/>
        </a:p>
      </dgm:t>
    </dgm:pt>
    <dgm:pt modelId="{BA411C5E-7D69-4199-BD39-144AD0FA172C}" type="sibTrans" cxnId="{1EB56F9E-371F-4870-A936-DC272F0DA7D9}">
      <dgm:prSet/>
      <dgm:spPr/>
      <dgm:t>
        <a:bodyPr/>
        <a:lstStyle/>
        <a:p>
          <a:endParaRPr lang="ru-RU"/>
        </a:p>
      </dgm:t>
    </dgm:pt>
    <dgm:pt modelId="{D9AFCE05-FD9C-4BCB-B7D0-5B8047C92F64}">
      <dgm:prSet phldrT="[Текст]" custT="1"/>
      <dgm:spPr/>
      <dgm:t>
        <a:bodyPr/>
        <a:lstStyle/>
        <a:p>
          <a:r>
            <a:rPr lang="ru-RU" sz="1800" dirty="0" smtClean="0">
              <a:latin typeface="Times New Roman" pitchFamily="18" charset="0"/>
              <a:cs typeface="Times New Roman" pitchFamily="18" charset="0"/>
            </a:rPr>
            <a:t>Проведение практической части НМО</a:t>
          </a:r>
          <a:endParaRPr lang="ru-RU" sz="1800" dirty="0">
            <a:latin typeface="Times New Roman" pitchFamily="18" charset="0"/>
            <a:cs typeface="Times New Roman" pitchFamily="18" charset="0"/>
          </a:endParaRPr>
        </a:p>
      </dgm:t>
    </dgm:pt>
    <dgm:pt modelId="{245EF291-F0C2-4D26-92C6-CE4444DAAAAF}" type="parTrans" cxnId="{44933B7A-C1EB-4BB8-BBF1-EF7604B2580C}">
      <dgm:prSet/>
      <dgm:spPr/>
      <dgm:t>
        <a:bodyPr/>
        <a:lstStyle/>
        <a:p>
          <a:endParaRPr lang="ru-RU"/>
        </a:p>
      </dgm:t>
    </dgm:pt>
    <dgm:pt modelId="{955E1EC4-2D28-4D6B-9DD8-6FA01253EF9C}" type="sibTrans" cxnId="{44933B7A-C1EB-4BB8-BBF1-EF7604B2580C}">
      <dgm:prSet/>
      <dgm:spPr/>
      <dgm:t>
        <a:bodyPr/>
        <a:lstStyle/>
        <a:p>
          <a:endParaRPr lang="ru-RU"/>
        </a:p>
      </dgm:t>
    </dgm:pt>
    <dgm:pt modelId="{0AFFCBBD-D216-434F-B7B9-F9D001B53FEC}">
      <dgm:prSet phldrT="[Текст]"/>
      <dgm:spPr/>
      <dgm:t>
        <a:bodyPr/>
        <a:lstStyle/>
        <a:p>
          <a:r>
            <a:rPr lang="ru-RU" dirty="0" smtClean="0">
              <a:solidFill>
                <a:srgbClr val="002060"/>
              </a:solidFill>
            </a:rPr>
            <a:t>5</a:t>
          </a:r>
          <a:endParaRPr lang="ru-RU" dirty="0">
            <a:solidFill>
              <a:srgbClr val="002060"/>
            </a:solidFill>
          </a:endParaRPr>
        </a:p>
      </dgm:t>
    </dgm:pt>
    <dgm:pt modelId="{0FA18033-DB0E-41DC-AC7E-420258EE3AE0}" type="parTrans" cxnId="{9BFB09F9-5AFB-4EDF-9EBD-2F0BD627BC4B}">
      <dgm:prSet/>
      <dgm:spPr/>
      <dgm:t>
        <a:bodyPr/>
        <a:lstStyle/>
        <a:p>
          <a:endParaRPr lang="ru-RU"/>
        </a:p>
      </dgm:t>
    </dgm:pt>
    <dgm:pt modelId="{4605CBBE-3AB0-4D2D-A511-9E6E78A9288D}" type="sibTrans" cxnId="{9BFB09F9-5AFB-4EDF-9EBD-2F0BD627BC4B}">
      <dgm:prSet/>
      <dgm:spPr/>
      <dgm:t>
        <a:bodyPr/>
        <a:lstStyle/>
        <a:p>
          <a:endParaRPr lang="ru-RU"/>
        </a:p>
      </dgm:t>
    </dgm:pt>
    <dgm:pt modelId="{2E186EC8-5EE2-4333-A795-B60F047020FC}">
      <dgm:prSet phldrT="[Текст]" custT="1"/>
      <dgm:spPr/>
      <dgm:t>
        <a:bodyPr/>
        <a:lstStyle/>
        <a:p>
          <a:r>
            <a:rPr lang="ru-RU" sz="1800" dirty="0" smtClean="0">
              <a:latin typeface="Times New Roman" pitchFamily="18" charset="0"/>
              <a:cs typeface="Times New Roman" pitchFamily="18" charset="0"/>
            </a:rPr>
            <a:t>Рубежный контроль навыков и умений</a:t>
          </a:r>
          <a:endParaRPr lang="ru-RU" sz="1800" dirty="0">
            <a:latin typeface="Times New Roman" pitchFamily="18" charset="0"/>
            <a:cs typeface="Times New Roman" pitchFamily="18" charset="0"/>
          </a:endParaRPr>
        </a:p>
      </dgm:t>
    </dgm:pt>
    <dgm:pt modelId="{22203822-4EF7-4A3D-AE57-6170551338A0}" type="parTrans" cxnId="{2E7CBCFC-6F7E-4430-A74A-6067A7907A99}">
      <dgm:prSet/>
      <dgm:spPr/>
      <dgm:t>
        <a:bodyPr/>
        <a:lstStyle/>
        <a:p>
          <a:endParaRPr lang="ru-RU"/>
        </a:p>
      </dgm:t>
    </dgm:pt>
    <dgm:pt modelId="{2DFCEA9A-7F5D-49DE-B927-B9E7577B91FB}" type="sibTrans" cxnId="{2E7CBCFC-6F7E-4430-A74A-6067A7907A99}">
      <dgm:prSet/>
      <dgm:spPr/>
      <dgm:t>
        <a:bodyPr/>
        <a:lstStyle/>
        <a:p>
          <a:endParaRPr lang="ru-RU"/>
        </a:p>
      </dgm:t>
    </dgm:pt>
    <dgm:pt modelId="{9C85B889-F9FC-4AC5-B7DF-6BBDE48237D6}">
      <dgm:prSet phldrT="[Текст]"/>
      <dgm:spPr/>
      <dgm:t>
        <a:bodyPr/>
        <a:lstStyle/>
        <a:p>
          <a:r>
            <a:rPr lang="ru-RU" dirty="0" smtClean="0">
              <a:solidFill>
                <a:srgbClr val="002060"/>
              </a:solidFill>
            </a:rPr>
            <a:t>6</a:t>
          </a:r>
          <a:endParaRPr lang="ru-RU" dirty="0">
            <a:solidFill>
              <a:srgbClr val="002060"/>
            </a:solidFill>
          </a:endParaRPr>
        </a:p>
      </dgm:t>
    </dgm:pt>
    <dgm:pt modelId="{E79B76B4-4F8F-43E1-A4E5-AB95B2913A11}" type="parTrans" cxnId="{53598D3E-2F90-4916-9F7C-350B58A00731}">
      <dgm:prSet/>
      <dgm:spPr/>
      <dgm:t>
        <a:bodyPr/>
        <a:lstStyle/>
        <a:p>
          <a:endParaRPr lang="ru-RU"/>
        </a:p>
      </dgm:t>
    </dgm:pt>
    <dgm:pt modelId="{05613AF8-B099-4163-BB9E-FEFA1E44CD57}" type="sibTrans" cxnId="{53598D3E-2F90-4916-9F7C-350B58A00731}">
      <dgm:prSet/>
      <dgm:spPr/>
      <dgm:t>
        <a:bodyPr/>
        <a:lstStyle/>
        <a:p>
          <a:endParaRPr lang="ru-RU"/>
        </a:p>
      </dgm:t>
    </dgm:pt>
    <dgm:pt modelId="{C2D15178-7AF3-41C3-A513-64C9454BFECB}">
      <dgm:prSet phldrT="[Текст]"/>
      <dgm:spPr/>
      <dgm:t>
        <a:bodyPr/>
        <a:lstStyle/>
        <a:p>
          <a:r>
            <a:rPr lang="ru-RU" dirty="0" smtClean="0">
              <a:latin typeface="Times New Roman" pitchFamily="18" charset="0"/>
              <a:cs typeface="Times New Roman" pitchFamily="18" charset="0"/>
            </a:rPr>
            <a:t>Итоговый контроль навыков и умений</a:t>
          </a:r>
          <a:endParaRPr lang="ru-RU" dirty="0"/>
        </a:p>
      </dgm:t>
    </dgm:pt>
    <dgm:pt modelId="{BE11A249-EC67-4AB0-83A7-BFDD49DCB365}" type="parTrans" cxnId="{6DAADF18-6F57-4951-830F-AC2A6E4BC35D}">
      <dgm:prSet/>
      <dgm:spPr/>
      <dgm:t>
        <a:bodyPr/>
        <a:lstStyle/>
        <a:p>
          <a:endParaRPr lang="ru-RU"/>
        </a:p>
      </dgm:t>
    </dgm:pt>
    <dgm:pt modelId="{246CE16A-9602-46C4-B7FF-FC5FEDF0D294}" type="sibTrans" cxnId="{6DAADF18-6F57-4951-830F-AC2A6E4BC35D}">
      <dgm:prSet/>
      <dgm:spPr/>
      <dgm:t>
        <a:bodyPr/>
        <a:lstStyle/>
        <a:p>
          <a:endParaRPr lang="ru-RU"/>
        </a:p>
      </dgm:t>
    </dgm:pt>
    <dgm:pt modelId="{FF206489-7087-4793-930D-804594713B28}" type="pres">
      <dgm:prSet presAssocID="{B459E20C-5A5C-4864-8A4A-39BD430C8077}" presName="linearFlow" presStyleCnt="0">
        <dgm:presLayoutVars>
          <dgm:dir/>
          <dgm:animLvl val="lvl"/>
          <dgm:resizeHandles val="exact"/>
        </dgm:presLayoutVars>
      </dgm:prSet>
      <dgm:spPr/>
      <dgm:t>
        <a:bodyPr/>
        <a:lstStyle/>
        <a:p>
          <a:endParaRPr lang="ru-RU"/>
        </a:p>
      </dgm:t>
    </dgm:pt>
    <dgm:pt modelId="{BB54BD2E-B1C1-42E4-97D3-302D913269E3}" type="pres">
      <dgm:prSet presAssocID="{CC82672C-75AC-4C08-A67B-A727E51253D1}" presName="composite" presStyleCnt="0"/>
      <dgm:spPr/>
    </dgm:pt>
    <dgm:pt modelId="{02FB9984-D9FA-4BBC-9D42-BCEEA90C4534}" type="pres">
      <dgm:prSet presAssocID="{CC82672C-75AC-4C08-A67B-A727E51253D1}" presName="parentText" presStyleLbl="alignNode1" presStyleIdx="0" presStyleCnt="3">
        <dgm:presLayoutVars>
          <dgm:chMax val="1"/>
          <dgm:bulletEnabled val="1"/>
        </dgm:presLayoutVars>
      </dgm:prSet>
      <dgm:spPr/>
      <dgm:t>
        <a:bodyPr/>
        <a:lstStyle/>
        <a:p>
          <a:endParaRPr lang="ru-RU"/>
        </a:p>
      </dgm:t>
    </dgm:pt>
    <dgm:pt modelId="{685CF101-C2E1-45C8-905D-C52438FDA919}" type="pres">
      <dgm:prSet presAssocID="{CC82672C-75AC-4C08-A67B-A727E51253D1}" presName="descendantText" presStyleLbl="alignAcc1" presStyleIdx="0" presStyleCnt="3" custLinFactNeighborX="1093" custLinFactNeighborY="4154">
        <dgm:presLayoutVars>
          <dgm:bulletEnabled val="1"/>
        </dgm:presLayoutVars>
      </dgm:prSet>
      <dgm:spPr/>
      <dgm:t>
        <a:bodyPr/>
        <a:lstStyle/>
        <a:p>
          <a:endParaRPr lang="ru-RU"/>
        </a:p>
      </dgm:t>
    </dgm:pt>
    <dgm:pt modelId="{210756C4-8DA4-4BDF-BE9B-C45254DD9D8E}" type="pres">
      <dgm:prSet presAssocID="{BA411C5E-7D69-4199-BD39-144AD0FA172C}" presName="sp" presStyleCnt="0"/>
      <dgm:spPr/>
    </dgm:pt>
    <dgm:pt modelId="{DC159DEF-946A-4A61-9528-C14E27F67EAD}" type="pres">
      <dgm:prSet presAssocID="{0AFFCBBD-D216-434F-B7B9-F9D001B53FEC}" presName="composite" presStyleCnt="0"/>
      <dgm:spPr/>
    </dgm:pt>
    <dgm:pt modelId="{29BE68F0-E696-4500-90C8-1BF5CFD98D29}" type="pres">
      <dgm:prSet presAssocID="{0AFFCBBD-D216-434F-B7B9-F9D001B53FEC}" presName="parentText" presStyleLbl="alignNode1" presStyleIdx="1" presStyleCnt="3">
        <dgm:presLayoutVars>
          <dgm:chMax val="1"/>
          <dgm:bulletEnabled val="1"/>
        </dgm:presLayoutVars>
      </dgm:prSet>
      <dgm:spPr/>
      <dgm:t>
        <a:bodyPr/>
        <a:lstStyle/>
        <a:p>
          <a:endParaRPr lang="ru-RU"/>
        </a:p>
      </dgm:t>
    </dgm:pt>
    <dgm:pt modelId="{FD19EEBA-2A06-43F9-A182-5ED81459A451}" type="pres">
      <dgm:prSet presAssocID="{0AFFCBBD-D216-434F-B7B9-F9D001B53FEC}" presName="descendantText" presStyleLbl="alignAcc1" presStyleIdx="1" presStyleCnt="3" custLinFactNeighborX="1093" custLinFactNeighborY="-6493">
        <dgm:presLayoutVars>
          <dgm:bulletEnabled val="1"/>
        </dgm:presLayoutVars>
      </dgm:prSet>
      <dgm:spPr/>
      <dgm:t>
        <a:bodyPr/>
        <a:lstStyle/>
        <a:p>
          <a:endParaRPr lang="ru-RU"/>
        </a:p>
      </dgm:t>
    </dgm:pt>
    <dgm:pt modelId="{489637A6-609A-4FCA-80DD-7223C4E2EA5E}" type="pres">
      <dgm:prSet presAssocID="{4605CBBE-3AB0-4D2D-A511-9E6E78A9288D}" presName="sp" presStyleCnt="0"/>
      <dgm:spPr/>
    </dgm:pt>
    <dgm:pt modelId="{A3EE2C0D-9863-4911-AD64-51AB51E04783}" type="pres">
      <dgm:prSet presAssocID="{9C85B889-F9FC-4AC5-B7DF-6BBDE48237D6}" presName="composite" presStyleCnt="0"/>
      <dgm:spPr/>
    </dgm:pt>
    <dgm:pt modelId="{4B0C9E7B-B636-4509-81D1-AC172E8E72D1}" type="pres">
      <dgm:prSet presAssocID="{9C85B889-F9FC-4AC5-B7DF-6BBDE48237D6}" presName="parentText" presStyleLbl="alignNode1" presStyleIdx="2" presStyleCnt="3">
        <dgm:presLayoutVars>
          <dgm:chMax val="1"/>
          <dgm:bulletEnabled val="1"/>
        </dgm:presLayoutVars>
      </dgm:prSet>
      <dgm:spPr/>
      <dgm:t>
        <a:bodyPr/>
        <a:lstStyle/>
        <a:p>
          <a:endParaRPr lang="ru-RU"/>
        </a:p>
      </dgm:t>
    </dgm:pt>
    <dgm:pt modelId="{6D652C14-6B66-49C7-B11D-74A0960E0DC9}" type="pres">
      <dgm:prSet presAssocID="{9C85B889-F9FC-4AC5-B7DF-6BBDE48237D6}" presName="descendantText" presStyleLbl="alignAcc1" presStyleIdx="2" presStyleCnt="3">
        <dgm:presLayoutVars>
          <dgm:bulletEnabled val="1"/>
        </dgm:presLayoutVars>
      </dgm:prSet>
      <dgm:spPr/>
      <dgm:t>
        <a:bodyPr/>
        <a:lstStyle/>
        <a:p>
          <a:endParaRPr lang="ru-RU"/>
        </a:p>
      </dgm:t>
    </dgm:pt>
  </dgm:ptLst>
  <dgm:cxnLst>
    <dgm:cxn modelId="{65A1E23A-30C4-40A1-9651-855DD145B34B}" type="presOf" srcId="{B459E20C-5A5C-4864-8A4A-39BD430C8077}" destId="{FF206489-7087-4793-930D-804594713B28}" srcOrd="0" destOrd="0" presId="urn:microsoft.com/office/officeart/2005/8/layout/chevron2"/>
    <dgm:cxn modelId="{2E7CBCFC-6F7E-4430-A74A-6067A7907A99}" srcId="{0AFFCBBD-D216-434F-B7B9-F9D001B53FEC}" destId="{2E186EC8-5EE2-4333-A795-B60F047020FC}" srcOrd="0" destOrd="0" parTransId="{22203822-4EF7-4A3D-AE57-6170551338A0}" sibTransId="{2DFCEA9A-7F5D-49DE-B927-B9E7577B91FB}"/>
    <dgm:cxn modelId="{44933B7A-C1EB-4BB8-BBF1-EF7604B2580C}" srcId="{CC82672C-75AC-4C08-A67B-A727E51253D1}" destId="{D9AFCE05-FD9C-4BCB-B7D0-5B8047C92F64}" srcOrd="0" destOrd="0" parTransId="{245EF291-F0C2-4D26-92C6-CE4444DAAAAF}" sibTransId="{955E1EC4-2D28-4D6B-9DD8-6FA01253EF9C}"/>
    <dgm:cxn modelId="{66EADEFD-4727-4C53-B007-6F96F6D2CD49}" type="presOf" srcId="{CC82672C-75AC-4C08-A67B-A727E51253D1}" destId="{02FB9984-D9FA-4BBC-9D42-BCEEA90C4534}" srcOrd="0" destOrd="0" presId="urn:microsoft.com/office/officeart/2005/8/layout/chevron2"/>
    <dgm:cxn modelId="{A01ABE1F-0DDA-43F1-9BFC-493A8BA3D4FD}" type="presOf" srcId="{D9AFCE05-FD9C-4BCB-B7D0-5B8047C92F64}" destId="{685CF101-C2E1-45C8-905D-C52438FDA919}" srcOrd="0" destOrd="0" presId="urn:microsoft.com/office/officeart/2005/8/layout/chevron2"/>
    <dgm:cxn modelId="{DD227703-D257-4891-81E9-C37F0DDF4580}" type="presOf" srcId="{2E186EC8-5EE2-4333-A795-B60F047020FC}" destId="{FD19EEBA-2A06-43F9-A182-5ED81459A451}" srcOrd="0" destOrd="0" presId="urn:microsoft.com/office/officeart/2005/8/layout/chevron2"/>
    <dgm:cxn modelId="{6A063208-9EBC-408B-8796-D26D33FBC97F}" type="presOf" srcId="{9C85B889-F9FC-4AC5-B7DF-6BBDE48237D6}" destId="{4B0C9E7B-B636-4509-81D1-AC172E8E72D1}" srcOrd="0" destOrd="0" presId="urn:microsoft.com/office/officeart/2005/8/layout/chevron2"/>
    <dgm:cxn modelId="{6DAADF18-6F57-4951-830F-AC2A6E4BC35D}" srcId="{9C85B889-F9FC-4AC5-B7DF-6BBDE48237D6}" destId="{C2D15178-7AF3-41C3-A513-64C9454BFECB}" srcOrd="0" destOrd="0" parTransId="{BE11A249-EC67-4AB0-83A7-BFDD49DCB365}" sibTransId="{246CE16A-9602-46C4-B7FF-FC5FEDF0D294}"/>
    <dgm:cxn modelId="{53598D3E-2F90-4916-9F7C-350B58A00731}" srcId="{B459E20C-5A5C-4864-8A4A-39BD430C8077}" destId="{9C85B889-F9FC-4AC5-B7DF-6BBDE48237D6}" srcOrd="2" destOrd="0" parTransId="{E79B76B4-4F8F-43E1-A4E5-AB95B2913A11}" sibTransId="{05613AF8-B099-4163-BB9E-FEFA1E44CD57}"/>
    <dgm:cxn modelId="{B3AFA8C4-40A8-494F-88AF-4CCC27FB365E}" type="presOf" srcId="{0AFFCBBD-D216-434F-B7B9-F9D001B53FEC}" destId="{29BE68F0-E696-4500-90C8-1BF5CFD98D29}" srcOrd="0" destOrd="0" presId="urn:microsoft.com/office/officeart/2005/8/layout/chevron2"/>
    <dgm:cxn modelId="{1EB56F9E-371F-4870-A936-DC272F0DA7D9}" srcId="{B459E20C-5A5C-4864-8A4A-39BD430C8077}" destId="{CC82672C-75AC-4C08-A67B-A727E51253D1}" srcOrd="0" destOrd="0" parTransId="{D644C8AA-187C-4DBC-A1D4-130CA5E7AAE4}" sibTransId="{BA411C5E-7D69-4199-BD39-144AD0FA172C}"/>
    <dgm:cxn modelId="{9BFB09F9-5AFB-4EDF-9EBD-2F0BD627BC4B}" srcId="{B459E20C-5A5C-4864-8A4A-39BD430C8077}" destId="{0AFFCBBD-D216-434F-B7B9-F9D001B53FEC}" srcOrd="1" destOrd="0" parTransId="{0FA18033-DB0E-41DC-AC7E-420258EE3AE0}" sibTransId="{4605CBBE-3AB0-4D2D-A511-9E6E78A9288D}"/>
    <dgm:cxn modelId="{59ED6A68-F8E6-460D-B16D-731D6D6D4A1C}" type="presOf" srcId="{C2D15178-7AF3-41C3-A513-64C9454BFECB}" destId="{6D652C14-6B66-49C7-B11D-74A0960E0DC9}" srcOrd="0" destOrd="0" presId="urn:microsoft.com/office/officeart/2005/8/layout/chevron2"/>
    <dgm:cxn modelId="{1AA0E551-412A-4EB1-8BA2-5729AC0876D7}" type="presParOf" srcId="{FF206489-7087-4793-930D-804594713B28}" destId="{BB54BD2E-B1C1-42E4-97D3-302D913269E3}" srcOrd="0" destOrd="0" presId="urn:microsoft.com/office/officeart/2005/8/layout/chevron2"/>
    <dgm:cxn modelId="{5B97A127-D337-4C51-BAE6-19B1D4C3A50C}" type="presParOf" srcId="{BB54BD2E-B1C1-42E4-97D3-302D913269E3}" destId="{02FB9984-D9FA-4BBC-9D42-BCEEA90C4534}" srcOrd="0" destOrd="0" presId="urn:microsoft.com/office/officeart/2005/8/layout/chevron2"/>
    <dgm:cxn modelId="{676699D6-12B2-43FC-9C6F-73ACED6A0BD2}" type="presParOf" srcId="{BB54BD2E-B1C1-42E4-97D3-302D913269E3}" destId="{685CF101-C2E1-45C8-905D-C52438FDA919}" srcOrd="1" destOrd="0" presId="urn:microsoft.com/office/officeart/2005/8/layout/chevron2"/>
    <dgm:cxn modelId="{A5E886F6-BD7E-4C1F-99DD-22E10C518D51}" type="presParOf" srcId="{FF206489-7087-4793-930D-804594713B28}" destId="{210756C4-8DA4-4BDF-BE9B-C45254DD9D8E}" srcOrd="1" destOrd="0" presId="urn:microsoft.com/office/officeart/2005/8/layout/chevron2"/>
    <dgm:cxn modelId="{3B55EBA5-5C3C-4911-B3FF-69C8D608AEFF}" type="presParOf" srcId="{FF206489-7087-4793-930D-804594713B28}" destId="{DC159DEF-946A-4A61-9528-C14E27F67EAD}" srcOrd="2" destOrd="0" presId="urn:microsoft.com/office/officeart/2005/8/layout/chevron2"/>
    <dgm:cxn modelId="{43A2C2CD-BC06-4787-B3C2-22B4D49CFFD3}" type="presParOf" srcId="{DC159DEF-946A-4A61-9528-C14E27F67EAD}" destId="{29BE68F0-E696-4500-90C8-1BF5CFD98D29}" srcOrd="0" destOrd="0" presId="urn:microsoft.com/office/officeart/2005/8/layout/chevron2"/>
    <dgm:cxn modelId="{996DFFA0-E481-45BF-8A8B-108B8B9209AB}" type="presParOf" srcId="{DC159DEF-946A-4A61-9528-C14E27F67EAD}" destId="{FD19EEBA-2A06-43F9-A182-5ED81459A451}" srcOrd="1" destOrd="0" presId="urn:microsoft.com/office/officeart/2005/8/layout/chevron2"/>
    <dgm:cxn modelId="{51C37A10-931F-46FB-87AB-610FC1940E1E}" type="presParOf" srcId="{FF206489-7087-4793-930D-804594713B28}" destId="{489637A6-609A-4FCA-80DD-7223C4E2EA5E}" srcOrd="3" destOrd="0" presId="urn:microsoft.com/office/officeart/2005/8/layout/chevron2"/>
    <dgm:cxn modelId="{FBD6D83B-650B-4D2C-8463-965F652FA658}" type="presParOf" srcId="{FF206489-7087-4793-930D-804594713B28}" destId="{A3EE2C0D-9863-4911-AD64-51AB51E04783}" srcOrd="4" destOrd="0" presId="urn:microsoft.com/office/officeart/2005/8/layout/chevron2"/>
    <dgm:cxn modelId="{BFA27A51-75E0-4D5B-871A-8BFD8C36E48C}" type="presParOf" srcId="{A3EE2C0D-9863-4911-AD64-51AB51E04783}" destId="{4B0C9E7B-B636-4509-81D1-AC172E8E72D1}" srcOrd="0" destOrd="0" presId="urn:microsoft.com/office/officeart/2005/8/layout/chevron2"/>
    <dgm:cxn modelId="{140DEB9D-E18D-4C21-BD77-2AABCDFD9746}" type="presParOf" srcId="{A3EE2C0D-9863-4911-AD64-51AB51E04783}" destId="{6D652C14-6B66-49C7-B11D-74A0960E0DC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93E67-A347-457D-B919-B75C9A7F61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2BDE943-BC1C-47A5-9054-F1D14DDFE3DB}">
      <dgm:prSet phldrT="[Текст]"/>
      <dgm:spPr/>
      <dgm:t>
        <a:bodyPr/>
        <a:lstStyle/>
        <a:p>
          <a:r>
            <a:rPr lang="ru-RU" dirty="0" smtClean="0">
              <a:solidFill>
                <a:schemeClr val="tx1">
                  <a:lumMod val="85000"/>
                  <a:lumOff val="15000"/>
                </a:schemeClr>
              </a:solidFill>
            </a:rPr>
            <a:t>1</a:t>
          </a:r>
          <a:endParaRPr lang="ru-RU" dirty="0">
            <a:solidFill>
              <a:schemeClr val="tx1">
                <a:lumMod val="85000"/>
                <a:lumOff val="15000"/>
              </a:schemeClr>
            </a:solidFill>
          </a:endParaRPr>
        </a:p>
      </dgm:t>
    </dgm:pt>
    <dgm:pt modelId="{428F5ABD-377B-4F70-914E-28E6BFC098CE}" type="parTrans" cxnId="{1A3BCE09-F105-4851-AEC6-F4BAD4A19AB4}">
      <dgm:prSet/>
      <dgm:spPr/>
      <dgm:t>
        <a:bodyPr/>
        <a:lstStyle/>
        <a:p>
          <a:endParaRPr lang="ru-RU"/>
        </a:p>
      </dgm:t>
    </dgm:pt>
    <dgm:pt modelId="{D97D4348-524A-4BB8-9BF2-ED456A8032BE}" type="sibTrans" cxnId="{1A3BCE09-F105-4851-AEC6-F4BAD4A19AB4}">
      <dgm:prSet/>
      <dgm:spPr/>
      <dgm:t>
        <a:bodyPr/>
        <a:lstStyle/>
        <a:p>
          <a:endParaRPr lang="ru-RU"/>
        </a:p>
      </dgm:t>
    </dgm:pt>
    <dgm:pt modelId="{E3318437-B067-4C74-8A3A-A4383A389CD8}">
      <dgm:prSet phldrT="[Текст]"/>
      <dgm:spPr/>
      <dgm:t>
        <a:bodyPr/>
        <a:lstStyle/>
        <a:p>
          <a:r>
            <a:rPr lang="ru-RU" dirty="0" smtClean="0">
              <a:latin typeface="Times New Roman" pitchFamily="18" charset="0"/>
              <a:cs typeface="Times New Roman" pitchFamily="18" charset="0"/>
            </a:rPr>
            <a:t>Оценка навыков и умений  специалиста</a:t>
          </a:r>
          <a:endParaRPr lang="ru-RU" dirty="0"/>
        </a:p>
      </dgm:t>
    </dgm:pt>
    <dgm:pt modelId="{369E6C01-2FE0-4A23-8DDD-9591E7255404}" type="parTrans" cxnId="{5ACBCFCF-5F68-4DAC-91CF-487A4FCAD170}">
      <dgm:prSet/>
      <dgm:spPr/>
      <dgm:t>
        <a:bodyPr/>
        <a:lstStyle/>
        <a:p>
          <a:endParaRPr lang="ru-RU"/>
        </a:p>
      </dgm:t>
    </dgm:pt>
    <dgm:pt modelId="{EF591BA9-0E61-4DCA-9F81-2AF3BA3165A6}" type="sibTrans" cxnId="{5ACBCFCF-5F68-4DAC-91CF-487A4FCAD170}">
      <dgm:prSet/>
      <dgm:spPr/>
      <dgm:t>
        <a:bodyPr/>
        <a:lstStyle/>
        <a:p>
          <a:endParaRPr lang="ru-RU"/>
        </a:p>
      </dgm:t>
    </dgm:pt>
    <dgm:pt modelId="{7B84AEA2-9D7F-4105-BEBE-E720711DE4D2}" type="pres">
      <dgm:prSet presAssocID="{B3693E67-A347-457D-B919-B75C9A7F614E}" presName="linearFlow" presStyleCnt="0">
        <dgm:presLayoutVars>
          <dgm:dir/>
          <dgm:animLvl val="lvl"/>
          <dgm:resizeHandles val="exact"/>
        </dgm:presLayoutVars>
      </dgm:prSet>
      <dgm:spPr/>
      <dgm:t>
        <a:bodyPr/>
        <a:lstStyle/>
        <a:p>
          <a:endParaRPr lang="ru-RU"/>
        </a:p>
      </dgm:t>
    </dgm:pt>
    <dgm:pt modelId="{0D503855-15BE-4426-9BF3-E6E33A1F3644}" type="pres">
      <dgm:prSet presAssocID="{02BDE943-BC1C-47A5-9054-F1D14DDFE3DB}" presName="composite" presStyleCnt="0"/>
      <dgm:spPr/>
    </dgm:pt>
    <dgm:pt modelId="{C3B1925A-2DD3-45B7-B98D-C4617C5C5B0D}" type="pres">
      <dgm:prSet presAssocID="{02BDE943-BC1C-47A5-9054-F1D14DDFE3DB}" presName="parentText" presStyleLbl="alignNode1" presStyleIdx="0" presStyleCnt="1" custLinFactNeighborX="-7509" custLinFactNeighborY="0">
        <dgm:presLayoutVars>
          <dgm:chMax val="1"/>
          <dgm:bulletEnabled val="1"/>
        </dgm:presLayoutVars>
      </dgm:prSet>
      <dgm:spPr/>
      <dgm:t>
        <a:bodyPr/>
        <a:lstStyle/>
        <a:p>
          <a:endParaRPr lang="ru-RU"/>
        </a:p>
      </dgm:t>
    </dgm:pt>
    <dgm:pt modelId="{94D5E7D0-8D0D-4603-B0C5-D720A6489A47}" type="pres">
      <dgm:prSet presAssocID="{02BDE943-BC1C-47A5-9054-F1D14DDFE3DB}" presName="descendantText" presStyleLbl="alignAcc1" presStyleIdx="0" presStyleCnt="1">
        <dgm:presLayoutVars>
          <dgm:bulletEnabled val="1"/>
        </dgm:presLayoutVars>
      </dgm:prSet>
      <dgm:spPr/>
      <dgm:t>
        <a:bodyPr/>
        <a:lstStyle/>
        <a:p>
          <a:endParaRPr lang="ru-RU"/>
        </a:p>
      </dgm:t>
    </dgm:pt>
  </dgm:ptLst>
  <dgm:cxnLst>
    <dgm:cxn modelId="{85471A1B-F80B-490F-8111-594E9432A4C1}" type="presOf" srcId="{B3693E67-A347-457D-B919-B75C9A7F614E}" destId="{7B84AEA2-9D7F-4105-BEBE-E720711DE4D2}" srcOrd="0" destOrd="0" presId="urn:microsoft.com/office/officeart/2005/8/layout/chevron2"/>
    <dgm:cxn modelId="{1A3BCE09-F105-4851-AEC6-F4BAD4A19AB4}" srcId="{B3693E67-A347-457D-B919-B75C9A7F614E}" destId="{02BDE943-BC1C-47A5-9054-F1D14DDFE3DB}" srcOrd="0" destOrd="0" parTransId="{428F5ABD-377B-4F70-914E-28E6BFC098CE}" sibTransId="{D97D4348-524A-4BB8-9BF2-ED456A8032BE}"/>
    <dgm:cxn modelId="{5ACBCFCF-5F68-4DAC-91CF-487A4FCAD170}" srcId="{02BDE943-BC1C-47A5-9054-F1D14DDFE3DB}" destId="{E3318437-B067-4C74-8A3A-A4383A389CD8}" srcOrd="0" destOrd="0" parTransId="{369E6C01-2FE0-4A23-8DDD-9591E7255404}" sibTransId="{EF591BA9-0E61-4DCA-9F81-2AF3BA3165A6}"/>
    <dgm:cxn modelId="{A5E55B75-26EF-4A10-979A-BB5D797CD924}" type="presOf" srcId="{E3318437-B067-4C74-8A3A-A4383A389CD8}" destId="{94D5E7D0-8D0D-4603-B0C5-D720A6489A47}" srcOrd="0" destOrd="0" presId="urn:microsoft.com/office/officeart/2005/8/layout/chevron2"/>
    <dgm:cxn modelId="{428D77AF-99BC-4E27-B4E7-144AD2010333}" type="presOf" srcId="{02BDE943-BC1C-47A5-9054-F1D14DDFE3DB}" destId="{C3B1925A-2DD3-45B7-B98D-C4617C5C5B0D}" srcOrd="0" destOrd="0" presId="urn:microsoft.com/office/officeart/2005/8/layout/chevron2"/>
    <dgm:cxn modelId="{5377AE82-F3F3-4B20-B4F2-BE85217DD8B6}" type="presParOf" srcId="{7B84AEA2-9D7F-4105-BEBE-E720711DE4D2}" destId="{0D503855-15BE-4426-9BF3-E6E33A1F3644}" srcOrd="0" destOrd="0" presId="urn:microsoft.com/office/officeart/2005/8/layout/chevron2"/>
    <dgm:cxn modelId="{1EAEFD9D-A8D9-4956-8134-5978C7B63C9B}" type="presParOf" srcId="{0D503855-15BE-4426-9BF3-E6E33A1F3644}" destId="{C3B1925A-2DD3-45B7-B98D-C4617C5C5B0D}" srcOrd="0" destOrd="0" presId="urn:microsoft.com/office/officeart/2005/8/layout/chevron2"/>
    <dgm:cxn modelId="{C59E1C20-EEBF-4461-B1FE-65AB7814060D}" type="presParOf" srcId="{0D503855-15BE-4426-9BF3-E6E33A1F3644}" destId="{94D5E7D0-8D0D-4603-B0C5-D720A6489A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AB67D-6675-4D07-9165-CC5063839D0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2EF2525-5654-4164-944D-C5CFDD461004}">
      <dgm:prSet phldrT="[Текст]"/>
      <dgm:spPr/>
      <dgm:t>
        <a:bodyPr/>
        <a:lstStyle/>
        <a:p>
          <a:r>
            <a:rPr lang="ru-RU" dirty="0" smtClean="0">
              <a:solidFill>
                <a:schemeClr val="tx1"/>
              </a:solidFill>
            </a:rPr>
            <a:t>2</a:t>
          </a:r>
          <a:endParaRPr lang="ru-RU" dirty="0">
            <a:solidFill>
              <a:schemeClr val="tx1"/>
            </a:solidFill>
          </a:endParaRPr>
        </a:p>
      </dgm:t>
    </dgm:pt>
    <dgm:pt modelId="{A3142120-CD20-4C32-A9AA-C8E8389D7CA5}" type="parTrans" cxnId="{CFF77246-7E9F-419A-9D81-C88A7FDBCF2E}">
      <dgm:prSet/>
      <dgm:spPr/>
      <dgm:t>
        <a:bodyPr/>
        <a:lstStyle/>
        <a:p>
          <a:endParaRPr lang="ru-RU"/>
        </a:p>
      </dgm:t>
    </dgm:pt>
    <dgm:pt modelId="{B927840F-2FF0-4AE5-9953-BF9AAF0023C7}" type="sibTrans" cxnId="{CFF77246-7E9F-419A-9D81-C88A7FDBCF2E}">
      <dgm:prSet/>
      <dgm:spPr/>
      <dgm:t>
        <a:bodyPr/>
        <a:lstStyle/>
        <a:p>
          <a:endParaRPr lang="ru-RU"/>
        </a:p>
      </dgm:t>
    </dgm:pt>
    <dgm:pt modelId="{B3E214E5-3AFA-489D-86B9-8258C831EDF3}">
      <dgm:prSet phldrT="[Текст]"/>
      <dgm:spPr/>
      <dgm:t>
        <a:bodyPr/>
        <a:lstStyle/>
        <a:p>
          <a:r>
            <a:rPr lang="ru-RU" dirty="0" smtClean="0">
              <a:latin typeface="Times New Roman" pitchFamily="18" charset="0"/>
              <a:cs typeface="Times New Roman" pitchFamily="18" charset="0"/>
            </a:rPr>
            <a:t>Составление индивидуального плана НМО</a:t>
          </a:r>
          <a:endParaRPr lang="ru-RU" dirty="0"/>
        </a:p>
      </dgm:t>
    </dgm:pt>
    <dgm:pt modelId="{933D8282-5729-4385-8059-95E4475A3566}" type="parTrans" cxnId="{E295D96A-26DC-4D5D-B970-E74B61C9C78D}">
      <dgm:prSet/>
      <dgm:spPr/>
      <dgm:t>
        <a:bodyPr/>
        <a:lstStyle/>
        <a:p>
          <a:endParaRPr lang="ru-RU"/>
        </a:p>
      </dgm:t>
    </dgm:pt>
    <dgm:pt modelId="{705A9EE4-E58C-408B-8BCD-FAE6544A0931}" type="sibTrans" cxnId="{E295D96A-26DC-4D5D-B970-E74B61C9C78D}">
      <dgm:prSet/>
      <dgm:spPr/>
      <dgm:t>
        <a:bodyPr/>
        <a:lstStyle/>
        <a:p>
          <a:endParaRPr lang="ru-RU"/>
        </a:p>
      </dgm:t>
    </dgm:pt>
    <dgm:pt modelId="{D4EC413E-B4B4-40D5-8774-19E5FEC81B8A}" type="pres">
      <dgm:prSet presAssocID="{C50AB67D-6675-4D07-9165-CC5063839D04}" presName="linearFlow" presStyleCnt="0">
        <dgm:presLayoutVars>
          <dgm:dir/>
          <dgm:animLvl val="lvl"/>
          <dgm:resizeHandles val="exact"/>
        </dgm:presLayoutVars>
      </dgm:prSet>
      <dgm:spPr/>
      <dgm:t>
        <a:bodyPr/>
        <a:lstStyle/>
        <a:p>
          <a:endParaRPr lang="ru-RU"/>
        </a:p>
      </dgm:t>
    </dgm:pt>
    <dgm:pt modelId="{94FBE23B-3DBB-49CA-AF90-8450EE9D072A}" type="pres">
      <dgm:prSet presAssocID="{22EF2525-5654-4164-944D-C5CFDD461004}" presName="composite" presStyleCnt="0"/>
      <dgm:spPr/>
    </dgm:pt>
    <dgm:pt modelId="{4566FA3E-F847-4777-AF10-5A700CE92467}" type="pres">
      <dgm:prSet presAssocID="{22EF2525-5654-4164-944D-C5CFDD461004}" presName="parentText" presStyleLbl="alignNode1" presStyleIdx="0" presStyleCnt="1" custLinFactNeighborX="25" custLinFactNeighborY="706">
        <dgm:presLayoutVars>
          <dgm:chMax val="1"/>
          <dgm:bulletEnabled val="1"/>
        </dgm:presLayoutVars>
      </dgm:prSet>
      <dgm:spPr/>
      <dgm:t>
        <a:bodyPr/>
        <a:lstStyle/>
        <a:p>
          <a:endParaRPr lang="ru-RU"/>
        </a:p>
      </dgm:t>
    </dgm:pt>
    <dgm:pt modelId="{73894362-FDD8-46B8-8E20-793F0E980D1D}" type="pres">
      <dgm:prSet presAssocID="{22EF2525-5654-4164-944D-C5CFDD461004}" presName="descendantText" presStyleLbl="alignAcc1" presStyleIdx="0" presStyleCnt="1" custLinFactNeighborX="1158" custLinFactNeighborY="2051">
        <dgm:presLayoutVars>
          <dgm:bulletEnabled val="1"/>
        </dgm:presLayoutVars>
      </dgm:prSet>
      <dgm:spPr/>
      <dgm:t>
        <a:bodyPr/>
        <a:lstStyle/>
        <a:p>
          <a:endParaRPr lang="ru-RU"/>
        </a:p>
      </dgm:t>
    </dgm:pt>
  </dgm:ptLst>
  <dgm:cxnLst>
    <dgm:cxn modelId="{E295D96A-26DC-4D5D-B970-E74B61C9C78D}" srcId="{22EF2525-5654-4164-944D-C5CFDD461004}" destId="{B3E214E5-3AFA-489D-86B9-8258C831EDF3}" srcOrd="0" destOrd="0" parTransId="{933D8282-5729-4385-8059-95E4475A3566}" sibTransId="{705A9EE4-E58C-408B-8BCD-FAE6544A0931}"/>
    <dgm:cxn modelId="{CFF77246-7E9F-419A-9D81-C88A7FDBCF2E}" srcId="{C50AB67D-6675-4D07-9165-CC5063839D04}" destId="{22EF2525-5654-4164-944D-C5CFDD461004}" srcOrd="0" destOrd="0" parTransId="{A3142120-CD20-4C32-A9AA-C8E8389D7CA5}" sibTransId="{B927840F-2FF0-4AE5-9953-BF9AAF0023C7}"/>
    <dgm:cxn modelId="{F04EE7C9-8F01-42E5-9128-A74BF3E0ADBE}" type="presOf" srcId="{22EF2525-5654-4164-944D-C5CFDD461004}" destId="{4566FA3E-F847-4777-AF10-5A700CE92467}" srcOrd="0" destOrd="0" presId="urn:microsoft.com/office/officeart/2005/8/layout/chevron2"/>
    <dgm:cxn modelId="{313F6449-1BD2-4092-8F4A-8B1553D7B6FC}" type="presOf" srcId="{C50AB67D-6675-4D07-9165-CC5063839D04}" destId="{D4EC413E-B4B4-40D5-8774-19E5FEC81B8A}" srcOrd="0" destOrd="0" presId="urn:microsoft.com/office/officeart/2005/8/layout/chevron2"/>
    <dgm:cxn modelId="{3207A25A-830E-486C-B4A2-72C7EDE4FC3C}" type="presOf" srcId="{B3E214E5-3AFA-489D-86B9-8258C831EDF3}" destId="{73894362-FDD8-46B8-8E20-793F0E980D1D}" srcOrd="0" destOrd="0" presId="urn:microsoft.com/office/officeart/2005/8/layout/chevron2"/>
    <dgm:cxn modelId="{D0E71E50-F380-4340-A275-3774CA142872}" type="presParOf" srcId="{D4EC413E-B4B4-40D5-8774-19E5FEC81B8A}" destId="{94FBE23B-3DBB-49CA-AF90-8450EE9D072A}" srcOrd="0" destOrd="0" presId="urn:microsoft.com/office/officeart/2005/8/layout/chevron2"/>
    <dgm:cxn modelId="{EA630944-CF96-4346-9184-1F287485479E}" type="presParOf" srcId="{94FBE23B-3DBB-49CA-AF90-8450EE9D072A}" destId="{4566FA3E-F847-4777-AF10-5A700CE92467}" srcOrd="0" destOrd="0" presId="urn:microsoft.com/office/officeart/2005/8/layout/chevron2"/>
    <dgm:cxn modelId="{B8DA9690-25C5-47AA-86C7-E8A9E88FA523}" type="presParOf" srcId="{94FBE23B-3DBB-49CA-AF90-8450EE9D072A}" destId="{73894362-FDD8-46B8-8E20-793F0E980D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0FEA00-D41A-4439-8FC6-0E16DC49D2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F4F30E8-7710-4C81-AB68-AC3C228C1169}">
      <dgm:prSet phldrT="[Текст]"/>
      <dgm:spPr/>
      <dgm:t>
        <a:bodyPr/>
        <a:lstStyle/>
        <a:p>
          <a:r>
            <a:rPr lang="ru-RU" dirty="0" smtClean="0">
              <a:solidFill>
                <a:schemeClr val="tx1"/>
              </a:solidFill>
            </a:rPr>
            <a:t>3</a:t>
          </a:r>
          <a:endParaRPr lang="ru-RU" dirty="0">
            <a:solidFill>
              <a:schemeClr val="tx1"/>
            </a:solidFill>
          </a:endParaRPr>
        </a:p>
      </dgm:t>
    </dgm:pt>
    <dgm:pt modelId="{D973F669-0C96-409D-82FB-46604EE96117}" type="parTrans" cxnId="{424A5C0F-FB34-4D01-883C-49E19FEBB5FB}">
      <dgm:prSet/>
      <dgm:spPr/>
      <dgm:t>
        <a:bodyPr/>
        <a:lstStyle/>
        <a:p>
          <a:endParaRPr lang="ru-RU"/>
        </a:p>
      </dgm:t>
    </dgm:pt>
    <dgm:pt modelId="{F5A4C6CF-A3A5-4B7C-8F1C-3EBD91887ECD}" type="sibTrans" cxnId="{424A5C0F-FB34-4D01-883C-49E19FEBB5FB}">
      <dgm:prSet/>
      <dgm:spPr/>
      <dgm:t>
        <a:bodyPr/>
        <a:lstStyle/>
        <a:p>
          <a:endParaRPr lang="ru-RU"/>
        </a:p>
      </dgm:t>
    </dgm:pt>
    <dgm:pt modelId="{211D061E-B3B3-4E9B-BA15-52FF0D3487E3}">
      <dgm:prSet/>
      <dgm:spPr/>
      <dgm:t>
        <a:bodyPr/>
        <a:lstStyle/>
        <a:p>
          <a:r>
            <a:rPr lang="ru-RU" dirty="0" smtClean="0">
              <a:latin typeface="Times New Roman" pitchFamily="18" charset="0"/>
              <a:cs typeface="Times New Roman" pitchFamily="18" charset="0"/>
            </a:rPr>
            <a:t>Прохождение тематического усовершенствования </a:t>
          </a:r>
          <a:endParaRPr lang="ru-RU" dirty="0"/>
        </a:p>
      </dgm:t>
    </dgm:pt>
    <dgm:pt modelId="{59E020E2-805D-43C4-AA07-D85823356D91}" type="parTrans" cxnId="{090338F6-4AB9-49CD-B00A-504EE293AD71}">
      <dgm:prSet/>
      <dgm:spPr/>
      <dgm:t>
        <a:bodyPr/>
        <a:lstStyle/>
        <a:p>
          <a:endParaRPr lang="ru-RU"/>
        </a:p>
      </dgm:t>
    </dgm:pt>
    <dgm:pt modelId="{219E9F78-191F-479F-9784-A97DA5CB2EB5}" type="sibTrans" cxnId="{090338F6-4AB9-49CD-B00A-504EE293AD71}">
      <dgm:prSet/>
      <dgm:spPr/>
      <dgm:t>
        <a:bodyPr/>
        <a:lstStyle/>
        <a:p>
          <a:endParaRPr lang="ru-RU"/>
        </a:p>
      </dgm:t>
    </dgm:pt>
    <dgm:pt modelId="{34FF2D19-7441-4EDA-BF05-4E70461A5FFB}" type="pres">
      <dgm:prSet presAssocID="{5A0FEA00-D41A-4439-8FC6-0E16DC49D2E3}" presName="linearFlow" presStyleCnt="0">
        <dgm:presLayoutVars>
          <dgm:dir/>
          <dgm:animLvl val="lvl"/>
          <dgm:resizeHandles val="exact"/>
        </dgm:presLayoutVars>
      </dgm:prSet>
      <dgm:spPr/>
      <dgm:t>
        <a:bodyPr/>
        <a:lstStyle/>
        <a:p>
          <a:endParaRPr lang="ru-RU"/>
        </a:p>
      </dgm:t>
    </dgm:pt>
    <dgm:pt modelId="{BC61D860-0AC9-41ED-9DB8-101C225E5CDB}" type="pres">
      <dgm:prSet presAssocID="{0F4F30E8-7710-4C81-AB68-AC3C228C1169}" presName="composite" presStyleCnt="0"/>
      <dgm:spPr/>
    </dgm:pt>
    <dgm:pt modelId="{0208E9A4-F654-45B7-BBA4-C130A327CC0A}" type="pres">
      <dgm:prSet presAssocID="{0F4F30E8-7710-4C81-AB68-AC3C228C1169}" presName="parentText" presStyleLbl="alignNode1" presStyleIdx="0" presStyleCnt="1">
        <dgm:presLayoutVars>
          <dgm:chMax val="1"/>
          <dgm:bulletEnabled val="1"/>
        </dgm:presLayoutVars>
      </dgm:prSet>
      <dgm:spPr/>
      <dgm:t>
        <a:bodyPr/>
        <a:lstStyle/>
        <a:p>
          <a:endParaRPr lang="ru-RU"/>
        </a:p>
      </dgm:t>
    </dgm:pt>
    <dgm:pt modelId="{5BF0F902-0209-4344-9589-EAA2D078B426}" type="pres">
      <dgm:prSet presAssocID="{0F4F30E8-7710-4C81-AB68-AC3C228C1169}" presName="descendantText" presStyleLbl="alignAcc1" presStyleIdx="0" presStyleCnt="1">
        <dgm:presLayoutVars>
          <dgm:bulletEnabled val="1"/>
        </dgm:presLayoutVars>
      </dgm:prSet>
      <dgm:spPr/>
      <dgm:t>
        <a:bodyPr/>
        <a:lstStyle/>
        <a:p>
          <a:endParaRPr lang="ru-RU"/>
        </a:p>
      </dgm:t>
    </dgm:pt>
  </dgm:ptLst>
  <dgm:cxnLst>
    <dgm:cxn modelId="{424A5C0F-FB34-4D01-883C-49E19FEBB5FB}" srcId="{5A0FEA00-D41A-4439-8FC6-0E16DC49D2E3}" destId="{0F4F30E8-7710-4C81-AB68-AC3C228C1169}" srcOrd="0" destOrd="0" parTransId="{D973F669-0C96-409D-82FB-46604EE96117}" sibTransId="{F5A4C6CF-A3A5-4B7C-8F1C-3EBD91887ECD}"/>
    <dgm:cxn modelId="{090338F6-4AB9-49CD-B00A-504EE293AD71}" srcId="{0F4F30E8-7710-4C81-AB68-AC3C228C1169}" destId="{211D061E-B3B3-4E9B-BA15-52FF0D3487E3}" srcOrd="0" destOrd="0" parTransId="{59E020E2-805D-43C4-AA07-D85823356D91}" sibTransId="{219E9F78-191F-479F-9784-A97DA5CB2EB5}"/>
    <dgm:cxn modelId="{B2899774-3A97-4856-8419-B106DA9DA94B}" type="presOf" srcId="{0F4F30E8-7710-4C81-AB68-AC3C228C1169}" destId="{0208E9A4-F654-45B7-BBA4-C130A327CC0A}" srcOrd="0" destOrd="0" presId="urn:microsoft.com/office/officeart/2005/8/layout/chevron2"/>
    <dgm:cxn modelId="{95818C0B-99F0-4D08-9A42-89CEC1695518}" type="presOf" srcId="{211D061E-B3B3-4E9B-BA15-52FF0D3487E3}" destId="{5BF0F902-0209-4344-9589-EAA2D078B426}" srcOrd="0" destOrd="0" presId="urn:microsoft.com/office/officeart/2005/8/layout/chevron2"/>
    <dgm:cxn modelId="{01A6A412-8DA7-472C-8C7A-9744D4A5AA09}" type="presOf" srcId="{5A0FEA00-D41A-4439-8FC6-0E16DC49D2E3}" destId="{34FF2D19-7441-4EDA-BF05-4E70461A5FFB}" srcOrd="0" destOrd="0" presId="urn:microsoft.com/office/officeart/2005/8/layout/chevron2"/>
    <dgm:cxn modelId="{EFF3D843-3CAC-452A-ACE3-C3E266249856}" type="presParOf" srcId="{34FF2D19-7441-4EDA-BF05-4E70461A5FFB}" destId="{BC61D860-0AC9-41ED-9DB8-101C225E5CDB}" srcOrd="0" destOrd="0" presId="urn:microsoft.com/office/officeart/2005/8/layout/chevron2"/>
    <dgm:cxn modelId="{26E46218-7A60-4F97-80B6-AA11F7CF3E3A}" type="presParOf" srcId="{BC61D860-0AC9-41ED-9DB8-101C225E5CDB}" destId="{0208E9A4-F654-45B7-BBA4-C130A327CC0A}" srcOrd="0" destOrd="0" presId="urn:microsoft.com/office/officeart/2005/8/layout/chevron2"/>
    <dgm:cxn modelId="{F44EA6AF-9510-4E9C-97D6-9F486EA218D4}" type="presParOf" srcId="{BC61D860-0AC9-41ED-9DB8-101C225E5CDB}" destId="{5BF0F902-0209-4344-9589-EAA2D078B4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FA94F-7909-4166-A9AF-E926A7BE2B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CE13950-1610-4A4B-9FE7-3BB7B36E8F22}">
      <dgm:prSet phldrT="[Текст]"/>
      <dgm:spPr/>
      <dgm:t>
        <a:bodyPr/>
        <a:lstStyle/>
        <a:p>
          <a:r>
            <a:rPr lang="ru-RU" dirty="0" smtClean="0">
              <a:solidFill>
                <a:schemeClr val="tx1"/>
              </a:solidFill>
            </a:rPr>
            <a:t>4</a:t>
          </a:r>
          <a:endParaRPr lang="ru-RU" dirty="0">
            <a:solidFill>
              <a:schemeClr val="tx1"/>
            </a:solidFill>
          </a:endParaRPr>
        </a:p>
      </dgm:t>
    </dgm:pt>
    <dgm:pt modelId="{C7CC02AE-DA71-495F-A8C0-14C371C53EEA}" type="parTrans" cxnId="{6BABE4A0-FA49-4F7A-AF18-2B65A4645892}">
      <dgm:prSet/>
      <dgm:spPr/>
      <dgm:t>
        <a:bodyPr/>
        <a:lstStyle/>
        <a:p>
          <a:endParaRPr lang="ru-RU"/>
        </a:p>
      </dgm:t>
    </dgm:pt>
    <dgm:pt modelId="{0F278141-37BB-431F-B837-F3BF4F7D3F9F}" type="sibTrans" cxnId="{6BABE4A0-FA49-4F7A-AF18-2B65A4645892}">
      <dgm:prSet/>
      <dgm:spPr/>
      <dgm:t>
        <a:bodyPr/>
        <a:lstStyle/>
        <a:p>
          <a:endParaRPr lang="ru-RU"/>
        </a:p>
      </dgm:t>
    </dgm:pt>
    <dgm:pt modelId="{B5F1C702-A4AD-4A7B-A993-6E5BAB3BF711}">
      <dgm:prSet phldrT="[Текст]"/>
      <dgm:spPr/>
      <dgm:t>
        <a:bodyPr/>
        <a:lstStyle/>
        <a:p>
          <a:r>
            <a:rPr lang="ru-RU" dirty="0" smtClean="0">
              <a:latin typeface="Times New Roman" pitchFamily="18" charset="0"/>
              <a:cs typeface="Times New Roman" pitchFamily="18" charset="0"/>
            </a:rPr>
            <a:t>Проведение практической части НМО</a:t>
          </a:r>
          <a:endParaRPr lang="ru-RU" dirty="0"/>
        </a:p>
      </dgm:t>
    </dgm:pt>
    <dgm:pt modelId="{8B32E76B-DB45-46BB-BB9E-940F42A63059}" type="parTrans" cxnId="{1B2A7658-1B6F-4914-AEDF-1440E80ECF75}">
      <dgm:prSet/>
      <dgm:spPr/>
      <dgm:t>
        <a:bodyPr/>
        <a:lstStyle/>
        <a:p>
          <a:endParaRPr lang="ru-RU"/>
        </a:p>
      </dgm:t>
    </dgm:pt>
    <dgm:pt modelId="{E824678F-EDA8-43E6-BC48-6ADC17BA78DF}" type="sibTrans" cxnId="{1B2A7658-1B6F-4914-AEDF-1440E80ECF75}">
      <dgm:prSet/>
      <dgm:spPr/>
      <dgm:t>
        <a:bodyPr/>
        <a:lstStyle/>
        <a:p>
          <a:endParaRPr lang="ru-RU"/>
        </a:p>
      </dgm:t>
    </dgm:pt>
    <dgm:pt modelId="{57E7193F-AD3C-4086-9B80-06991ACB0D4C}" type="pres">
      <dgm:prSet presAssocID="{474FA94F-7909-4166-A9AF-E926A7BE2BC9}" presName="linearFlow" presStyleCnt="0">
        <dgm:presLayoutVars>
          <dgm:dir/>
          <dgm:animLvl val="lvl"/>
          <dgm:resizeHandles val="exact"/>
        </dgm:presLayoutVars>
      </dgm:prSet>
      <dgm:spPr/>
      <dgm:t>
        <a:bodyPr/>
        <a:lstStyle/>
        <a:p>
          <a:endParaRPr lang="ru-RU"/>
        </a:p>
      </dgm:t>
    </dgm:pt>
    <dgm:pt modelId="{79A56C5A-C4B5-4D47-8B78-FC5F7D06FAD9}" type="pres">
      <dgm:prSet presAssocID="{FCE13950-1610-4A4B-9FE7-3BB7B36E8F22}" presName="composite" presStyleCnt="0"/>
      <dgm:spPr/>
    </dgm:pt>
    <dgm:pt modelId="{5FE24DA7-A114-45DC-A135-DA5EBA3D81BA}" type="pres">
      <dgm:prSet presAssocID="{FCE13950-1610-4A4B-9FE7-3BB7B36E8F22}" presName="parentText" presStyleLbl="alignNode1" presStyleIdx="0" presStyleCnt="1">
        <dgm:presLayoutVars>
          <dgm:chMax val="1"/>
          <dgm:bulletEnabled val="1"/>
        </dgm:presLayoutVars>
      </dgm:prSet>
      <dgm:spPr/>
      <dgm:t>
        <a:bodyPr/>
        <a:lstStyle/>
        <a:p>
          <a:endParaRPr lang="ru-RU"/>
        </a:p>
      </dgm:t>
    </dgm:pt>
    <dgm:pt modelId="{9FD3DEE3-6EDD-4CF8-98AB-D616FA9F95FE}" type="pres">
      <dgm:prSet presAssocID="{FCE13950-1610-4A4B-9FE7-3BB7B36E8F22}" presName="descendantText" presStyleLbl="alignAcc1" presStyleIdx="0" presStyleCnt="1">
        <dgm:presLayoutVars>
          <dgm:bulletEnabled val="1"/>
        </dgm:presLayoutVars>
      </dgm:prSet>
      <dgm:spPr/>
      <dgm:t>
        <a:bodyPr/>
        <a:lstStyle/>
        <a:p>
          <a:endParaRPr lang="ru-RU"/>
        </a:p>
      </dgm:t>
    </dgm:pt>
  </dgm:ptLst>
  <dgm:cxnLst>
    <dgm:cxn modelId="{6BABE4A0-FA49-4F7A-AF18-2B65A4645892}" srcId="{474FA94F-7909-4166-A9AF-E926A7BE2BC9}" destId="{FCE13950-1610-4A4B-9FE7-3BB7B36E8F22}" srcOrd="0" destOrd="0" parTransId="{C7CC02AE-DA71-495F-A8C0-14C371C53EEA}" sibTransId="{0F278141-37BB-431F-B837-F3BF4F7D3F9F}"/>
    <dgm:cxn modelId="{D9EE5642-C6A5-45D2-8FBD-2B0936244499}" type="presOf" srcId="{FCE13950-1610-4A4B-9FE7-3BB7B36E8F22}" destId="{5FE24DA7-A114-45DC-A135-DA5EBA3D81BA}" srcOrd="0" destOrd="0" presId="urn:microsoft.com/office/officeart/2005/8/layout/chevron2"/>
    <dgm:cxn modelId="{28559A4B-390F-423D-BF7D-AC13D28E920F}" type="presOf" srcId="{B5F1C702-A4AD-4A7B-A993-6E5BAB3BF711}" destId="{9FD3DEE3-6EDD-4CF8-98AB-D616FA9F95FE}" srcOrd="0" destOrd="0" presId="urn:microsoft.com/office/officeart/2005/8/layout/chevron2"/>
    <dgm:cxn modelId="{4D347F3B-50FD-406D-8310-6269B636DDB3}" type="presOf" srcId="{474FA94F-7909-4166-A9AF-E926A7BE2BC9}" destId="{57E7193F-AD3C-4086-9B80-06991ACB0D4C}" srcOrd="0" destOrd="0" presId="urn:microsoft.com/office/officeart/2005/8/layout/chevron2"/>
    <dgm:cxn modelId="{1B2A7658-1B6F-4914-AEDF-1440E80ECF75}" srcId="{FCE13950-1610-4A4B-9FE7-3BB7B36E8F22}" destId="{B5F1C702-A4AD-4A7B-A993-6E5BAB3BF711}" srcOrd="0" destOrd="0" parTransId="{8B32E76B-DB45-46BB-BB9E-940F42A63059}" sibTransId="{E824678F-EDA8-43E6-BC48-6ADC17BA78DF}"/>
    <dgm:cxn modelId="{576D2C1F-7CC5-4356-98E9-87A2D98E33ED}" type="presParOf" srcId="{57E7193F-AD3C-4086-9B80-06991ACB0D4C}" destId="{79A56C5A-C4B5-4D47-8B78-FC5F7D06FAD9}" srcOrd="0" destOrd="0" presId="urn:microsoft.com/office/officeart/2005/8/layout/chevron2"/>
    <dgm:cxn modelId="{C3595858-1B1D-4868-AA13-2571E8CE12C9}" type="presParOf" srcId="{79A56C5A-C4B5-4D47-8B78-FC5F7D06FAD9}" destId="{5FE24DA7-A114-45DC-A135-DA5EBA3D81BA}" srcOrd="0" destOrd="0" presId="urn:microsoft.com/office/officeart/2005/8/layout/chevron2"/>
    <dgm:cxn modelId="{A5444493-A2FC-4512-8429-408A34756B47}" type="presParOf" srcId="{79A56C5A-C4B5-4D47-8B78-FC5F7D06FAD9}" destId="{9FD3DEE3-6EDD-4CF8-98AB-D616FA9F95F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91AD5B-B396-49AE-8141-74F3E512AD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511B95E-A076-465B-86FD-C6DA159C7D18}">
      <dgm:prSet phldrT="[Текст]"/>
      <dgm:spPr/>
      <dgm:t>
        <a:bodyPr/>
        <a:lstStyle/>
        <a:p>
          <a:r>
            <a:rPr lang="ru-RU" dirty="0" smtClean="0">
              <a:solidFill>
                <a:schemeClr val="tx1"/>
              </a:solidFill>
            </a:rPr>
            <a:t>5</a:t>
          </a:r>
          <a:endParaRPr lang="ru-RU" dirty="0">
            <a:solidFill>
              <a:schemeClr val="tx1"/>
            </a:solidFill>
          </a:endParaRPr>
        </a:p>
      </dgm:t>
    </dgm:pt>
    <dgm:pt modelId="{7842ED3B-3D5C-4566-BFF3-39E0AF99509E}" type="parTrans" cxnId="{41797D3A-3F64-4837-9BE3-2EFB11852BE8}">
      <dgm:prSet/>
      <dgm:spPr/>
      <dgm:t>
        <a:bodyPr/>
        <a:lstStyle/>
        <a:p>
          <a:endParaRPr lang="ru-RU"/>
        </a:p>
      </dgm:t>
    </dgm:pt>
    <dgm:pt modelId="{4FF793A1-32F7-44F9-A4F7-6EDA2775F0E3}" type="sibTrans" cxnId="{41797D3A-3F64-4837-9BE3-2EFB11852BE8}">
      <dgm:prSet/>
      <dgm:spPr/>
      <dgm:t>
        <a:bodyPr/>
        <a:lstStyle/>
        <a:p>
          <a:endParaRPr lang="ru-RU"/>
        </a:p>
      </dgm:t>
    </dgm:pt>
    <dgm:pt modelId="{D1331915-5C9B-4D95-AFFE-6452650AB820}">
      <dgm:prSet/>
      <dgm:spPr/>
      <dgm:t>
        <a:bodyPr/>
        <a:lstStyle/>
        <a:p>
          <a:r>
            <a:rPr lang="ru-RU" dirty="0" smtClean="0">
              <a:latin typeface="Times New Roman" pitchFamily="18" charset="0"/>
              <a:cs typeface="Times New Roman" pitchFamily="18" charset="0"/>
            </a:rPr>
            <a:t>Рубежный контроль навыков и умений</a:t>
          </a:r>
          <a:endParaRPr lang="ru-RU" dirty="0"/>
        </a:p>
      </dgm:t>
    </dgm:pt>
    <dgm:pt modelId="{DB8B7189-D8E0-4E7E-8534-00833C109835}" type="parTrans" cxnId="{4F8369C1-4ADD-48BF-869B-C0EC2028C027}">
      <dgm:prSet/>
      <dgm:spPr/>
      <dgm:t>
        <a:bodyPr/>
        <a:lstStyle/>
        <a:p>
          <a:endParaRPr lang="ru-RU"/>
        </a:p>
      </dgm:t>
    </dgm:pt>
    <dgm:pt modelId="{8D0D5992-BB16-4C21-9E48-0EB9D3679E33}" type="sibTrans" cxnId="{4F8369C1-4ADD-48BF-869B-C0EC2028C027}">
      <dgm:prSet/>
      <dgm:spPr/>
      <dgm:t>
        <a:bodyPr/>
        <a:lstStyle/>
        <a:p>
          <a:endParaRPr lang="ru-RU"/>
        </a:p>
      </dgm:t>
    </dgm:pt>
    <dgm:pt modelId="{B490BF04-AB3F-462F-A050-6D0229500506}" type="pres">
      <dgm:prSet presAssocID="{8291AD5B-B396-49AE-8141-74F3E512ADE7}" presName="linearFlow" presStyleCnt="0">
        <dgm:presLayoutVars>
          <dgm:dir/>
          <dgm:animLvl val="lvl"/>
          <dgm:resizeHandles val="exact"/>
        </dgm:presLayoutVars>
      </dgm:prSet>
      <dgm:spPr/>
      <dgm:t>
        <a:bodyPr/>
        <a:lstStyle/>
        <a:p>
          <a:endParaRPr lang="ru-RU"/>
        </a:p>
      </dgm:t>
    </dgm:pt>
    <dgm:pt modelId="{80670CC5-0504-4D38-B66A-30D0BD77084E}" type="pres">
      <dgm:prSet presAssocID="{0511B95E-A076-465B-86FD-C6DA159C7D18}" presName="composite" presStyleCnt="0"/>
      <dgm:spPr/>
    </dgm:pt>
    <dgm:pt modelId="{461BE090-3AAD-44D2-AE67-68D04BA1247F}" type="pres">
      <dgm:prSet presAssocID="{0511B95E-A076-465B-86FD-C6DA159C7D18}" presName="parentText" presStyleLbl="alignNode1" presStyleIdx="0" presStyleCnt="1" custLinFactNeighborX="-4936" custLinFactNeighborY="388">
        <dgm:presLayoutVars>
          <dgm:chMax val="1"/>
          <dgm:bulletEnabled val="1"/>
        </dgm:presLayoutVars>
      </dgm:prSet>
      <dgm:spPr/>
      <dgm:t>
        <a:bodyPr/>
        <a:lstStyle/>
        <a:p>
          <a:endParaRPr lang="ru-RU"/>
        </a:p>
      </dgm:t>
    </dgm:pt>
    <dgm:pt modelId="{2F159B2E-85E0-477B-A3E6-8DDBDF4E6D1A}" type="pres">
      <dgm:prSet presAssocID="{0511B95E-A076-465B-86FD-C6DA159C7D18}" presName="descendantText" presStyleLbl="alignAcc1" presStyleIdx="0" presStyleCnt="1">
        <dgm:presLayoutVars>
          <dgm:bulletEnabled val="1"/>
        </dgm:presLayoutVars>
      </dgm:prSet>
      <dgm:spPr/>
      <dgm:t>
        <a:bodyPr/>
        <a:lstStyle/>
        <a:p>
          <a:endParaRPr lang="ru-RU"/>
        </a:p>
      </dgm:t>
    </dgm:pt>
  </dgm:ptLst>
  <dgm:cxnLst>
    <dgm:cxn modelId="{4F8369C1-4ADD-48BF-869B-C0EC2028C027}" srcId="{0511B95E-A076-465B-86FD-C6DA159C7D18}" destId="{D1331915-5C9B-4D95-AFFE-6452650AB820}" srcOrd="0" destOrd="0" parTransId="{DB8B7189-D8E0-4E7E-8534-00833C109835}" sibTransId="{8D0D5992-BB16-4C21-9E48-0EB9D3679E33}"/>
    <dgm:cxn modelId="{8CD0D594-C5A1-4D3A-8E3A-21F6BB5B86DA}" type="presOf" srcId="{D1331915-5C9B-4D95-AFFE-6452650AB820}" destId="{2F159B2E-85E0-477B-A3E6-8DDBDF4E6D1A}" srcOrd="0" destOrd="0" presId="urn:microsoft.com/office/officeart/2005/8/layout/chevron2"/>
    <dgm:cxn modelId="{F3E8EDD9-89EA-4E18-882E-6C9DEC2B1D56}" type="presOf" srcId="{0511B95E-A076-465B-86FD-C6DA159C7D18}" destId="{461BE090-3AAD-44D2-AE67-68D04BA1247F}" srcOrd="0" destOrd="0" presId="urn:microsoft.com/office/officeart/2005/8/layout/chevron2"/>
    <dgm:cxn modelId="{41797D3A-3F64-4837-9BE3-2EFB11852BE8}" srcId="{8291AD5B-B396-49AE-8141-74F3E512ADE7}" destId="{0511B95E-A076-465B-86FD-C6DA159C7D18}" srcOrd="0" destOrd="0" parTransId="{7842ED3B-3D5C-4566-BFF3-39E0AF99509E}" sibTransId="{4FF793A1-32F7-44F9-A4F7-6EDA2775F0E3}"/>
    <dgm:cxn modelId="{D6A6B8E3-94AC-44F5-BF7B-8DB0EA04365A}" type="presOf" srcId="{8291AD5B-B396-49AE-8141-74F3E512ADE7}" destId="{B490BF04-AB3F-462F-A050-6D0229500506}" srcOrd="0" destOrd="0" presId="urn:microsoft.com/office/officeart/2005/8/layout/chevron2"/>
    <dgm:cxn modelId="{9B0B55D1-0595-426A-8A35-C1389B8F22BB}" type="presParOf" srcId="{B490BF04-AB3F-462F-A050-6D0229500506}" destId="{80670CC5-0504-4D38-B66A-30D0BD77084E}" srcOrd="0" destOrd="0" presId="urn:microsoft.com/office/officeart/2005/8/layout/chevron2"/>
    <dgm:cxn modelId="{11374A6F-50C3-49C6-A027-E2B540108B8B}" type="presParOf" srcId="{80670CC5-0504-4D38-B66A-30D0BD77084E}" destId="{461BE090-3AAD-44D2-AE67-68D04BA1247F}" srcOrd="0" destOrd="0" presId="urn:microsoft.com/office/officeart/2005/8/layout/chevron2"/>
    <dgm:cxn modelId="{28A24140-FCF9-445C-B8F8-5DBAE00D7459}" type="presParOf" srcId="{80670CC5-0504-4D38-B66A-30D0BD77084E}" destId="{2F159B2E-85E0-477B-A3E6-8DDBDF4E6D1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91AD5B-B396-49AE-8141-74F3E512AD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511B95E-A076-465B-86FD-C6DA159C7D18}">
      <dgm:prSet phldrT="[Текст]"/>
      <dgm:spPr/>
      <dgm:t>
        <a:bodyPr/>
        <a:lstStyle/>
        <a:p>
          <a:r>
            <a:rPr lang="ru-RU" dirty="0" smtClean="0">
              <a:solidFill>
                <a:schemeClr val="tx1"/>
              </a:solidFill>
            </a:rPr>
            <a:t>5</a:t>
          </a:r>
          <a:endParaRPr lang="ru-RU" dirty="0">
            <a:solidFill>
              <a:schemeClr val="tx1"/>
            </a:solidFill>
          </a:endParaRPr>
        </a:p>
      </dgm:t>
    </dgm:pt>
    <dgm:pt modelId="{7842ED3B-3D5C-4566-BFF3-39E0AF99509E}" type="parTrans" cxnId="{41797D3A-3F64-4837-9BE3-2EFB11852BE8}">
      <dgm:prSet/>
      <dgm:spPr/>
      <dgm:t>
        <a:bodyPr/>
        <a:lstStyle/>
        <a:p>
          <a:endParaRPr lang="ru-RU"/>
        </a:p>
      </dgm:t>
    </dgm:pt>
    <dgm:pt modelId="{4FF793A1-32F7-44F9-A4F7-6EDA2775F0E3}" type="sibTrans" cxnId="{41797D3A-3F64-4837-9BE3-2EFB11852BE8}">
      <dgm:prSet/>
      <dgm:spPr/>
      <dgm:t>
        <a:bodyPr/>
        <a:lstStyle/>
        <a:p>
          <a:endParaRPr lang="ru-RU"/>
        </a:p>
      </dgm:t>
    </dgm:pt>
    <dgm:pt modelId="{D1331915-5C9B-4D95-AFFE-6452650AB820}">
      <dgm:prSet/>
      <dgm:spPr/>
      <dgm:t>
        <a:bodyPr/>
        <a:lstStyle/>
        <a:p>
          <a:r>
            <a:rPr lang="ru-RU" dirty="0" smtClean="0">
              <a:latin typeface="Times New Roman" pitchFamily="18" charset="0"/>
              <a:cs typeface="Times New Roman" pitchFamily="18" charset="0"/>
            </a:rPr>
            <a:t>Итоговый  контроль навыков и умений</a:t>
          </a:r>
          <a:endParaRPr lang="ru-RU" dirty="0"/>
        </a:p>
      </dgm:t>
    </dgm:pt>
    <dgm:pt modelId="{DB8B7189-D8E0-4E7E-8534-00833C109835}" type="parTrans" cxnId="{4F8369C1-4ADD-48BF-869B-C0EC2028C027}">
      <dgm:prSet/>
      <dgm:spPr/>
      <dgm:t>
        <a:bodyPr/>
        <a:lstStyle/>
        <a:p>
          <a:endParaRPr lang="ru-RU"/>
        </a:p>
      </dgm:t>
    </dgm:pt>
    <dgm:pt modelId="{8D0D5992-BB16-4C21-9E48-0EB9D3679E33}" type="sibTrans" cxnId="{4F8369C1-4ADD-48BF-869B-C0EC2028C027}">
      <dgm:prSet/>
      <dgm:spPr/>
      <dgm:t>
        <a:bodyPr/>
        <a:lstStyle/>
        <a:p>
          <a:endParaRPr lang="ru-RU"/>
        </a:p>
      </dgm:t>
    </dgm:pt>
    <dgm:pt modelId="{B490BF04-AB3F-462F-A050-6D0229500506}" type="pres">
      <dgm:prSet presAssocID="{8291AD5B-B396-49AE-8141-74F3E512ADE7}" presName="linearFlow" presStyleCnt="0">
        <dgm:presLayoutVars>
          <dgm:dir/>
          <dgm:animLvl val="lvl"/>
          <dgm:resizeHandles val="exact"/>
        </dgm:presLayoutVars>
      </dgm:prSet>
      <dgm:spPr/>
      <dgm:t>
        <a:bodyPr/>
        <a:lstStyle/>
        <a:p>
          <a:endParaRPr lang="ru-RU"/>
        </a:p>
      </dgm:t>
    </dgm:pt>
    <dgm:pt modelId="{80670CC5-0504-4D38-B66A-30D0BD77084E}" type="pres">
      <dgm:prSet presAssocID="{0511B95E-A076-465B-86FD-C6DA159C7D18}" presName="composite" presStyleCnt="0"/>
      <dgm:spPr/>
    </dgm:pt>
    <dgm:pt modelId="{461BE090-3AAD-44D2-AE67-68D04BA1247F}" type="pres">
      <dgm:prSet presAssocID="{0511B95E-A076-465B-86FD-C6DA159C7D18}" presName="parentText" presStyleLbl="alignNode1" presStyleIdx="0" presStyleCnt="1" custLinFactNeighborX="-4936" custLinFactNeighborY="388">
        <dgm:presLayoutVars>
          <dgm:chMax val="1"/>
          <dgm:bulletEnabled val="1"/>
        </dgm:presLayoutVars>
      </dgm:prSet>
      <dgm:spPr/>
      <dgm:t>
        <a:bodyPr/>
        <a:lstStyle/>
        <a:p>
          <a:endParaRPr lang="ru-RU"/>
        </a:p>
      </dgm:t>
    </dgm:pt>
    <dgm:pt modelId="{2F159B2E-85E0-477B-A3E6-8DDBDF4E6D1A}" type="pres">
      <dgm:prSet presAssocID="{0511B95E-A076-465B-86FD-C6DA159C7D18}" presName="descendantText" presStyleLbl="alignAcc1" presStyleIdx="0" presStyleCnt="1">
        <dgm:presLayoutVars>
          <dgm:bulletEnabled val="1"/>
        </dgm:presLayoutVars>
      </dgm:prSet>
      <dgm:spPr/>
      <dgm:t>
        <a:bodyPr/>
        <a:lstStyle/>
        <a:p>
          <a:endParaRPr lang="ru-RU"/>
        </a:p>
      </dgm:t>
    </dgm:pt>
  </dgm:ptLst>
  <dgm:cxnLst>
    <dgm:cxn modelId="{4F8369C1-4ADD-48BF-869B-C0EC2028C027}" srcId="{0511B95E-A076-465B-86FD-C6DA159C7D18}" destId="{D1331915-5C9B-4D95-AFFE-6452650AB820}" srcOrd="0" destOrd="0" parTransId="{DB8B7189-D8E0-4E7E-8534-00833C109835}" sibTransId="{8D0D5992-BB16-4C21-9E48-0EB9D3679E33}"/>
    <dgm:cxn modelId="{DB6B7757-B83B-4CAC-AA6F-F1D2FA244782}" type="presOf" srcId="{D1331915-5C9B-4D95-AFFE-6452650AB820}" destId="{2F159B2E-85E0-477B-A3E6-8DDBDF4E6D1A}" srcOrd="0" destOrd="0" presId="urn:microsoft.com/office/officeart/2005/8/layout/chevron2"/>
    <dgm:cxn modelId="{1C7F477B-710B-49C9-A55D-F84BE953D6B3}" type="presOf" srcId="{0511B95E-A076-465B-86FD-C6DA159C7D18}" destId="{461BE090-3AAD-44D2-AE67-68D04BA1247F}" srcOrd="0" destOrd="0" presId="urn:microsoft.com/office/officeart/2005/8/layout/chevron2"/>
    <dgm:cxn modelId="{41797D3A-3F64-4837-9BE3-2EFB11852BE8}" srcId="{8291AD5B-B396-49AE-8141-74F3E512ADE7}" destId="{0511B95E-A076-465B-86FD-C6DA159C7D18}" srcOrd="0" destOrd="0" parTransId="{7842ED3B-3D5C-4566-BFF3-39E0AF99509E}" sibTransId="{4FF793A1-32F7-44F9-A4F7-6EDA2775F0E3}"/>
    <dgm:cxn modelId="{F4916DE1-7BDA-48E6-B074-4D3207BC9BB7}" type="presOf" srcId="{8291AD5B-B396-49AE-8141-74F3E512ADE7}" destId="{B490BF04-AB3F-462F-A050-6D0229500506}" srcOrd="0" destOrd="0" presId="urn:microsoft.com/office/officeart/2005/8/layout/chevron2"/>
    <dgm:cxn modelId="{E1535403-D98D-4732-A425-89001E16C76B}" type="presParOf" srcId="{B490BF04-AB3F-462F-A050-6D0229500506}" destId="{80670CC5-0504-4D38-B66A-30D0BD77084E}" srcOrd="0" destOrd="0" presId="urn:microsoft.com/office/officeart/2005/8/layout/chevron2"/>
    <dgm:cxn modelId="{DBB604BA-F698-45BE-ABCA-21620609C6B6}" type="presParOf" srcId="{80670CC5-0504-4D38-B66A-30D0BD77084E}" destId="{461BE090-3AAD-44D2-AE67-68D04BA1247F}" srcOrd="0" destOrd="0" presId="urn:microsoft.com/office/officeart/2005/8/layout/chevron2"/>
    <dgm:cxn modelId="{BF575B2F-1FFE-451B-8173-F39EA8EF074B}" type="presParOf" srcId="{80670CC5-0504-4D38-B66A-30D0BD77084E}" destId="{2F159B2E-85E0-477B-A3E6-8DDBDF4E6D1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16CAC-215A-4120-9513-096B282F9A4B}">
      <dsp:nvSpPr>
        <dsp:cNvPr id="0" name=""/>
        <dsp:cNvSpPr/>
      </dsp:nvSpPr>
      <dsp:spPr>
        <a:xfrm rot="5400000">
          <a:off x="-194495" y="195375"/>
          <a:ext cx="1296633" cy="907643"/>
        </a:xfrm>
        <a:prstGeom prst="chevron">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2060"/>
              </a:solidFill>
            </a:rPr>
            <a:t>1</a:t>
          </a:r>
          <a:endParaRPr lang="ru-RU" sz="2500" kern="1200" dirty="0">
            <a:solidFill>
              <a:srgbClr val="002060"/>
            </a:solidFill>
          </a:endParaRPr>
        </a:p>
      </dsp:txBody>
      <dsp:txXfrm rot="-5400000">
        <a:off x="1" y="454702"/>
        <a:ext cx="907643" cy="388990"/>
      </dsp:txXfrm>
    </dsp:sp>
    <dsp:sp modelId="{D0EDF1BA-4806-4E83-9BD3-2D42758ED5E0}">
      <dsp:nvSpPr>
        <dsp:cNvPr id="0" name=""/>
        <dsp:cNvSpPr/>
      </dsp:nvSpPr>
      <dsp:spPr>
        <a:xfrm rot="5400000">
          <a:off x="1742153" y="-834509"/>
          <a:ext cx="842812" cy="25118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Оценка навыков и умений  специалиста</a:t>
          </a:r>
          <a:endParaRPr lang="ru-RU" sz="1800" kern="1200" dirty="0">
            <a:latin typeface="Times New Roman" pitchFamily="18" charset="0"/>
            <a:cs typeface="Times New Roman" pitchFamily="18" charset="0"/>
          </a:endParaRPr>
        </a:p>
      </dsp:txBody>
      <dsp:txXfrm rot="-5400000">
        <a:off x="907644" y="41143"/>
        <a:ext cx="2470688" cy="760526"/>
      </dsp:txXfrm>
    </dsp:sp>
    <dsp:sp modelId="{E84B7722-80D0-4137-B501-21194D5FA15D}">
      <dsp:nvSpPr>
        <dsp:cNvPr id="0" name=""/>
        <dsp:cNvSpPr/>
      </dsp:nvSpPr>
      <dsp:spPr>
        <a:xfrm rot="5400000">
          <a:off x="-193877" y="1310505"/>
          <a:ext cx="1296633" cy="907643"/>
        </a:xfrm>
        <a:prstGeom prst="chevron">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2060"/>
              </a:solidFill>
            </a:rPr>
            <a:t>2</a:t>
          </a:r>
          <a:endParaRPr lang="ru-RU" sz="2500" kern="1200" dirty="0">
            <a:solidFill>
              <a:srgbClr val="002060"/>
            </a:solidFill>
          </a:endParaRPr>
        </a:p>
      </dsp:txBody>
      <dsp:txXfrm rot="-5400000">
        <a:off x="619" y="1569832"/>
        <a:ext cx="907643" cy="388990"/>
      </dsp:txXfrm>
    </dsp:sp>
    <dsp:sp modelId="{CF9120B3-9CEA-4384-ACB7-8E9BA97CACCD}">
      <dsp:nvSpPr>
        <dsp:cNvPr id="0" name=""/>
        <dsp:cNvSpPr/>
      </dsp:nvSpPr>
      <dsp:spPr>
        <a:xfrm rot="5400000">
          <a:off x="1742153" y="281502"/>
          <a:ext cx="842812" cy="25118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Составление индивидуального плана НМО</a:t>
          </a:r>
          <a:endParaRPr lang="ru-RU" sz="1800" kern="1200" dirty="0">
            <a:latin typeface="Times New Roman" pitchFamily="18" charset="0"/>
            <a:cs typeface="Times New Roman" pitchFamily="18" charset="0"/>
          </a:endParaRPr>
        </a:p>
      </dsp:txBody>
      <dsp:txXfrm rot="-5400000">
        <a:off x="907644" y="1157155"/>
        <a:ext cx="2470688" cy="760526"/>
      </dsp:txXfrm>
    </dsp:sp>
    <dsp:sp modelId="{B96D5048-BE85-48A0-8CE8-F7F580DAA625}">
      <dsp:nvSpPr>
        <dsp:cNvPr id="0" name=""/>
        <dsp:cNvSpPr/>
      </dsp:nvSpPr>
      <dsp:spPr>
        <a:xfrm rot="5400000">
          <a:off x="-194495" y="2391068"/>
          <a:ext cx="1296633" cy="907643"/>
        </a:xfrm>
        <a:prstGeom prst="chevron">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2060"/>
              </a:solidFill>
            </a:rPr>
            <a:t>3</a:t>
          </a:r>
          <a:endParaRPr lang="ru-RU" sz="2500" kern="1200" dirty="0">
            <a:solidFill>
              <a:srgbClr val="002060"/>
            </a:solidFill>
          </a:endParaRPr>
        </a:p>
      </dsp:txBody>
      <dsp:txXfrm rot="-5400000">
        <a:off x="1" y="2650395"/>
        <a:ext cx="907643" cy="388990"/>
      </dsp:txXfrm>
    </dsp:sp>
    <dsp:sp modelId="{5EEEE294-CDE7-4544-9416-F9B78F266E61}">
      <dsp:nvSpPr>
        <dsp:cNvPr id="0" name=""/>
        <dsp:cNvSpPr/>
      </dsp:nvSpPr>
      <dsp:spPr>
        <a:xfrm rot="5400000">
          <a:off x="1699226" y="1361625"/>
          <a:ext cx="842812" cy="25118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Прохождение тематического усовершенствования </a:t>
          </a:r>
          <a:endParaRPr lang="ru-RU" sz="1800" kern="1200" dirty="0">
            <a:latin typeface="Times New Roman" pitchFamily="18" charset="0"/>
            <a:cs typeface="Times New Roman" pitchFamily="18" charset="0"/>
          </a:endParaRPr>
        </a:p>
      </dsp:txBody>
      <dsp:txXfrm rot="-5400000">
        <a:off x="864717" y="2237278"/>
        <a:ext cx="2470688" cy="760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B9984-D9FA-4BBC-9D42-BCEEA90C4534}">
      <dsp:nvSpPr>
        <dsp:cNvPr id="0" name=""/>
        <dsp:cNvSpPr/>
      </dsp:nvSpPr>
      <dsp:spPr>
        <a:xfrm rot="5400000">
          <a:off x="-194495" y="195375"/>
          <a:ext cx="1296633" cy="907643"/>
        </a:xfrm>
        <a:prstGeom prst="chevron">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2060"/>
              </a:solidFill>
            </a:rPr>
            <a:t>4</a:t>
          </a:r>
          <a:endParaRPr lang="ru-RU" sz="2500" kern="1200" dirty="0">
            <a:solidFill>
              <a:srgbClr val="002060"/>
            </a:solidFill>
          </a:endParaRPr>
        </a:p>
      </dsp:txBody>
      <dsp:txXfrm rot="-5400000">
        <a:off x="1" y="454702"/>
        <a:ext cx="907643" cy="388990"/>
      </dsp:txXfrm>
    </dsp:sp>
    <dsp:sp modelId="{685CF101-C2E1-45C8-905D-C52438FDA919}">
      <dsp:nvSpPr>
        <dsp:cNvPr id="0" name=""/>
        <dsp:cNvSpPr/>
      </dsp:nvSpPr>
      <dsp:spPr>
        <a:xfrm rot="5400000">
          <a:off x="1742153" y="-798619"/>
          <a:ext cx="842812" cy="25118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Проведение практической части НМО</a:t>
          </a:r>
          <a:endParaRPr lang="ru-RU" sz="1800" kern="1200" dirty="0">
            <a:latin typeface="Times New Roman" pitchFamily="18" charset="0"/>
            <a:cs typeface="Times New Roman" pitchFamily="18" charset="0"/>
          </a:endParaRPr>
        </a:p>
      </dsp:txBody>
      <dsp:txXfrm rot="-5400000">
        <a:off x="907644" y="77033"/>
        <a:ext cx="2470688" cy="760526"/>
      </dsp:txXfrm>
    </dsp:sp>
    <dsp:sp modelId="{29BE68F0-E696-4500-90C8-1BF5CFD98D29}">
      <dsp:nvSpPr>
        <dsp:cNvPr id="0" name=""/>
        <dsp:cNvSpPr/>
      </dsp:nvSpPr>
      <dsp:spPr>
        <a:xfrm rot="5400000">
          <a:off x="-194495" y="1293221"/>
          <a:ext cx="1296633" cy="907643"/>
        </a:xfrm>
        <a:prstGeom prst="chevron">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2060"/>
              </a:solidFill>
            </a:rPr>
            <a:t>5</a:t>
          </a:r>
          <a:endParaRPr lang="ru-RU" sz="2500" kern="1200" dirty="0">
            <a:solidFill>
              <a:srgbClr val="002060"/>
            </a:solidFill>
          </a:endParaRPr>
        </a:p>
      </dsp:txBody>
      <dsp:txXfrm rot="-5400000">
        <a:off x="1" y="1552548"/>
        <a:ext cx="907643" cy="388990"/>
      </dsp:txXfrm>
    </dsp:sp>
    <dsp:sp modelId="{FD19EEBA-2A06-43F9-A182-5ED81459A451}">
      <dsp:nvSpPr>
        <dsp:cNvPr id="0" name=""/>
        <dsp:cNvSpPr/>
      </dsp:nvSpPr>
      <dsp:spPr>
        <a:xfrm rot="5400000">
          <a:off x="1742153" y="209493"/>
          <a:ext cx="842812" cy="25118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Рубежный контроль навыков и умений</a:t>
          </a:r>
          <a:endParaRPr lang="ru-RU" sz="1800" kern="1200" dirty="0">
            <a:latin typeface="Times New Roman" pitchFamily="18" charset="0"/>
            <a:cs typeface="Times New Roman" pitchFamily="18" charset="0"/>
          </a:endParaRPr>
        </a:p>
      </dsp:txBody>
      <dsp:txXfrm rot="-5400000">
        <a:off x="907644" y="1085146"/>
        <a:ext cx="2470688" cy="760526"/>
      </dsp:txXfrm>
    </dsp:sp>
    <dsp:sp modelId="{4B0C9E7B-B636-4509-81D1-AC172E8E72D1}">
      <dsp:nvSpPr>
        <dsp:cNvPr id="0" name=""/>
        <dsp:cNvSpPr/>
      </dsp:nvSpPr>
      <dsp:spPr>
        <a:xfrm rot="5400000">
          <a:off x="-194495" y="2391068"/>
          <a:ext cx="1296633" cy="907643"/>
        </a:xfrm>
        <a:prstGeom prst="chevron">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2060"/>
              </a:solidFill>
            </a:rPr>
            <a:t>6</a:t>
          </a:r>
          <a:endParaRPr lang="ru-RU" sz="2500" kern="1200" dirty="0">
            <a:solidFill>
              <a:srgbClr val="002060"/>
            </a:solidFill>
          </a:endParaRPr>
        </a:p>
      </dsp:txBody>
      <dsp:txXfrm rot="-5400000">
        <a:off x="1" y="2650395"/>
        <a:ext cx="907643" cy="388990"/>
      </dsp:txXfrm>
    </dsp:sp>
    <dsp:sp modelId="{6D652C14-6B66-49C7-B11D-74A0960E0DC9}">
      <dsp:nvSpPr>
        <dsp:cNvPr id="0" name=""/>
        <dsp:cNvSpPr/>
      </dsp:nvSpPr>
      <dsp:spPr>
        <a:xfrm rot="5400000">
          <a:off x="1742153" y="1362063"/>
          <a:ext cx="842812" cy="25118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latin typeface="Times New Roman" pitchFamily="18" charset="0"/>
              <a:cs typeface="Times New Roman" pitchFamily="18" charset="0"/>
            </a:rPr>
            <a:t>Итоговый контроль навыков и умений</a:t>
          </a:r>
          <a:endParaRPr lang="ru-RU" sz="1900" kern="1200" dirty="0"/>
        </a:p>
      </dsp:txBody>
      <dsp:txXfrm rot="-5400000">
        <a:off x="907644" y="2237716"/>
        <a:ext cx="2470688" cy="760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925A-2DD3-45B7-B98D-C4617C5C5B0D}">
      <dsp:nvSpPr>
        <dsp:cNvPr id="0" name=""/>
        <dsp:cNvSpPr/>
      </dsp:nvSpPr>
      <dsp:spPr>
        <a:xfrm rot="5400000">
          <a:off x="-140415" y="140415"/>
          <a:ext cx="936104" cy="65527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lumMod val="85000"/>
                  <a:lumOff val="15000"/>
                </a:schemeClr>
              </a:solidFill>
            </a:rPr>
            <a:t>1</a:t>
          </a:r>
          <a:endParaRPr lang="ru-RU" sz="1800" kern="1200" dirty="0">
            <a:solidFill>
              <a:schemeClr val="tx1">
                <a:lumMod val="85000"/>
                <a:lumOff val="15000"/>
              </a:schemeClr>
            </a:solidFill>
          </a:endParaRPr>
        </a:p>
      </dsp:txBody>
      <dsp:txXfrm rot="-5400000">
        <a:off x="1" y="327635"/>
        <a:ext cx="655272" cy="280832"/>
      </dsp:txXfrm>
    </dsp:sp>
    <dsp:sp modelId="{94D5E7D0-8D0D-4603-B0C5-D720A6489A47}">
      <dsp:nvSpPr>
        <dsp:cNvPr id="0" name=""/>
        <dsp:cNvSpPr/>
      </dsp:nvSpPr>
      <dsp:spPr>
        <a:xfrm rot="5400000">
          <a:off x="1840842" y="-1185569"/>
          <a:ext cx="608467" cy="297960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latin typeface="Times New Roman" pitchFamily="18" charset="0"/>
              <a:cs typeface="Times New Roman" pitchFamily="18" charset="0"/>
            </a:rPr>
            <a:t>Оценка навыков и умений  специалиста</a:t>
          </a:r>
          <a:endParaRPr lang="ru-RU" sz="1900" kern="1200" dirty="0"/>
        </a:p>
      </dsp:txBody>
      <dsp:txXfrm rot="-5400000">
        <a:off x="655273" y="29703"/>
        <a:ext cx="2949903" cy="549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6FA3E-F847-4777-AF10-5A700CE92467}">
      <dsp:nvSpPr>
        <dsp:cNvPr id="0" name=""/>
        <dsp:cNvSpPr/>
      </dsp:nvSpPr>
      <dsp:spPr>
        <a:xfrm rot="5400000">
          <a:off x="-151040" y="151216"/>
          <a:ext cx="1008112" cy="70567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tx1"/>
              </a:solidFill>
            </a:rPr>
            <a:t>2</a:t>
          </a:r>
          <a:endParaRPr lang="ru-RU" sz="1900" kern="1200" dirty="0">
            <a:solidFill>
              <a:schemeClr val="tx1"/>
            </a:solidFill>
          </a:endParaRPr>
        </a:p>
      </dsp:txBody>
      <dsp:txXfrm rot="-5400000">
        <a:off x="177" y="352838"/>
        <a:ext cx="705678" cy="302434"/>
      </dsp:txXfrm>
    </dsp:sp>
    <dsp:sp modelId="{73894362-FDD8-46B8-8E20-793F0E980D1D}">
      <dsp:nvSpPr>
        <dsp:cNvPr id="0" name=""/>
        <dsp:cNvSpPr/>
      </dsp:nvSpPr>
      <dsp:spPr>
        <a:xfrm rot="5400000">
          <a:off x="1969418" y="-1250300"/>
          <a:ext cx="655272" cy="318275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latin typeface="Times New Roman" pitchFamily="18" charset="0"/>
              <a:cs typeface="Times New Roman" pitchFamily="18" charset="0"/>
            </a:rPr>
            <a:t>Составление индивидуального плана НМО</a:t>
          </a:r>
          <a:endParaRPr lang="ru-RU" sz="1700" kern="1200" dirty="0"/>
        </a:p>
      </dsp:txBody>
      <dsp:txXfrm rot="-5400000">
        <a:off x="705678" y="45428"/>
        <a:ext cx="3150765" cy="591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8E9A4-F654-45B7-BBA4-C130A327CC0A}">
      <dsp:nvSpPr>
        <dsp:cNvPr id="0" name=""/>
        <dsp:cNvSpPr/>
      </dsp:nvSpPr>
      <dsp:spPr>
        <a:xfrm rot="5400000">
          <a:off x="-151488" y="151488"/>
          <a:ext cx="1009923" cy="70694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tx1"/>
              </a:solidFill>
            </a:rPr>
            <a:t>3</a:t>
          </a:r>
          <a:endParaRPr lang="ru-RU" sz="1900" kern="1200" dirty="0">
            <a:solidFill>
              <a:schemeClr val="tx1"/>
            </a:solidFill>
          </a:endParaRPr>
        </a:p>
      </dsp:txBody>
      <dsp:txXfrm rot="-5400000">
        <a:off x="1" y="353472"/>
        <a:ext cx="706946" cy="302977"/>
      </dsp:txXfrm>
    </dsp:sp>
    <dsp:sp modelId="{5BF0F902-0209-4344-9589-EAA2D078B426}">
      <dsp:nvSpPr>
        <dsp:cNvPr id="0" name=""/>
        <dsp:cNvSpPr/>
      </dsp:nvSpPr>
      <dsp:spPr>
        <a:xfrm rot="5400000">
          <a:off x="1914695" y="-1207749"/>
          <a:ext cx="656449" cy="307194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latin typeface="Times New Roman" pitchFamily="18" charset="0"/>
              <a:cs typeface="Times New Roman" pitchFamily="18" charset="0"/>
            </a:rPr>
            <a:t>Прохождение тематического усовершенствования </a:t>
          </a:r>
          <a:endParaRPr lang="ru-RU" sz="1700" kern="1200" dirty="0"/>
        </a:p>
      </dsp:txBody>
      <dsp:txXfrm rot="-5400000">
        <a:off x="706946" y="32045"/>
        <a:ext cx="3039903" cy="592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24DA7-A114-45DC-A135-DA5EBA3D81BA}">
      <dsp:nvSpPr>
        <dsp:cNvPr id="0" name=""/>
        <dsp:cNvSpPr/>
      </dsp:nvSpPr>
      <dsp:spPr>
        <a:xfrm rot="5400000">
          <a:off x="-129614" y="129614"/>
          <a:ext cx="864095" cy="60486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4</a:t>
          </a:r>
          <a:endParaRPr lang="ru-RU" sz="1600" kern="1200" dirty="0">
            <a:solidFill>
              <a:schemeClr val="tx1"/>
            </a:solidFill>
          </a:endParaRPr>
        </a:p>
      </dsp:txBody>
      <dsp:txXfrm rot="-5400000">
        <a:off x="1" y="302432"/>
        <a:ext cx="604866" cy="259229"/>
      </dsp:txXfrm>
    </dsp:sp>
    <dsp:sp modelId="{9FD3DEE3-6EDD-4CF8-98AB-D616FA9F95FE}">
      <dsp:nvSpPr>
        <dsp:cNvPr id="0" name=""/>
        <dsp:cNvSpPr/>
      </dsp:nvSpPr>
      <dsp:spPr>
        <a:xfrm rot="5400000">
          <a:off x="1983057" y="-1378191"/>
          <a:ext cx="561661" cy="331804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latin typeface="Times New Roman" pitchFamily="18" charset="0"/>
              <a:cs typeface="Times New Roman" pitchFamily="18" charset="0"/>
            </a:rPr>
            <a:t>Проведение практической части НМО</a:t>
          </a:r>
          <a:endParaRPr lang="ru-RU" sz="1700" kern="1200" dirty="0"/>
        </a:p>
      </dsp:txBody>
      <dsp:txXfrm rot="-5400000">
        <a:off x="604866" y="27418"/>
        <a:ext cx="3290626" cy="5068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BE090-3AAD-44D2-AE67-68D04BA1247F}">
      <dsp:nvSpPr>
        <dsp:cNvPr id="0" name=""/>
        <dsp:cNvSpPr/>
      </dsp:nvSpPr>
      <dsp:spPr>
        <a:xfrm rot="5400000">
          <a:off x="-151216" y="151216"/>
          <a:ext cx="1008112" cy="70567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tx1"/>
              </a:solidFill>
            </a:rPr>
            <a:t>5</a:t>
          </a:r>
          <a:endParaRPr lang="ru-RU" sz="1900" kern="1200" dirty="0">
            <a:solidFill>
              <a:schemeClr val="tx1"/>
            </a:solidFill>
          </a:endParaRPr>
        </a:p>
      </dsp:txBody>
      <dsp:txXfrm rot="-5400000">
        <a:off x="1" y="352838"/>
        <a:ext cx="705678" cy="302434"/>
      </dsp:txXfrm>
    </dsp:sp>
    <dsp:sp modelId="{2F159B2E-85E0-477B-A3E6-8DDBDF4E6D1A}">
      <dsp:nvSpPr>
        <dsp:cNvPr id="0" name=""/>
        <dsp:cNvSpPr/>
      </dsp:nvSpPr>
      <dsp:spPr>
        <a:xfrm rot="5400000">
          <a:off x="2053258" y="-1347580"/>
          <a:ext cx="655272" cy="335043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Рубежный контроль навыков и умений</a:t>
          </a:r>
          <a:endParaRPr lang="ru-RU" sz="2000" kern="1200" dirty="0"/>
        </a:p>
      </dsp:txBody>
      <dsp:txXfrm rot="-5400000">
        <a:off x="705678" y="31988"/>
        <a:ext cx="3318445" cy="591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BE090-3AAD-44D2-AE67-68D04BA1247F}">
      <dsp:nvSpPr>
        <dsp:cNvPr id="0" name=""/>
        <dsp:cNvSpPr/>
      </dsp:nvSpPr>
      <dsp:spPr>
        <a:xfrm rot="5400000">
          <a:off x="-151216" y="151216"/>
          <a:ext cx="1008112" cy="70567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tx1"/>
              </a:solidFill>
            </a:rPr>
            <a:t>5</a:t>
          </a:r>
          <a:endParaRPr lang="ru-RU" sz="1900" kern="1200" dirty="0">
            <a:solidFill>
              <a:schemeClr val="tx1"/>
            </a:solidFill>
          </a:endParaRPr>
        </a:p>
      </dsp:txBody>
      <dsp:txXfrm rot="-5400000">
        <a:off x="1" y="352838"/>
        <a:ext cx="705678" cy="302434"/>
      </dsp:txXfrm>
    </dsp:sp>
    <dsp:sp modelId="{2F159B2E-85E0-477B-A3E6-8DDBDF4E6D1A}">
      <dsp:nvSpPr>
        <dsp:cNvPr id="0" name=""/>
        <dsp:cNvSpPr/>
      </dsp:nvSpPr>
      <dsp:spPr>
        <a:xfrm rot="5400000">
          <a:off x="2053258" y="-1347580"/>
          <a:ext cx="655272" cy="335043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Итоговый  контроль навыков и умений</a:t>
          </a:r>
          <a:endParaRPr lang="ru-RU" sz="2000" kern="1200" dirty="0"/>
        </a:p>
      </dsp:txBody>
      <dsp:txXfrm rot="-5400000">
        <a:off x="705678" y="31988"/>
        <a:ext cx="3318445" cy="5912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09.11.2018</a:t>
            </a:fld>
            <a:endParaRPr lang="ru-R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09.11.2018</a:t>
            </a:fld>
            <a:endParaRPr lang="ru-R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09.11.2018</a:t>
            </a:fld>
            <a:endParaRPr lang="ru-R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6.xml"/><Relationship Id="rId7" Type="http://schemas.openxmlformats.org/officeDocument/2006/relationships/image" Target="../media/image6.jp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6016" y="4005064"/>
            <a:ext cx="3313355" cy="1702160"/>
          </a:xfrm>
        </p:spPr>
        <p:txBody>
          <a:bodyPr>
            <a:noAutofit/>
          </a:bodyPr>
          <a:lstStyle/>
          <a:p>
            <a:pPr algn="ctr"/>
            <a:r>
              <a:rPr lang="ru-RU" sz="2400" b="1" dirty="0" smtClean="0">
                <a:solidFill>
                  <a:srgbClr val="002060"/>
                </a:solidFill>
                <a:latin typeface="Times New Roman" pitchFamily="18" charset="0"/>
                <a:cs typeface="Times New Roman" pitchFamily="18" charset="0"/>
              </a:rPr>
              <a:t>Роль руководителя сестринской службы в непрерывном  профессиональном обучении и развитии специалиста со средним образованием на рабочем месте.</a:t>
            </a:r>
            <a:endParaRPr lang="ru-RU" sz="2400" b="1" dirty="0">
              <a:solidFill>
                <a:srgbClr val="002060"/>
              </a:solidFill>
              <a:latin typeface="Times New Roman" pitchFamily="18" charset="0"/>
              <a:cs typeface="Times New Roman" pitchFamily="18" charset="0"/>
            </a:endParaRPr>
          </a:p>
        </p:txBody>
      </p:sp>
      <p:sp>
        <p:nvSpPr>
          <p:cNvPr id="3" name="TextBox 2"/>
          <p:cNvSpPr txBox="1"/>
          <p:nvPr/>
        </p:nvSpPr>
        <p:spPr>
          <a:xfrm>
            <a:off x="0" y="41851"/>
            <a:ext cx="468052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b="1" i="1" dirty="0" smtClean="0">
                <a:latin typeface="Times New Roman" pitchFamily="18" charset="0"/>
                <a:cs typeface="Times New Roman" pitchFamily="18" charset="0"/>
              </a:rPr>
              <a:t>ГБУЗ РМ « МОРДОВСКАЯ РЕСПУБЛИКАНСКАЯ ЦЕНТРАЛЬНАЯ  КЛИНИЧЕСКАЯ БОЛЬНИЦА»</a:t>
            </a:r>
            <a:endParaRPr lang="ru-RU" b="1" i="1" dirty="0">
              <a:latin typeface="Times New Roman" pitchFamily="18" charset="0"/>
              <a:cs typeface="Times New Roman" pitchFamily="18" charset="0"/>
            </a:endParaRPr>
          </a:p>
        </p:txBody>
      </p:sp>
      <p:pic>
        <p:nvPicPr>
          <p:cNvPr id="1026" name="Picture 2" descr="https://www.mrckb.ru/img/bg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76" y="1772816"/>
            <a:ext cx="4437834" cy="2952328"/>
          </a:xfrm>
          <a:prstGeom prst="rect">
            <a:avLst/>
          </a:prstGeom>
          <a:noFill/>
          <a:ln w="38100">
            <a:solidFill>
              <a:schemeClr val="bg2">
                <a:lumMod val="50000"/>
              </a:schemeClr>
            </a:solid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65" y="5733256"/>
            <a:ext cx="451405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600" b="1" i="1" dirty="0" smtClean="0">
                <a:latin typeface="Times New Roman" pitchFamily="18" charset="0"/>
                <a:cs typeface="Times New Roman" pitchFamily="18" charset="0"/>
              </a:rPr>
              <a:t>Подготовила: старшая медицинская сестра отделения анестезиологии-реанимации №1 ГБУЗ РМ «МРЦКБ» Киреева Н.А.</a:t>
            </a:r>
            <a:endParaRPr lang="ru-RU" sz="1600" b="1" i="1" dirty="0">
              <a:latin typeface="Times New Roman" pitchFamily="18" charset="0"/>
              <a:cs typeface="Times New Roman" pitchFamily="18" charset="0"/>
            </a:endParaRPr>
          </a:p>
        </p:txBody>
      </p:sp>
      <p:pic>
        <p:nvPicPr>
          <p:cNvPr id="5" name="Picture 2" descr="Мордовская республиканская клиническая больниц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86401"/>
            <a:ext cx="1347589" cy="134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2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55124654"/>
              </p:ext>
            </p:extLst>
          </p:nvPr>
        </p:nvGraphicFramePr>
        <p:xfrm>
          <a:off x="323528" y="476672"/>
          <a:ext cx="8280918" cy="5832647"/>
        </p:xfrm>
        <a:graphic>
          <a:graphicData uri="http://schemas.openxmlformats.org/drawingml/2006/table">
            <a:tbl>
              <a:tblPr firstRow="1" firstCol="1" bandRow="1">
                <a:tableStyleId>{5C22544A-7EE6-4342-B048-85BDC9FD1C3A}</a:tableStyleId>
              </a:tblPr>
              <a:tblGrid>
                <a:gridCol w="519897"/>
                <a:gridCol w="2699998"/>
                <a:gridCol w="1669908"/>
                <a:gridCol w="1081385"/>
                <a:gridCol w="1154865"/>
                <a:gridCol w="1154865"/>
              </a:tblGrid>
              <a:tr h="1249854">
                <a:tc>
                  <a:txBody>
                    <a:bodyPr/>
                    <a:lstStyle/>
                    <a:p>
                      <a:pPr>
                        <a:lnSpc>
                          <a:spcPct val="115000"/>
                        </a:lnSpc>
                        <a:spcAft>
                          <a:spcPts val="0"/>
                        </a:spcAft>
                      </a:pPr>
                      <a:r>
                        <a:rPr lang="ru-RU" sz="1000" u="sng" dirty="0">
                          <a:effectLst/>
                        </a:rPr>
                        <a:t>№</a:t>
                      </a:r>
                      <a:endParaRPr lang="ru-RU" sz="50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Наименование мероприятия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Максимальный</a:t>
                      </a:r>
                    </a:p>
                    <a:p>
                      <a:pPr>
                        <a:lnSpc>
                          <a:spcPct val="115000"/>
                        </a:lnSpc>
                        <a:spcAft>
                          <a:spcPts val="0"/>
                        </a:spcAft>
                      </a:pPr>
                      <a:r>
                        <a:rPr lang="ru-RU" sz="1050" dirty="0">
                          <a:effectLst/>
                        </a:rPr>
                        <a:t> </a:t>
                      </a:r>
                      <a:r>
                        <a:rPr lang="ru-RU" sz="1050" dirty="0" smtClean="0">
                          <a:effectLst/>
                        </a:rPr>
                        <a:t>         балл</a:t>
                      </a:r>
                      <a:r>
                        <a:rPr lang="ru-RU" sz="1050" u="sng" dirty="0" smtClean="0">
                          <a:effectLst/>
                        </a:rPr>
                        <a:t>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Исходный балл</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rPr>
                        <a:t>Рубежный контроль</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Итоговый контроль</a:t>
                      </a:r>
                      <a:endParaRPr lang="ru-RU" sz="1050" dirty="0">
                        <a:effectLst/>
                        <a:latin typeface="Calibri"/>
                        <a:ea typeface="Calibri"/>
                        <a:cs typeface="Times New Roman"/>
                      </a:endParaRPr>
                    </a:p>
                  </a:txBody>
                  <a:tcPr marL="33511" marR="33511" marT="0" marB="0"/>
                </a:tc>
              </a:tr>
              <a:tr h="416617">
                <a:tc>
                  <a:txBody>
                    <a:bodyPr/>
                    <a:lstStyle/>
                    <a:p>
                      <a:pPr marL="0" lvl="0" indent="0">
                        <a:lnSpc>
                          <a:spcPct val="115000"/>
                        </a:lnSpc>
                        <a:spcAft>
                          <a:spcPts val="0"/>
                        </a:spcAft>
                        <a:buFont typeface="+mj-lt"/>
                        <a:buNone/>
                      </a:pPr>
                      <a:r>
                        <a:rPr lang="ru-RU" sz="1200" dirty="0" smtClean="0">
                          <a:solidFill>
                            <a:schemeClr val="tx1"/>
                          </a:solidFill>
                          <a:effectLst/>
                        </a:rPr>
                        <a:t>13</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1562" marR="61562" marT="0" marB="0"/>
                </a:tc>
                <a:tc>
                  <a:txBody>
                    <a:bodyPr/>
                    <a:lstStyle/>
                    <a:p>
                      <a:pPr>
                        <a:lnSpc>
                          <a:spcPct val="115000"/>
                        </a:lnSpc>
                        <a:spcAft>
                          <a:spcPts val="0"/>
                        </a:spcAft>
                      </a:pPr>
                      <a:r>
                        <a:rPr lang="ru-RU" sz="1000">
                          <a:effectLst/>
                        </a:rPr>
                        <a:t>ведение наркозной карты и карты наблюдения;</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400" dirty="0">
                          <a:effectLst/>
                        </a:rPr>
                        <a:t> </a:t>
                      </a:r>
                      <a:r>
                        <a:rPr lang="ru-RU" sz="1400" dirty="0" smtClean="0">
                          <a:effectLst/>
                        </a:rPr>
                        <a:t>0</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400">
                          <a:effectLst/>
                        </a:rPr>
                        <a:t> </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a:effectLst/>
                        <a:latin typeface="Calibri"/>
                        <a:ea typeface="Calibri"/>
                        <a:cs typeface="Times New Roman"/>
                      </a:endParaRPr>
                    </a:p>
                  </a:txBody>
                  <a:tcPr marL="61562" marR="61562" marT="0" marB="0"/>
                </a:tc>
              </a:tr>
              <a:tr h="1041545">
                <a:tc>
                  <a:txBody>
                    <a:bodyPr/>
                    <a:lstStyle/>
                    <a:p>
                      <a:pPr marL="0" lvl="0" indent="0">
                        <a:lnSpc>
                          <a:spcPct val="115000"/>
                        </a:lnSpc>
                        <a:spcAft>
                          <a:spcPts val="0"/>
                        </a:spcAft>
                        <a:buFont typeface="+mj-lt"/>
                        <a:buNone/>
                      </a:pPr>
                      <a:r>
                        <a:rPr lang="ru-RU" sz="1200" dirty="0" smtClean="0">
                          <a:solidFill>
                            <a:schemeClr val="tx1"/>
                          </a:solidFill>
                          <a:effectLst/>
                        </a:rPr>
                        <a:t>14</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1562" marR="61562" marT="0" marB="0"/>
                </a:tc>
                <a:tc>
                  <a:txBody>
                    <a:bodyPr/>
                    <a:lstStyle/>
                    <a:p>
                      <a:pPr>
                        <a:lnSpc>
                          <a:spcPct val="115000"/>
                        </a:lnSpc>
                        <a:spcAft>
                          <a:spcPts val="0"/>
                        </a:spcAft>
                      </a:pPr>
                      <a:r>
                        <a:rPr lang="ru-RU" sz="1000" dirty="0">
                          <a:effectLst/>
                        </a:rPr>
                        <a:t>проводить дезинфекцию наркозно – дыхательной аппаратуры, анестезиологического инструментария.</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400" dirty="0" smtClean="0">
                          <a:effectLst/>
                        </a:rPr>
                        <a:t>0</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400">
                          <a:effectLst/>
                        </a:rPr>
                        <a:t> </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a:effectLst/>
                        <a:latin typeface="Calibri"/>
                        <a:ea typeface="Calibri"/>
                        <a:cs typeface="Times New Roman"/>
                      </a:endParaRPr>
                    </a:p>
                  </a:txBody>
                  <a:tcPr marL="61562" marR="61562" marT="0" marB="0"/>
                </a:tc>
              </a:tr>
              <a:tr h="416617">
                <a:tc>
                  <a:txBody>
                    <a:bodyPr/>
                    <a:lstStyle/>
                    <a:p>
                      <a:pPr marL="0" lvl="0" indent="0">
                        <a:lnSpc>
                          <a:spcPct val="115000"/>
                        </a:lnSpc>
                        <a:spcAft>
                          <a:spcPts val="0"/>
                        </a:spcAft>
                        <a:buFont typeface="+mj-lt"/>
                        <a:buNone/>
                      </a:pPr>
                      <a:r>
                        <a:rPr lang="ru-RU" sz="1200" dirty="0" smtClean="0">
                          <a:solidFill>
                            <a:schemeClr val="tx1"/>
                          </a:solidFill>
                          <a:effectLst/>
                        </a:rPr>
                        <a:t>15</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1562" marR="61562" marT="0" marB="0"/>
                </a:tc>
                <a:tc>
                  <a:txBody>
                    <a:bodyPr/>
                    <a:lstStyle/>
                    <a:p>
                      <a:pPr>
                        <a:lnSpc>
                          <a:spcPct val="115000"/>
                        </a:lnSpc>
                        <a:spcAft>
                          <a:spcPts val="0"/>
                        </a:spcAft>
                      </a:pPr>
                      <a:r>
                        <a:rPr lang="ru-RU" sz="1000">
                          <a:effectLst/>
                        </a:rPr>
                        <a:t>техника интубации и экстубации;</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400" dirty="0">
                          <a:effectLst/>
                        </a:rPr>
                        <a:t> </a:t>
                      </a:r>
                      <a:r>
                        <a:rPr lang="ru-RU" sz="1400" dirty="0" smtClean="0">
                          <a:effectLst/>
                        </a:rPr>
                        <a:t>0</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400">
                          <a:effectLst/>
                        </a:rPr>
                        <a:t> </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a:effectLst/>
                        <a:latin typeface="Calibri"/>
                        <a:ea typeface="Calibri"/>
                        <a:cs typeface="Times New Roman"/>
                      </a:endParaRPr>
                    </a:p>
                  </a:txBody>
                  <a:tcPr marL="61562" marR="61562" marT="0" marB="0"/>
                </a:tc>
              </a:tr>
              <a:tr h="1458162">
                <a:tc>
                  <a:txBody>
                    <a:bodyPr/>
                    <a:lstStyle/>
                    <a:p>
                      <a:pPr marL="0" lvl="0" indent="0">
                        <a:lnSpc>
                          <a:spcPct val="115000"/>
                        </a:lnSpc>
                        <a:spcAft>
                          <a:spcPts val="0"/>
                        </a:spcAft>
                        <a:buFont typeface="+mj-lt"/>
                        <a:buNone/>
                      </a:pPr>
                      <a:r>
                        <a:rPr lang="ru-RU" sz="1200" dirty="0" smtClean="0">
                          <a:solidFill>
                            <a:schemeClr val="tx1"/>
                          </a:solidFill>
                          <a:effectLst/>
                        </a:rPr>
                        <a:t>16</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1562" marR="61562" marT="0" marB="0"/>
                </a:tc>
                <a:tc>
                  <a:txBody>
                    <a:bodyPr/>
                    <a:lstStyle/>
                    <a:p>
                      <a:pPr>
                        <a:lnSpc>
                          <a:spcPct val="115000"/>
                        </a:lnSpc>
                        <a:spcAft>
                          <a:spcPts val="0"/>
                        </a:spcAft>
                      </a:pPr>
                      <a:r>
                        <a:rPr lang="ru-RU" sz="1000">
                          <a:effectLst/>
                        </a:rPr>
                        <a:t>Подсчет  пульса и частоты сердечных сокращений, определение дефицита пульса, техника измерения артериального давления, определение пульсового давления;</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400" dirty="0">
                          <a:effectLst/>
                        </a:rPr>
                        <a:t> </a:t>
                      </a:r>
                      <a:r>
                        <a:rPr lang="ru-RU" sz="1400" dirty="0" smtClean="0">
                          <a:effectLst/>
                        </a:rPr>
                        <a:t>4</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400">
                          <a:effectLst/>
                        </a:rPr>
                        <a:t> </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a:effectLst/>
                        <a:latin typeface="Calibri"/>
                        <a:ea typeface="Calibri"/>
                        <a:cs typeface="Times New Roman"/>
                      </a:endParaRPr>
                    </a:p>
                  </a:txBody>
                  <a:tcPr marL="61562" marR="61562" marT="0" marB="0"/>
                </a:tc>
              </a:tr>
              <a:tr h="624926">
                <a:tc>
                  <a:txBody>
                    <a:bodyPr/>
                    <a:lstStyle/>
                    <a:p>
                      <a:pPr marL="0" lvl="0" indent="0">
                        <a:lnSpc>
                          <a:spcPct val="115000"/>
                        </a:lnSpc>
                        <a:spcAft>
                          <a:spcPts val="0"/>
                        </a:spcAft>
                        <a:buFont typeface="+mj-lt"/>
                        <a:buNone/>
                      </a:pPr>
                      <a:r>
                        <a:rPr lang="ru-RU" sz="1200" dirty="0" smtClean="0">
                          <a:solidFill>
                            <a:schemeClr val="tx1"/>
                          </a:solidFill>
                          <a:effectLst/>
                        </a:rPr>
                        <a:t>17</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1562" marR="61562" marT="0" marB="0"/>
                </a:tc>
                <a:tc>
                  <a:txBody>
                    <a:bodyPr/>
                    <a:lstStyle/>
                    <a:p>
                      <a:pPr>
                        <a:lnSpc>
                          <a:spcPct val="115000"/>
                        </a:lnSpc>
                        <a:spcAft>
                          <a:spcPts val="0"/>
                        </a:spcAft>
                      </a:pPr>
                      <a:r>
                        <a:rPr lang="ru-RU" sz="1000">
                          <a:effectLst/>
                        </a:rPr>
                        <a:t>Техника   измерения центрального венозного давления; </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400" dirty="0">
                          <a:effectLst/>
                        </a:rPr>
                        <a:t> </a:t>
                      </a:r>
                      <a:r>
                        <a:rPr lang="ru-RU" sz="1400" dirty="0" smtClean="0">
                          <a:effectLst/>
                        </a:rPr>
                        <a:t>2</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400">
                          <a:effectLst/>
                        </a:rPr>
                        <a:t> </a:t>
                      </a: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dirty="0">
                        <a:effectLst/>
                        <a:latin typeface="Calibri"/>
                        <a:ea typeface="Calibri"/>
                        <a:cs typeface="Times New Roman"/>
                      </a:endParaRPr>
                    </a:p>
                  </a:txBody>
                  <a:tcPr marL="61562" marR="61562" marT="0" marB="0"/>
                </a:tc>
              </a:tr>
              <a:tr h="624926">
                <a:tc>
                  <a:txBody>
                    <a:bodyPr/>
                    <a:lstStyle/>
                    <a:p>
                      <a:pPr marL="0" lvl="0" indent="0">
                        <a:lnSpc>
                          <a:spcPct val="115000"/>
                        </a:lnSpc>
                        <a:spcAft>
                          <a:spcPts val="0"/>
                        </a:spcAft>
                        <a:buFont typeface="+mj-lt"/>
                        <a:buNone/>
                      </a:pPr>
                      <a:r>
                        <a:rPr lang="ru-RU" sz="1200" dirty="0" smtClean="0">
                          <a:solidFill>
                            <a:schemeClr val="tx1"/>
                          </a:solidFill>
                          <a:effectLst/>
                        </a:rPr>
                        <a:t>18</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1562" marR="61562" marT="0" marB="0"/>
                </a:tc>
                <a:tc>
                  <a:txBody>
                    <a:bodyPr/>
                    <a:lstStyle/>
                    <a:p>
                      <a:pPr>
                        <a:lnSpc>
                          <a:spcPct val="115000"/>
                        </a:lnSpc>
                        <a:spcAft>
                          <a:spcPts val="0"/>
                        </a:spcAft>
                      </a:pPr>
                      <a:r>
                        <a:rPr lang="ru-RU" sz="1000" dirty="0">
                          <a:effectLst/>
                        </a:rPr>
                        <a:t>Умение осуществлять венепункцию и катетеризацию периферических вен, уход за катетером  введенным в вену;</a:t>
                      </a:r>
                      <a:endParaRPr lang="ru-RU" sz="1000" dirty="0">
                        <a:effectLst/>
                        <a:latin typeface="Calibri"/>
                        <a:ea typeface="Calibri"/>
                        <a:cs typeface="Times New Roman"/>
                      </a:endParaRPr>
                    </a:p>
                  </a:txBody>
                  <a:tcPr marL="61562" marR="61562"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400" dirty="0" smtClean="0">
                          <a:effectLst/>
                          <a:latin typeface="Calibri"/>
                          <a:ea typeface="Calibri"/>
                          <a:cs typeface="Times New Roman"/>
                        </a:rPr>
                        <a:t>2</a:t>
                      </a:r>
                      <a:endParaRPr lang="ru-RU" sz="1400" dirty="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a:effectLst/>
                        <a:latin typeface="Calibri"/>
                        <a:ea typeface="Calibri"/>
                        <a:cs typeface="Times New Roman"/>
                      </a:endParaRPr>
                    </a:p>
                  </a:txBody>
                  <a:tcPr marL="61562" marR="61562" marT="0" marB="0"/>
                </a:tc>
                <a:tc>
                  <a:txBody>
                    <a:bodyPr/>
                    <a:lstStyle/>
                    <a:p>
                      <a:pPr>
                        <a:lnSpc>
                          <a:spcPct val="115000"/>
                        </a:lnSpc>
                        <a:spcAft>
                          <a:spcPts val="0"/>
                        </a:spcAft>
                      </a:pPr>
                      <a:endParaRPr lang="ru-RU" sz="1000" dirty="0">
                        <a:effectLst/>
                        <a:latin typeface="Calibri"/>
                        <a:ea typeface="Calibri"/>
                        <a:cs typeface="Times New Roman"/>
                      </a:endParaRPr>
                    </a:p>
                  </a:txBody>
                  <a:tcPr marL="61562" marR="61562" marT="0" marB="0"/>
                </a:tc>
              </a:tr>
            </a:tbl>
          </a:graphicData>
        </a:graphic>
      </p:graphicFrame>
    </p:spTree>
    <p:extLst>
      <p:ext uri="{BB962C8B-B14F-4D97-AF65-F5344CB8AC3E}">
        <p14:creationId xmlns:p14="http://schemas.microsoft.com/office/powerpoint/2010/main" val="324815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63473727"/>
              </p:ext>
            </p:extLst>
          </p:nvPr>
        </p:nvGraphicFramePr>
        <p:xfrm>
          <a:off x="251521" y="188640"/>
          <a:ext cx="8568952" cy="6400437"/>
        </p:xfrm>
        <a:graphic>
          <a:graphicData uri="http://schemas.openxmlformats.org/drawingml/2006/table">
            <a:tbl>
              <a:tblPr firstRow="1" firstCol="1" bandRow="1">
                <a:tableStyleId>{5C22544A-7EE6-4342-B048-85BDC9FD1C3A}</a:tableStyleId>
              </a:tblPr>
              <a:tblGrid>
                <a:gridCol w="537980"/>
                <a:gridCol w="2793909"/>
                <a:gridCol w="1727992"/>
                <a:gridCol w="1119001"/>
                <a:gridCol w="1195035"/>
                <a:gridCol w="1195035"/>
              </a:tblGrid>
              <a:tr h="376518">
                <a:tc>
                  <a:txBody>
                    <a:bodyPr/>
                    <a:lstStyle/>
                    <a:p>
                      <a:pPr>
                        <a:lnSpc>
                          <a:spcPct val="115000"/>
                        </a:lnSpc>
                        <a:spcAft>
                          <a:spcPts val="0"/>
                        </a:spcAft>
                      </a:pPr>
                      <a:r>
                        <a:rPr lang="ru-RU" sz="1000" u="sng" dirty="0">
                          <a:effectLst/>
                        </a:rPr>
                        <a:t>№</a:t>
                      </a:r>
                      <a:endParaRPr lang="ru-RU" sz="50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Наименование мероприятия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Максимальный</a:t>
                      </a:r>
                    </a:p>
                    <a:p>
                      <a:pPr>
                        <a:lnSpc>
                          <a:spcPct val="115000"/>
                        </a:lnSpc>
                        <a:spcAft>
                          <a:spcPts val="0"/>
                        </a:spcAft>
                      </a:pPr>
                      <a:r>
                        <a:rPr lang="ru-RU" sz="1050" dirty="0">
                          <a:effectLst/>
                        </a:rPr>
                        <a:t> </a:t>
                      </a:r>
                      <a:r>
                        <a:rPr lang="ru-RU" sz="1050" dirty="0" smtClean="0">
                          <a:effectLst/>
                        </a:rPr>
                        <a:t>         балл</a:t>
                      </a:r>
                      <a:r>
                        <a:rPr lang="ru-RU" sz="1050" u="sng" dirty="0" smtClean="0">
                          <a:effectLst/>
                        </a:rPr>
                        <a:t>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Исходный балл</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rPr>
                        <a:t>Рубежный контроль</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Итоговый контроль</a:t>
                      </a:r>
                      <a:endParaRPr lang="ru-RU" sz="1050" dirty="0">
                        <a:effectLst/>
                        <a:latin typeface="Calibri"/>
                        <a:ea typeface="Calibri"/>
                        <a:cs typeface="Times New Roman"/>
                      </a:endParaRPr>
                    </a:p>
                  </a:txBody>
                  <a:tcPr marL="33511" marR="33511" marT="0" marB="0"/>
                </a:tc>
              </a:tr>
              <a:tr h="1445369">
                <a:tc>
                  <a:txBody>
                    <a:bodyPr/>
                    <a:lstStyle/>
                    <a:p>
                      <a:pPr marL="0" lvl="0" indent="0">
                        <a:lnSpc>
                          <a:spcPct val="115000"/>
                        </a:lnSpc>
                        <a:spcAft>
                          <a:spcPts val="0"/>
                        </a:spcAft>
                        <a:buFont typeface="+mj-lt"/>
                        <a:buNone/>
                      </a:pPr>
                      <a:r>
                        <a:rPr lang="ru-RU" sz="1200" dirty="0" smtClean="0">
                          <a:solidFill>
                            <a:schemeClr val="tx1"/>
                          </a:solidFill>
                          <a:effectLst/>
                        </a:rPr>
                        <a:t>19</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7628" marR="67628" marT="0" marB="0"/>
                </a:tc>
                <a:tc>
                  <a:txBody>
                    <a:bodyPr/>
                    <a:lstStyle/>
                    <a:p>
                      <a:pPr>
                        <a:lnSpc>
                          <a:spcPct val="115000"/>
                        </a:lnSpc>
                        <a:spcAft>
                          <a:spcPts val="0"/>
                        </a:spcAft>
                      </a:pPr>
                      <a:r>
                        <a:rPr lang="ru-RU" sz="1050" dirty="0">
                          <a:effectLst/>
                        </a:rPr>
                        <a:t>Техника  проведения пробы на индивидуальную совместимость и резус совместимость, метод биологической пробы при переливании крови и ее компонентов.</a:t>
                      </a:r>
                      <a:endParaRPr lang="ru-RU" sz="105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latin typeface="+mn-lt"/>
                          <a:ea typeface="+mn-ea"/>
                          <a:cs typeface="+mn-cs"/>
                        </a:rPr>
                        <a:t>5</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rPr>
                        <a:t>2</a:t>
                      </a:r>
                      <a:r>
                        <a:rPr lang="ru-RU" sz="1600" dirty="0">
                          <a:effectLst/>
                        </a:rPr>
                        <a:t> </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a:effectLst/>
                        </a:rPr>
                        <a:t> </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endParaRPr lang="ru-RU" sz="1100">
                        <a:effectLst/>
                        <a:latin typeface="Calibri"/>
                        <a:ea typeface="Calibri"/>
                        <a:cs typeface="Times New Roman"/>
                      </a:endParaRPr>
                    </a:p>
                  </a:txBody>
                  <a:tcPr marL="67628" marR="67628" marT="0" marB="0"/>
                </a:tc>
              </a:tr>
              <a:tr h="1577790">
                <a:tc>
                  <a:txBody>
                    <a:bodyPr/>
                    <a:lstStyle/>
                    <a:p>
                      <a:pPr marL="0" lvl="0" indent="0">
                        <a:lnSpc>
                          <a:spcPct val="115000"/>
                        </a:lnSpc>
                        <a:spcAft>
                          <a:spcPts val="0"/>
                        </a:spcAft>
                        <a:buFont typeface="+mj-lt"/>
                        <a:buNone/>
                      </a:pPr>
                      <a:r>
                        <a:rPr lang="ru-RU" sz="1200" dirty="0" smtClean="0">
                          <a:solidFill>
                            <a:schemeClr val="tx1"/>
                          </a:solidFill>
                          <a:effectLst/>
                        </a:rPr>
                        <a:t>20</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7628" marR="67628" marT="0" marB="0"/>
                </a:tc>
                <a:tc>
                  <a:txBody>
                    <a:bodyPr/>
                    <a:lstStyle/>
                    <a:p>
                      <a:pPr>
                        <a:lnSpc>
                          <a:spcPct val="115000"/>
                        </a:lnSpc>
                        <a:spcAft>
                          <a:spcPts val="0"/>
                        </a:spcAft>
                      </a:pPr>
                      <a:r>
                        <a:rPr lang="ru-RU" sz="1050" dirty="0">
                          <a:effectLst/>
                        </a:rPr>
                        <a:t>Метод  восстановления проходимости дыхательных путей (ИВЛ), туалет дыхательных путей с помощью отсосов, введение воздуховода, вентиляция с помощью маски.</a:t>
                      </a:r>
                      <a:endParaRPr lang="ru-RU" sz="105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latin typeface="+mn-lt"/>
                          <a:ea typeface="+mn-ea"/>
                          <a:cs typeface="+mn-cs"/>
                        </a:rPr>
                        <a:t>5</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rPr>
                        <a:t>3</a:t>
                      </a:r>
                      <a:r>
                        <a:rPr lang="ru-RU" sz="1600" dirty="0">
                          <a:effectLst/>
                        </a:rPr>
                        <a:t> </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a:effectLst/>
                        </a:rPr>
                        <a:t> </a:t>
                      </a:r>
                      <a:endParaRPr lang="ru-RU" sz="1100">
                        <a:effectLst/>
                        <a:latin typeface="Calibri"/>
                        <a:ea typeface="Calibri"/>
                        <a:cs typeface="Times New Roman"/>
                      </a:endParaRPr>
                    </a:p>
                  </a:txBody>
                  <a:tcPr marL="67628" marR="67628" marT="0" marB="0"/>
                </a:tc>
                <a:tc>
                  <a:txBody>
                    <a:bodyPr/>
                    <a:lstStyle/>
                    <a:p>
                      <a:pPr>
                        <a:lnSpc>
                          <a:spcPct val="115000"/>
                        </a:lnSpc>
                        <a:spcAft>
                          <a:spcPts val="0"/>
                        </a:spcAft>
                      </a:pPr>
                      <a:endParaRPr lang="ru-RU" sz="1100">
                        <a:effectLst/>
                        <a:latin typeface="Calibri"/>
                        <a:ea typeface="Calibri"/>
                        <a:cs typeface="Times New Roman"/>
                      </a:endParaRPr>
                    </a:p>
                  </a:txBody>
                  <a:tcPr marL="67628" marR="67628" marT="0" marB="0"/>
                </a:tc>
              </a:tr>
              <a:tr h="1380566">
                <a:tc>
                  <a:txBody>
                    <a:bodyPr/>
                    <a:lstStyle/>
                    <a:p>
                      <a:pPr marL="0" lvl="0" indent="0">
                        <a:lnSpc>
                          <a:spcPct val="115000"/>
                        </a:lnSpc>
                        <a:spcAft>
                          <a:spcPts val="0"/>
                        </a:spcAft>
                        <a:buFont typeface="+mj-lt"/>
                        <a:buNone/>
                      </a:pPr>
                      <a:r>
                        <a:rPr lang="ru-RU" sz="1200" dirty="0" smtClean="0">
                          <a:solidFill>
                            <a:schemeClr val="tx1"/>
                          </a:solidFill>
                          <a:effectLst/>
                        </a:rPr>
                        <a:t>21</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7628" marR="67628" marT="0" marB="0"/>
                </a:tc>
                <a:tc>
                  <a:txBody>
                    <a:bodyPr/>
                    <a:lstStyle/>
                    <a:p>
                      <a:pPr>
                        <a:lnSpc>
                          <a:spcPct val="115000"/>
                        </a:lnSpc>
                        <a:spcAft>
                          <a:spcPts val="0"/>
                        </a:spcAft>
                      </a:pPr>
                      <a:r>
                        <a:rPr lang="ru-RU" sz="1050" dirty="0">
                          <a:effectLst/>
                        </a:rPr>
                        <a:t> Техника  наружного массажа сердца, сочетание наружного массажа с вентиляцией легких, оценка эффективности реанимации;</a:t>
                      </a:r>
                      <a:endParaRPr lang="ru-RU" sz="105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latin typeface="+mn-lt"/>
                          <a:ea typeface="+mn-ea"/>
                          <a:cs typeface="+mn-cs"/>
                        </a:rPr>
                        <a:t>5</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rPr>
                        <a:t>3</a:t>
                      </a:r>
                      <a:r>
                        <a:rPr lang="ru-RU" sz="1600" dirty="0">
                          <a:effectLst/>
                        </a:rPr>
                        <a:t> </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a:effectLst/>
                        </a:rPr>
                        <a:t> </a:t>
                      </a:r>
                      <a:endParaRPr lang="ru-RU" sz="1100">
                        <a:effectLst/>
                        <a:latin typeface="Calibri"/>
                        <a:ea typeface="Calibri"/>
                        <a:cs typeface="Times New Roman"/>
                      </a:endParaRPr>
                    </a:p>
                  </a:txBody>
                  <a:tcPr marL="67628" marR="67628" marT="0" marB="0"/>
                </a:tc>
                <a:tc>
                  <a:txBody>
                    <a:bodyPr/>
                    <a:lstStyle/>
                    <a:p>
                      <a:pPr>
                        <a:lnSpc>
                          <a:spcPct val="115000"/>
                        </a:lnSpc>
                        <a:spcAft>
                          <a:spcPts val="0"/>
                        </a:spcAft>
                      </a:pPr>
                      <a:endParaRPr lang="ru-RU" sz="1100" dirty="0">
                        <a:effectLst/>
                        <a:latin typeface="Calibri"/>
                        <a:ea typeface="Calibri"/>
                        <a:cs typeface="Times New Roman"/>
                      </a:endParaRPr>
                    </a:p>
                  </a:txBody>
                  <a:tcPr marL="67628" marR="67628" marT="0" marB="0"/>
                </a:tc>
              </a:tr>
              <a:tr h="1028523">
                <a:tc>
                  <a:txBody>
                    <a:bodyPr/>
                    <a:lstStyle/>
                    <a:p>
                      <a:pPr marL="0" lvl="0" indent="0">
                        <a:lnSpc>
                          <a:spcPct val="115000"/>
                        </a:lnSpc>
                        <a:spcAft>
                          <a:spcPts val="0"/>
                        </a:spcAft>
                        <a:buFont typeface="+mj-lt"/>
                        <a:buNone/>
                      </a:pPr>
                      <a:r>
                        <a:rPr lang="ru-RU" sz="1200" dirty="0" smtClean="0">
                          <a:solidFill>
                            <a:schemeClr val="tx1"/>
                          </a:solidFill>
                          <a:effectLst/>
                          <a:latin typeface="Calibri"/>
                          <a:ea typeface="Calibri"/>
                          <a:cs typeface="Times New Roman"/>
                        </a:rPr>
                        <a:t>22</a:t>
                      </a:r>
                      <a:endParaRPr lang="ru-RU" sz="1200" dirty="0">
                        <a:solidFill>
                          <a:schemeClr val="tx1"/>
                        </a:solidFill>
                        <a:effectLst/>
                        <a:latin typeface="Calibri"/>
                        <a:ea typeface="Calibri"/>
                        <a:cs typeface="Times New Roman"/>
                      </a:endParaRPr>
                    </a:p>
                  </a:txBody>
                  <a:tcPr marL="67628" marR="67628" marT="0" marB="0"/>
                </a:tc>
                <a:tc>
                  <a:txBody>
                    <a:bodyPr/>
                    <a:lstStyle/>
                    <a:p>
                      <a:pPr>
                        <a:lnSpc>
                          <a:spcPct val="115000"/>
                        </a:lnSpc>
                        <a:spcAft>
                          <a:spcPts val="0"/>
                        </a:spcAft>
                      </a:pPr>
                      <a:r>
                        <a:rPr lang="ru-RU" sz="1050" dirty="0">
                          <a:effectLst/>
                        </a:rPr>
                        <a:t>Венепункция </a:t>
                      </a:r>
                      <a:endParaRPr lang="ru-RU" sz="105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a:effectLst/>
                          <a:latin typeface="+mn-lt"/>
                          <a:ea typeface="+mn-ea"/>
                          <a:cs typeface="+mn-cs"/>
                        </a:rPr>
                        <a:t>5</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800" dirty="0" smtClean="0">
                          <a:effectLst/>
                          <a:latin typeface="Calibri"/>
                          <a:ea typeface="Calibri"/>
                          <a:cs typeface="Times New Roman"/>
                        </a:rPr>
                        <a:t>2</a:t>
                      </a:r>
                      <a:endParaRPr lang="ru-RU" sz="1800" dirty="0">
                        <a:effectLst/>
                        <a:latin typeface="Calibri"/>
                        <a:ea typeface="Calibri"/>
                        <a:cs typeface="Times New Roman"/>
                      </a:endParaRPr>
                    </a:p>
                  </a:txBody>
                  <a:tcPr marL="67628" marR="67628" marT="0" marB="0"/>
                </a:tc>
                <a:tc>
                  <a:txBody>
                    <a:bodyPr/>
                    <a:lstStyle/>
                    <a:p>
                      <a:pPr>
                        <a:lnSpc>
                          <a:spcPct val="115000"/>
                        </a:lnSpc>
                        <a:spcAft>
                          <a:spcPts val="0"/>
                        </a:spcAft>
                      </a:pPr>
                      <a:endParaRPr lang="ru-RU" sz="1100">
                        <a:effectLst/>
                        <a:latin typeface="Calibri"/>
                        <a:ea typeface="Calibri"/>
                        <a:cs typeface="Times New Roman"/>
                      </a:endParaRPr>
                    </a:p>
                  </a:txBody>
                  <a:tcPr marL="67628" marR="67628" marT="0" marB="0"/>
                </a:tc>
                <a:tc>
                  <a:txBody>
                    <a:bodyPr/>
                    <a:lstStyle/>
                    <a:p>
                      <a:pPr>
                        <a:lnSpc>
                          <a:spcPct val="115000"/>
                        </a:lnSpc>
                        <a:spcAft>
                          <a:spcPts val="0"/>
                        </a:spcAft>
                      </a:pPr>
                      <a:endParaRPr lang="ru-RU" sz="1100" dirty="0">
                        <a:effectLst/>
                        <a:latin typeface="Calibri"/>
                        <a:ea typeface="Calibri"/>
                        <a:cs typeface="Times New Roman"/>
                      </a:endParaRPr>
                    </a:p>
                  </a:txBody>
                  <a:tcPr marL="67628" marR="67628" marT="0" marB="0"/>
                </a:tc>
              </a:tr>
              <a:tr h="591671">
                <a:tc>
                  <a:txBody>
                    <a:bodyPr/>
                    <a:lstStyle/>
                    <a:p>
                      <a:pPr marL="0" lvl="0" indent="0">
                        <a:lnSpc>
                          <a:spcPct val="115000"/>
                        </a:lnSpc>
                        <a:spcAft>
                          <a:spcPts val="0"/>
                        </a:spcAft>
                        <a:buFont typeface="+mj-lt"/>
                        <a:buNone/>
                      </a:pPr>
                      <a:r>
                        <a:rPr lang="ru-RU" sz="1200" dirty="0" smtClean="0">
                          <a:solidFill>
                            <a:schemeClr val="tx1"/>
                          </a:solidFill>
                          <a:effectLst/>
                        </a:rPr>
                        <a:t>23</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67628" marR="67628" marT="0" marB="0"/>
                </a:tc>
                <a:tc>
                  <a:txBody>
                    <a:bodyPr/>
                    <a:lstStyle/>
                    <a:p>
                      <a:pPr>
                        <a:lnSpc>
                          <a:spcPct val="115000"/>
                        </a:lnSpc>
                        <a:spcAft>
                          <a:spcPts val="0"/>
                        </a:spcAft>
                      </a:pPr>
                      <a:r>
                        <a:rPr lang="ru-RU" sz="1050" dirty="0">
                          <a:effectLst/>
                        </a:rPr>
                        <a:t>Определение  пульса на сонной и бедренной артериях;</a:t>
                      </a:r>
                      <a:endParaRPr lang="ru-RU" sz="105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rPr>
                        <a:t>5</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smtClean="0">
                          <a:effectLst/>
                        </a:rPr>
                        <a:t>3</a:t>
                      </a:r>
                      <a:r>
                        <a:rPr lang="ru-RU" sz="1600" dirty="0">
                          <a:effectLst/>
                        </a:rPr>
                        <a:t> </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r>
                        <a:rPr lang="ru-RU" sz="1600" dirty="0">
                          <a:effectLst/>
                        </a:rPr>
                        <a:t> </a:t>
                      </a:r>
                      <a:endParaRPr lang="ru-RU" sz="1100" dirty="0">
                        <a:effectLst/>
                        <a:latin typeface="Calibri"/>
                        <a:ea typeface="Calibri"/>
                        <a:cs typeface="Times New Roman"/>
                      </a:endParaRPr>
                    </a:p>
                  </a:txBody>
                  <a:tcPr marL="67628" marR="67628" marT="0" marB="0"/>
                </a:tc>
                <a:tc>
                  <a:txBody>
                    <a:bodyPr/>
                    <a:lstStyle/>
                    <a:p>
                      <a:pPr>
                        <a:lnSpc>
                          <a:spcPct val="115000"/>
                        </a:lnSpc>
                        <a:spcAft>
                          <a:spcPts val="0"/>
                        </a:spcAft>
                      </a:pPr>
                      <a:endParaRPr lang="ru-RU" sz="1100" dirty="0">
                        <a:effectLst/>
                        <a:latin typeface="Calibri"/>
                        <a:ea typeface="Calibri"/>
                        <a:cs typeface="Times New Roman"/>
                      </a:endParaRPr>
                    </a:p>
                  </a:txBody>
                  <a:tcPr marL="67628" marR="67628" marT="0" marB="0"/>
                </a:tc>
              </a:tr>
            </a:tbl>
          </a:graphicData>
        </a:graphic>
      </p:graphicFrame>
    </p:spTree>
    <p:extLst>
      <p:ext uri="{BB962C8B-B14F-4D97-AF65-F5344CB8AC3E}">
        <p14:creationId xmlns:p14="http://schemas.microsoft.com/office/powerpoint/2010/main" val="367656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42200893"/>
              </p:ext>
            </p:extLst>
          </p:nvPr>
        </p:nvGraphicFramePr>
        <p:xfrm>
          <a:off x="539552" y="332656"/>
          <a:ext cx="388843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775" y="1223387"/>
            <a:ext cx="4765857" cy="257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767002290"/>
              </p:ext>
            </p:extLst>
          </p:nvPr>
        </p:nvGraphicFramePr>
        <p:xfrm>
          <a:off x="592301" y="3808298"/>
          <a:ext cx="8012146" cy="2493327"/>
        </p:xfrm>
        <a:graphic>
          <a:graphicData uri="http://schemas.openxmlformats.org/drawingml/2006/table">
            <a:tbl>
              <a:tblPr firstRow="1" firstCol="1" bandRow="1">
                <a:tableStyleId>{5C22544A-7EE6-4342-B048-85BDC9FD1C3A}</a:tableStyleId>
              </a:tblPr>
              <a:tblGrid>
                <a:gridCol w="645682"/>
                <a:gridCol w="3809286"/>
                <a:gridCol w="2016077"/>
                <a:gridCol w="1541101"/>
              </a:tblGrid>
              <a:tr h="223188">
                <a:tc>
                  <a:txBody>
                    <a:bodyPr/>
                    <a:lstStyle/>
                    <a:p>
                      <a:pPr>
                        <a:lnSpc>
                          <a:spcPct val="115000"/>
                        </a:lnSpc>
                        <a:spcAft>
                          <a:spcPts val="0"/>
                        </a:spcAft>
                      </a:pPr>
                      <a:r>
                        <a:rPr lang="ru-RU" sz="1100" dirty="0">
                          <a:effectLst/>
                        </a:rPr>
                        <a:t>№</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Наименование мероприятий</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Дата выполнения</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Выполнено </a:t>
                      </a:r>
                      <a:endParaRPr lang="ru-RU" sz="800">
                        <a:effectLst/>
                        <a:latin typeface="Calibri"/>
                        <a:ea typeface="Calibri"/>
                        <a:cs typeface="Times New Roman"/>
                      </a:endParaRPr>
                    </a:p>
                  </a:txBody>
                  <a:tcPr marL="52802" marR="52802" marT="0" marB="0"/>
                </a:tc>
              </a:tr>
              <a:tr h="294236">
                <a:tc>
                  <a:txBody>
                    <a:bodyPr/>
                    <a:lstStyle/>
                    <a:p>
                      <a:pPr marL="342900" lvl="0" indent="-342900">
                        <a:lnSpc>
                          <a:spcPct val="115000"/>
                        </a:lnSpc>
                        <a:spcAft>
                          <a:spcPts val="0"/>
                        </a:spcAft>
                        <a:buFont typeface="+mj-lt"/>
                        <a:buAutoNum type="arabicPeriod"/>
                      </a:pP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dirty="0">
                          <a:effectLst/>
                        </a:rPr>
                        <a:t>Знакомство со структурой, спецификой и организацией работы отделения</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179811">
                <a:tc>
                  <a:txBody>
                    <a:bodyPr/>
                    <a:lstStyle/>
                    <a:p>
                      <a:pPr marL="0" lvl="0" indent="0">
                        <a:lnSpc>
                          <a:spcPct val="115000"/>
                        </a:lnSpc>
                        <a:spcAft>
                          <a:spcPts val="0"/>
                        </a:spcAft>
                        <a:buFont typeface="+mj-lt"/>
                        <a:buNone/>
                      </a:pPr>
                      <a:r>
                        <a:rPr lang="ru-RU" sz="1100" dirty="0" smtClean="0">
                          <a:effectLst/>
                        </a:rPr>
                        <a:t>2</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Знакомство с рабочим местом</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287090">
                <a:tc>
                  <a:txBody>
                    <a:bodyPr/>
                    <a:lstStyle/>
                    <a:p>
                      <a:pPr marL="0" lvl="0" indent="0">
                        <a:lnSpc>
                          <a:spcPct val="115000"/>
                        </a:lnSpc>
                        <a:spcAft>
                          <a:spcPts val="0"/>
                        </a:spcAft>
                        <a:buFont typeface="+mj-lt"/>
                        <a:buNone/>
                      </a:pPr>
                      <a:r>
                        <a:rPr lang="ru-RU" sz="1100" dirty="0" smtClean="0">
                          <a:effectLst/>
                        </a:rPr>
                        <a:t>3</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Выявление навыков и умений молодого специалиста.</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430635">
                <a:tc>
                  <a:txBody>
                    <a:bodyPr/>
                    <a:lstStyle/>
                    <a:p>
                      <a:pPr marL="0" lvl="0" indent="0">
                        <a:lnSpc>
                          <a:spcPct val="115000"/>
                        </a:lnSpc>
                        <a:spcAft>
                          <a:spcPts val="0"/>
                        </a:spcAft>
                        <a:buFont typeface="+mj-lt"/>
                        <a:buNone/>
                      </a:pPr>
                      <a:r>
                        <a:rPr lang="ru-RU" sz="1100" dirty="0" smtClean="0">
                          <a:effectLst/>
                        </a:rPr>
                        <a:t>4</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Проработка должностной инструкции, почасового графика работы, критериев оценки качества работы</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287090">
                <a:tc>
                  <a:txBody>
                    <a:bodyPr/>
                    <a:lstStyle/>
                    <a:p>
                      <a:pPr marL="0" lvl="0" indent="0">
                        <a:lnSpc>
                          <a:spcPct val="115000"/>
                        </a:lnSpc>
                        <a:spcAft>
                          <a:spcPts val="0"/>
                        </a:spcAft>
                        <a:buFont typeface="+mj-lt"/>
                        <a:buNone/>
                      </a:pPr>
                      <a:r>
                        <a:rPr lang="ru-RU" sz="1100" dirty="0" smtClean="0">
                          <a:effectLst/>
                        </a:rPr>
                        <a:t>5</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Знакомство с внутренним трудовым распорядком  больницы</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371498">
                <a:tc>
                  <a:txBody>
                    <a:bodyPr/>
                    <a:lstStyle/>
                    <a:p>
                      <a:pPr marL="0" lvl="0" indent="0">
                        <a:lnSpc>
                          <a:spcPct val="115000"/>
                        </a:lnSpc>
                        <a:spcAft>
                          <a:spcPts val="0"/>
                        </a:spcAft>
                        <a:buFont typeface="+mj-lt"/>
                        <a:buNone/>
                      </a:pPr>
                      <a:r>
                        <a:rPr lang="ru-RU" sz="1100" dirty="0" smtClean="0">
                          <a:effectLst/>
                        </a:rPr>
                        <a:t>6</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Знакомство с внутренним распорядком и лечебноохранительным режимом АРО</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179811">
                <a:tc>
                  <a:txBody>
                    <a:bodyPr/>
                    <a:lstStyle/>
                    <a:p>
                      <a:pPr marL="0" lvl="0" indent="0">
                        <a:lnSpc>
                          <a:spcPct val="115000"/>
                        </a:lnSpc>
                        <a:spcAft>
                          <a:spcPts val="0"/>
                        </a:spcAft>
                        <a:buFont typeface="+mj-lt"/>
                        <a:buNone/>
                      </a:pPr>
                      <a:r>
                        <a:rPr lang="ru-RU" sz="1100" dirty="0" smtClean="0">
                          <a:effectLst/>
                        </a:rPr>
                        <a:t>7</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Изучение приказов МЗ РФ</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r>
              <a:tr h="179811">
                <a:tc>
                  <a:txBody>
                    <a:bodyPr/>
                    <a:lstStyle/>
                    <a:p>
                      <a:pPr marL="0" lvl="0" indent="0">
                        <a:lnSpc>
                          <a:spcPct val="115000"/>
                        </a:lnSpc>
                        <a:spcAft>
                          <a:spcPts val="0"/>
                        </a:spcAft>
                        <a:buFont typeface="+mj-lt"/>
                        <a:buNone/>
                      </a:pPr>
                      <a:r>
                        <a:rPr lang="ru-RU" sz="1100" dirty="0" smtClean="0">
                          <a:effectLst/>
                        </a:rPr>
                        <a:t>8</a:t>
                      </a:r>
                      <a:r>
                        <a:rPr lang="ru-RU" sz="1100" dirty="0">
                          <a:effectLst/>
                        </a:rPr>
                        <a:t> </a:t>
                      </a:r>
                      <a:endParaRPr lang="ru-RU" sz="800" dirty="0">
                        <a:effectLst/>
                        <a:latin typeface="Calibri"/>
                        <a:ea typeface="Calibri"/>
                        <a:cs typeface="Times New Roman"/>
                      </a:endParaRPr>
                    </a:p>
                  </a:txBody>
                  <a:tcPr marL="52802" marR="52802" marT="0" marB="0"/>
                </a:tc>
                <a:tc>
                  <a:txBody>
                    <a:bodyPr/>
                    <a:lstStyle/>
                    <a:p>
                      <a:pPr>
                        <a:lnSpc>
                          <a:spcPct val="115000"/>
                        </a:lnSpc>
                        <a:spcAft>
                          <a:spcPts val="0"/>
                        </a:spcAft>
                      </a:pPr>
                      <a:r>
                        <a:rPr lang="ru-RU" sz="900">
                          <a:effectLst/>
                        </a:rPr>
                        <a:t>Изучения ГОСТ Р52623.3-2015</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a:effectLst/>
                        </a:rPr>
                        <a:t> </a:t>
                      </a:r>
                      <a:endParaRPr lang="ru-RU" sz="800">
                        <a:effectLst/>
                        <a:latin typeface="Calibri"/>
                        <a:ea typeface="Calibri"/>
                        <a:cs typeface="Times New Roman"/>
                      </a:endParaRPr>
                    </a:p>
                  </a:txBody>
                  <a:tcPr marL="52802" marR="52802" marT="0" marB="0"/>
                </a:tc>
                <a:tc>
                  <a:txBody>
                    <a:bodyPr/>
                    <a:lstStyle/>
                    <a:p>
                      <a:pPr>
                        <a:lnSpc>
                          <a:spcPct val="115000"/>
                        </a:lnSpc>
                        <a:spcAft>
                          <a:spcPts val="0"/>
                        </a:spcAft>
                      </a:pPr>
                      <a:r>
                        <a:rPr lang="ru-RU" sz="1100" dirty="0">
                          <a:effectLst/>
                        </a:rPr>
                        <a:t> </a:t>
                      </a:r>
                      <a:endParaRPr lang="ru-RU" sz="800" dirty="0">
                        <a:effectLst/>
                        <a:latin typeface="Calibri"/>
                        <a:ea typeface="Calibri"/>
                        <a:cs typeface="Times New Roman"/>
                      </a:endParaRPr>
                    </a:p>
                  </a:txBody>
                  <a:tcPr marL="52802" marR="52802" marT="0" marB="0"/>
                </a:tc>
              </a:tr>
            </a:tbl>
          </a:graphicData>
        </a:graphic>
      </p:graphicFrame>
      <p:sp>
        <p:nvSpPr>
          <p:cNvPr id="7" name="Прямоугольник 6"/>
          <p:cNvSpPr/>
          <p:nvPr/>
        </p:nvSpPr>
        <p:spPr>
          <a:xfrm>
            <a:off x="5508104" y="1256149"/>
            <a:ext cx="3024336" cy="1754326"/>
          </a:xfrm>
          <a:prstGeom prst="rect">
            <a:avLst/>
          </a:prstGeom>
        </p:spPr>
        <p:txBody>
          <a:bodyPr wrap="square">
            <a:spAutoFit/>
          </a:bodyPr>
          <a:lstStyle/>
          <a:p>
            <a:r>
              <a:rPr lang="ru-RU" dirty="0">
                <a:solidFill>
                  <a:prstClr val="black"/>
                </a:solidFill>
                <a:latin typeface="Times New Roman" pitchFamily="18" charset="0"/>
                <a:cs typeface="Times New Roman" pitchFamily="18" charset="0"/>
              </a:rPr>
              <a:t>После оценки навыков каждого сотрудника формируется план подготовки по которому проводится тематическое  усовершенствование.</a:t>
            </a:r>
            <a:endParaRPr lang="ru-RU" dirty="0"/>
          </a:p>
        </p:txBody>
      </p:sp>
    </p:spTree>
    <p:extLst>
      <p:ext uri="{BB962C8B-B14F-4D97-AF65-F5344CB8AC3E}">
        <p14:creationId xmlns:p14="http://schemas.microsoft.com/office/powerpoint/2010/main" val="34923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8165095"/>
              </p:ext>
            </p:extLst>
          </p:nvPr>
        </p:nvGraphicFramePr>
        <p:xfrm>
          <a:off x="107504" y="44621"/>
          <a:ext cx="8928992" cy="6771665"/>
        </p:xfrm>
        <a:graphic>
          <a:graphicData uri="http://schemas.openxmlformats.org/drawingml/2006/table">
            <a:tbl>
              <a:tblPr firstRow="1" firstCol="1" bandRow="1">
                <a:tableStyleId>{5C22544A-7EE6-4342-B048-85BDC9FD1C3A}</a:tableStyleId>
              </a:tblPr>
              <a:tblGrid>
                <a:gridCol w="719569"/>
                <a:gridCol w="4245191"/>
                <a:gridCol w="2246779"/>
                <a:gridCol w="1717453"/>
              </a:tblGrid>
              <a:tr h="484488">
                <a:tc>
                  <a:txBody>
                    <a:bodyPr/>
                    <a:lstStyle/>
                    <a:p>
                      <a:pPr marL="0" lvl="0" indent="0">
                        <a:lnSpc>
                          <a:spcPct val="115000"/>
                        </a:lnSpc>
                        <a:spcAft>
                          <a:spcPts val="0"/>
                        </a:spcAft>
                        <a:buFont typeface="+mj-lt"/>
                        <a:buNone/>
                      </a:pPr>
                      <a:r>
                        <a:rPr lang="ru-RU" sz="1200" dirty="0" smtClean="0">
                          <a:effectLst/>
                        </a:rPr>
                        <a:t>9</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Ознакомление с требованиями по подготовке сестринских конференций. Привлечение к этой работе.</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345941">
                <a:tc>
                  <a:txBody>
                    <a:bodyPr/>
                    <a:lstStyle/>
                    <a:p>
                      <a:pPr marL="0" lvl="0" indent="0">
                        <a:lnSpc>
                          <a:spcPct val="115000"/>
                        </a:lnSpc>
                        <a:spcAft>
                          <a:spcPts val="0"/>
                        </a:spcAft>
                        <a:buFont typeface="+mj-lt"/>
                        <a:buNone/>
                      </a:pPr>
                      <a:r>
                        <a:rPr lang="ru-RU" sz="1200" dirty="0" smtClean="0">
                          <a:effectLst/>
                        </a:rPr>
                        <a:t>10</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Ознакомление с новыми формами организации труда</a:t>
                      </a:r>
                    </a:p>
                    <a:p>
                      <a:pPr>
                        <a:lnSpc>
                          <a:spcPct val="115000"/>
                        </a:lnSpc>
                        <a:spcAft>
                          <a:spcPts val="0"/>
                        </a:spcAft>
                      </a:pPr>
                      <a:r>
                        <a:rPr lang="ru-RU" sz="1050" dirty="0">
                          <a:effectLst/>
                        </a:rPr>
                        <a:t>(платные услуги, ВМП)</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484488">
                <a:tc>
                  <a:txBody>
                    <a:bodyPr/>
                    <a:lstStyle/>
                    <a:p>
                      <a:pPr marL="0" lvl="0" indent="0">
                        <a:lnSpc>
                          <a:spcPct val="115000"/>
                        </a:lnSpc>
                        <a:spcAft>
                          <a:spcPts val="0"/>
                        </a:spcAft>
                        <a:buFont typeface="+mj-lt"/>
                        <a:buNone/>
                      </a:pPr>
                      <a:r>
                        <a:rPr lang="ru-RU" sz="1200" dirty="0" smtClean="0">
                          <a:effectLst/>
                        </a:rPr>
                        <a:t>11</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Изучение деятельности медицинской сестры –анестезиста</a:t>
                      </a:r>
                    </a:p>
                    <a:p>
                      <a:pPr>
                        <a:lnSpc>
                          <a:spcPct val="115000"/>
                        </a:lnSpc>
                        <a:spcAft>
                          <a:spcPts val="0"/>
                        </a:spcAft>
                      </a:pPr>
                      <a:r>
                        <a:rPr lang="ru-RU" sz="1050" dirty="0">
                          <a:effectLst/>
                        </a:rPr>
                        <a:t> </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518911">
                <a:tc>
                  <a:txBody>
                    <a:bodyPr/>
                    <a:lstStyle/>
                    <a:p>
                      <a:pPr marL="0" lvl="0" indent="0">
                        <a:lnSpc>
                          <a:spcPct val="115000"/>
                        </a:lnSpc>
                        <a:spcAft>
                          <a:spcPts val="0"/>
                        </a:spcAft>
                        <a:buFont typeface="+mj-lt"/>
                        <a:buNone/>
                      </a:pPr>
                      <a:r>
                        <a:rPr lang="ru-RU" sz="1200" dirty="0" smtClean="0">
                          <a:effectLst/>
                        </a:rPr>
                        <a:t>12</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Прохождение тематического усовершенствования по работе  наркотическими и психотропными препаратами. Сдача зачета.</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345941">
                <a:tc>
                  <a:txBody>
                    <a:bodyPr/>
                    <a:lstStyle/>
                    <a:p>
                      <a:pPr marL="0" lvl="0" indent="0">
                        <a:lnSpc>
                          <a:spcPct val="115000"/>
                        </a:lnSpc>
                        <a:spcAft>
                          <a:spcPts val="0"/>
                        </a:spcAft>
                        <a:buFont typeface="+mj-lt"/>
                        <a:buNone/>
                      </a:pPr>
                      <a:r>
                        <a:rPr lang="ru-RU" sz="1200" dirty="0" smtClean="0">
                          <a:effectLst/>
                        </a:rPr>
                        <a:t>13</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Прохождение тематического усовершенствования по порядку хранения и утилизации отходов.</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1937950">
                <a:tc>
                  <a:txBody>
                    <a:bodyPr/>
                    <a:lstStyle/>
                    <a:p>
                      <a:pPr marL="0" lvl="0" indent="0">
                        <a:lnSpc>
                          <a:spcPct val="115000"/>
                        </a:lnSpc>
                        <a:spcAft>
                          <a:spcPts val="0"/>
                        </a:spcAft>
                        <a:buFont typeface="+mj-lt"/>
                        <a:buNone/>
                      </a:pPr>
                      <a:r>
                        <a:rPr lang="ru-RU" sz="1200" dirty="0" smtClean="0">
                          <a:effectLst/>
                        </a:rPr>
                        <a:t>14</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Профессиональная подготовка и организация труда</a:t>
                      </a:r>
                    </a:p>
                    <a:p>
                      <a:pPr>
                        <a:lnSpc>
                          <a:spcPct val="115000"/>
                        </a:lnSpc>
                        <a:spcAft>
                          <a:spcPts val="0"/>
                        </a:spcAft>
                      </a:pPr>
                      <a:r>
                        <a:rPr lang="ru-RU" sz="1050" dirty="0">
                          <a:effectLst/>
                        </a:rPr>
                        <a:t>медицинской сестры АРО:</a:t>
                      </a:r>
                    </a:p>
                    <a:p>
                      <a:pPr>
                        <a:lnSpc>
                          <a:spcPct val="115000"/>
                        </a:lnSpc>
                        <a:spcAft>
                          <a:spcPts val="0"/>
                        </a:spcAft>
                      </a:pPr>
                      <a:r>
                        <a:rPr lang="ru-RU" sz="1050" dirty="0">
                          <a:effectLst/>
                        </a:rPr>
                        <a:t>- Выполнение врачебных назначений.</a:t>
                      </a:r>
                    </a:p>
                    <a:p>
                      <a:pPr>
                        <a:lnSpc>
                          <a:spcPct val="115000"/>
                        </a:lnSpc>
                        <a:spcAft>
                          <a:spcPts val="0"/>
                        </a:spcAft>
                      </a:pPr>
                      <a:r>
                        <a:rPr lang="ru-RU" sz="1050" dirty="0">
                          <a:effectLst/>
                        </a:rPr>
                        <a:t> -Уход за пациентами.</a:t>
                      </a:r>
                    </a:p>
                    <a:p>
                      <a:pPr>
                        <a:lnSpc>
                          <a:spcPct val="115000"/>
                        </a:lnSpc>
                        <a:spcAft>
                          <a:spcPts val="0"/>
                        </a:spcAft>
                      </a:pPr>
                      <a:r>
                        <a:rPr lang="ru-RU" sz="1050" dirty="0">
                          <a:effectLst/>
                        </a:rPr>
                        <a:t>- Работа с листами назначений </a:t>
                      </a:r>
                    </a:p>
                    <a:p>
                      <a:pPr>
                        <a:lnSpc>
                          <a:spcPct val="115000"/>
                        </a:lnSpc>
                        <a:spcAft>
                          <a:spcPts val="0"/>
                        </a:spcAft>
                      </a:pPr>
                      <a:r>
                        <a:rPr lang="ru-RU" sz="1050" dirty="0">
                          <a:effectLst/>
                        </a:rPr>
                        <a:t>- Организация лечебного питания в АРО</a:t>
                      </a:r>
                    </a:p>
                    <a:p>
                      <a:pPr>
                        <a:lnSpc>
                          <a:spcPct val="115000"/>
                        </a:lnSpc>
                        <a:spcAft>
                          <a:spcPts val="0"/>
                        </a:spcAft>
                      </a:pPr>
                      <a:r>
                        <a:rPr lang="ru-RU" sz="1050" dirty="0">
                          <a:effectLst/>
                        </a:rPr>
                        <a:t>- Медикаментозное обеспечение. Фармацевтический порядок, хранения лекарственных и наркотических средств.</a:t>
                      </a:r>
                    </a:p>
                    <a:p>
                      <a:pPr>
                        <a:lnSpc>
                          <a:spcPct val="115000"/>
                        </a:lnSpc>
                        <a:spcAft>
                          <a:spcPts val="0"/>
                        </a:spcAft>
                      </a:pPr>
                      <a:r>
                        <a:rPr lang="ru-RU" sz="1050" dirty="0">
                          <a:effectLst/>
                        </a:rPr>
                        <a:t>- Организация мероприятий по оказанию доврачебной медицинской помощи пациентам.</a:t>
                      </a:r>
                    </a:p>
                    <a:p>
                      <a:pPr>
                        <a:lnSpc>
                          <a:spcPct val="115000"/>
                        </a:lnSpc>
                        <a:spcAft>
                          <a:spcPts val="0"/>
                        </a:spcAft>
                      </a:pPr>
                      <a:r>
                        <a:rPr lang="ru-RU" sz="1050" dirty="0">
                          <a:effectLst/>
                        </a:rPr>
                        <a:t> </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dirty="0">
                          <a:effectLst/>
                        </a:rPr>
                        <a:t> </a:t>
                      </a:r>
                      <a:endParaRPr lang="ru-RU" sz="4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439689">
                <a:tc>
                  <a:txBody>
                    <a:bodyPr/>
                    <a:lstStyle/>
                    <a:p>
                      <a:pPr marL="0" lvl="0" indent="0">
                        <a:lnSpc>
                          <a:spcPct val="115000"/>
                        </a:lnSpc>
                        <a:spcAft>
                          <a:spcPts val="0"/>
                        </a:spcAft>
                        <a:buFont typeface="+mj-lt"/>
                        <a:buNone/>
                      </a:pPr>
                      <a:r>
                        <a:rPr lang="ru-RU" sz="1200" dirty="0" smtClean="0">
                          <a:effectLst/>
                        </a:rPr>
                        <a:t>15</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Прохождение тематического усовершенствования по</a:t>
                      </a:r>
                    </a:p>
                    <a:p>
                      <a:pPr>
                        <a:lnSpc>
                          <a:spcPct val="115000"/>
                        </a:lnSpc>
                        <a:spcAft>
                          <a:spcPts val="0"/>
                        </a:spcAft>
                      </a:pPr>
                      <a:r>
                        <a:rPr lang="ru-RU" sz="1050" dirty="0">
                          <a:effectLst/>
                        </a:rPr>
                        <a:t>ВИЧ-диагностике и профилактике. Сдача зачета</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518911">
                <a:tc>
                  <a:txBody>
                    <a:bodyPr/>
                    <a:lstStyle/>
                    <a:p>
                      <a:pPr marL="0" lvl="0" indent="0">
                        <a:lnSpc>
                          <a:spcPct val="115000"/>
                        </a:lnSpc>
                        <a:spcAft>
                          <a:spcPts val="0"/>
                        </a:spcAft>
                        <a:buFont typeface="+mj-lt"/>
                        <a:buNone/>
                      </a:pPr>
                      <a:r>
                        <a:rPr lang="ru-RU" sz="1200" dirty="0" smtClean="0">
                          <a:effectLst/>
                        </a:rPr>
                        <a:t>16</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Освоение смежных специальностей:</a:t>
                      </a:r>
                    </a:p>
                    <a:p>
                      <a:pPr>
                        <a:lnSpc>
                          <a:spcPct val="115000"/>
                        </a:lnSpc>
                        <a:spcAft>
                          <a:spcPts val="0"/>
                        </a:spcAft>
                      </a:pPr>
                      <a:r>
                        <a:rPr lang="ru-RU" sz="1050" dirty="0">
                          <a:effectLst/>
                        </a:rPr>
                        <a:t>- М\С процедурного кабинета</a:t>
                      </a:r>
                    </a:p>
                    <a:p>
                      <a:pPr>
                        <a:lnSpc>
                          <a:spcPct val="115000"/>
                        </a:lnSpc>
                        <a:spcAft>
                          <a:spcPts val="0"/>
                        </a:spcAft>
                      </a:pPr>
                      <a:r>
                        <a:rPr lang="ru-RU" sz="1050" dirty="0">
                          <a:effectLst/>
                        </a:rPr>
                        <a:t>-М\С перевязочная</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1130471">
                <a:tc>
                  <a:txBody>
                    <a:bodyPr/>
                    <a:lstStyle/>
                    <a:p>
                      <a:pPr marL="0" lvl="0" indent="0">
                        <a:lnSpc>
                          <a:spcPct val="115000"/>
                        </a:lnSpc>
                        <a:spcAft>
                          <a:spcPts val="0"/>
                        </a:spcAft>
                        <a:buFont typeface="+mj-lt"/>
                        <a:buNone/>
                      </a:pPr>
                      <a:r>
                        <a:rPr lang="ru-RU" sz="1200" dirty="0" smtClean="0">
                          <a:effectLst/>
                        </a:rPr>
                        <a:t>17</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Самообразование:</a:t>
                      </a:r>
                    </a:p>
                    <a:p>
                      <a:pPr>
                        <a:lnSpc>
                          <a:spcPct val="115000"/>
                        </a:lnSpc>
                        <a:spcAft>
                          <a:spcPts val="0"/>
                        </a:spcAft>
                      </a:pPr>
                      <a:r>
                        <a:rPr lang="ru-RU" sz="1050" dirty="0">
                          <a:effectLst/>
                        </a:rPr>
                        <a:t>- Изучение этического кодекса медицинской сестры России</a:t>
                      </a:r>
                    </a:p>
                    <a:p>
                      <a:pPr>
                        <a:lnSpc>
                          <a:spcPct val="115000"/>
                        </a:lnSpc>
                        <a:spcAft>
                          <a:spcPts val="0"/>
                        </a:spcAft>
                      </a:pPr>
                      <a:r>
                        <a:rPr lang="ru-RU" sz="1050" dirty="0">
                          <a:effectLst/>
                        </a:rPr>
                        <a:t>- Изучение методических рекомендаций по организации работы процедурного кабинета.</a:t>
                      </a:r>
                    </a:p>
                    <a:p>
                      <a:pPr>
                        <a:lnSpc>
                          <a:spcPct val="115000"/>
                        </a:lnSpc>
                        <a:spcAft>
                          <a:spcPts val="0"/>
                        </a:spcAft>
                      </a:pPr>
                      <a:r>
                        <a:rPr lang="ru-RU" sz="1050" dirty="0">
                          <a:effectLst/>
                        </a:rPr>
                        <a:t>- Чтение журналов: «Сестринское дело», «Медицинская сестра», «Медицинская помощь».</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r>
              <a:tr h="345941">
                <a:tc>
                  <a:txBody>
                    <a:bodyPr/>
                    <a:lstStyle/>
                    <a:p>
                      <a:pPr marL="0" lvl="0" indent="0">
                        <a:lnSpc>
                          <a:spcPct val="115000"/>
                        </a:lnSpc>
                        <a:spcAft>
                          <a:spcPts val="0"/>
                        </a:spcAft>
                        <a:buFont typeface="+mj-lt"/>
                        <a:buNone/>
                      </a:pPr>
                      <a:r>
                        <a:rPr lang="ru-RU" sz="1200" dirty="0" smtClean="0">
                          <a:effectLst/>
                        </a:rPr>
                        <a:t>18</a:t>
                      </a:r>
                      <a:r>
                        <a:rPr lang="ru-RU" sz="1200" dirty="0">
                          <a:effectLst/>
                        </a:rPr>
                        <a:t> </a:t>
                      </a:r>
                      <a:endParaRPr lang="ru-RU" sz="1200" dirty="0">
                        <a:effectLst/>
                        <a:latin typeface="Calibri"/>
                        <a:ea typeface="Calibri"/>
                        <a:cs typeface="Times New Roman"/>
                      </a:endParaRPr>
                    </a:p>
                  </a:txBody>
                  <a:tcPr marL="23348" marR="23348" marT="0" marB="0"/>
                </a:tc>
                <a:tc>
                  <a:txBody>
                    <a:bodyPr/>
                    <a:lstStyle/>
                    <a:p>
                      <a:pPr>
                        <a:lnSpc>
                          <a:spcPct val="115000"/>
                        </a:lnSpc>
                        <a:spcAft>
                          <a:spcPts val="0"/>
                        </a:spcAft>
                      </a:pPr>
                      <a:r>
                        <a:rPr lang="ru-RU" sz="1050" dirty="0">
                          <a:effectLst/>
                        </a:rPr>
                        <a:t>Итоговое собеседование с молодым специалистом по</a:t>
                      </a:r>
                    </a:p>
                    <a:p>
                      <a:pPr>
                        <a:lnSpc>
                          <a:spcPct val="115000"/>
                        </a:lnSpc>
                        <a:spcAft>
                          <a:spcPts val="0"/>
                        </a:spcAft>
                      </a:pPr>
                      <a:r>
                        <a:rPr lang="ru-RU" sz="1050" dirty="0">
                          <a:effectLst/>
                        </a:rPr>
                        <a:t>овладению специальности.</a:t>
                      </a:r>
                      <a:endParaRPr lang="ru-RU" sz="1050" dirty="0">
                        <a:effectLst/>
                        <a:latin typeface="Calibri"/>
                        <a:ea typeface="Calibri"/>
                        <a:cs typeface="Times New Roman"/>
                      </a:endParaRPr>
                    </a:p>
                  </a:txBody>
                  <a:tcPr marL="23348" marR="23348" marT="0" marB="0"/>
                </a:tc>
                <a:tc>
                  <a:txBody>
                    <a:bodyPr/>
                    <a:lstStyle/>
                    <a:p>
                      <a:pPr>
                        <a:lnSpc>
                          <a:spcPct val="115000"/>
                        </a:lnSpc>
                        <a:spcAft>
                          <a:spcPts val="0"/>
                        </a:spcAft>
                      </a:pPr>
                      <a:r>
                        <a:rPr lang="ru-RU" sz="500">
                          <a:effectLst/>
                        </a:rPr>
                        <a:t> </a:t>
                      </a:r>
                      <a:endParaRPr lang="ru-RU" sz="400">
                        <a:effectLst/>
                        <a:latin typeface="Calibri"/>
                        <a:ea typeface="Calibri"/>
                        <a:cs typeface="Times New Roman"/>
                      </a:endParaRPr>
                    </a:p>
                  </a:txBody>
                  <a:tcPr marL="23348" marR="23348" marT="0" marB="0"/>
                </a:tc>
                <a:tc>
                  <a:txBody>
                    <a:bodyPr/>
                    <a:lstStyle/>
                    <a:p>
                      <a:pPr>
                        <a:lnSpc>
                          <a:spcPct val="115000"/>
                        </a:lnSpc>
                        <a:spcAft>
                          <a:spcPts val="0"/>
                        </a:spcAft>
                      </a:pPr>
                      <a:r>
                        <a:rPr lang="ru-RU" sz="500" dirty="0">
                          <a:effectLst/>
                        </a:rPr>
                        <a:t> </a:t>
                      </a:r>
                      <a:endParaRPr lang="ru-RU" sz="400" dirty="0">
                        <a:effectLst/>
                        <a:latin typeface="Calibri"/>
                        <a:ea typeface="Calibri"/>
                        <a:cs typeface="Times New Roman"/>
                      </a:endParaRPr>
                    </a:p>
                  </a:txBody>
                  <a:tcPr marL="23348" marR="23348" marT="0" marB="0"/>
                </a:tc>
              </a:tr>
            </a:tbl>
          </a:graphicData>
        </a:graphic>
      </p:graphicFrame>
    </p:spTree>
    <p:extLst>
      <p:ext uri="{BB962C8B-B14F-4D97-AF65-F5344CB8AC3E}">
        <p14:creationId xmlns:p14="http://schemas.microsoft.com/office/powerpoint/2010/main" val="248231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617807632"/>
              </p:ext>
            </p:extLst>
          </p:nvPr>
        </p:nvGraphicFramePr>
        <p:xfrm>
          <a:off x="539552" y="404664"/>
          <a:ext cx="3778895" cy="1009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Старшая мед сестра\Desktop\фото\IMG-20181106-WA0026.jpg"/>
          <p:cNvPicPr>
            <a:picLocks noGrp="1" noChangeAspect="1" noChangeArrowheads="1"/>
          </p:cNvPicPr>
          <p:nvPr>
            <p:ph sz="quarter" idx="14"/>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1628800"/>
            <a:ext cx="7840871" cy="441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1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100395019"/>
              </p:ext>
            </p:extLst>
          </p:nvPr>
        </p:nvGraphicFramePr>
        <p:xfrm>
          <a:off x="539552" y="404664"/>
          <a:ext cx="3922911" cy="864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Объект 4"/>
          <p:cNvPicPr>
            <a:picLocks noGrp="1" noChangeAspect="1"/>
          </p:cNvPicPr>
          <p:nvPr>
            <p:ph sz="quarter" idx="14"/>
          </p:nvPr>
        </p:nvPicPr>
        <p:blipFill>
          <a:blip r:embed="rId7" cstate="print">
            <a:extLst>
              <a:ext uri="{28A0092B-C50C-407E-A947-70E740481C1C}">
                <a14:useLocalDpi xmlns:a14="http://schemas.microsoft.com/office/drawing/2010/main" val="0"/>
              </a:ext>
            </a:extLst>
          </a:blip>
          <a:stretch>
            <a:fillRect/>
          </a:stretch>
        </p:blipFill>
        <p:spPr>
          <a:xfrm>
            <a:off x="4716016" y="2924944"/>
            <a:ext cx="3419475" cy="2564606"/>
          </a:xfrm>
        </p:spPr>
      </p:pic>
      <p:sp>
        <p:nvSpPr>
          <p:cNvPr id="6" name="Прямоугольник 5"/>
          <p:cNvSpPr/>
          <p:nvPr/>
        </p:nvSpPr>
        <p:spPr>
          <a:xfrm>
            <a:off x="539552" y="1124744"/>
            <a:ext cx="7848872" cy="2031325"/>
          </a:xfrm>
          <a:prstGeom prst="rect">
            <a:avLst/>
          </a:prstGeom>
        </p:spPr>
        <p:txBody>
          <a:bodyPr wrap="square">
            <a:spAutoFit/>
          </a:bodyPr>
          <a:lstStyle/>
          <a:p>
            <a:pPr marL="68580" indent="0">
              <a:buNone/>
            </a:pPr>
            <a:r>
              <a:rPr lang="ru-RU" dirty="0">
                <a:latin typeface="Times New Roman" pitchFamily="18" charset="0"/>
                <a:cs typeface="Times New Roman" pitchFamily="18" charset="0"/>
              </a:rPr>
              <a:t>Пройдя данные этапы мы переходим к самому интересному - это проведение практической части НМО. </a:t>
            </a:r>
            <a:r>
              <a:rPr lang="ru-RU" dirty="0" smtClean="0">
                <a:latin typeface="Times New Roman" pitchFamily="18" charset="0"/>
                <a:cs typeface="Times New Roman" pitchFamily="18" charset="0"/>
              </a:rPr>
              <a:t>Это </a:t>
            </a:r>
            <a:r>
              <a:rPr lang="ru-RU" dirty="0">
                <a:latin typeface="Times New Roman" pitchFamily="18" charset="0"/>
                <a:cs typeface="Times New Roman" pitchFamily="18" charset="0"/>
              </a:rPr>
              <a:t>этап основной. От того насколько профессионально овладеют молодые сотрудники практическими навыками будет завесить весь лечебный процесс. Из за  большой ответственности, возложенной на данный этап,  мы не можем использовать общую схему обучения специалистов. Каждый план подбирается индивидуально, исходя из уже имеющихся навыков. </a:t>
            </a:r>
          </a:p>
        </p:txBody>
      </p:sp>
      <p:pic>
        <p:nvPicPr>
          <p:cNvPr id="7" name="Объект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419" y="3156069"/>
            <a:ext cx="3970951" cy="2978213"/>
          </a:xfrm>
          <a:prstGeom prst="rect">
            <a:avLst/>
          </a:prstGeom>
        </p:spPr>
      </p:pic>
      <p:sp>
        <p:nvSpPr>
          <p:cNvPr id="2" name="TextBox 1"/>
          <p:cNvSpPr txBox="1"/>
          <p:nvPr/>
        </p:nvSpPr>
        <p:spPr>
          <a:xfrm>
            <a:off x="494464" y="6093296"/>
            <a:ext cx="4129589" cy="461665"/>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Ознакомление с фармакологическими группами лекарственных средств</a:t>
            </a:r>
            <a:endParaRPr lang="ru-RU" sz="1200" b="1" dirty="0">
              <a:latin typeface="Times New Roman" pitchFamily="18" charset="0"/>
              <a:cs typeface="Times New Roman" pitchFamily="18" charset="0"/>
            </a:endParaRPr>
          </a:p>
        </p:txBody>
      </p:sp>
      <p:sp>
        <p:nvSpPr>
          <p:cNvPr id="3" name="TextBox 2"/>
          <p:cNvSpPr txBox="1"/>
          <p:nvPr/>
        </p:nvSpPr>
        <p:spPr>
          <a:xfrm>
            <a:off x="5076056" y="5522748"/>
            <a:ext cx="2917530" cy="276999"/>
          </a:xfrm>
          <a:prstGeom prst="rect">
            <a:avLst/>
          </a:prstGeom>
          <a:noFill/>
        </p:spPr>
        <p:txBody>
          <a:bodyPr wrap="none" rtlCol="0">
            <a:spAutoFit/>
          </a:bodyPr>
          <a:lstStyle/>
          <a:p>
            <a:r>
              <a:rPr lang="ru-RU" sz="1200" b="1" dirty="0" smtClean="0">
                <a:latin typeface="Times New Roman" pitchFamily="18" charset="0"/>
                <a:cs typeface="Times New Roman" pitchFamily="18" charset="0"/>
              </a:rPr>
              <a:t>Хранение термолабильных препаратов</a:t>
            </a:r>
            <a:endParaRPr lang="ru-RU" sz="1200" b="1" dirty="0">
              <a:latin typeface="Times New Roman" pitchFamily="18" charset="0"/>
              <a:cs typeface="Times New Roman" pitchFamily="18" charset="0"/>
            </a:endParaRPr>
          </a:p>
        </p:txBody>
      </p:sp>
      <p:sp>
        <p:nvSpPr>
          <p:cNvPr id="4" name="TextBox 3"/>
          <p:cNvSpPr txBox="1"/>
          <p:nvPr/>
        </p:nvSpPr>
        <p:spPr>
          <a:xfrm>
            <a:off x="4151082" y="5723964"/>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a:t>
            </a:r>
            <a:endParaRPr lang="ru-RU" dirty="0">
              <a:solidFill>
                <a:schemeClr val="tx1"/>
              </a:solidFill>
            </a:endParaRPr>
          </a:p>
        </p:txBody>
      </p:sp>
      <p:sp>
        <p:nvSpPr>
          <p:cNvPr id="9" name="TextBox 8"/>
          <p:cNvSpPr txBox="1"/>
          <p:nvPr/>
        </p:nvSpPr>
        <p:spPr>
          <a:xfrm>
            <a:off x="7837133" y="5099621"/>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2</a:t>
            </a:r>
            <a:endParaRPr lang="ru-RU" dirty="0">
              <a:solidFill>
                <a:schemeClr val="tx1"/>
              </a:solidFill>
            </a:endParaRPr>
          </a:p>
        </p:txBody>
      </p:sp>
    </p:spTree>
    <p:extLst>
      <p:ext uri="{BB962C8B-B14F-4D97-AF65-F5344CB8AC3E}">
        <p14:creationId xmlns:p14="http://schemas.microsoft.com/office/powerpoint/2010/main" val="82997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таршая мед сестра\Desktop\фото\IMG-20181106-WA0000.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20688"/>
            <a:ext cx="384042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21346" y="2777252"/>
            <a:ext cx="3419475" cy="2564606"/>
          </a:xfrm>
        </p:spPr>
      </p:pic>
      <p:sp>
        <p:nvSpPr>
          <p:cNvPr id="3" name="TextBox 2"/>
          <p:cNvSpPr txBox="1"/>
          <p:nvPr/>
        </p:nvSpPr>
        <p:spPr>
          <a:xfrm>
            <a:off x="4211960" y="3100318"/>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3</a:t>
            </a:r>
            <a:endParaRPr lang="ru-RU" dirty="0">
              <a:solidFill>
                <a:schemeClr val="tx1"/>
              </a:solidFill>
            </a:endParaRPr>
          </a:p>
        </p:txBody>
      </p:sp>
      <p:sp>
        <p:nvSpPr>
          <p:cNvPr id="4" name="TextBox 3"/>
          <p:cNvSpPr txBox="1"/>
          <p:nvPr/>
        </p:nvSpPr>
        <p:spPr>
          <a:xfrm>
            <a:off x="7727915" y="4923234"/>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4</a:t>
            </a:r>
            <a:endParaRPr lang="ru-RU" dirty="0">
              <a:solidFill>
                <a:schemeClr val="tx1"/>
              </a:solidFill>
            </a:endParaRPr>
          </a:p>
        </p:txBody>
      </p:sp>
      <p:sp>
        <p:nvSpPr>
          <p:cNvPr id="5" name="TextBox 4"/>
          <p:cNvSpPr txBox="1"/>
          <p:nvPr/>
        </p:nvSpPr>
        <p:spPr>
          <a:xfrm>
            <a:off x="816060" y="3609389"/>
            <a:ext cx="3684845"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Дезинфекция изделий медицинского назначения</a:t>
            </a:r>
            <a:endParaRPr lang="ru-RU" sz="1200" b="1" dirty="0">
              <a:latin typeface="Times New Roman" pitchFamily="18" charset="0"/>
              <a:cs typeface="Times New Roman" pitchFamily="18" charset="0"/>
            </a:endParaRPr>
          </a:p>
        </p:txBody>
      </p:sp>
      <p:sp>
        <p:nvSpPr>
          <p:cNvPr id="8" name="TextBox 7"/>
          <p:cNvSpPr txBox="1"/>
          <p:nvPr/>
        </p:nvSpPr>
        <p:spPr>
          <a:xfrm>
            <a:off x="4500905" y="5445224"/>
            <a:ext cx="4176465" cy="461665"/>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Ознакомление с набором лекарственных средств в шоковой палате </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302911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таршая мед сестра\Desktop\фото\IMG-20181106-WA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96752"/>
            <a:ext cx="3348372" cy="4464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Старшая мед сестра\Desktop\фото\IMG-20181106-WA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Старшая мед сестра\Desktop\фото\IMG-20181106-WA0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75" y="3429000"/>
            <a:ext cx="3604723" cy="27035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9041" y="2663706"/>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5</a:t>
            </a:r>
            <a:endParaRPr lang="ru-RU" dirty="0">
              <a:solidFill>
                <a:schemeClr val="tx1"/>
              </a:solidFill>
            </a:endParaRPr>
          </a:p>
        </p:txBody>
      </p:sp>
      <p:sp>
        <p:nvSpPr>
          <p:cNvPr id="5" name="TextBox 4"/>
          <p:cNvSpPr txBox="1"/>
          <p:nvPr/>
        </p:nvSpPr>
        <p:spPr>
          <a:xfrm>
            <a:off x="570845" y="3108702"/>
            <a:ext cx="3070905" cy="276999"/>
          </a:xfrm>
          <a:prstGeom prst="rect">
            <a:avLst/>
          </a:prstGeom>
          <a:noFill/>
        </p:spPr>
        <p:txBody>
          <a:bodyPr wrap="none" rtlCol="0">
            <a:spAutoFit/>
          </a:bodyPr>
          <a:lstStyle/>
          <a:p>
            <a:r>
              <a:rPr lang="ru-RU" sz="1200" b="1" dirty="0" smtClean="0">
                <a:latin typeface="Times New Roman" pitchFamily="18" charset="0"/>
                <a:cs typeface="Times New Roman" pitchFamily="18" charset="0"/>
              </a:rPr>
              <a:t>Оформление медицинской документации</a:t>
            </a:r>
            <a:endParaRPr lang="ru-RU" sz="1200" b="1" dirty="0">
              <a:latin typeface="Times New Roman" pitchFamily="18" charset="0"/>
              <a:cs typeface="Times New Roman" pitchFamily="18" charset="0"/>
            </a:endParaRPr>
          </a:p>
        </p:txBody>
      </p:sp>
      <p:sp>
        <p:nvSpPr>
          <p:cNvPr id="6" name="TextBox 5"/>
          <p:cNvSpPr txBox="1"/>
          <p:nvPr/>
        </p:nvSpPr>
        <p:spPr>
          <a:xfrm>
            <a:off x="3779041" y="5763210"/>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6</a:t>
            </a:r>
            <a:endParaRPr lang="ru-RU" dirty="0">
              <a:solidFill>
                <a:schemeClr val="tx1"/>
              </a:solidFill>
            </a:endParaRPr>
          </a:p>
        </p:txBody>
      </p:sp>
      <p:sp>
        <p:nvSpPr>
          <p:cNvPr id="7" name="TextBox 6"/>
          <p:cNvSpPr txBox="1"/>
          <p:nvPr/>
        </p:nvSpPr>
        <p:spPr>
          <a:xfrm>
            <a:off x="395536" y="6132542"/>
            <a:ext cx="4139723" cy="369332"/>
          </a:xfrm>
          <a:prstGeom prst="rect">
            <a:avLst/>
          </a:prstGeom>
          <a:noFill/>
        </p:spPr>
        <p:txBody>
          <a:bodyPr wrap="none" rtlCol="0">
            <a:spAutoFit/>
          </a:bodyPr>
          <a:lstStyle/>
          <a:p>
            <a:r>
              <a:rPr lang="ru-RU" sz="1200" b="1" dirty="0" smtClean="0">
                <a:latin typeface="Times New Roman" pitchFamily="18" charset="0"/>
                <a:cs typeface="Times New Roman" pitchFamily="18" charset="0"/>
              </a:rPr>
              <a:t>Подготовка аппаратуры к работе в палате пробуждения</a:t>
            </a:r>
            <a:r>
              <a:rPr lang="ru-RU" dirty="0" smtClean="0"/>
              <a:t>.</a:t>
            </a:r>
            <a:endParaRPr lang="ru-RU" dirty="0"/>
          </a:p>
        </p:txBody>
      </p:sp>
      <p:sp>
        <p:nvSpPr>
          <p:cNvPr id="8" name="TextBox 7"/>
          <p:cNvSpPr txBox="1"/>
          <p:nvPr/>
        </p:nvSpPr>
        <p:spPr>
          <a:xfrm>
            <a:off x="7892389" y="5281780"/>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7</a:t>
            </a:r>
            <a:endParaRPr lang="ru-RU" dirty="0">
              <a:solidFill>
                <a:schemeClr val="tx1"/>
              </a:solidFill>
            </a:endParaRPr>
          </a:p>
        </p:txBody>
      </p:sp>
      <p:sp>
        <p:nvSpPr>
          <p:cNvPr id="9" name="TextBox 8"/>
          <p:cNvSpPr txBox="1"/>
          <p:nvPr/>
        </p:nvSpPr>
        <p:spPr>
          <a:xfrm>
            <a:off x="5320232" y="5721528"/>
            <a:ext cx="2427972" cy="369332"/>
          </a:xfrm>
          <a:prstGeom prst="rect">
            <a:avLst/>
          </a:prstGeom>
          <a:noFill/>
        </p:spPr>
        <p:txBody>
          <a:bodyPr wrap="none" rtlCol="0">
            <a:spAutoFit/>
          </a:bodyPr>
          <a:lstStyle/>
          <a:p>
            <a:r>
              <a:rPr lang="ru-RU" sz="1200" b="1" dirty="0" smtClean="0">
                <a:latin typeface="Times New Roman" pitchFamily="18" charset="0"/>
                <a:cs typeface="Times New Roman" pitchFamily="18" charset="0"/>
              </a:rPr>
              <a:t>Вскрытие стерильных коробок</a:t>
            </a:r>
            <a:r>
              <a:rPr lang="ru-RU" dirty="0" smtClean="0"/>
              <a:t>.</a:t>
            </a:r>
            <a:endParaRPr lang="ru-RU" dirty="0"/>
          </a:p>
        </p:txBody>
      </p:sp>
    </p:spTree>
    <p:extLst>
      <p:ext uri="{BB962C8B-B14F-4D97-AF65-F5344CB8AC3E}">
        <p14:creationId xmlns:p14="http://schemas.microsoft.com/office/powerpoint/2010/main" val="4273258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таршая мед сестра\Desktop\фото\IMG-20181106-WA00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9573" y="198022"/>
            <a:ext cx="2771800" cy="2078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Старшая мед сестра\Desktop\фото\IMG-20181106-WA0100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23" y="2276872"/>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Старшая мед сестра\Desktop\фото\IMG-20181106-WA0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7988" y="2291204"/>
            <a:ext cx="2569759" cy="3426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08243" y="1890296"/>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8</a:t>
            </a:r>
            <a:endParaRPr lang="ru-RU" dirty="0">
              <a:solidFill>
                <a:schemeClr val="tx1"/>
              </a:solidFill>
            </a:endParaRPr>
          </a:p>
        </p:txBody>
      </p:sp>
      <p:sp>
        <p:nvSpPr>
          <p:cNvPr id="3" name="TextBox 2"/>
          <p:cNvSpPr txBox="1"/>
          <p:nvPr/>
        </p:nvSpPr>
        <p:spPr>
          <a:xfrm>
            <a:off x="2975387" y="5309081"/>
            <a:ext cx="31290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9</a:t>
            </a:r>
            <a:endParaRPr lang="ru-RU" dirty="0">
              <a:solidFill>
                <a:schemeClr val="tx1"/>
              </a:solidFill>
            </a:endParaRPr>
          </a:p>
        </p:txBody>
      </p:sp>
      <p:sp>
        <p:nvSpPr>
          <p:cNvPr id="4" name="TextBox 3"/>
          <p:cNvSpPr txBox="1"/>
          <p:nvPr/>
        </p:nvSpPr>
        <p:spPr>
          <a:xfrm>
            <a:off x="8216601" y="5336540"/>
            <a:ext cx="4411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10</a:t>
            </a:r>
            <a:endParaRPr lang="ru-RU" dirty="0">
              <a:solidFill>
                <a:schemeClr val="tx1"/>
              </a:solidFill>
            </a:endParaRPr>
          </a:p>
        </p:txBody>
      </p:sp>
      <p:sp>
        <p:nvSpPr>
          <p:cNvPr id="6" name="TextBox 5"/>
          <p:cNvSpPr txBox="1"/>
          <p:nvPr/>
        </p:nvSpPr>
        <p:spPr>
          <a:xfrm>
            <a:off x="611560" y="5980638"/>
            <a:ext cx="7932621"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Подготовка к проведению  анестезиологического пособия в операционной</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638585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таршая мед сестра\Desktop\фото\IMG-20181106-WA0015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87529"/>
            <a:ext cx="3152024" cy="23640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Старшая мед сестра\Desktop\фото\IMG-20181106-WA0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15" y="2875630"/>
            <a:ext cx="2499742" cy="33329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Старшая мед сестра\Desktop\фото\IMG-20181106-WA00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00" y="2875630"/>
            <a:ext cx="2499742" cy="33329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07644" y="2245103"/>
            <a:ext cx="4411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11</a:t>
            </a:r>
            <a:endParaRPr lang="ru-RU" dirty="0">
              <a:solidFill>
                <a:schemeClr val="tx1"/>
              </a:solidFill>
            </a:endParaRPr>
          </a:p>
        </p:txBody>
      </p:sp>
      <p:sp>
        <p:nvSpPr>
          <p:cNvPr id="3" name="TextBox 2"/>
          <p:cNvSpPr txBox="1"/>
          <p:nvPr/>
        </p:nvSpPr>
        <p:spPr>
          <a:xfrm>
            <a:off x="2574849" y="5810737"/>
            <a:ext cx="4411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12</a:t>
            </a:r>
            <a:endParaRPr lang="ru-RU" dirty="0">
              <a:solidFill>
                <a:schemeClr val="tx1"/>
              </a:solidFill>
            </a:endParaRPr>
          </a:p>
        </p:txBody>
      </p:sp>
      <p:sp>
        <p:nvSpPr>
          <p:cNvPr id="4" name="TextBox 3"/>
          <p:cNvSpPr txBox="1"/>
          <p:nvPr/>
        </p:nvSpPr>
        <p:spPr>
          <a:xfrm>
            <a:off x="8145011" y="5810737"/>
            <a:ext cx="4411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13</a:t>
            </a:r>
            <a:endParaRPr lang="ru-RU" dirty="0">
              <a:solidFill>
                <a:schemeClr val="tx1"/>
              </a:solidFill>
            </a:endParaRPr>
          </a:p>
        </p:txBody>
      </p:sp>
      <p:sp>
        <p:nvSpPr>
          <p:cNvPr id="5" name="TextBox 4"/>
          <p:cNvSpPr txBox="1"/>
          <p:nvPr/>
        </p:nvSpPr>
        <p:spPr>
          <a:xfrm>
            <a:off x="2523023" y="2559755"/>
            <a:ext cx="4369658" cy="369332"/>
          </a:xfrm>
          <a:prstGeom prst="rect">
            <a:avLst/>
          </a:prstGeom>
          <a:noFill/>
        </p:spPr>
        <p:txBody>
          <a:bodyPr wrap="none" rtlCol="0">
            <a:spAutoFit/>
          </a:bodyPr>
          <a:lstStyle/>
          <a:p>
            <a:r>
              <a:rPr lang="ru-RU" sz="1200" b="1" dirty="0" smtClean="0">
                <a:latin typeface="Times New Roman" pitchFamily="18" charset="0"/>
                <a:cs typeface="Times New Roman" pitchFamily="18" charset="0"/>
              </a:rPr>
              <a:t>Хранение наркотических средств и психотропных веществ</a:t>
            </a:r>
            <a:r>
              <a:rPr lang="ru-RU" dirty="0" smtClean="0"/>
              <a:t>.</a:t>
            </a:r>
            <a:endParaRPr lang="ru-RU" dirty="0"/>
          </a:p>
        </p:txBody>
      </p:sp>
      <p:sp>
        <p:nvSpPr>
          <p:cNvPr id="6" name="TextBox 5"/>
          <p:cNvSpPr txBox="1"/>
          <p:nvPr/>
        </p:nvSpPr>
        <p:spPr>
          <a:xfrm>
            <a:off x="454394" y="6262076"/>
            <a:ext cx="3888431"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Кормление пациентов через назогастральный зонд</a:t>
            </a:r>
            <a:endParaRPr lang="ru-RU" sz="1200" b="1" dirty="0">
              <a:latin typeface="Times New Roman" pitchFamily="18" charset="0"/>
              <a:cs typeface="Times New Roman" pitchFamily="18" charset="0"/>
            </a:endParaRPr>
          </a:p>
        </p:txBody>
      </p:sp>
      <p:sp>
        <p:nvSpPr>
          <p:cNvPr id="7" name="TextBox 6"/>
          <p:cNvSpPr txBox="1"/>
          <p:nvPr/>
        </p:nvSpPr>
        <p:spPr>
          <a:xfrm>
            <a:off x="5508104" y="6227444"/>
            <a:ext cx="3257623" cy="276999"/>
          </a:xfrm>
          <a:prstGeom prst="rect">
            <a:avLst/>
          </a:prstGeom>
          <a:noFill/>
        </p:spPr>
        <p:txBody>
          <a:bodyPr wrap="none" rtlCol="0">
            <a:spAutoFit/>
          </a:bodyPr>
          <a:lstStyle/>
          <a:p>
            <a:r>
              <a:rPr lang="ru-RU" sz="1200" b="1" dirty="0" smtClean="0">
                <a:latin typeface="Times New Roman" pitchFamily="18" charset="0"/>
                <a:cs typeface="Times New Roman" pitchFamily="18" charset="0"/>
              </a:rPr>
              <a:t>Подготовка аппарата ИВЛ </a:t>
            </a:r>
            <a:r>
              <a:rPr lang="en-US" sz="1200" b="1" dirty="0" smtClean="0">
                <a:latin typeface="Times New Roman" pitchFamily="18" charset="0"/>
                <a:cs typeface="Times New Roman" pitchFamily="18" charset="0"/>
              </a:rPr>
              <a:t>SAVINA</a:t>
            </a:r>
            <a:r>
              <a:rPr lang="ru-RU" sz="1200" b="1" dirty="0" smtClean="0">
                <a:latin typeface="Times New Roman" pitchFamily="18" charset="0"/>
                <a:cs typeface="Times New Roman" pitchFamily="18" charset="0"/>
              </a:rPr>
              <a:t> к работе</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173005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80728"/>
            <a:ext cx="7024744" cy="1143000"/>
          </a:xfrm>
        </p:spPr>
        <p:txBody>
          <a:bodyPr>
            <a:noAutofit/>
          </a:bodyPr>
          <a:lstStyle/>
          <a:p>
            <a:r>
              <a:rPr lang="ru-RU" sz="3600" b="1" u="sng" dirty="0" smtClean="0">
                <a:solidFill>
                  <a:schemeClr val="accent1">
                    <a:lumMod val="50000"/>
                  </a:schemeClr>
                </a:solidFill>
              </a:rPr>
              <a:t>Непрерывное медицинское  образование</a:t>
            </a:r>
            <a:endParaRPr lang="ru-RU" sz="3600" b="1" u="sng" dirty="0">
              <a:solidFill>
                <a:schemeClr val="accent1">
                  <a:lumMod val="50000"/>
                </a:schemeClr>
              </a:solidFill>
            </a:endParaRPr>
          </a:p>
        </p:txBody>
      </p:sp>
      <p:sp>
        <p:nvSpPr>
          <p:cNvPr id="3" name="Объект 2"/>
          <p:cNvSpPr>
            <a:spLocks noGrp="1"/>
          </p:cNvSpPr>
          <p:nvPr>
            <p:ph idx="1"/>
          </p:nvPr>
        </p:nvSpPr>
        <p:spPr>
          <a:xfrm>
            <a:off x="1043492" y="2323652"/>
            <a:ext cx="7416940" cy="4201692"/>
          </a:xfrm>
        </p:spPr>
        <p:txBody>
          <a:bodyPr>
            <a:normAutofit/>
          </a:bodyPr>
          <a:lstStyle/>
          <a:p>
            <a:r>
              <a:rPr lang="ru-RU" sz="1800" dirty="0">
                <a:solidFill>
                  <a:schemeClr val="tx1"/>
                </a:solidFill>
                <a:latin typeface="Times New Roman" pitchFamily="18" charset="0"/>
                <a:cs typeface="Times New Roman" pitchFamily="18" charset="0"/>
              </a:rPr>
              <a:t>Непрерывное профессиональное образование — это поддержание высокого уровня, совершенствование знаний, навыков и умения, необходимых медицинским работникам для оказания квалифицированной медицинской </a:t>
            </a:r>
            <a:r>
              <a:rPr lang="ru-RU" sz="1800" dirty="0" smtClean="0">
                <a:solidFill>
                  <a:schemeClr val="tx1"/>
                </a:solidFill>
                <a:latin typeface="Times New Roman" pitchFamily="18" charset="0"/>
                <a:cs typeface="Times New Roman" pitchFamily="18" charset="0"/>
              </a:rPr>
              <a:t>помощи.</a:t>
            </a:r>
            <a:r>
              <a:rPr lang="ru-RU" sz="1800" dirty="0">
                <a:solidFill>
                  <a:schemeClr val="tx1"/>
                </a:solidFill>
                <a:latin typeface="Times New Roman" pitchFamily="18" charset="0"/>
                <a:cs typeface="Times New Roman" pitchFamily="18" charset="0"/>
              </a:rPr>
              <a:t> Непрерывное профессиональное образование является элементом этического долга каждого медицинского работника, поэтому в процессе обучения должны принимать участие все, кто предоставляет качественные медицинские услуги: врачи, </a:t>
            </a:r>
            <a:r>
              <a:rPr lang="ru-RU" sz="1800" dirty="0" smtClean="0">
                <a:solidFill>
                  <a:schemeClr val="tx1"/>
                </a:solidFill>
                <a:latin typeface="Times New Roman" pitchFamily="18" charset="0"/>
                <a:cs typeface="Times New Roman" pitchFamily="18" charset="0"/>
              </a:rPr>
              <a:t>медицинские сестры</a:t>
            </a:r>
            <a:r>
              <a:rPr lang="ru-RU" sz="1800" dirty="0">
                <a:solidFill>
                  <a:schemeClr val="tx1"/>
                </a:solidFill>
                <a:latin typeface="Times New Roman" pitchFamily="18" charset="0"/>
                <a:cs typeface="Times New Roman" pitchFamily="18" charset="0"/>
              </a:rPr>
              <a:t>, лаборанты, акушерки, фельдшера. Благодаря внедрению системы непрерывного профессионального образования улучшится компетентность специалистов.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pic>
        <p:nvPicPr>
          <p:cNvPr id="4" name="Picture 2" descr="Мордовская республиканская клиническая больн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373216"/>
            <a:ext cx="1038994" cy="103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9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таршая мед сестра\Desktop\фото\IMG-20181106-WA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604797"/>
            <a:ext cx="3474386" cy="463251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Старшая мед сестра\Desktop\фото\IMG-20181106-WA00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1"/>
            <a:ext cx="3312368" cy="44164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3086" y="4396462"/>
            <a:ext cx="4411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14</a:t>
            </a:r>
            <a:endParaRPr lang="ru-RU" dirty="0">
              <a:solidFill>
                <a:schemeClr val="tx1"/>
              </a:solidFill>
            </a:endParaRPr>
          </a:p>
        </p:txBody>
      </p:sp>
      <p:sp>
        <p:nvSpPr>
          <p:cNvPr id="3" name="TextBox 2"/>
          <p:cNvSpPr txBox="1"/>
          <p:nvPr/>
        </p:nvSpPr>
        <p:spPr>
          <a:xfrm>
            <a:off x="539552" y="4959101"/>
            <a:ext cx="4104456" cy="461665"/>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Проведение гигиенической обработки рук перед выполнением манипуляции</a:t>
            </a:r>
            <a:endParaRPr lang="ru-RU" sz="1200" b="1" dirty="0">
              <a:latin typeface="Times New Roman" pitchFamily="18" charset="0"/>
              <a:cs typeface="Times New Roman" pitchFamily="18" charset="0"/>
            </a:endParaRPr>
          </a:p>
        </p:txBody>
      </p:sp>
      <p:sp>
        <p:nvSpPr>
          <p:cNvPr id="4" name="TextBox 3"/>
          <p:cNvSpPr txBox="1"/>
          <p:nvPr/>
        </p:nvSpPr>
        <p:spPr>
          <a:xfrm>
            <a:off x="5004048" y="1143107"/>
            <a:ext cx="3307765" cy="276999"/>
          </a:xfrm>
          <a:prstGeom prst="rect">
            <a:avLst/>
          </a:prstGeom>
          <a:noFill/>
        </p:spPr>
        <p:txBody>
          <a:bodyPr wrap="none" rtlCol="0">
            <a:spAutoFit/>
          </a:bodyPr>
          <a:lstStyle/>
          <a:p>
            <a:r>
              <a:rPr lang="ru-RU" sz="1200" b="1" dirty="0" smtClean="0">
                <a:latin typeface="Times New Roman" pitchFamily="18" charset="0"/>
                <a:cs typeface="Times New Roman" pitchFamily="18" charset="0"/>
              </a:rPr>
              <a:t>Обработка центрального венозного катетера</a:t>
            </a:r>
            <a:endParaRPr lang="ru-RU" sz="1200" b="1" dirty="0">
              <a:latin typeface="Times New Roman" pitchFamily="18" charset="0"/>
              <a:cs typeface="Times New Roman" pitchFamily="18" charset="0"/>
            </a:endParaRPr>
          </a:p>
        </p:txBody>
      </p:sp>
      <p:sp>
        <p:nvSpPr>
          <p:cNvPr id="5" name="TextBox 4"/>
          <p:cNvSpPr txBox="1"/>
          <p:nvPr/>
        </p:nvSpPr>
        <p:spPr>
          <a:xfrm>
            <a:off x="5004048" y="5864135"/>
            <a:ext cx="44114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dirty="0" smtClean="0">
                <a:solidFill>
                  <a:schemeClr val="tx1"/>
                </a:solidFill>
              </a:rPr>
              <a:t>15</a:t>
            </a:r>
            <a:endParaRPr lang="ru-RU" dirty="0">
              <a:solidFill>
                <a:schemeClr val="tx1"/>
              </a:solidFill>
            </a:endParaRPr>
          </a:p>
        </p:txBody>
      </p:sp>
    </p:spTree>
    <p:extLst>
      <p:ext uri="{BB962C8B-B14F-4D97-AF65-F5344CB8AC3E}">
        <p14:creationId xmlns:p14="http://schemas.microsoft.com/office/powerpoint/2010/main" val="2108024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730231620"/>
              </p:ext>
            </p:extLst>
          </p:nvPr>
        </p:nvGraphicFramePr>
        <p:xfrm>
          <a:off x="539552" y="404664"/>
          <a:ext cx="405611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1"/>
          <p:cNvGraphicFramePr>
            <a:graphicFrameLocks/>
          </p:cNvGraphicFramePr>
          <p:nvPr>
            <p:extLst>
              <p:ext uri="{D42A27DB-BD31-4B8C-83A1-F6EECF244321}">
                <p14:modId xmlns:p14="http://schemas.microsoft.com/office/powerpoint/2010/main" val="3061437709"/>
              </p:ext>
            </p:extLst>
          </p:nvPr>
        </p:nvGraphicFramePr>
        <p:xfrm>
          <a:off x="179512" y="1628801"/>
          <a:ext cx="8424937" cy="4887622"/>
        </p:xfrm>
        <a:graphic>
          <a:graphicData uri="http://schemas.openxmlformats.org/drawingml/2006/table">
            <a:tbl>
              <a:tblPr firstRow="1" firstCol="1" bandRow="1">
                <a:tableStyleId>{5C22544A-7EE6-4342-B048-85BDC9FD1C3A}</a:tableStyleId>
              </a:tblPr>
              <a:tblGrid>
                <a:gridCol w="528940"/>
                <a:gridCol w="2746955"/>
                <a:gridCol w="1154461"/>
                <a:gridCol w="1162060"/>
                <a:gridCol w="1525204"/>
                <a:gridCol w="1307317"/>
              </a:tblGrid>
              <a:tr h="412389">
                <a:tc>
                  <a:txBody>
                    <a:bodyPr/>
                    <a:lstStyle/>
                    <a:p>
                      <a:pPr>
                        <a:lnSpc>
                          <a:spcPct val="115000"/>
                        </a:lnSpc>
                        <a:spcAft>
                          <a:spcPts val="0"/>
                        </a:spcAft>
                      </a:pPr>
                      <a:r>
                        <a:rPr lang="ru-RU" sz="1000" u="sng" dirty="0">
                          <a:effectLst/>
                        </a:rPr>
                        <a:t>№</a:t>
                      </a:r>
                      <a:endParaRPr lang="ru-RU" sz="50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Наименование мероприятия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Максимальный</a:t>
                      </a:r>
                    </a:p>
                    <a:p>
                      <a:pPr>
                        <a:lnSpc>
                          <a:spcPct val="115000"/>
                        </a:lnSpc>
                        <a:spcAft>
                          <a:spcPts val="0"/>
                        </a:spcAft>
                      </a:pPr>
                      <a:r>
                        <a:rPr lang="ru-RU" sz="1050" dirty="0">
                          <a:effectLst/>
                        </a:rPr>
                        <a:t> </a:t>
                      </a:r>
                      <a:r>
                        <a:rPr lang="ru-RU" sz="1050" dirty="0" smtClean="0">
                          <a:effectLst/>
                        </a:rPr>
                        <a:t>         балл</a:t>
                      </a:r>
                      <a:r>
                        <a:rPr lang="ru-RU" sz="1050" u="sng" dirty="0" smtClean="0">
                          <a:effectLst/>
                        </a:rPr>
                        <a:t>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Исходный балл</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rPr>
                        <a:t>Рубежный контроль</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Итоговый контроль</a:t>
                      </a:r>
                      <a:endParaRPr lang="ru-RU" sz="1050" dirty="0">
                        <a:effectLst/>
                        <a:latin typeface="Calibri"/>
                        <a:ea typeface="Calibri"/>
                        <a:cs typeface="Times New Roman"/>
                      </a:endParaRPr>
                    </a:p>
                  </a:txBody>
                  <a:tcPr marL="33511" marR="33511" marT="0" marB="0"/>
                </a:tc>
              </a:tr>
              <a:tr h="412389">
                <a:tc>
                  <a:txBody>
                    <a:bodyPr/>
                    <a:lstStyle/>
                    <a:p>
                      <a:pPr marL="0" lvl="0" indent="0">
                        <a:lnSpc>
                          <a:spcPct val="115000"/>
                        </a:lnSpc>
                        <a:spcAft>
                          <a:spcPts val="0"/>
                        </a:spcAft>
                        <a:buFont typeface="+mj-lt"/>
                        <a:buNone/>
                      </a:pPr>
                      <a:r>
                        <a:rPr lang="ru-RU" sz="1200" dirty="0" smtClean="0">
                          <a:solidFill>
                            <a:schemeClr val="tx1"/>
                          </a:solidFill>
                          <a:effectLst/>
                        </a:rPr>
                        <a:t>1</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функциональные обязанности и права  специалиста;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2</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412389">
                <a:tc>
                  <a:txBody>
                    <a:bodyPr/>
                    <a:lstStyle/>
                    <a:p>
                      <a:pPr marL="0" lvl="0" indent="0">
                        <a:lnSpc>
                          <a:spcPct val="115000"/>
                        </a:lnSpc>
                        <a:spcAft>
                          <a:spcPts val="0"/>
                        </a:spcAft>
                        <a:buFont typeface="+mj-lt"/>
                        <a:buNone/>
                      </a:pPr>
                      <a:r>
                        <a:rPr lang="ru-RU" sz="1200" dirty="0" smtClean="0">
                          <a:solidFill>
                            <a:schemeClr val="tx1"/>
                          </a:solidFill>
                          <a:effectLst/>
                        </a:rPr>
                        <a:t>2</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Теоретические основы сестринского дела;</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666966">
                <a:tc>
                  <a:txBody>
                    <a:bodyPr/>
                    <a:lstStyle/>
                    <a:p>
                      <a:pPr marL="0" lvl="0" indent="0">
                        <a:lnSpc>
                          <a:spcPct val="115000"/>
                        </a:lnSpc>
                        <a:spcAft>
                          <a:spcPts val="0"/>
                        </a:spcAft>
                        <a:buFont typeface="+mj-lt"/>
                        <a:buNone/>
                      </a:pPr>
                      <a:r>
                        <a:rPr lang="ru-RU" sz="1200" dirty="0" smtClean="0">
                          <a:solidFill>
                            <a:schemeClr val="tx1"/>
                          </a:solidFill>
                          <a:effectLst/>
                        </a:rPr>
                        <a:t>3</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Методы  предоперационного обследования, подготовка к операции (анестезия, премедикация);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3</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500224">
                <a:tc>
                  <a:txBody>
                    <a:bodyPr/>
                    <a:lstStyle/>
                    <a:p>
                      <a:pPr marL="0" lvl="0" indent="0">
                        <a:lnSpc>
                          <a:spcPct val="115000"/>
                        </a:lnSpc>
                        <a:spcAft>
                          <a:spcPts val="0"/>
                        </a:spcAft>
                        <a:buFont typeface="+mj-lt"/>
                        <a:buNone/>
                      </a:pPr>
                      <a:r>
                        <a:rPr lang="ru-RU" sz="1200" dirty="0" smtClean="0">
                          <a:solidFill>
                            <a:schemeClr val="tx1"/>
                          </a:solidFill>
                          <a:effectLst/>
                        </a:rPr>
                        <a:t>4</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Современные  методы общей, местной и регионарной анестезии;</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3</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833707">
                <a:tc>
                  <a:txBody>
                    <a:bodyPr/>
                    <a:lstStyle/>
                    <a:p>
                      <a:pPr marL="0" lvl="0" indent="0">
                        <a:lnSpc>
                          <a:spcPct val="115000"/>
                        </a:lnSpc>
                        <a:spcAft>
                          <a:spcPts val="0"/>
                        </a:spcAft>
                        <a:buFont typeface="+mj-lt"/>
                        <a:buNone/>
                      </a:pPr>
                      <a:r>
                        <a:rPr lang="ru-RU" sz="1200" dirty="0" smtClean="0">
                          <a:solidFill>
                            <a:schemeClr val="tx1"/>
                          </a:solidFill>
                          <a:effectLst/>
                        </a:rPr>
                        <a:t>5</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Современные  методы интенсивной терапии и реанимации при различных заболеваниях и критических состояниях;</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1649558">
                <a:tc>
                  <a:txBody>
                    <a:bodyPr/>
                    <a:lstStyle/>
                    <a:p>
                      <a:pPr marL="0" lvl="0" indent="0">
                        <a:lnSpc>
                          <a:spcPct val="115000"/>
                        </a:lnSpc>
                        <a:spcAft>
                          <a:spcPts val="0"/>
                        </a:spcAft>
                        <a:buFont typeface="+mj-lt"/>
                        <a:buNone/>
                      </a:pPr>
                      <a:r>
                        <a:rPr lang="ru-RU" sz="1200" dirty="0" smtClean="0">
                          <a:solidFill>
                            <a:schemeClr val="tx1"/>
                          </a:solidFill>
                          <a:effectLst/>
                        </a:rPr>
                        <a:t>6</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Выполнение  диагностических, лечебных, реанимационных, профилактических, санитарно-гигиенических мероприятий в соответствии со своей профессиональной компетенцией, полномочиями и врачебными назначениями;</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dirty="0">
                        <a:effectLst/>
                        <a:latin typeface="Calibri"/>
                        <a:ea typeface="Calibri"/>
                        <a:cs typeface="Times New Roman"/>
                      </a:endParaRPr>
                    </a:p>
                  </a:txBody>
                  <a:tcPr marL="33511" marR="33511" marT="0" marB="0"/>
                </a:tc>
              </a:tr>
            </a:tbl>
          </a:graphicData>
        </a:graphic>
      </p:graphicFrame>
    </p:spTree>
    <p:extLst>
      <p:ext uri="{BB962C8B-B14F-4D97-AF65-F5344CB8AC3E}">
        <p14:creationId xmlns:p14="http://schemas.microsoft.com/office/powerpoint/2010/main" val="2859486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574135965"/>
              </p:ext>
            </p:extLst>
          </p:nvPr>
        </p:nvGraphicFramePr>
        <p:xfrm>
          <a:off x="539552" y="404664"/>
          <a:ext cx="405611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Объект 1"/>
          <p:cNvGraphicFramePr>
            <a:graphicFrameLocks/>
          </p:cNvGraphicFramePr>
          <p:nvPr>
            <p:extLst>
              <p:ext uri="{D42A27DB-BD31-4B8C-83A1-F6EECF244321}">
                <p14:modId xmlns:p14="http://schemas.microsoft.com/office/powerpoint/2010/main" val="84713118"/>
              </p:ext>
            </p:extLst>
          </p:nvPr>
        </p:nvGraphicFramePr>
        <p:xfrm>
          <a:off x="179512" y="1628801"/>
          <a:ext cx="8424937" cy="4887622"/>
        </p:xfrm>
        <a:graphic>
          <a:graphicData uri="http://schemas.openxmlformats.org/drawingml/2006/table">
            <a:tbl>
              <a:tblPr firstRow="1" firstCol="1" bandRow="1">
                <a:tableStyleId>{5C22544A-7EE6-4342-B048-85BDC9FD1C3A}</a:tableStyleId>
              </a:tblPr>
              <a:tblGrid>
                <a:gridCol w="528940"/>
                <a:gridCol w="2746955"/>
                <a:gridCol w="1154461"/>
                <a:gridCol w="1162060"/>
                <a:gridCol w="1525204"/>
                <a:gridCol w="1307317"/>
              </a:tblGrid>
              <a:tr h="412389">
                <a:tc>
                  <a:txBody>
                    <a:bodyPr/>
                    <a:lstStyle/>
                    <a:p>
                      <a:pPr>
                        <a:lnSpc>
                          <a:spcPct val="115000"/>
                        </a:lnSpc>
                        <a:spcAft>
                          <a:spcPts val="0"/>
                        </a:spcAft>
                      </a:pPr>
                      <a:r>
                        <a:rPr lang="ru-RU" sz="1000" u="sng" dirty="0">
                          <a:effectLst/>
                        </a:rPr>
                        <a:t>№</a:t>
                      </a:r>
                      <a:endParaRPr lang="ru-RU" sz="50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Наименование мероприятия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Максимальный</a:t>
                      </a:r>
                    </a:p>
                    <a:p>
                      <a:pPr>
                        <a:lnSpc>
                          <a:spcPct val="115000"/>
                        </a:lnSpc>
                        <a:spcAft>
                          <a:spcPts val="0"/>
                        </a:spcAft>
                      </a:pPr>
                      <a:r>
                        <a:rPr lang="ru-RU" sz="1050" dirty="0">
                          <a:effectLst/>
                        </a:rPr>
                        <a:t> </a:t>
                      </a:r>
                      <a:r>
                        <a:rPr lang="ru-RU" sz="1050" dirty="0" smtClean="0">
                          <a:effectLst/>
                        </a:rPr>
                        <a:t>         балл</a:t>
                      </a:r>
                      <a:r>
                        <a:rPr lang="ru-RU" sz="1050" u="sng" dirty="0" smtClean="0">
                          <a:effectLst/>
                        </a:rPr>
                        <a:t>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Исходный балл</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rPr>
                        <a:t>Рубежный контроль</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Итоговый контроль</a:t>
                      </a:r>
                      <a:endParaRPr lang="ru-RU" sz="1050" dirty="0">
                        <a:effectLst/>
                        <a:latin typeface="Calibri"/>
                        <a:ea typeface="Calibri"/>
                        <a:cs typeface="Times New Roman"/>
                      </a:endParaRPr>
                    </a:p>
                  </a:txBody>
                  <a:tcPr marL="33511" marR="33511" marT="0" marB="0"/>
                </a:tc>
              </a:tr>
              <a:tr h="412389">
                <a:tc>
                  <a:txBody>
                    <a:bodyPr/>
                    <a:lstStyle/>
                    <a:p>
                      <a:pPr marL="0" lvl="0" indent="0">
                        <a:lnSpc>
                          <a:spcPct val="115000"/>
                        </a:lnSpc>
                        <a:spcAft>
                          <a:spcPts val="0"/>
                        </a:spcAft>
                        <a:buFont typeface="+mj-lt"/>
                        <a:buNone/>
                      </a:pPr>
                      <a:r>
                        <a:rPr lang="ru-RU" sz="1200" dirty="0" smtClean="0">
                          <a:solidFill>
                            <a:schemeClr val="tx1"/>
                          </a:solidFill>
                          <a:effectLst/>
                        </a:rPr>
                        <a:t>1</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функциональные обязанности и права  специалиста;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2</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5</a:t>
                      </a:r>
                      <a:endParaRPr lang="ru-RU" sz="1050" dirty="0">
                        <a:effectLst/>
                        <a:latin typeface="Calibri"/>
                        <a:ea typeface="Calibri"/>
                        <a:cs typeface="Times New Roman"/>
                      </a:endParaRPr>
                    </a:p>
                  </a:txBody>
                  <a:tcPr marL="33511" marR="33511" marT="0" marB="0"/>
                </a:tc>
              </a:tr>
              <a:tr h="412389">
                <a:tc>
                  <a:txBody>
                    <a:bodyPr/>
                    <a:lstStyle/>
                    <a:p>
                      <a:pPr marL="0" lvl="0" indent="0">
                        <a:lnSpc>
                          <a:spcPct val="115000"/>
                        </a:lnSpc>
                        <a:spcAft>
                          <a:spcPts val="0"/>
                        </a:spcAft>
                        <a:buFont typeface="+mj-lt"/>
                        <a:buNone/>
                      </a:pPr>
                      <a:r>
                        <a:rPr lang="ru-RU" sz="1200" dirty="0" smtClean="0">
                          <a:solidFill>
                            <a:schemeClr val="tx1"/>
                          </a:solidFill>
                          <a:effectLst/>
                        </a:rPr>
                        <a:t>2</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Теоретические основы сестринского дела;</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5</a:t>
                      </a:r>
                      <a:endParaRPr lang="ru-RU" sz="1050" dirty="0">
                        <a:effectLst/>
                        <a:latin typeface="Calibri"/>
                        <a:ea typeface="Calibri"/>
                        <a:cs typeface="Times New Roman"/>
                      </a:endParaRPr>
                    </a:p>
                  </a:txBody>
                  <a:tcPr marL="33511" marR="33511" marT="0" marB="0"/>
                </a:tc>
              </a:tr>
              <a:tr h="666966">
                <a:tc>
                  <a:txBody>
                    <a:bodyPr/>
                    <a:lstStyle/>
                    <a:p>
                      <a:pPr marL="0" lvl="0" indent="0">
                        <a:lnSpc>
                          <a:spcPct val="115000"/>
                        </a:lnSpc>
                        <a:spcAft>
                          <a:spcPts val="0"/>
                        </a:spcAft>
                        <a:buFont typeface="+mj-lt"/>
                        <a:buNone/>
                      </a:pPr>
                      <a:r>
                        <a:rPr lang="ru-RU" sz="1200" dirty="0" smtClean="0">
                          <a:solidFill>
                            <a:schemeClr val="tx1"/>
                          </a:solidFill>
                          <a:effectLst/>
                        </a:rPr>
                        <a:t>3</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Методы  предоперационного обследования, подготовка к операции (анестезия, премедикация);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3</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5</a:t>
                      </a:r>
                      <a:endParaRPr lang="ru-RU" sz="1050" dirty="0">
                        <a:effectLst/>
                        <a:latin typeface="Calibri"/>
                        <a:ea typeface="Calibri"/>
                        <a:cs typeface="Times New Roman"/>
                      </a:endParaRPr>
                    </a:p>
                  </a:txBody>
                  <a:tcPr marL="33511" marR="33511" marT="0" marB="0"/>
                </a:tc>
              </a:tr>
              <a:tr h="500224">
                <a:tc>
                  <a:txBody>
                    <a:bodyPr/>
                    <a:lstStyle/>
                    <a:p>
                      <a:pPr marL="0" lvl="0" indent="0">
                        <a:lnSpc>
                          <a:spcPct val="115000"/>
                        </a:lnSpc>
                        <a:spcAft>
                          <a:spcPts val="0"/>
                        </a:spcAft>
                        <a:buFont typeface="+mj-lt"/>
                        <a:buNone/>
                      </a:pPr>
                      <a:r>
                        <a:rPr lang="ru-RU" sz="1200" dirty="0" smtClean="0">
                          <a:solidFill>
                            <a:schemeClr val="tx1"/>
                          </a:solidFill>
                          <a:effectLst/>
                        </a:rPr>
                        <a:t>4</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Современные  методы общей, местной и регионарной анестезии;</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3</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5</a:t>
                      </a:r>
                      <a:endParaRPr lang="ru-RU" sz="1050" dirty="0">
                        <a:effectLst/>
                        <a:latin typeface="Calibri"/>
                        <a:ea typeface="Calibri"/>
                        <a:cs typeface="Times New Roman"/>
                      </a:endParaRPr>
                    </a:p>
                  </a:txBody>
                  <a:tcPr marL="33511" marR="33511" marT="0" marB="0"/>
                </a:tc>
              </a:tr>
              <a:tr h="833707">
                <a:tc>
                  <a:txBody>
                    <a:bodyPr/>
                    <a:lstStyle/>
                    <a:p>
                      <a:pPr marL="0" lvl="0" indent="0">
                        <a:lnSpc>
                          <a:spcPct val="115000"/>
                        </a:lnSpc>
                        <a:spcAft>
                          <a:spcPts val="0"/>
                        </a:spcAft>
                        <a:buFont typeface="+mj-lt"/>
                        <a:buNone/>
                      </a:pPr>
                      <a:r>
                        <a:rPr lang="ru-RU" sz="1200" dirty="0" smtClean="0">
                          <a:solidFill>
                            <a:schemeClr val="tx1"/>
                          </a:solidFill>
                          <a:effectLst/>
                        </a:rPr>
                        <a:t>5</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Современные  методы интенсивной терапии и реанимации при различных заболеваниях и критических состояниях;</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5</a:t>
                      </a:r>
                      <a:endParaRPr lang="ru-RU" sz="1050" dirty="0">
                        <a:effectLst/>
                        <a:latin typeface="Calibri"/>
                        <a:ea typeface="Calibri"/>
                        <a:cs typeface="Times New Roman"/>
                      </a:endParaRPr>
                    </a:p>
                  </a:txBody>
                  <a:tcPr marL="33511" marR="33511" marT="0" marB="0"/>
                </a:tc>
              </a:tr>
              <a:tr h="1649558">
                <a:tc>
                  <a:txBody>
                    <a:bodyPr/>
                    <a:lstStyle/>
                    <a:p>
                      <a:pPr marL="0" lvl="0" indent="0">
                        <a:lnSpc>
                          <a:spcPct val="115000"/>
                        </a:lnSpc>
                        <a:spcAft>
                          <a:spcPts val="0"/>
                        </a:spcAft>
                        <a:buFont typeface="+mj-lt"/>
                        <a:buNone/>
                      </a:pPr>
                      <a:r>
                        <a:rPr lang="ru-RU" sz="1200" dirty="0" smtClean="0">
                          <a:solidFill>
                            <a:schemeClr val="tx1"/>
                          </a:solidFill>
                          <a:effectLst/>
                        </a:rPr>
                        <a:t>6</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Выполнение  диагностических, лечебных, реанимационных, профилактических, санитарно-гигиенических мероприятий в соответствии со своей профессиональной компетенцией, полномочиями и врачебными назначениями;</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5</a:t>
                      </a:r>
                      <a:endParaRPr lang="ru-RU" sz="1050" dirty="0">
                        <a:effectLst/>
                        <a:latin typeface="Calibri"/>
                        <a:ea typeface="Calibri"/>
                        <a:cs typeface="Times New Roman"/>
                      </a:endParaRPr>
                    </a:p>
                  </a:txBody>
                  <a:tcPr marL="33511" marR="33511" marT="0" marB="0"/>
                </a:tc>
              </a:tr>
            </a:tbl>
          </a:graphicData>
        </a:graphic>
      </p:graphicFrame>
    </p:spTree>
    <p:extLst>
      <p:ext uri="{BB962C8B-B14F-4D97-AF65-F5344CB8AC3E}">
        <p14:creationId xmlns:p14="http://schemas.microsoft.com/office/powerpoint/2010/main" val="2952028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908720"/>
            <a:ext cx="7560840" cy="1584176"/>
          </a:xfrm>
        </p:spPr>
        <p:txBody>
          <a:bodyPr>
            <a:normAutofit fontScale="92500" lnSpcReduction="10000"/>
          </a:bodyPr>
          <a:lstStyle/>
          <a:p>
            <a:pPr marL="68580" indent="0" algn="just">
              <a:buNone/>
            </a:pPr>
            <a:r>
              <a:rPr lang="ru-RU" sz="1800" dirty="0" smtClean="0">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Подготовка и обучение молодых специалистов является наиболее важным моментом в их дальнейшей профессиональной деятельности.</a:t>
            </a:r>
          </a:p>
          <a:p>
            <a:pPr marL="68580" indent="0" algn="just">
              <a:buNone/>
            </a:pPr>
            <a:r>
              <a:rPr lang="ru-RU" sz="1800" b="1" dirty="0" smtClean="0">
                <a:solidFill>
                  <a:schemeClr val="tx1"/>
                </a:solidFill>
                <a:latin typeface="Times New Roman" pitchFamily="18" charset="0"/>
                <a:cs typeface="Times New Roman" pitchFamily="18" charset="0"/>
              </a:rPr>
              <a:t>Молодые специалисты целиком зависят от нас, а мы не можем их подвести,  так как от качества нашей работы зависит действенность оказания лечебной помощи и соответственно работа всего лечебного учреждения. </a:t>
            </a:r>
            <a:endParaRPr lang="ru-RU" sz="1800" b="1" dirty="0">
              <a:solidFill>
                <a:schemeClr val="tx1"/>
              </a:solidFill>
              <a:latin typeface="Times New Roman" pitchFamily="18" charset="0"/>
              <a:cs typeface="Times New Roman" pitchFamily="18" charset="0"/>
            </a:endParaRPr>
          </a:p>
        </p:txBody>
      </p:sp>
      <p:pic>
        <p:nvPicPr>
          <p:cNvPr id="9218" name="Picture 2" descr="C:\Users\Старшая мед сестра\Desktop\фото\IMG-20181106-WA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291" y="2717540"/>
            <a:ext cx="3540901" cy="2655676"/>
          </a:xfrm>
          <a:prstGeom prst="rect">
            <a:avLst/>
          </a:prstGeom>
          <a:noFill/>
          <a:ln w="57150">
            <a:solidFill>
              <a:schemeClr val="bg2"/>
            </a:solid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57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Мордовская республиканская клиническая больн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08720"/>
            <a:ext cx="1347589" cy="134758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9137" y="2852936"/>
            <a:ext cx="850512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2766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12776"/>
            <a:ext cx="7920880" cy="3970318"/>
          </a:xfrm>
          <a:prstGeom prst="rect">
            <a:avLst/>
          </a:prstGeom>
        </p:spPr>
        <p:txBody>
          <a:bodyPr wrap="square">
            <a:spAutoFit/>
          </a:bodyPr>
          <a:lstStyle/>
          <a:p>
            <a:r>
              <a:rPr lang="ru-RU" dirty="0" smtClean="0">
                <a:latin typeface="Times New Roman" pitchFamily="18" charset="0"/>
                <a:cs typeface="Times New Roman" pitchFamily="18" charset="0"/>
              </a:rPr>
              <a:t>	Концепция </a:t>
            </a:r>
            <a:r>
              <a:rPr lang="ru-RU" dirty="0">
                <a:latin typeface="Times New Roman" pitchFamily="18" charset="0"/>
                <a:cs typeface="Times New Roman" pitchFamily="18" charset="0"/>
              </a:rPr>
              <a:t>образования за последние годы существенно изменилась</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 результате того, что существующие </a:t>
            </a:r>
            <a:r>
              <a:rPr lang="ru-RU" dirty="0">
                <a:latin typeface="Times New Roman" pitchFamily="18" charset="0"/>
                <a:cs typeface="Times New Roman" pitchFamily="18" charset="0"/>
              </a:rPr>
              <a:t>системы базового образования, в силу инертности, не успевают за изменениями мира и увеличивающиеся потоком научной </a:t>
            </a:r>
            <a:r>
              <a:rPr lang="ru-RU" dirty="0" smtClean="0">
                <a:latin typeface="Times New Roman" pitchFamily="18" charset="0"/>
                <a:cs typeface="Times New Roman" pitchFamily="18" charset="0"/>
              </a:rPr>
              <a:t>информации, </a:t>
            </a:r>
            <a:r>
              <a:rPr lang="ru-RU" dirty="0">
                <a:latin typeface="Times New Roman" pitchFamily="18" charset="0"/>
                <a:cs typeface="Times New Roman" pitchFamily="18" charset="0"/>
              </a:rPr>
              <a:t>молодое поколение </a:t>
            </a:r>
            <a:r>
              <a:rPr lang="ru-RU" dirty="0" smtClean="0">
                <a:latin typeface="Times New Roman" pitchFamily="18" charset="0"/>
                <a:cs typeface="Times New Roman" pitchFamily="18" charset="0"/>
              </a:rPr>
              <a:t>, после </a:t>
            </a:r>
            <a:r>
              <a:rPr lang="ru-RU" dirty="0">
                <a:latin typeface="Times New Roman" pitchFamily="18" charset="0"/>
                <a:cs typeface="Times New Roman" pitchFamily="18" charset="0"/>
              </a:rPr>
              <a:t>окончания </a:t>
            </a:r>
            <a:r>
              <a:rPr lang="ru-RU" dirty="0" smtClean="0">
                <a:latin typeface="Times New Roman" pitchFamily="18" charset="0"/>
                <a:cs typeface="Times New Roman" pitchFamily="18" charset="0"/>
              </a:rPr>
              <a:t>колледжа </a:t>
            </a:r>
            <a:r>
              <a:rPr lang="ru-RU" dirty="0">
                <a:latin typeface="Times New Roman" pitchFamily="18" charset="0"/>
                <a:cs typeface="Times New Roman" pitchFamily="18" charset="0"/>
              </a:rPr>
              <a:t>и получения профессионального образования в 23 — 25 лет является носителем уже устаревших знаний</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Все это указывает на особое значение человеческих ресурсов и системы непрерывного образования в течение всей жизни как ведущего фактора общественного развития. Непрерывное </a:t>
            </a:r>
            <a:r>
              <a:rPr lang="ru-RU" dirty="0" smtClean="0">
                <a:latin typeface="Times New Roman" pitchFamily="18" charset="0"/>
                <a:cs typeface="Times New Roman" pitchFamily="18" charset="0"/>
              </a:rPr>
              <a:t> образование </a:t>
            </a:r>
            <a:r>
              <a:rPr lang="ru-RU" dirty="0">
                <a:latin typeface="Times New Roman" pitchFamily="18" charset="0"/>
                <a:cs typeface="Times New Roman" pitchFamily="18" charset="0"/>
              </a:rPr>
              <a:t>совмещается с основным видом деятельности </a:t>
            </a:r>
            <a:r>
              <a:rPr lang="ru-RU" dirty="0" smtClean="0">
                <a:latin typeface="Times New Roman" pitchFamily="18" charset="0"/>
                <a:cs typeface="Times New Roman" pitchFamily="18" charset="0"/>
              </a:rPr>
              <a:t>молодого специалиста.</a:t>
            </a:r>
          </a:p>
          <a:p>
            <a:r>
              <a:rPr lang="ru-RU" b="1" dirty="0" smtClean="0">
                <a:latin typeface="Times New Roman" pitchFamily="18" charset="0"/>
                <a:cs typeface="Times New Roman" pitchFamily="18" charset="0"/>
              </a:rPr>
              <a:t>                Главная </a:t>
            </a:r>
            <a:r>
              <a:rPr lang="ru-RU" b="1" dirty="0">
                <a:latin typeface="Times New Roman" pitchFamily="18" charset="0"/>
                <a:cs typeface="Times New Roman" pitchFamily="18" charset="0"/>
              </a:rPr>
              <a:t>задача </a:t>
            </a:r>
            <a:r>
              <a:rPr lang="ru-RU" dirty="0">
                <a:latin typeface="Times New Roman" pitchFamily="18" charset="0"/>
                <a:cs typeface="Times New Roman" pitchFamily="18" charset="0"/>
              </a:rPr>
              <a:t>непрерывного образования — создание условий, предпосылок, позволяющих обеспечить увеличение продолжительности активной творческой жизни человека, максимальное и эффективное использование опыта, интеллектуальных ресурсов и личностного потенциала человека в течение всей его жизни.</a:t>
            </a:r>
          </a:p>
        </p:txBody>
      </p:sp>
      <p:sp>
        <p:nvSpPr>
          <p:cNvPr id="3" name="Заголовок 2"/>
          <p:cNvSpPr>
            <a:spLocks noGrp="1"/>
          </p:cNvSpPr>
          <p:nvPr>
            <p:ph type="title"/>
          </p:nvPr>
        </p:nvSpPr>
        <p:spPr>
          <a:xfrm>
            <a:off x="467544" y="692696"/>
            <a:ext cx="9361040" cy="601136"/>
          </a:xfrm>
        </p:spPr>
        <p:txBody>
          <a:bodyPr>
            <a:noAutofit/>
          </a:bodyPr>
          <a:lstStyle/>
          <a:p>
            <a:r>
              <a:rPr lang="ru-RU" sz="2800" b="1" u="sng" dirty="0" smtClean="0">
                <a:solidFill>
                  <a:schemeClr val="accent1">
                    <a:lumMod val="50000"/>
                  </a:schemeClr>
                </a:solidFill>
                <a:latin typeface="Times New Roman" pitchFamily="18" charset="0"/>
                <a:cs typeface="Times New Roman" pitchFamily="18" charset="0"/>
              </a:rPr>
              <a:t>Задачи непрерывного </a:t>
            </a:r>
            <a:r>
              <a:rPr lang="ru-RU" sz="2800" b="1" u="sng" dirty="0">
                <a:solidFill>
                  <a:schemeClr val="accent1">
                    <a:lumMod val="50000"/>
                  </a:schemeClr>
                </a:solidFill>
                <a:latin typeface="Times New Roman" pitchFamily="18" charset="0"/>
                <a:cs typeface="Times New Roman" pitchFamily="18" charset="0"/>
              </a:rPr>
              <a:t>медицинского образования</a:t>
            </a:r>
            <a:endParaRPr lang="ru-RU" sz="2800" u="sng"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84644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8385" y="1628800"/>
            <a:ext cx="8064896" cy="5355312"/>
          </a:xfrm>
          <a:prstGeom prst="rect">
            <a:avLst/>
          </a:prstGeom>
        </p:spPr>
        <p:txBody>
          <a:bodyPr wrap="square">
            <a:spAutoFit/>
          </a:bodyPr>
          <a:lstStyle/>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настоящее время, учитывая перемены, происходящие в здравоохранении и обществе, </a:t>
            </a:r>
            <a:r>
              <a:rPr lang="ru-RU" dirty="0" smtClean="0">
                <a:latin typeface="Times New Roman" pitchFamily="18" charset="0"/>
                <a:cs typeface="Times New Roman" pitchFamily="18" charset="0"/>
              </a:rPr>
              <a:t>старшей </a:t>
            </a:r>
            <a:r>
              <a:rPr lang="ru-RU" dirty="0" smtClean="0">
                <a:latin typeface="Times New Roman" pitchFamily="18" charset="0"/>
                <a:cs typeface="Times New Roman" pitchFamily="18" charset="0"/>
              </a:rPr>
              <a:t>медицинской сестре </a:t>
            </a:r>
            <a:r>
              <a:rPr lang="ru-RU" dirty="0">
                <a:latin typeface="Times New Roman" pitchFamily="18" charset="0"/>
                <a:cs typeface="Times New Roman" pitchFamily="18" charset="0"/>
              </a:rPr>
              <a:t>приходится быть </a:t>
            </a:r>
            <a:r>
              <a:rPr lang="ru-RU" dirty="0" smtClean="0">
                <a:latin typeface="Times New Roman" pitchFamily="18" charset="0"/>
                <a:cs typeface="Times New Roman" pitchFamily="18" charset="0"/>
              </a:rPr>
              <a:t>не только руководителем но и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педагогом. Под </a:t>
            </a:r>
            <a:r>
              <a:rPr lang="ru-RU" dirty="0">
                <a:latin typeface="Times New Roman" pitchFamily="18" charset="0"/>
                <a:cs typeface="Times New Roman" pitchFamily="18" charset="0"/>
              </a:rPr>
              <a:t>ее руководством находится не только разные возрастные категории медицинского персонала, но и люди с разным воспитанием, разной культурой и разными взглядами на жизнь, разной профессиональной подготовкой, и с разным отношением к своей деятельности, большую часть которых составляет молодежь. Поэтому зачастую </a:t>
            </a:r>
            <a:r>
              <a:rPr lang="ru-RU" dirty="0" smtClean="0">
                <a:latin typeface="Times New Roman" pitchFamily="18" charset="0"/>
                <a:cs typeface="Times New Roman" pitchFamily="18" charset="0"/>
              </a:rPr>
              <a:t>приходится </a:t>
            </a:r>
            <a:r>
              <a:rPr lang="ru-RU" dirty="0">
                <a:latin typeface="Times New Roman" pitchFamily="18" charset="0"/>
                <a:cs typeface="Times New Roman" pitchFamily="18" charset="0"/>
              </a:rPr>
              <a:t>воспитывать своих подчиненных с морально-нравственных позиций, с этических и эстетических, приходится помогать им в решении вопросов, связанных с оказанием и организацией сестринской помощи на местах, помогать получить дополнительную медицинскую информацию по интересующим </a:t>
            </a:r>
            <a:r>
              <a:rPr lang="ru-RU" dirty="0" smtClean="0">
                <a:latin typeface="Times New Roman" pitchFamily="18" charset="0"/>
                <a:cs typeface="Times New Roman" pitchFamily="18" charset="0"/>
              </a:rPr>
              <a:t>вопросам. </a:t>
            </a:r>
            <a:r>
              <a:rPr lang="ru-RU" dirty="0">
                <a:latin typeface="Times New Roman" pitchFamily="18" charset="0"/>
                <a:cs typeface="Times New Roman" pitchFamily="18" charset="0"/>
              </a:rPr>
              <a:t>Таким образом, очень важно, чтобы </a:t>
            </a:r>
            <a:r>
              <a:rPr lang="ru-RU" dirty="0" smtClean="0">
                <a:latin typeface="Times New Roman" pitchFamily="18" charset="0"/>
                <a:cs typeface="Times New Roman" pitchFamily="18" charset="0"/>
              </a:rPr>
              <a:t>старшая </a:t>
            </a:r>
            <a:r>
              <a:rPr lang="ru-RU" dirty="0" smtClean="0">
                <a:latin typeface="Times New Roman" pitchFamily="18" charset="0"/>
                <a:cs typeface="Times New Roman" pitchFamily="18" charset="0"/>
              </a:rPr>
              <a:t>медицинская сестра </a:t>
            </a:r>
            <a:r>
              <a:rPr lang="ru-RU" dirty="0" smtClean="0">
                <a:latin typeface="Times New Roman" pitchFamily="18" charset="0"/>
                <a:cs typeface="Times New Roman" pitchFamily="18" charset="0"/>
              </a:rPr>
              <a:t>обладала </a:t>
            </a:r>
            <a:r>
              <a:rPr lang="ru-RU" dirty="0">
                <a:latin typeface="Times New Roman" pitchFamily="18" charset="0"/>
                <a:cs typeface="Times New Roman" pitchFamily="18" charset="0"/>
              </a:rPr>
              <a:t>педагогическими способностями, культурой общения, высоким творческим потенциалом и знала основы психологии личности. Деятельность современного руководителя сестринских служб любого уровня в лечебно-профилактическом учреждении на сегодняшний день многогранна и </a:t>
            </a:r>
            <a:r>
              <a:rPr lang="ru-RU" dirty="0" smtClean="0">
                <a:latin typeface="Times New Roman" pitchFamily="18" charset="0"/>
                <a:cs typeface="Times New Roman" pitchFamily="18" charset="0"/>
              </a:rPr>
              <a:t>ответственна.</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dirty="0"/>
              <a:t/>
            </a:r>
            <a:br>
              <a:rPr lang="ru-RU" dirty="0"/>
            </a:br>
            <a:endParaRPr lang="ru-RU" dirty="0"/>
          </a:p>
        </p:txBody>
      </p:sp>
      <p:sp>
        <p:nvSpPr>
          <p:cNvPr id="3" name="Заголовок 2"/>
          <p:cNvSpPr>
            <a:spLocks noGrp="1"/>
          </p:cNvSpPr>
          <p:nvPr>
            <p:ph type="title"/>
          </p:nvPr>
        </p:nvSpPr>
        <p:spPr>
          <a:xfrm>
            <a:off x="611560" y="764704"/>
            <a:ext cx="7991721" cy="926976"/>
          </a:xfrm>
        </p:spPr>
        <p:txBody>
          <a:bodyPr>
            <a:normAutofit fontScale="90000"/>
          </a:bodyPr>
          <a:lstStyle/>
          <a:p>
            <a:r>
              <a:rPr lang="ru-RU" u="sng" dirty="0" smtClean="0">
                <a:solidFill>
                  <a:schemeClr val="accent1">
                    <a:lumMod val="50000"/>
                  </a:schemeClr>
                </a:solidFill>
                <a:latin typeface="Times New Roman" pitchFamily="18" charset="0"/>
                <a:cs typeface="Times New Roman" pitchFamily="18" charset="0"/>
              </a:rPr>
              <a:t>Роль руководителя в организации НМО</a:t>
            </a:r>
            <a:endParaRPr lang="ru-RU" u="sng"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7110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920880" cy="4247317"/>
          </a:xfrm>
          <a:prstGeom prst="rect">
            <a:avLst/>
          </a:prstGeom>
        </p:spPr>
        <p:txBody>
          <a:bodyPr wrap="square">
            <a:spAutoFit/>
          </a:bodyPr>
          <a:lstStyle/>
          <a:p>
            <a:r>
              <a:rPr lang="ru-RU" dirty="0" smtClean="0">
                <a:latin typeface="Times New Roman" pitchFamily="18" charset="0"/>
                <a:cs typeface="Times New Roman" pitchFamily="18" charset="0"/>
              </a:rPr>
              <a:t>	Руководитель </a:t>
            </a:r>
            <a:r>
              <a:rPr lang="ru-RU" dirty="0">
                <a:latin typeface="Times New Roman" pitchFamily="18" charset="0"/>
                <a:cs typeface="Times New Roman" pitchFamily="18" charset="0"/>
              </a:rPr>
              <a:t>представляет собой ответственное лицо, которое решает, управляет, организует, планирует и контролирует всю деятельность подчиненных. Он </a:t>
            </a:r>
            <a:r>
              <a:rPr lang="ru-RU" dirty="0" smtClean="0">
                <a:latin typeface="Times New Roman" pitchFamily="18" charset="0"/>
                <a:cs typeface="Times New Roman" pitchFamily="18" charset="0"/>
              </a:rPr>
              <a:t>полон </a:t>
            </a:r>
            <a:r>
              <a:rPr lang="ru-RU" dirty="0">
                <a:latin typeface="Times New Roman" pitchFamily="18" charset="0"/>
                <a:cs typeface="Times New Roman" pitchFamily="18" charset="0"/>
              </a:rPr>
              <a:t>сил и способностей, ориентирован на </a:t>
            </a:r>
            <a:r>
              <a:rPr lang="ru-RU" dirty="0" smtClean="0">
                <a:latin typeface="Times New Roman" pitchFamily="18" charset="0"/>
                <a:cs typeface="Times New Roman" pitchFamily="18" charset="0"/>
              </a:rPr>
              <a:t>достижение целей, </a:t>
            </a:r>
            <a:r>
              <a:rPr lang="ru-RU" dirty="0">
                <a:latin typeface="Times New Roman" pitchFamily="18" charset="0"/>
                <a:cs typeface="Times New Roman" pitchFamily="18" charset="0"/>
              </a:rPr>
              <a:t>отважен, уверен в себе</a:t>
            </a:r>
            <a:r>
              <a:rPr lang="ru-RU" dirty="0" smtClean="0">
                <a:latin typeface="Times New Roman" pitchFamily="18" charset="0"/>
                <a:cs typeface="Times New Roman" pitchFamily="18" charset="0"/>
              </a:rPr>
              <a:t>. От способности </a:t>
            </a:r>
            <a:r>
              <a:rPr lang="ru-RU" dirty="0">
                <a:latin typeface="Times New Roman" pitchFamily="18" charset="0"/>
                <a:cs typeface="Times New Roman" pitchFamily="18" charset="0"/>
              </a:rPr>
              <a:t>руководителя зависит итоговый результат работы всего </a:t>
            </a:r>
            <a:r>
              <a:rPr lang="ru-RU" dirty="0" smtClean="0">
                <a:latin typeface="Times New Roman" pitchFamily="18" charset="0"/>
                <a:cs typeface="Times New Roman" pitchFamily="18" charset="0"/>
              </a:rPr>
              <a:t>отделения. Он должен не </a:t>
            </a:r>
            <a:r>
              <a:rPr lang="ru-RU" dirty="0">
                <a:latin typeface="Times New Roman" pitchFamily="18" charset="0"/>
                <a:cs typeface="Times New Roman" pitchFamily="18" charset="0"/>
              </a:rPr>
              <a:t>только успешно справляться с задачами организации чисто хозяйственной деятельности, но и налаживать совместную слаженную работу </a:t>
            </a:r>
            <a:r>
              <a:rPr lang="ru-RU" dirty="0" smtClean="0">
                <a:latin typeface="Times New Roman" pitchFamily="18" charset="0"/>
                <a:cs typeface="Times New Roman" pitchFamily="18" charset="0"/>
              </a:rPr>
              <a:t>коллектива.  Мотивация </a:t>
            </a:r>
            <a:r>
              <a:rPr lang="ru-RU" dirty="0">
                <a:latin typeface="Times New Roman" pitchFamily="18" charset="0"/>
                <a:cs typeface="Times New Roman" pitchFamily="18" charset="0"/>
              </a:rPr>
              <a:t>деятельности работника может носить перспективный и текущий характер. Наличие перспективной (далекой) мотивации помогает работнику преодолевать временные трудности в работе, ибо он устремлен в будущее, настоящее работник рассматривает как этап достижения намеченных целей. Если же у работника текущая (близкая) мотивация деятельности, то трудности или неудачи в труде могут снизить его трудовую активность или даже вызвать желание перейти на другую работу.</a:t>
            </a:r>
          </a:p>
          <a:p>
            <a:endParaRPr lang="ru-RU" dirty="0"/>
          </a:p>
        </p:txBody>
      </p:sp>
      <p:pic>
        <p:nvPicPr>
          <p:cNvPr id="3" name="Picture 2" descr="Мордовская республиканская клиническая больн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941168"/>
            <a:ext cx="1347589" cy="134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77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412776"/>
            <a:ext cx="7920880" cy="5211941"/>
          </a:xfrm>
        </p:spPr>
        <p:txBody>
          <a:bodyPr>
            <a:normAutofit/>
          </a:bodyPr>
          <a:lstStyle/>
          <a:p>
            <a:pPr marL="68580" indent="0">
              <a:buNone/>
            </a:pP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На </a:t>
            </a:r>
            <a:r>
              <a:rPr lang="ru-RU" sz="1800" dirty="0" smtClean="0">
                <a:solidFill>
                  <a:schemeClr val="tx1"/>
                </a:solidFill>
                <a:latin typeface="Times New Roman" pitchFamily="18" charset="0"/>
                <a:cs typeface="Times New Roman" pitchFamily="18" charset="0"/>
              </a:rPr>
              <a:t>базе отделения АНЕСТЕЗИОЛОГИИ РЕАНИМАЦИИ №1 ГБУЗ РМ «МРЦКБ» </a:t>
            </a:r>
            <a:r>
              <a:rPr lang="ru-RU" sz="1800" dirty="0" smtClean="0">
                <a:solidFill>
                  <a:schemeClr val="tx1"/>
                </a:solidFill>
                <a:latin typeface="Times New Roman" pitchFamily="18" charset="0"/>
                <a:cs typeface="Times New Roman" pitchFamily="18" charset="0"/>
              </a:rPr>
              <a:t>на сегодняшний день проходят </a:t>
            </a:r>
            <a:r>
              <a:rPr lang="ru-RU" sz="1800" dirty="0" smtClean="0">
                <a:solidFill>
                  <a:schemeClr val="tx1"/>
                </a:solidFill>
                <a:latin typeface="Times New Roman" pitchFamily="18" charset="0"/>
                <a:cs typeface="Times New Roman" pitchFamily="18" charset="0"/>
              </a:rPr>
              <a:t>непрерывное медицинское обучение 7 молодых специалистов. Обучая вновь пришедших в отделение сотрудников, мы как никогда заинтересованы в  их профессиональной подготовке. Большим плюсом в НМО на базе отделения является возможность  контролировать, регулировать, управлять процессом обучения. Возможность формирования каждой личности оказывает благоприятное воздействие на весь коллектив и лечебный процесс в целом.</a:t>
            </a:r>
          </a:p>
          <a:p>
            <a:pPr marL="68580" indent="0">
              <a:buNone/>
            </a:pPr>
            <a:endParaRPr lang="ru-RU" sz="1800" dirty="0">
              <a:solidFill>
                <a:schemeClr val="tx1"/>
              </a:solidFill>
              <a:latin typeface="Times New Roman" pitchFamily="18" charset="0"/>
              <a:cs typeface="Times New Roman" pitchFamily="18" charset="0"/>
            </a:endParaRPr>
          </a:p>
          <a:p>
            <a:pPr marL="68580" indent="0">
              <a:buNone/>
            </a:pPr>
            <a:r>
              <a:rPr lang="ru-RU" sz="1800" dirty="0" smtClean="0">
                <a:solidFill>
                  <a:schemeClr val="tx1"/>
                </a:solidFill>
                <a:latin typeface="Times New Roman" pitchFamily="18" charset="0"/>
                <a:cs typeface="Times New Roman" pitchFamily="18" charset="0"/>
              </a:rPr>
              <a:t>	Сектором </a:t>
            </a:r>
            <a:r>
              <a:rPr lang="ru-RU" sz="1800" dirty="0" smtClean="0">
                <a:solidFill>
                  <a:schemeClr val="tx1"/>
                </a:solidFill>
                <a:latin typeface="Times New Roman" pitchFamily="18" charset="0"/>
                <a:cs typeface="Times New Roman" pitchFamily="18" charset="0"/>
              </a:rPr>
              <a:t>по повышению квалификации совместно с главной медицинской сестрой больницы была разработана  программа по работе с молодыми специалистами. Данная программа позволила изменить концепцию непрерывного медицинского образования.</a:t>
            </a:r>
          </a:p>
        </p:txBody>
      </p:sp>
    </p:spTree>
    <p:extLst>
      <p:ext uri="{BB962C8B-B14F-4D97-AF65-F5344CB8AC3E}">
        <p14:creationId xmlns:p14="http://schemas.microsoft.com/office/powerpoint/2010/main" val="1942404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600690" cy="1143000"/>
          </a:xfrm>
        </p:spPr>
        <p:txBody>
          <a:bodyPr>
            <a:noAutofit/>
          </a:bodyPr>
          <a:lstStyle/>
          <a:p>
            <a:r>
              <a:rPr lang="ru-RU" sz="3200" u="sng" dirty="0" smtClean="0">
                <a:solidFill>
                  <a:schemeClr val="accent1">
                    <a:lumMod val="50000"/>
                  </a:schemeClr>
                </a:solidFill>
                <a:latin typeface="Times New Roman" pitchFamily="18" charset="0"/>
                <a:cs typeface="Times New Roman" pitchFamily="18" charset="0"/>
              </a:rPr>
              <a:t>Схематичный план работы старших медицинских сестер в реализации  НМО</a:t>
            </a:r>
            <a:endParaRPr lang="ru-RU" sz="3200" u="sng" dirty="0">
              <a:solidFill>
                <a:schemeClr val="accent1">
                  <a:lumMod val="50000"/>
                </a:schemeClr>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1613267153"/>
              </p:ext>
            </p:extLst>
          </p:nvPr>
        </p:nvGraphicFramePr>
        <p:xfrm>
          <a:off x="1042988" y="2312988"/>
          <a:ext cx="3419475" cy="349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sz="quarter" idx="14"/>
            <p:extLst>
              <p:ext uri="{D42A27DB-BD31-4B8C-83A1-F6EECF244321}">
                <p14:modId xmlns:p14="http://schemas.microsoft.com/office/powerpoint/2010/main" val="2870799019"/>
              </p:ext>
            </p:extLst>
          </p:nvPr>
        </p:nvGraphicFramePr>
        <p:xfrm>
          <a:off x="4645025" y="2312988"/>
          <a:ext cx="3419475" cy="3494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03383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637585058"/>
              </p:ext>
            </p:extLst>
          </p:nvPr>
        </p:nvGraphicFramePr>
        <p:xfrm>
          <a:off x="683568" y="404664"/>
          <a:ext cx="3634879"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Объект 1"/>
          <p:cNvGraphicFramePr>
            <a:graphicFrameLocks noGrp="1"/>
          </p:cNvGraphicFramePr>
          <p:nvPr>
            <p:ph sz="quarter" idx="14"/>
            <p:extLst>
              <p:ext uri="{D42A27DB-BD31-4B8C-83A1-F6EECF244321}">
                <p14:modId xmlns:p14="http://schemas.microsoft.com/office/powerpoint/2010/main" val="540081662"/>
              </p:ext>
            </p:extLst>
          </p:nvPr>
        </p:nvGraphicFramePr>
        <p:xfrm>
          <a:off x="107504" y="2154357"/>
          <a:ext cx="8496945" cy="4326063"/>
        </p:xfrm>
        <a:graphic>
          <a:graphicData uri="http://schemas.openxmlformats.org/drawingml/2006/table">
            <a:tbl>
              <a:tblPr firstRow="1" firstCol="1" bandRow="1">
                <a:tableStyleId>{5C22544A-7EE6-4342-B048-85BDC9FD1C3A}</a:tableStyleId>
              </a:tblPr>
              <a:tblGrid>
                <a:gridCol w="533461"/>
                <a:gridCol w="2770433"/>
                <a:gridCol w="1164328"/>
                <a:gridCol w="1171992"/>
                <a:gridCol w="1538240"/>
                <a:gridCol w="1318491"/>
              </a:tblGrid>
              <a:tr h="348747">
                <a:tc>
                  <a:txBody>
                    <a:bodyPr/>
                    <a:lstStyle/>
                    <a:p>
                      <a:pPr>
                        <a:lnSpc>
                          <a:spcPct val="115000"/>
                        </a:lnSpc>
                        <a:spcAft>
                          <a:spcPts val="0"/>
                        </a:spcAft>
                      </a:pPr>
                      <a:r>
                        <a:rPr lang="ru-RU" sz="1000" u="sng" dirty="0">
                          <a:effectLst/>
                        </a:rPr>
                        <a:t>№</a:t>
                      </a:r>
                      <a:endParaRPr lang="ru-RU" sz="50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Наименование мероприятия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Максимальный</a:t>
                      </a:r>
                    </a:p>
                    <a:p>
                      <a:pPr>
                        <a:lnSpc>
                          <a:spcPct val="115000"/>
                        </a:lnSpc>
                        <a:spcAft>
                          <a:spcPts val="0"/>
                        </a:spcAft>
                      </a:pPr>
                      <a:r>
                        <a:rPr lang="ru-RU" sz="1050" dirty="0">
                          <a:effectLst/>
                        </a:rPr>
                        <a:t> </a:t>
                      </a:r>
                      <a:r>
                        <a:rPr lang="ru-RU" sz="1050" dirty="0" smtClean="0">
                          <a:effectLst/>
                        </a:rPr>
                        <a:t>         балл</a:t>
                      </a:r>
                      <a:r>
                        <a:rPr lang="ru-RU" sz="1050" u="sng" dirty="0" smtClean="0">
                          <a:effectLst/>
                        </a:rPr>
                        <a:t>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Исходный балл</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rPr>
                        <a:t>Рубежный контроль</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Итоговый контроль</a:t>
                      </a:r>
                      <a:endParaRPr lang="ru-RU" sz="1050" dirty="0">
                        <a:effectLst/>
                        <a:latin typeface="Calibri"/>
                        <a:ea typeface="Calibri"/>
                        <a:cs typeface="Times New Roman"/>
                      </a:endParaRPr>
                    </a:p>
                  </a:txBody>
                  <a:tcPr marL="33511" marR="33511" marT="0" marB="0"/>
                </a:tc>
              </a:tr>
              <a:tr h="348747">
                <a:tc>
                  <a:txBody>
                    <a:bodyPr/>
                    <a:lstStyle/>
                    <a:p>
                      <a:pPr marL="0" lvl="0" indent="0">
                        <a:lnSpc>
                          <a:spcPct val="115000"/>
                        </a:lnSpc>
                        <a:spcAft>
                          <a:spcPts val="0"/>
                        </a:spcAft>
                        <a:buFont typeface="+mj-lt"/>
                        <a:buNone/>
                      </a:pPr>
                      <a:r>
                        <a:rPr lang="ru-RU" sz="1200" dirty="0" smtClean="0">
                          <a:solidFill>
                            <a:schemeClr val="tx1"/>
                          </a:solidFill>
                          <a:effectLst/>
                        </a:rPr>
                        <a:t>1</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функциональные обязанности и права  специалиста;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2</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a:effectLst/>
                        </a:rPr>
                        <a:t> </a:t>
                      </a:r>
                      <a:endParaRPr lang="ru-RU" sz="105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348747">
                <a:tc>
                  <a:txBody>
                    <a:bodyPr/>
                    <a:lstStyle/>
                    <a:p>
                      <a:pPr marL="0" lvl="0" indent="0">
                        <a:lnSpc>
                          <a:spcPct val="115000"/>
                        </a:lnSpc>
                        <a:spcAft>
                          <a:spcPts val="0"/>
                        </a:spcAft>
                        <a:buFont typeface="+mj-lt"/>
                        <a:buNone/>
                      </a:pPr>
                      <a:r>
                        <a:rPr lang="ru-RU" sz="1200" dirty="0" smtClean="0">
                          <a:solidFill>
                            <a:schemeClr val="tx1"/>
                          </a:solidFill>
                          <a:effectLst/>
                        </a:rPr>
                        <a:t>2</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Теоретические основы сестринского дела;</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4</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a:effectLst/>
                        </a:rPr>
                        <a:t> </a:t>
                      </a:r>
                      <a:endParaRPr lang="ru-RU" sz="105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595248">
                <a:tc>
                  <a:txBody>
                    <a:bodyPr/>
                    <a:lstStyle/>
                    <a:p>
                      <a:pPr marL="0" lvl="0" indent="0">
                        <a:lnSpc>
                          <a:spcPct val="115000"/>
                        </a:lnSpc>
                        <a:spcAft>
                          <a:spcPts val="0"/>
                        </a:spcAft>
                        <a:buFont typeface="+mj-lt"/>
                        <a:buNone/>
                      </a:pPr>
                      <a:r>
                        <a:rPr lang="ru-RU" sz="1200" dirty="0" smtClean="0">
                          <a:solidFill>
                            <a:schemeClr val="tx1"/>
                          </a:solidFill>
                          <a:effectLst/>
                        </a:rPr>
                        <a:t>3</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Методы  предоперационного обследования, подготовка к операции (анестезия, премедикация);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3</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a:effectLst/>
                        </a:rPr>
                        <a:t> </a:t>
                      </a:r>
                      <a:endParaRPr lang="ru-RU" sz="105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446436">
                <a:tc>
                  <a:txBody>
                    <a:bodyPr/>
                    <a:lstStyle/>
                    <a:p>
                      <a:pPr marL="0" lvl="0" indent="0">
                        <a:lnSpc>
                          <a:spcPct val="115000"/>
                        </a:lnSpc>
                        <a:spcAft>
                          <a:spcPts val="0"/>
                        </a:spcAft>
                        <a:buFont typeface="+mj-lt"/>
                        <a:buNone/>
                      </a:pPr>
                      <a:r>
                        <a:rPr lang="ru-RU" sz="1200" dirty="0" smtClean="0">
                          <a:solidFill>
                            <a:schemeClr val="tx1"/>
                          </a:solidFill>
                          <a:effectLst/>
                        </a:rPr>
                        <a:t>4</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Современные  методы общей, местной и регионарной анестезии;</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a:effectLst/>
                        </a:rPr>
                        <a:t> </a:t>
                      </a:r>
                      <a:endParaRPr lang="ru-RU" sz="105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744060">
                <a:tc>
                  <a:txBody>
                    <a:bodyPr/>
                    <a:lstStyle/>
                    <a:p>
                      <a:pPr marL="0" lvl="0" indent="0">
                        <a:lnSpc>
                          <a:spcPct val="115000"/>
                        </a:lnSpc>
                        <a:spcAft>
                          <a:spcPts val="0"/>
                        </a:spcAft>
                        <a:buFont typeface="+mj-lt"/>
                        <a:buNone/>
                      </a:pPr>
                      <a:r>
                        <a:rPr lang="ru-RU" sz="1200" dirty="0" smtClean="0">
                          <a:solidFill>
                            <a:schemeClr val="tx1"/>
                          </a:solidFill>
                          <a:effectLst/>
                        </a:rPr>
                        <a:t>5</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Современные  методы интенсивной терапии и реанимации при различных заболеваниях и критических состояниях;</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a:effectLst/>
                        </a:rPr>
                        <a:t> </a:t>
                      </a:r>
                      <a:endParaRPr lang="ru-RU" sz="105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a:effectLst/>
                        <a:latin typeface="Calibri"/>
                        <a:ea typeface="Calibri"/>
                        <a:cs typeface="Times New Roman"/>
                      </a:endParaRPr>
                    </a:p>
                  </a:txBody>
                  <a:tcPr marL="33511" marR="33511" marT="0" marB="0"/>
                </a:tc>
              </a:tr>
              <a:tr h="1394987">
                <a:tc>
                  <a:txBody>
                    <a:bodyPr/>
                    <a:lstStyle/>
                    <a:p>
                      <a:pPr marL="0" lvl="0" indent="0">
                        <a:lnSpc>
                          <a:spcPct val="115000"/>
                        </a:lnSpc>
                        <a:spcAft>
                          <a:spcPts val="0"/>
                        </a:spcAft>
                        <a:buFont typeface="+mj-lt"/>
                        <a:buNone/>
                      </a:pPr>
                      <a:r>
                        <a:rPr lang="ru-RU" sz="1200" dirty="0" smtClean="0">
                          <a:solidFill>
                            <a:schemeClr val="tx1"/>
                          </a:solidFill>
                          <a:effectLst/>
                        </a:rPr>
                        <a:t>6</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Выполнение  диагностических, лечебных, реанимационных, профилактических, санитарно-гигиенических мероприятий в соответствии со своей профессиональной компетенцией, полномочиями и врачебными назначениями;</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mn-lt"/>
                          <a:ea typeface="+mn-ea"/>
                          <a:cs typeface="+mn-cs"/>
                        </a:rPr>
                        <a:t>5</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 </a:t>
                      </a:r>
                      <a:r>
                        <a:rPr lang="ru-RU" sz="1050" dirty="0" smtClean="0">
                          <a:effectLst/>
                        </a:rPr>
                        <a:t>1</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a:effectLst/>
                        </a:rPr>
                        <a:t> </a:t>
                      </a:r>
                      <a:endParaRPr lang="ru-RU" sz="1050">
                        <a:effectLst/>
                        <a:latin typeface="Calibri"/>
                        <a:ea typeface="Calibri"/>
                        <a:cs typeface="Times New Roman"/>
                      </a:endParaRPr>
                    </a:p>
                  </a:txBody>
                  <a:tcPr marL="33511" marR="33511" marT="0" marB="0"/>
                </a:tc>
                <a:tc>
                  <a:txBody>
                    <a:bodyPr/>
                    <a:lstStyle/>
                    <a:p>
                      <a:pPr>
                        <a:lnSpc>
                          <a:spcPct val="115000"/>
                        </a:lnSpc>
                        <a:spcAft>
                          <a:spcPts val="0"/>
                        </a:spcAft>
                      </a:pPr>
                      <a:endParaRPr lang="ru-RU" sz="1050" dirty="0">
                        <a:effectLst/>
                        <a:latin typeface="Calibri"/>
                        <a:ea typeface="Calibri"/>
                        <a:cs typeface="Times New Roman"/>
                      </a:endParaRPr>
                    </a:p>
                  </a:txBody>
                  <a:tcPr marL="33511" marR="33511" marT="0" marB="0"/>
                </a:tc>
              </a:tr>
            </a:tbl>
          </a:graphicData>
        </a:graphic>
      </p:graphicFrame>
      <p:sp>
        <p:nvSpPr>
          <p:cNvPr id="3" name="TextBox 2"/>
          <p:cNvSpPr txBox="1"/>
          <p:nvPr/>
        </p:nvSpPr>
        <p:spPr>
          <a:xfrm>
            <a:off x="899592" y="1418292"/>
            <a:ext cx="7560840" cy="646331"/>
          </a:xfrm>
          <a:prstGeom prst="rect">
            <a:avLst/>
          </a:prstGeom>
          <a:noFill/>
        </p:spPr>
        <p:txBody>
          <a:bodyPr wrap="square" rtlCol="0">
            <a:spAutoFit/>
          </a:bodyPr>
          <a:lstStyle/>
          <a:p>
            <a:r>
              <a:rPr lang="ru-RU" dirty="0" smtClean="0"/>
              <a:t>Оценка исходных навыков позволяет сформировать план работы с каждым сотрудником индивидуально.</a:t>
            </a:r>
            <a:endParaRPr lang="ru-RU" dirty="0"/>
          </a:p>
        </p:txBody>
      </p:sp>
    </p:spTree>
    <p:extLst>
      <p:ext uri="{BB962C8B-B14F-4D97-AF65-F5344CB8AC3E}">
        <p14:creationId xmlns:p14="http://schemas.microsoft.com/office/powerpoint/2010/main" val="377215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86873873"/>
              </p:ext>
            </p:extLst>
          </p:nvPr>
        </p:nvGraphicFramePr>
        <p:xfrm>
          <a:off x="539552" y="404660"/>
          <a:ext cx="8136904" cy="6120683"/>
        </p:xfrm>
        <a:graphic>
          <a:graphicData uri="http://schemas.openxmlformats.org/drawingml/2006/table">
            <a:tbl>
              <a:tblPr firstRow="1" firstCol="1" bandRow="1">
                <a:tableStyleId>{5C22544A-7EE6-4342-B048-85BDC9FD1C3A}</a:tableStyleId>
              </a:tblPr>
              <a:tblGrid>
                <a:gridCol w="510855"/>
                <a:gridCol w="2653043"/>
                <a:gridCol w="1640868"/>
                <a:gridCol w="1062578"/>
                <a:gridCol w="1134780"/>
                <a:gridCol w="1134780"/>
              </a:tblGrid>
              <a:tr h="1090195">
                <a:tc>
                  <a:txBody>
                    <a:bodyPr/>
                    <a:lstStyle/>
                    <a:p>
                      <a:pPr>
                        <a:lnSpc>
                          <a:spcPct val="115000"/>
                        </a:lnSpc>
                        <a:spcAft>
                          <a:spcPts val="0"/>
                        </a:spcAft>
                      </a:pPr>
                      <a:r>
                        <a:rPr lang="ru-RU" sz="1000" u="sng" dirty="0">
                          <a:effectLst/>
                        </a:rPr>
                        <a:t>№</a:t>
                      </a:r>
                      <a:endParaRPr lang="ru-RU" sz="50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Наименование мероприятия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Максимальный</a:t>
                      </a:r>
                    </a:p>
                    <a:p>
                      <a:pPr>
                        <a:lnSpc>
                          <a:spcPct val="115000"/>
                        </a:lnSpc>
                        <a:spcAft>
                          <a:spcPts val="0"/>
                        </a:spcAft>
                      </a:pPr>
                      <a:r>
                        <a:rPr lang="ru-RU" sz="1050" dirty="0">
                          <a:effectLst/>
                        </a:rPr>
                        <a:t> </a:t>
                      </a:r>
                      <a:r>
                        <a:rPr lang="ru-RU" sz="1050" dirty="0" smtClean="0">
                          <a:effectLst/>
                        </a:rPr>
                        <a:t>         балл</a:t>
                      </a:r>
                      <a:r>
                        <a:rPr lang="ru-RU" sz="1050" u="sng" dirty="0" smtClean="0">
                          <a:effectLst/>
                        </a:rPr>
                        <a:t> </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a:effectLst/>
                        </a:rPr>
                        <a:t>Исходный балл</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rPr>
                        <a:t>Рубежный контроль</a:t>
                      </a:r>
                      <a:endParaRPr lang="ru-RU" sz="1050" dirty="0">
                        <a:effectLst/>
                        <a:latin typeface="Calibri"/>
                        <a:ea typeface="Calibri"/>
                        <a:cs typeface="Times New Roman"/>
                      </a:endParaRPr>
                    </a:p>
                  </a:txBody>
                  <a:tcPr marL="33511" marR="33511" marT="0" marB="0"/>
                </a:tc>
                <a:tc>
                  <a:txBody>
                    <a:bodyPr/>
                    <a:lstStyle/>
                    <a:p>
                      <a:pPr>
                        <a:lnSpc>
                          <a:spcPct val="115000"/>
                        </a:lnSpc>
                        <a:spcAft>
                          <a:spcPts val="0"/>
                        </a:spcAft>
                      </a:pPr>
                      <a:r>
                        <a:rPr lang="ru-RU" sz="1050" dirty="0" smtClean="0">
                          <a:effectLst/>
                          <a:latin typeface="Calibri"/>
                          <a:ea typeface="Calibri"/>
                          <a:cs typeface="Times New Roman"/>
                        </a:rPr>
                        <a:t>Итоговый контроль</a:t>
                      </a:r>
                      <a:endParaRPr lang="ru-RU" sz="1050" dirty="0">
                        <a:effectLst/>
                        <a:latin typeface="Calibri"/>
                        <a:ea typeface="Calibri"/>
                        <a:cs typeface="Times New Roman"/>
                      </a:endParaRPr>
                    </a:p>
                  </a:txBody>
                  <a:tcPr marL="33511" marR="33511" marT="0" marB="0"/>
                </a:tc>
              </a:tr>
              <a:tr h="680749">
                <a:tc>
                  <a:txBody>
                    <a:bodyPr/>
                    <a:lstStyle/>
                    <a:p>
                      <a:pPr marL="0" lvl="0" indent="0">
                        <a:lnSpc>
                          <a:spcPct val="115000"/>
                        </a:lnSpc>
                        <a:spcAft>
                          <a:spcPts val="0"/>
                        </a:spcAft>
                        <a:buFont typeface="+mj-lt"/>
                        <a:buNone/>
                      </a:pPr>
                      <a:r>
                        <a:rPr lang="ru-RU" sz="1200" dirty="0" smtClean="0">
                          <a:solidFill>
                            <a:schemeClr val="tx1"/>
                          </a:solidFill>
                          <a:effectLst/>
                        </a:rPr>
                        <a:t>7</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51225" marR="51225" marT="0" marB="0"/>
                </a:tc>
                <a:tc>
                  <a:txBody>
                    <a:bodyPr/>
                    <a:lstStyle/>
                    <a:p>
                      <a:pPr>
                        <a:lnSpc>
                          <a:spcPct val="115000"/>
                        </a:lnSpc>
                        <a:spcAft>
                          <a:spcPts val="0"/>
                        </a:spcAft>
                      </a:pPr>
                      <a:r>
                        <a:rPr lang="ru-RU" sz="1050" dirty="0">
                          <a:effectLst/>
                        </a:rPr>
                        <a:t>Умение оказать  экстренную доврачебную помощь при неотложных состояниях;</a:t>
                      </a:r>
                      <a:endParaRPr lang="ru-RU" sz="105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r>
                        <a:rPr lang="ru-RU" sz="1200" dirty="0" smtClean="0">
                          <a:effectLst/>
                        </a:rPr>
                        <a:t>2</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a:effectLst/>
                        </a:rPr>
                        <a:t> </a:t>
                      </a:r>
                      <a:endParaRPr lang="ru-RU" sz="800">
                        <a:effectLst/>
                        <a:latin typeface="Calibri"/>
                        <a:ea typeface="Calibri"/>
                        <a:cs typeface="Times New Roman"/>
                      </a:endParaRPr>
                    </a:p>
                  </a:txBody>
                  <a:tcPr marL="51225" marR="51225" marT="0" marB="0"/>
                </a:tc>
                <a:tc>
                  <a:txBody>
                    <a:bodyPr/>
                    <a:lstStyle/>
                    <a:p>
                      <a:pPr>
                        <a:lnSpc>
                          <a:spcPct val="115000"/>
                        </a:lnSpc>
                        <a:spcAft>
                          <a:spcPts val="0"/>
                        </a:spcAft>
                      </a:pPr>
                      <a:endParaRPr lang="ru-RU" sz="800">
                        <a:effectLst/>
                        <a:latin typeface="Calibri"/>
                        <a:ea typeface="Calibri"/>
                        <a:cs typeface="Times New Roman"/>
                      </a:endParaRPr>
                    </a:p>
                  </a:txBody>
                  <a:tcPr marL="51225" marR="51225" marT="0" marB="0"/>
                </a:tc>
              </a:tr>
              <a:tr h="1090392">
                <a:tc>
                  <a:txBody>
                    <a:bodyPr/>
                    <a:lstStyle/>
                    <a:p>
                      <a:pPr marL="0" lvl="0" indent="0">
                        <a:lnSpc>
                          <a:spcPct val="115000"/>
                        </a:lnSpc>
                        <a:spcAft>
                          <a:spcPts val="0"/>
                        </a:spcAft>
                        <a:buFont typeface="+mj-lt"/>
                        <a:buNone/>
                      </a:pPr>
                      <a:r>
                        <a:rPr lang="ru-RU" sz="1200" dirty="0" smtClean="0">
                          <a:solidFill>
                            <a:schemeClr val="tx1"/>
                          </a:solidFill>
                          <a:effectLst/>
                        </a:rPr>
                        <a:t>8</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51225" marR="51225" marT="0" marB="0"/>
                </a:tc>
                <a:tc>
                  <a:txBody>
                    <a:bodyPr/>
                    <a:lstStyle/>
                    <a:p>
                      <a:pPr>
                        <a:lnSpc>
                          <a:spcPct val="115000"/>
                        </a:lnSpc>
                        <a:spcAft>
                          <a:spcPts val="0"/>
                        </a:spcAft>
                      </a:pPr>
                      <a:r>
                        <a:rPr lang="ru-RU" sz="1050" dirty="0">
                          <a:effectLst/>
                        </a:rPr>
                        <a:t>Умение подготовить пациента к лабораторным, функциональным, инструментальным исследованиям;</a:t>
                      </a:r>
                      <a:endParaRPr lang="ru-RU" sz="105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r>
                        <a:rPr lang="ru-RU" sz="1200" dirty="0" smtClean="0">
                          <a:effectLst/>
                        </a:rPr>
                        <a:t>3</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a:effectLst/>
                        </a:rPr>
                        <a:t> </a:t>
                      </a:r>
                      <a:endParaRPr lang="ru-RU" sz="800">
                        <a:effectLst/>
                        <a:latin typeface="Calibri"/>
                        <a:ea typeface="Calibri"/>
                        <a:cs typeface="Times New Roman"/>
                      </a:endParaRPr>
                    </a:p>
                  </a:txBody>
                  <a:tcPr marL="51225" marR="51225" marT="0" marB="0"/>
                </a:tc>
                <a:tc>
                  <a:txBody>
                    <a:bodyPr/>
                    <a:lstStyle/>
                    <a:p>
                      <a:pPr>
                        <a:lnSpc>
                          <a:spcPct val="115000"/>
                        </a:lnSpc>
                        <a:spcAft>
                          <a:spcPts val="0"/>
                        </a:spcAft>
                      </a:pPr>
                      <a:endParaRPr lang="ru-RU" sz="800">
                        <a:effectLst/>
                        <a:latin typeface="Calibri"/>
                        <a:ea typeface="Calibri"/>
                        <a:cs typeface="Times New Roman"/>
                      </a:endParaRPr>
                    </a:p>
                  </a:txBody>
                  <a:tcPr marL="51225" marR="51225" marT="0" marB="0"/>
                </a:tc>
              </a:tr>
              <a:tr h="680749">
                <a:tc>
                  <a:txBody>
                    <a:bodyPr/>
                    <a:lstStyle/>
                    <a:p>
                      <a:pPr marL="0" lvl="0" indent="0">
                        <a:lnSpc>
                          <a:spcPct val="115000"/>
                        </a:lnSpc>
                        <a:spcAft>
                          <a:spcPts val="0"/>
                        </a:spcAft>
                        <a:buFont typeface="+mj-lt"/>
                        <a:buNone/>
                      </a:pPr>
                      <a:r>
                        <a:rPr lang="ru-RU" sz="1200" dirty="0" smtClean="0">
                          <a:solidFill>
                            <a:schemeClr val="tx1"/>
                          </a:solidFill>
                          <a:effectLst/>
                        </a:rPr>
                        <a:t>9</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51225" marR="51225" marT="0" marB="0"/>
                </a:tc>
                <a:tc>
                  <a:txBody>
                    <a:bodyPr/>
                    <a:lstStyle/>
                    <a:p>
                      <a:pPr>
                        <a:lnSpc>
                          <a:spcPct val="115000"/>
                        </a:lnSpc>
                        <a:spcAft>
                          <a:spcPts val="0"/>
                        </a:spcAft>
                      </a:pPr>
                      <a:r>
                        <a:rPr lang="ru-RU" sz="1050" dirty="0">
                          <a:effectLst/>
                        </a:rPr>
                        <a:t>Умение подготовить наркозную аппаратуру к работе, работать с аппаратурой;</a:t>
                      </a:r>
                      <a:endParaRPr lang="ru-RU" sz="105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r>
                        <a:rPr lang="ru-RU" sz="1200" dirty="0" smtClean="0">
                          <a:effectLst/>
                        </a:rPr>
                        <a:t>0</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a:effectLst/>
                        </a:rPr>
                        <a:t> </a:t>
                      </a:r>
                      <a:endParaRPr lang="ru-RU" sz="800">
                        <a:effectLst/>
                        <a:latin typeface="Calibri"/>
                        <a:ea typeface="Calibri"/>
                        <a:cs typeface="Times New Roman"/>
                      </a:endParaRPr>
                    </a:p>
                  </a:txBody>
                  <a:tcPr marL="51225" marR="51225" marT="0" marB="0"/>
                </a:tc>
                <a:tc>
                  <a:txBody>
                    <a:bodyPr/>
                    <a:lstStyle/>
                    <a:p>
                      <a:pPr>
                        <a:lnSpc>
                          <a:spcPct val="115000"/>
                        </a:lnSpc>
                        <a:spcAft>
                          <a:spcPts val="0"/>
                        </a:spcAft>
                      </a:pPr>
                      <a:endParaRPr lang="ru-RU" sz="800">
                        <a:effectLst/>
                        <a:latin typeface="Calibri"/>
                        <a:ea typeface="Calibri"/>
                        <a:cs typeface="Times New Roman"/>
                      </a:endParaRPr>
                    </a:p>
                  </a:txBody>
                  <a:tcPr marL="51225" marR="51225" marT="0" marB="0"/>
                </a:tc>
              </a:tr>
              <a:tr h="680749">
                <a:tc>
                  <a:txBody>
                    <a:bodyPr/>
                    <a:lstStyle/>
                    <a:p>
                      <a:pPr marL="0" lvl="0" indent="0">
                        <a:lnSpc>
                          <a:spcPct val="115000"/>
                        </a:lnSpc>
                        <a:spcAft>
                          <a:spcPts val="0"/>
                        </a:spcAft>
                        <a:buFont typeface="+mj-lt"/>
                        <a:buNone/>
                      </a:pPr>
                      <a:r>
                        <a:rPr lang="ru-RU" sz="1200" dirty="0" smtClean="0">
                          <a:solidFill>
                            <a:schemeClr val="tx1"/>
                          </a:solidFill>
                          <a:effectLst/>
                        </a:rPr>
                        <a:t>10</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51225" marR="51225" marT="0" marB="0"/>
                </a:tc>
                <a:tc>
                  <a:txBody>
                    <a:bodyPr/>
                    <a:lstStyle/>
                    <a:p>
                      <a:pPr>
                        <a:lnSpc>
                          <a:spcPct val="115000"/>
                        </a:lnSpc>
                        <a:spcAft>
                          <a:spcPts val="0"/>
                        </a:spcAft>
                      </a:pPr>
                      <a:r>
                        <a:rPr lang="ru-RU" sz="1050" dirty="0">
                          <a:effectLst/>
                        </a:rPr>
                        <a:t>Умение подготовить набор для интубации, подбор масок, носовых катетеров;</a:t>
                      </a:r>
                      <a:endParaRPr lang="ru-RU" sz="105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r>
                        <a:rPr lang="ru-RU" sz="1200" dirty="0" smtClean="0">
                          <a:effectLst/>
                        </a:rPr>
                        <a:t>0</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a:effectLst/>
                        </a:rPr>
                        <a:t> </a:t>
                      </a:r>
                      <a:endParaRPr lang="ru-RU" sz="800">
                        <a:effectLst/>
                        <a:latin typeface="Calibri"/>
                        <a:ea typeface="Calibri"/>
                        <a:cs typeface="Times New Roman"/>
                      </a:endParaRPr>
                    </a:p>
                  </a:txBody>
                  <a:tcPr marL="51225" marR="51225" marT="0" marB="0"/>
                </a:tc>
                <a:tc>
                  <a:txBody>
                    <a:bodyPr/>
                    <a:lstStyle/>
                    <a:p>
                      <a:pPr>
                        <a:lnSpc>
                          <a:spcPct val="115000"/>
                        </a:lnSpc>
                        <a:spcAft>
                          <a:spcPts val="0"/>
                        </a:spcAft>
                      </a:pPr>
                      <a:endParaRPr lang="ru-RU" sz="800">
                        <a:effectLst/>
                        <a:latin typeface="Calibri"/>
                        <a:ea typeface="Calibri"/>
                        <a:cs typeface="Times New Roman"/>
                      </a:endParaRPr>
                    </a:p>
                  </a:txBody>
                  <a:tcPr marL="51225" marR="51225" marT="0" marB="0"/>
                </a:tc>
              </a:tr>
              <a:tr h="907667">
                <a:tc>
                  <a:txBody>
                    <a:bodyPr/>
                    <a:lstStyle/>
                    <a:p>
                      <a:pPr marL="0" lvl="0" indent="0">
                        <a:lnSpc>
                          <a:spcPct val="115000"/>
                        </a:lnSpc>
                        <a:spcAft>
                          <a:spcPts val="0"/>
                        </a:spcAft>
                        <a:buFont typeface="+mj-lt"/>
                        <a:buNone/>
                      </a:pPr>
                      <a:r>
                        <a:rPr lang="ru-RU" sz="1200" dirty="0" smtClean="0">
                          <a:solidFill>
                            <a:schemeClr val="tx1"/>
                          </a:solidFill>
                          <a:effectLst/>
                        </a:rPr>
                        <a:t>11</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51225" marR="51225" marT="0" marB="0"/>
                </a:tc>
                <a:tc>
                  <a:txBody>
                    <a:bodyPr/>
                    <a:lstStyle/>
                    <a:p>
                      <a:pPr>
                        <a:lnSpc>
                          <a:spcPct val="115000"/>
                        </a:lnSpc>
                        <a:spcAft>
                          <a:spcPts val="0"/>
                        </a:spcAft>
                      </a:pPr>
                      <a:r>
                        <a:rPr lang="ru-RU" sz="1050" dirty="0">
                          <a:effectLst/>
                        </a:rPr>
                        <a:t>Умение подготовить набор для пункции центральных вен, набор для внутривенного наркоза, для эперидуральной анестезии;</a:t>
                      </a:r>
                      <a:endParaRPr lang="ru-RU" sz="105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r>
                        <a:rPr lang="ru-RU" sz="1200" dirty="0" smtClean="0">
                          <a:effectLst/>
                        </a:rPr>
                        <a:t>1</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a:effectLst/>
                        </a:rPr>
                        <a:t> </a:t>
                      </a:r>
                      <a:endParaRPr lang="ru-RU" sz="800">
                        <a:effectLst/>
                        <a:latin typeface="Calibri"/>
                        <a:ea typeface="Calibri"/>
                        <a:cs typeface="Times New Roman"/>
                      </a:endParaRPr>
                    </a:p>
                  </a:txBody>
                  <a:tcPr marL="51225" marR="51225" marT="0" marB="0"/>
                </a:tc>
                <a:tc>
                  <a:txBody>
                    <a:bodyPr/>
                    <a:lstStyle/>
                    <a:p>
                      <a:pPr>
                        <a:lnSpc>
                          <a:spcPct val="115000"/>
                        </a:lnSpc>
                        <a:spcAft>
                          <a:spcPts val="0"/>
                        </a:spcAft>
                      </a:pPr>
                      <a:endParaRPr lang="ru-RU" sz="800">
                        <a:effectLst/>
                        <a:latin typeface="Calibri"/>
                        <a:ea typeface="Calibri"/>
                        <a:cs typeface="Times New Roman"/>
                      </a:endParaRPr>
                    </a:p>
                  </a:txBody>
                  <a:tcPr marL="51225" marR="51225" marT="0" marB="0"/>
                </a:tc>
              </a:tr>
              <a:tr h="990182">
                <a:tc>
                  <a:txBody>
                    <a:bodyPr/>
                    <a:lstStyle/>
                    <a:p>
                      <a:pPr marL="0" lvl="0" indent="0">
                        <a:lnSpc>
                          <a:spcPct val="115000"/>
                        </a:lnSpc>
                        <a:spcAft>
                          <a:spcPts val="0"/>
                        </a:spcAft>
                        <a:buFont typeface="+mj-lt"/>
                        <a:buNone/>
                      </a:pPr>
                      <a:r>
                        <a:rPr lang="ru-RU" sz="1200" dirty="0" smtClean="0">
                          <a:solidFill>
                            <a:schemeClr val="tx1"/>
                          </a:solidFill>
                          <a:effectLst/>
                        </a:rPr>
                        <a:t>12</a:t>
                      </a:r>
                      <a:r>
                        <a:rPr lang="ru-RU" sz="1200" dirty="0">
                          <a:solidFill>
                            <a:schemeClr val="tx1"/>
                          </a:solidFill>
                          <a:effectLst/>
                        </a:rPr>
                        <a:t> </a:t>
                      </a:r>
                      <a:endParaRPr lang="ru-RU" sz="1200" dirty="0">
                        <a:solidFill>
                          <a:schemeClr val="tx1"/>
                        </a:solidFill>
                        <a:effectLst/>
                        <a:latin typeface="Calibri"/>
                        <a:ea typeface="Calibri"/>
                        <a:cs typeface="Times New Roman"/>
                      </a:endParaRPr>
                    </a:p>
                  </a:txBody>
                  <a:tcPr marL="51225" marR="51225" marT="0" marB="0"/>
                </a:tc>
                <a:tc>
                  <a:txBody>
                    <a:bodyPr/>
                    <a:lstStyle/>
                    <a:p>
                      <a:pPr>
                        <a:lnSpc>
                          <a:spcPct val="115000"/>
                        </a:lnSpc>
                        <a:spcAft>
                          <a:spcPts val="0"/>
                        </a:spcAft>
                      </a:pPr>
                      <a:r>
                        <a:rPr lang="ru-RU" sz="1050" dirty="0">
                          <a:effectLst/>
                        </a:rPr>
                        <a:t>Владение  техникой сестринских манипуляций, инъекций всех видов, постановкой всех видов клизм, промываний желудка и т.д.;</a:t>
                      </a:r>
                      <a:endParaRPr lang="ru-RU" sz="105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smtClean="0">
                          <a:effectLst/>
                        </a:rPr>
                        <a:t>5</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r>
                        <a:rPr lang="ru-RU" sz="1200" dirty="0" smtClean="0">
                          <a:effectLst/>
                        </a:rPr>
                        <a:t>2</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r>
                        <a:rPr lang="ru-RU" sz="1200" dirty="0">
                          <a:effectLst/>
                        </a:rPr>
                        <a:t> </a:t>
                      </a:r>
                      <a:endParaRPr lang="ru-RU" sz="800" dirty="0">
                        <a:effectLst/>
                        <a:latin typeface="Calibri"/>
                        <a:ea typeface="Calibri"/>
                        <a:cs typeface="Times New Roman"/>
                      </a:endParaRPr>
                    </a:p>
                  </a:txBody>
                  <a:tcPr marL="51225" marR="51225" marT="0" marB="0"/>
                </a:tc>
                <a:tc>
                  <a:txBody>
                    <a:bodyPr/>
                    <a:lstStyle/>
                    <a:p>
                      <a:pPr>
                        <a:lnSpc>
                          <a:spcPct val="115000"/>
                        </a:lnSpc>
                        <a:spcAft>
                          <a:spcPts val="0"/>
                        </a:spcAft>
                      </a:pPr>
                      <a:endParaRPr lang="ru-RU" sz="800" dirty="0">
                        <a:effectLst/>
                        <a:latin typeface="Calibri"/>
                        <a:ea typeface="Calibri"/>
                        <a:cs typeface="Times New Roman"/>
                      </a:endParaRPr>
                    </a:p>
                  </a:txBody>
                  <a:tcPr marL="51225" marR="51225" marT="0" marB="0"/>
                </a:tc>
              </a:tr>
            </a:tbl>
          </a:graphicData>
        </a:graphic>
      </p:graphicFrame>
    </p:spTree>
    <p:extLst>
      <p:ext uri="{BB962C8B-B14F-4D97-AF65-F5344CB8AC3E}">
        <p14:creationId xmlns:p14="http://schemas.microsoft.com/office/powerpoint/2010/main" val="16284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516</TotalTime>
  <Words>1133</Words>
  <Application>Microsoft Office PowerPoint</Application>
  <PresentationFormat>Экран (4:3)</PresentationFormat>
  <Paragraphs>387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Остин</vt:lpstr>
      <vt:lpstr>Роль руководителя сестринской службы в непрерывном  профессиональном обучении и развитии специалиста со средним образованием на рабочем месте.</vt:lpstr>
      <vt:lpstr>Непрерывное медицинское  образование</vt:lpstr>
      <vt:lpstr>Задачи непрерывного медицинского образования</vt:lpstr>
      <vt:lpstr>Роль руководителя в организации НМО</vt:lpstr>
      <vt:lpstr>Презентация PowerPoint</vt:lpstr>
      <vt:lpstr>Презентация PowerPoint</vt:lpstr>
      <vt:lpstr>Схематичный план работы старших медицинских сестер в реализации  НМО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руководителя сестринской службы в непрерывном  профессиональном обучении и развитии специалиста со средними образованием на рабочем месте.</dc:title>
  <dc:creator>Старшая мед сестра</dc:creator>
  <cp:lastModifiedBy>Пользователь</cp:lastModifiedBy>
  <cp:revision>42</cp:revision>
  <dcterms:created xsi:type="dcterms:W3CDTF">2018-11-07T06:39:26Z</dcterms:created>
  <dcterms:modified xsi:type="dcterms:W3CDTF">2018-11-09T05:59:03Z</dcterms:modified>
</cp:coreProperties>
</file>